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9" r:id="rId3"/>
    <p:sldId id="260" r:id="rId4"/>
    <p:sldId id="257" r:id="rId5"/>
    <p:sldId id="279" r:id="rId6"/>
    <p:sldId id="262" r:id="rId7"/>
    <p:sldId id="258"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4" r:id="rId27"/>
    <p:sldId id="285" r:id="rId28"/>
    <p:sldId id="286" r:id="rId29"/>
    <p:sldId id="310" r:id="rId30"/>
    <p:sldId id="287" r:id="rId31"/>
    <p:sldId id="288" r:id="rId32"/>
    <p:sldId id="289" r:id="rId33"/>
    <p:sldId id="290" r:id="rId34"/>
    <p:sldId id="291" r:id="rId35"/>
    <p:sldId id="292" r:id="rId36"/>
    <p:sldId id="293" r:id="rId37"/>
    <p:sldId id="294" r:id="rId38"/>
    <p:sldId id="281" r:id="rId39"/>
    <p:sldId id="282" r:id="rId40"/>
    <p:sldId id="283" r:id="rId41"/>
    <p:sldId id="295" r:id="rId42"/>
    <p:sldId id="296" r:id="rId43"/>
    <p:sldId id="297" r:id="rId44"/>
    <p:sldId id="298" r:id="rId45"/>
    <p:sldId id="311" r:id="rId46"/>
    <p:sldId id="299" r:id="rId47"/>
    <p:sldId id="300" r:id="rId48"/>
    <p:sldId id="301" r:id="rId49"/>
    <p:sldId id="302" r:id="rId50"/>
    <p:sldId id="303" r:id="rId51"/>
    <p:sldId id="304" r:id="rId52"/>
    <p:sldId id="305" r:id="rId53"/>
    <p:sldId id="306" r:id="rId54"/>
    <p:sldId id="307" r:id="rId55"/>
    <p:sldId id="308" r:id="rId56"/>
    <p:sldId id="309" r:id="rId5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64"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908;&#955;&#947;&#945;\Documents\&#916;&#953;&#945;&#948;&#953;&#954;&#945;&#963;&#943;&#945;%20&#913;&#963;&#973;&#955;&#959;&#965;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908;&#955;&#947;&#945;\Documents\&#916;&#953;&#945;&#948;&#953;&#954;&#945;&#963;&#943;&#945;%20&#913;&#963;&#973;&#955;&#959;&#965;2.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0.12863553514144074"/>
          <c:y val="6.8720181760213314E-2"/>
          <c:w val="0.61894050578271287"/>
          <c:h val="0.83251264323666696"/>
        </c:manualLayout>
      </c:layout>
      <c:barChart>
        <c:barDir val="bar"/>
        <c:grouping val="stacked"/>
        <c:varyColors val="0"/>
        <c:ser>
          <c:idx val="0"/>
          <c:order val="0"/>
          <c:tx>
            <c:strRef>
              <c:f>Φύλλο1!$A$1</c:f>
              <c:strCache>
                <c:ptCount val="1"/>
                <c:pt idx="0">
                  <c:v>Έτος</c:v>
                </c:pt>
              </c:strCache>
            </c:strRef>
          </c:tx>
          <c:invertIfNegative val="0"/>
          <c:val>
            <c:numRef>
              <c:f>Φύλλο1!$A$2:$A$13</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val>
        </c:ser>
        <c:ser>
          <c:idx val="1"/>
          <c:order val="1"/>
          <c:tx>
            <c:strRef>
              <c:f>Φύλλο1!$B$1</c:f>
              <c:strCache>
                <c:ptCount val="1"/>
                <c:pt idx="0">
                  <c:v>Αιτήσεις ασύλου</c:v>
                </c:pt>
              </c:strCache>
            </c:strRef>
          </c:tx>
          <c:invertIfNegative val="0"/>
          <c:val>
            <c:numRef>
              <c:f>Φύλλο1!$B$2:$B$13</c:f>
              <c:numCache>
                <c:formatCode>#,##0</c:formatCode>
                <c:ptCount val="12"/>
                <c:pt idx="0">
                  <c:v>5499</c:v>
                </c:pt>
                <c:pt idx="1">
                  <c:v>5664</c:v>
                </c:pt>
                <c:pt idx="2">
                  <c:v>8178</c:v>
                </c:pt>
                <c:pt idx="3">
                  <c:v>4469</c:v>
                </c:pt>
                <c:pt idx="4">
                  <c:v>9050</c:v>
                </c:pt>
                <c:pt idx="5">
                  <c:v>17514</c:v>
                </c:pt>
                <c:pt idx="6">
                  <c:v>42185</c:v>
                </c:pt>
                <c:pt idx="7">
                  <c:v>33252</c:v>
                </c:pt>
                <c:pt idx="8">
                  <c:v>28023</c:v>
                </c:pt>
                <c:pt idx="9">
                  <c:v>11921</c:v>
                </c:pt>
                <c:pt idx="10">
                  <c:v>9311</c:v>
                </c:pt>
                <c:pt idx="11">
                  <c:v>4359</c:v>
                </c:pt>
              </c:numCache>
            </c:numRef>
          </c:val>
        </c:ser>
        <c:dLbls>
          <c:showLegendKey val="0"/>
          <c:showVal val="0"/>
          <c:showCatName val="0"/>
          <c:showSerName val="0"/>
          <c:showPercent val="0"/>
          <c:showBubbleSize val="0"/>
        </c:dLbls>
        <c:gapWidth val="150"/>
        <c:overlap val="100"/>
        <c:axId val="40377344"/>
        <c:axId val="41087744"/>
      </c:barChart>
      <c:catAx>
        <c:axId val="40377344"/>
        <c:scaling>
          <c:orientation val="minMax"/>
        </c:scaling>
        <c:delete val="0"/>
        <c:axPos val="l"/>
        <c:numFmt formatCode="\2000" sourceLinked="0"/>
        <c:majorTickMark val="out"/>
        <c:minorTickMark val="none"/>
        <c:tickLblPos val="nextTo"/>
        <c:txPr>
          <a:bodyPr/>
          <a:lstStyle/>
          <a:p>
            <a:pPr>
              <a:defRPr sz="1800"/>
            </a:pPr>
            <a:endParaRPr lang="el-GR"/>
          </a:p>
        </c:txPr>
        <c:crossAx val="41087744"/>
        <c:crosses val="autoZero"/>
        <c:auto val="1"/>
        <c:lblAlgn val="ctr"/>
        <c:lblOffset val="100"/>
        <c:noMultiLvlLbl val="0"/>
      </c:catAx>
      <c:valAx>
        <c:axId val="41087744"/>
        <c:scaling>
          <c:orientation val="minMax"/>
        </c:scaling>
        <c:delete val="0"/>
        <c:axPos val="b"/>
        <c:majorGridlines/>
        <c:numFmt formatCode="General" sourceLinked="1"/>
        <c:majorTickMark val="out"/>
        <c:minorTickMark val="none"/>
        <c:tickLblPos val="nextTo"/>
        <c:crossAx val="40377344"/>
        <c:crosses val="autoZero"/>
        <c:crossBetween val="between"/>
      </c:valAx>
    </c:plotArea>
    <c:legend>
      <c:legendPos val="r"/>
      <c:legendEntry>
        <c:idx val="0"/>
        <c:txPr>
          <a:bodyPr/>
          <a:lstStyle/>
          <a:p>
            <a:pPr>
              <a:defRPr sz="1800"/>
            </a:pPr>
            <a:endParaRPr lang="el-GR"/>
          </a:p>
        </c:txPr>
      </c:legendEntry>
      <c:legendEntry>
        <c:idx val="1"/>
        <c:txPr>
          <a:bodyPr/>
          <a:lstStyle/>
          <a:p>
            <a:pPr>
              <a:defRPr sz="1800"/>
            </a:pPr>
            <a:endParaRPr lang="el-GR"/>
          </a:p>
        </c:txPr>
      </c:legendEntry>
      <c:layout/>
      <c:overlay val="0"/>
    </c:legend>
    <c:plotVisOnly val="1"/>
    <c:dispBlanksAs val="gap"/>
    <c:showDLblsOverMax val="0"/>
  </c:chart>
  <c:spPr>
    <a:solidFill>
      <a:schemeClr val="bg1"/>
    </a:solidFill>
    <a:scene3d>
      <a:camera prst="orthographicFront"/>
      <a:lightRig rig="threePt" dir="t"/>
    </a:scene3d>
    <a:sp3d>
      <a:bevelT/>
    </a:sp3d>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0.10015507436570428"/>
          <c:y val="2.7777777777777912E-2"/>
          <c:w val="0.53908002819092049"/>
          <c:h val="0.84235345581802279"/>
        </c:manualLayout>
      </c:layout>
      <c:barChart>
        <c:barDir val="bar"/>
        <c:grouping val="clustered"/>
        <c:varyColors val="0"/>
        <c:ser>
          <c:idx val="0"/>
          <c:order val="0"/>
          <c:tx>
            <c:strRef>
              <c:f>Φύλλο1!$C$1</c:f>
              <c:strCache>
                <c:ptCount val="1"/>
                <c:pt idx="0">
                  <c:v> Αναγνωρίσεις Προσφυγικού Καθεστώτος</c:v>
                </c:pt>
              </c:strCache>
            </c:strRef>
          </c:tx>
          <c:invertIfNegative val="0"/>
          <c:cat>
            <c:numRef>
              <c:f>Φύλλο1!$A$8:$A$12</c:f>
              <c:numCache>
                <c:formatCode>General</c:formatCode>
                <c:ptCount val="5"/>
                <c:pt idx="0">
                  <c:v>2007</c:v>
                </c:pt>
                <c:pt idx="1">
                  <c:v>2008</c:v>
                </c:pt>
                <c:pt idx="2">
                  <c:v>2009</c:v>
                </c:pt>
                <c:pt idx="3">
                  <c:v>2010</c:v>
                </c:pt>
                <c:pt idx="4">
                  <c:v>2011</c:v>
                </c:pt>
              </c:numCache>
            </c:numRef>
          </c:cat>
          <c:val>
            <c:numRef>
              <c:f>Φύλλο1!$C$8:$C$12</c:f>
              <c:numCache>
                <c:formatCode>General</c:formatCode>
                <c:ptCount val="5"/>
                <c:pt idx="0">
                  <c:v>140</c:v>
                </c:pt>
                <c:pt idx="1">
                  <c:v>358</c:v>
                </c:pt>
                <c:pt idx="2">
                  <c:v>36</c:v>
                </c:pt>
                <c:pt idx="3">
                  <c:v>95</c:v>
                </c:pt>
                <c:pt idx="4">
                  <c:v>240</c:v>
                </c:pt>
              </c:numCache>
            </c:numRef>
          </c:val>
        </c:ser>
        <c:ser>
          <c:idx val="1"/>
          <c:order val="1"/>
          <c:tx>
            <c:strRef>
              <c:f>Φύλλο1!$D$1</c:f>
              <c:strCache>
                <c:ptCount val="1"/>
                <c:pt idx="0">
                  <c:v>Αναγνωρίσεις Επικουρικής προστασίας/ Ανθρωπιστικού καθεστώτος</c:v>
                </c:pt>
              </c:strCache>
            </c:strRef>
          </c:tx>
          <c:invertIfNegative val="0"/>
          <c:cat>
            <c:numRef>
              <c:f>Φύλλο1!$A$8:$A$12</c:f>
              <c:numCache>
                <c:formatCode>General</c:formatCode>
                <c:ptCount val="5"/>
                <c:pt idx="0">
                  <c:v>2007</c:v>
                </c:pt>
                <c:pt idx="1">
                  <c:v>2008</c:v>
                </c:pt>
                <c:pt idx="2">
                  <c:v>2009</c:v>
                </c:pt>
                <c:pt idx="3">
                  <c:v>2010</c:v>
                </c:pt>
                <c:pt idx="4">
                  <c:v>2011</c:v>
                </c:pt>
              </c:numCache>
            </c:numRef>
          </c:cat>
          <c:val>
            <c:numRef>
              <c:f>Φύλλο1!$D$8:$D$12</c:f>
              <c:numCache>
                <c:formatCode>General</c:formatCode>
                <c:ptCount val="5"/>
                <c:pt idx="0">
                  <c:v>22</c:v>
                </c:pt>
                <c:pt idx="1">
                  <c:v>21</c:v>
                </c:pt>
                <c:pt idx="2">
                  <c:v>30</c:v>
                </c:pt>
                <c:pt idx="3">
                  <c:v>35</c:v>
                </c:pt>
                <c:pt idx="4">
                  <c:v>345</c:v>
                </c:pt>
              </c:numCache>
            </c:numRef>
          </c:val>
        </c:ser>
        <c:dLbls>
          <c:showLegendKey val="0"/>
          <c:showVal val="0"/>
          <c:showCatName val="0"/>
          <c:showSerName val="0"/>
          <c:showPercent val="0"/>
          <c:showBubbleSize val="0"/>
        </c:dLbls>
        <c:gapWidth val="150"/>
        <c:axId val="41857024"/>
        <c:axId val="41858560"/>
      </c:barChart>
      <c:catAx>
        <c:axId val="41857024"/>
        <c:scaling>
          <c:orientation val="minMax"/>
        </c:scaling>
        <c:delete val="0"/>
        <c:axPos val="l"/>
        <c:numFmt formatCode="General" sourceLinked="1"/>
        <c:majorTickMark val="out"/>
        <c:minorTickMark val="none"/>
        <c:tickLblPos val="nextTo"/>
        <c:txPr>
          <a:bodyPr/>
          <a:lstStyle/>
          <a:p>
            <a:pPr>
              <a:defRPr sz="1800"/>
            </a:pPr>
            <a:endParaRPr lang="el-GR"/>
          </a:p>
        </c:txPr>
        <c:crossAx val="41858560"/>
        <c:crosses val="autoZero"/>
        <c:auto val="1"/>
        <c:lblAlgn val="ctr"/>
        <c:lblOffset val="100"/>
        <c:noMultiLvlLbl val="0"/>
      </c:catAx>
      <c:valAx>
        <c:axId val="41858560"/>
        <c:scaling>
          <c:orientation val="minMax"/>
        </c:scaling>
        <c:delete val="0"/>
        <c:axPos val="b"/>
        <c:majorGridlines/>
        <c:numFmt formatCode="General" sourceLinked="1"/>
        <c:majorTickMark val="out"/>
        <c:minorTickMark val="none"/>
        <c:tickLblPos val="nextTo"/>
        <c:crossAx val="41857024"/>
        <c:crosses val="autoZero"/>
        <c:crossBetween val="between"/>
      </c:valAx>
    </c:plotArea>
    <c:legend>
      <c:legendPos val="r"/>
      <c:legendEntry>
        <c:idx val="0"/>
        <c:txPr>
          <a:bodyPr/>
          <a:lstStyle/>
          <a:p>
            <a:pPr>
              <a:defRPr sz="1800"/>
            </a:pPr>
            <a:endParaRPr lang="el-GR"/>
          </a:p>
        </c:txPr>
      </c:legendEntry>
      <c:legendEntry>
        <c:idx val="1"/>
        <c:txPr>
          <a:bodyPr/>
          <a:lstStyle/>
          <a:p>
            <a:pPr>
              <a:defRPr sz="1800"/>
            </a:pPr>
            <a:endParaRPr lang="el-GR"/>
          </a:p>
        </c:txPr>
      </c:legendEntry>
      <c:layout/>
      <c:overlay val="0"/>
    </c:legend>
    <c:plotVisOnly val="1"/>
    <c:dispBlanksAs val="gap"/>
    <c:showDLblsOverMax val="0"/>
  </c:chart>
  <c:spPr>
    <a:solidFill>
      <a:schemeClr val="bg1"/>
    </a:solidFill>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3932C-6DDD-410E-AE8B-4CA511F61DBF}" type="datetimeFigureOut">
              <a:rPr lang="el-GR" smtClean="0"/>
              <a:pPr/>
              <a:t>24/4/2013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053F1-96F3-4097-A068-A851F0E773FD}" type="slidenum">
              <a:rPr lang="el-GR" smtClean="0"/>
              <a:pPr/>
              <a:t>‹#›</a:t>
            </a:fld>
            <a:endParaRPr lang="el-GR"/>
          </a:p>
        </p:txBody>
      </p:sp>
    </p:spTree>
    <p:extLst>
      <p:ext uri="{BB962C8B-B14F-4D97-AF65-F5344CB8AC3E}">
        <p14:creationId xmlns:p14="http://schemas.microsoft.com/office/powerpoint/2010/main" val="188998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208053F1-96F3-4097-A068-A851F0E773FD}"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4778C8E-C8FA-4191-B231-32C0D68C508B}" type="slidenum">
              <a:rPr lang="el-GR" smtClean="0"/>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37</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38</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39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208053F1-96F3-4097-A068-A851F0E773FD}"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40</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41</a:t>
            </a:fld>
            <a:endParaRPr 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42</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43</a:t>
            </a:fld>
            <a:endParaRPr 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44</a:t>
            </a:fld>
            <a:endParaRPr 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45</a:t>
            </a:fld>
            <a:endParaRPr 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46</a:t>
            </a:fld>
            <a:endParaRPr lang="el-G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47</a:t>
            </a:fld>
            <a:endParaRPr lang="el-G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48</a:t>
            </a:fld>
            <a:endParaRPr lang="el-G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49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a:t>
            </a:fld>
            <a:endParaRPr lang="el-G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50</a:t>
            </a:fld>
            <a:endParaRPr lang="el-G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51</a:t>
            </a:fld>
            <a:endParaRPr lang="el-G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52</a:t>
            </a:fld>
            <a:endParaRPr lang="el-G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53</a:t>
            </a:fld>
            <a:endParaRPr lang="el-G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54</a:t>
            </a:fld>
            <a:endParaRPr lang="el-G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55</a:t>
            </a:fld>
            <a:endParaRPr lang="el-G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56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208053F1-96F3-4097-A068-A851F0E773FD}"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208053F1-96F3-4097-A068-A851F0E773FD}"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348880"/>
            <a:ext cx="7772400" cy="936104"/>
          </a:xfrm>
        </p:spPr>
        <p:txBody>
          <a:bodyPr/>
          <a:lstStyle/>
          <a:p>
            <a:r>
              <a:rPr lang="el-GR" dirty="0" err="1" smtClean="0"/>
              <a:t>Kλικ</a:t>
            </a:r>
            <a:r>
              <a:rPr lang="el-GR" dirty="0" smtClean="0"/>
              <a:t> για επεξεργασία του τίτλου</a:t>
            </a:r>
            <a:endParaRPr lang="el-GR" dirty="0"/>
          </a:p>
        </p:txBody>
      </p:sp>
      <p:sp>
        <p:nvSpPr>
          <p:cNvPr id="3" name="2 - Υπότιτλος"/>
          <p:cNvSpPr>
            <a:spLocks noGrp="1"/>
          </p:cNvSpPr>
          <p:nvPr>
            <p:ph type="subTitle" idx="1"/>
          </p:nvPr>
        </p:nvSpPr>
        <p:spPr>
          <a:xfrm>
            <a:off x="1403648" y="3284984"/>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Κάντε κλικ για να επεξεργαστείτε τον υπότιτλο του υποδείγματος</a:t>
            </a:r>
            <a:endParaRPr lang="el-GR" dirty="0"/>
          </a:p>
        </p:txBody>
      </p:sp>
      <p:pic>
        <p:nvPicPr>
          <p:cNvPr id="4" name="3 - Εικόνα" descr="by-nc-nd.png"/>
          <p:cNvPicPr>
            <a:picLocks noChangeAspect="1"/>
          </p:cNvPicPr>
          <p:nvPr userDrawn="1"/>
        </p:nvPicPr>
        <p:blipFill>
          <a:blip r:embed="rId3" cstate="print"/>
          <a:stretch>
            <a:fillRect/>
          </a:stretch>
        </p:blipFill>
        <p:spPr>
          <a:xfrm>
            <a:off x="251520" y="6165304"/>
            <a:ext cx="1584176" cy="554266"/>
          </a:xfrm>
          <a:prstGeom prst="rect">
            <a:avLst/>
          </a:prstGeom>
        </p:spPr>
      </p:pic>
      <p:pic>
        <p:nvPicPr>
          <p:cNvPr id="6" name="Content Placeholder 4" descr="LLP logo english.JPG"/>
          <p:cNvPicPr>
            <a:picLocks noChangeAspect="1"/>
          </p:cNvPicPr>
          <p:nvPr userDrawn="1"/>
        </p:nvPicPr>
        <p:blipFill>
          <a:blip r:embed="rId4" cstate="print"/>
          <a:stretch>
            <a:fillRect/>
          </a:stretch>
        </p:blipFill>
        <p:spPr>
          <a:xfrm>
            <a:off x="6755264" y="5805042"/>
            <a:ext cx="2339752" cy="946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lvl2pPr>
              <a:buClr>
                <a:schemeClr val="bg1">
                  <a:lumMod val="50000"/>
                </a:schemeClr>
              </a:buClr>
              <a:defRPr/>
            </a:lvl2pPr>
            <a:lvl5pPr>
              <a:buClr>
                <a:schemeClr val="accent1">
                  <a:lumMod val="50000"/>
                </a:schemeClr>
              </a:buClr>
              <a:defRPr/>
            </a:lvl5p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5" name="1 - Θέση τίτλου"/>
          <p:cNvSpPr>
            <a:spLocks noGrp="1"/>
          </p:cNvSpPr>
          <p:nvPr>
            <p:ph type="title"/>
          </p:nvPr>
        </p:nvSpPr>
        <p:spPr>
          <a:xfrm>
            <a:off x="457200"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pic>
        <p:nvPicPr>
          <p:cNvPr id="6" name="3 - Εικόνα" descr="by-nc-nd.png"/>
          <p:cNvPicPr>
            <a:picLocks noChangeAspect="1"/>
          </p:cNvPicPr>
          <p:nvPr userDrawn="1"/>
        </p:nvPicPr>
        <p:blipFill>
          <a:blip r:embed="rId2" cstate="print"/>
          <a:stretch>
            <a:fillRect/>
          </a:stretch>
        </p:blipFill>
        <p:spPr>
          <a:xfrm>
            <a:off x="6876256" y="6447761"/>
            <a:ext cx="823239" cy="288032"/>
          </a:xfrm>
          <a:prstGeom prst="rect">
            <a:avLst/>
          </a:prstGeom>
        </p:spPr>
      </p:pic>
      <p:pic>
        <p:nvPicPr>
          <p:cNvPr id="7" name="Content Placeholder 4" descr="LLP logo english.JPG"/>
          <p:cNvPicPr>
            <a:picLocks noChangeAspect="1"/>
          </p:cNvPicPr>
          <p:nvPr userDrawn="1"/>
        </p:nvPicPr>
        <p:blipFill>
          <a:blip r:embed="rId3" cstate="print"/>
          <a:srcRect r="61896" b="29380"/>
          <a:stretch>
            <a:fillRect/>
          </a:stretch>
        </p:blipFill>
        <p:spPr>
          <a:xfrm>
            <a:off x="7740352" y="6428844"/>
            <a:ext cx="576064" cy="432048"/>
          </a:xfrm>
          <a:prstGeom prst="rect">
            <a:avLst/>
          </a:prstGeom>
        </p:spPr>
      </p:pic>
      <p:pic>
        <p:nvPicPr>
          <p:cNvPr id="8" name="Content Placeholder 4" descr="LLP logo english.JPG"/>
          <p:cNvPicPr>
            <a:picLocks noChangeAspect="1"/>
          </p:cNvPicPr>
          <p:nvPr userDrawn="1"/>
        </p:nvPicPr>
        <p:blipFill>
          <a:blip r:embed="rId3" cstate="print"/>
          <a:srcRect l="38104" r="7916" b="52920"/>
          <a:stretch>
            <a:fillRect/>
          </a:stretch>
        </p:blipFill>
        <p:spPr>
          <a:xfrm>
            <a:off x="8300087" y="6484524"/>
            <a:ext cx="843913" cy="30810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1 - Θέση τίτλου"/>
          <p:cNvSpPr>
            <a:spLocks noGrp="1"/>
          </p:cNvSpPr>
          <p:nvPr>
            <p:ph type="title"/>
          </p:nvPr>
        </p:nvSpPr>
        <p:spPr>
          <a:xfrm>
            <a:off x="683568" y="2852936"/>
            <a:ext cx="8229600" cy="936104"/>
          </a:xfrm>
          <a:prstGeom prst="rect">
            <a:avLst/>
          </a:prstGeom>
        </p:spPr>
        <p:txBody>
          <a:bodyPr vert="horz" lIns="91440" tIns="45720" rIns="91440" bIns="45720" rtlCol="0" anchor="ctr">
            <a:normAutofit/>
          </a:bodyPr>
          <a:lstStyle>
            <a:lvl1pPr algn="r">
              <a:defRPr/>
            </a:lvl1pPr>
          </a:lstStyle>
          <a:p>
            <a:r>
              <a:rPr lang="el-GR" dirty="0" err="1" smtClean="0"/>
              <a:t>Kλικ</a:t>
            </a:r>
            <a:r>
              <a:rPr lang="el-GR" dirty="0" smtClean="0"/>
              <a:t> για επεξεργασία του τίτλου</a:t>
            </a:r>
            <a:endParaRPr lang="el-GR" dirty="0"/>
          </a:p>
        </p:txBody>
      </p:sp>
      <p:pic>
        <p:nvPicPr>
          <p:cNvPr id="5" name="3 - Εικόνα" descr="by-nc-nd.png"/>
          <p:cNvPicPr>
            <a:picLocks noChangeAspect="1"/>
          </p:cNvPicPr>
          <p:nvPr userDrawn="1"/>
        </p:nvPicPr>
        <p:blipFill>
          <a:blip r:embed="rId3" cstate="print"/>
          <a:stretch>
            <a:fillRect/>
          </a:stretch>
        </p:blipFill>
        <p:spPr>
          <a:xfrm>
            <a:off x="6876256" y="6447761"/>
            <a:ext cx="823239" cy="288032"/>
          </a:xfrm>
          <a:prstGeom prst="rect">
            <a:avLst/>
          </a:prstGeom>
        </p:spPr>
      </p:pic>
      <p:pic>
        <p:nvPicPr>
          <p:cNvPr id="6" name="Content Placeholder 4" descr="LLP logo english.JPG"/>
          <p:cNvPicPr>
            <a:picLocks noChangeAspect="1"/>
          </p:cNvPicPr>
          <p:nvPr userDrawn="1"/>
        </p:nvPicPr>
        <p:blipFill>
          <a:blip r:embed="rId4" cstate="print"/>
          <a:srcRect r="61896" b="29380"/>
          <a:stretch>
            <a:fillRect/>
          </a:stretch>
        </p:blipFill>
        <p:spPr>
          <a:xfrm>
            <a:off x="7740352" y="6428844"/>
            <a:ext cx="576064" cy="432048"/>
          </a:xfrm>
          <a:prstGeom prst="rect">
            <a:avLst/>
          </a:prstGeom>
        </p:spPr>
      </p:pic>
      <p:pic>
        <p:nvPicPr>
          <p:cNvPr id="7" name="Content Placeholder 4" descr="LLP logo english.JPG"/>
          <p:cNvPicPr>
            <a:picLocks noChangeAspect="1"/>
          </p:cNvPicPr>
          <p:nvPr userDrawn="1"/>
        </p:nvPicPr>
        <p:blipFill>
          <a:blip r:embed="rId4" cstate="print"/>
          <a:srcRect l="38104" r="7916" b="52920"/>
          <a:stretch>
            <a:fillRect/>
          </a:stretch>
        </p:blipFill>
        <p:spPr>
          <a:xfrm>
            <a:off x="8300087" y="6484524"/>
            <a:ext cx="843913" cy="30810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67544" y="116632"/>
            <a:ext cx="8229600" cy="864096"/>
          </a:xfrm>
          <a:prstGeom prst="rect">
            <a:avLst/>
          </a:prstGeom>
        </p:spPr>
        <p:txBody>
          <a:bodyPr vert="horz" lIns="91440" tIns="45720" rIns="91440" bIns="45720" rtlCol="0" anchor="ctr">
            <a:normAutofit/>
          </a:bodyPr>
          <a:lstStyle/>
          <a:p>
            <a:r>
              <a:rPr lang="el-GR" dirty="0" err="1" smtClean="0"/>
              <a:t>Kλικ</a:t>
            </a:r>
            <a:r>
              <a:rPr lang="el-GR" dirty="0" smtClean="0"/>
              <a:t> για επεξεργασία του τίτλου</a:t>
            </a:r>
            <a:endParaRPr lang="el-GR" dirty="0"/>
          </a:p>
        </p:txBody>
      </p:sp>
      <p:sp>
        <p:nvSpPr>
          <p:cNvPr id="3" name="2 - Θέση κειμένου"/>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a:r>
              <a:rPr lang="el-GR" dirty="0" err="1" smtClean="0"/>
              <a:t>Kλικ</a:t>
            </a:r>
            <a:r>
              <a:rPr lang="el-GR" dirty="0" smtClean="0"/>
              <a:t>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000" b="1" kern="1200">
          <a:solidFill>
            <a:schemeClr val="accent1">
              <a:lumMod val="75000"/>
            </a:schemeClr>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Courier New" pitchFamily="49" charset="0"/>
        <a:buChar char="o"/>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Clr>
          <a:schemeClr val="tx1">
            <a:lumMod val="75000"/>
            <a:lumOff val="25000"/>
          </a:schemeClr>
        </a:buClr>
        <a:buFont typeface="Wingdings" pitchFamily="2" charset="2"/>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lumMod val="75000"/>
          </a:schemeClr>
        </a:buClr>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Clr>
          <a:schemeClr val="bg1">
            <a:lumMod val="50000"/>
          </a:schemeClr>
        </a:buClr>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Clr>
          <a:schemeClr val="accent1">
            <a:lumMod val="50000"/>
          </a:schemeClr>
        </a:buClr>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060848"/>
            <a:ext cx="7920880" cy="2520280"/>
          </a:xfrm>
        </p:spPr>
        <p:txBody>
          <a:bodyPr>
            <a:normAutofit/>
          </a:bodyPr>
          <a:lstStyle/>
          <a:p>
            <a:r>
              <a:rPr lang="el-GR" dirty="0" smtClean="0"/>
              <a:t>Η ΔΙΑΔΙΚΑΣΙΑ ΧΟΡΗΓΗΣΗΣ ΑΣΥΛΟΥ ΣΤΗΝ ΕΛΛΑΔΑ</a:t>
            </a:r>
            <a:br>
              <a:rPr lang="el-GR" dirty="0" smtClean="0"/>
            </a:br>
            <a:r>
              <a:rPr lang="el-GR" sz="1400" dirty="0" smtClean="0"/>
              <a:t>Έως το πρώτο τρίμηνο του 2013</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chor="ctr"/>
          <a:lstStyle/>
          <a:p>
            <a:pPr algn="just">
              <a:buNone/>
            </a:pPr>
            <a:r>
              <a:rPr lang="en-US" dirty="0" smtClean="0"/>
              <a:t>	</a:t>
            </a:r>
            <a:r>
              <a:rPr lang="el-GR" sz="2800" dirty="0" smtClean="0"/>
              <a:t>Η ισχύουσα Ελληνική Νομοθεσία για το Άσυλο έχει οριστεί </a:t>
            </a:r>
            <a:r>
              <a:rPr lang="el-GR" sz="2800" b="1" dirty="0" smtClean="0">
                <a:solidFill>
                  <a:schemeClr val="tx1"/>
                </a:solidFill>
              </a:rPr>
              <a:t>σε συμφωνία με τις επιταγές της Ευρωπαϊκής νομοθετικής πολιτικής και των διεθνών συνθηκών στις οποίες η χώρα έχει προσχωρήσει, </a:t>
            </a:r>
            <a:r>
              <a:rPr lang="el-GR" sz="2800" dirty="0" smtClean="0"/>
              <a:t>με εξέχουσες τη Σύμβαση της Γενεύης του 1951 περί του Καθεστώτος των Προσφύγων (ΝΔ 3989/1959, ΦΕΚ Α’ 201) και το Πρωτόκολλο του 1967 σχετικό προς το καθεστώς των προσφύγων ( ΑΝ 389/ 1968, ΦΕΚ Α’ 125 ).</a:t>
            </a:r>
          </a:p>
          <a:p>
            <a:pPr algn="just">
              <a:buNone/>
            </a:pPr>
            <a:endParaRPr lang="el-GR" sz="2800" dirty="0"/>
          </a:p>
        </p:txBody>
      </p:sp>
      <p:sp>
        <p:nvSpPr>
          <p:cNvPr id="3" name="2 - Τίτλος"/>
          <p:cNvSpPr>
            <a:spLocks noGrp="1"/>
          </p:cNvSpPr>
          <p:nvPr>
            <p:ph type="title"/>
          </p:nvPr>
        </p:nvSpPr>
        <p:spPr/>
        <p:txBody>
          <a:bodyPr>
            <a:normAutofit fontScale="90000"/>
          </a:bodyPr>
          <a:lstStyle/>
          <a:p>
            <a:r>
              <a:rPr lang="el-GR" cap="small" dirty="0" err="1" smtClean="0"/>
              <a:t>Ελληνικη</a:t>
            </a:r>
            <a:r>
              <a:rPr lang="el-GR" cap="small" dirty="0" smtClean="0"/>
              <a:t> </a:t>
            </a:r>
            <a:r>
              <a:rPr lang="el-GR" cap="small" dirty="0" err="1" smtClean="0"/>
              <a:t>νομοθεςια</a:t>
            </a:r>
            <a:r>
              <a:rPr lang="el-GR" cap="small" dirty="0" smtClean="0"/>
              <a:t> για τη </a:t>
            </a:r>
            <a:r>
              <a:rPr lang="el-GR" cap="small" dirty="0" err="1" smtClean="0"/>
              <a:t>διαδικασια</a:t>
            </a:r>
            <a:r>
              <a:rPr lang="el-GR" cap="small" dirty="0" smtClean="0"/>
              <a:t> </a:t>
            </a:r>
            <a:r>
              <a:rPr lang="el-GR" cap="small" dirty="0" err="1" smtClean="0"/>
              <a:t>χορηγησ</a:t>
            </a:r>
            <a:r>
              <a:rPr lang="el-GR" cap="small" dirty="0" smtClean="0"/>
              <a:t> </a:t>
            </a:r>
            <a:r>
              <a:rPr lang="el-GR" cap="small" dirty="0" err="1" smtClean="0"/>
              <a:t>ασυλου</a:t>
            </a:r>
            <a:r>
              <a:rPr lang="el-GR" cap="small" dirty="0" smtClean="0"/>
              <a:t> </a:t>
            </a:r>
            <a:r>
              <a:rPr lang="el-GR" cap="small" dirty="0" smtClean="0"/>
              <a:t>εν </a:t>
            </a:r>
            <a:r>
              <a:rPr lang="el-GR" cap="small" dirty="0" err="1" smtClean="0"/>
              <a:t>ισχυ</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60648"/>
            <a:ext cx="8229600" cy="5865515"/>
          </a:xfrm>
        </p:spPr>
        <p:txBody>
          <a:bodyPr anchor="ctr">
            <a:normAutofit fontScale="55000" lnSpcReduction="20000"/>
          </a:bodyPr>
          <a:lstStyle/>
          <a:p>
            <a:pPr>
              <a:buFont typeface="Arial" pitchFamily="34" charset="0"/>
              <a:buChar char="•"/>
              <a:defRPr/>
            </a:pPr>
            <a:r>
              <a:rPr lang="el-GR" b="1" dirty="0" smtClean="0">
                <a:solidFill>
                  <a:schemeClr val="tx1"/>
                </a:solidFill>
              </a:rPr>
              <a:t>Προεδρικό Διάταγμα 104/2012 </a:t>
            </a:r>
            <a:endParaRPr lang="el-GR" dirty="0" smtClean="0">
              <a:solidFill>
                <a:schemeClr val="tx1"/>
              </a:solidFill>
            </a:endParaRPr>
          </a:p>
          <a:p>
            <a:pPr>
              <a:buNone/>
              <a:defRPr/>
            </a:pPr>
            <a:r>
              <a:rPr lang="el-GR" dirty="0" smtClean="0"/>
              <a:t>	Οργάνωση και Λειτουργία Υπηρεσίας Ασύλου του Υπουργείου Δημόσιας Τάξης και Προστασίας του Πολίτη.</a:t>
            </a:r>
          </a:p>
          <a:p>
            <a:pPr>
              <a:buFont typeface="Arial" pitchFamily="34" charset="0"/>
              <a:buChar char="•"/>
              <a:defRPr/>
            </a:pPr>
            <a:r>
              <a:rPr lang="el-GR" b="1" dirty="0" smtClean="0">
                <a:solidFill>
                  <a:schemeClr val="tx1"/>
                </a:solidFill>
              </a:rPr>
              <a:t>Προεδρικό Διάταγμα 102/2012</a:t>
            </a:r>
            <a:r>
              <a:rPr lang="el-GR" dirty="0" smtClean="0">
                <a:solidFill>
                  <a:schemeClr val="tx1"/>
                </a:solidFill>
              </a:rPr>
              <a:t> </a:t>
            </a:r>
          </a:p>
          <a:p>
            <a:pPr>
              <a:buNone/>
              <a:defRPr/>
            </a:pPr>
            <a:r>
              <a:rPr lang="el-GR" dirty="0" smtClean="0"/>
              <a:t>	Οργάνωση και Λειτουργία Υπηρεσίας Πρώτης Υποδοχής του Υπουργείου Δημόσιας Τάξης και Προστασίας του Πολίτη.</a:t>
            </a:r>
          </a:p>
          <a:p>
            <a:pPr>
              <a:buFont typeface="Arial" pitchFamily="34" charset="0"/>
              <a:buChar char="•"/>
              <a:defRPr/>
            </a:pPr>
            <a:r>
              <a:rPr lang="el-GR" b="1" dirty="0" smtClean="0">
                <a:solidFill>
                  <a:schemeClr val="tx1"/>
                </a:solidFill>
              </a:rPr>
              <a:t>Προεδρικό Διάταγμα 116/2012</a:t>
            </a:r>
            <a:r>
              <a:rPr lang="el-GR" dirty="0" smtClean="0">
                <a:solidFill>
                  <a:schemeClr val="tx1"/>
                </a:solidFill>
              </a:rPr>
              <a:t> </a:t>
            </a:r>
          </a:p>
          <a:p>
            <a:pPr>
              <a:buNone/>
              <a:defRPr/>
            </a:pPr>
            <a:r>
              <a:rPr lang="el-GR" dirty="0" smtClean="0"/>
              <a:t>	Τροποποίηση του π.δ.114/2010 - Παράταση της κράτησης αιτούντων άσυλο.</a:t>
            </a:r>
          </a:p>
          <a:p>
            <a:pPr>
              <a:buFont typeface="Arial" pitchFamily="34" charset="0"/>
              <a:buChar char="•"/>
              <a:defRPr/>
            </a:pPr>
            <a:r>
              <a:rPr lang="el-GR" b="1" dirty="0" smtClean="0">
                <a:solidFill>
                  <a:schemeClr val="tx1"/>
                </a:solidFill>
              </a:rPr>
              <a:t>Γενικός Κανονισμός Λειτουργίας Περιφερειακών Υπηρεσιών Πρώτης Υποδοχής </a:t>
            </a:r>
            <a:endParaRPr lang="el-GR" dirty="0" smtClean="0">
              <a:solidFill>
                <a:schemeClr val="tx1"/>
              </a:solidFill>
            </a:endParaRPr>
          </a:p>
          <a:p>
            <a:pPr>
              <a:buNone/>
              <a:defRPr/>
            </a:pPr>
            <a:r>
              <a:rPr lang="el-GR" dirty="0" smtClean="0"/>
              <a:t>	26 Ιανουαρίου 2012.</a:t>
            </a:r>
          </a:p>
          <a:p>
            <a:pPr>
              <a:buFont typeface="Arial" pitchFamily="34" charset="0"/>
              <a:buChar char="•"/>
              <a:defRPr/>
            </a:pPr>
            <a:r>
              <a:rPr lang="el-GR" b="1" dirty="0" smtClean="0">
                <a:solidFill>
                  <a:schemeClr val="tx1"/>
                </a:solidFill>
              </a:rPr>
              <a:t>Νόμος 3907/2011 </a:t>
            </a:r>
            <a:endParaRPr lang="el-GR" dirty="0" smtClean="0">
              <a:solidFill>
                <a:schemeClr val="tx1"/>
              </a:solidFill>
            </a:endParaRPr>
          </a:p>
          <a:p>
            <a:pPr>
              <a:buNone/>
              <a:defRPr/>
            </a:pPr>
            <a:r>
              <a:rPr lang="el-GR" dirty="0" smtClean="0"/>
              <a:t>	</a:t>
            </a:r>
            <a:r>
              <a:rPr lang="el-GR" dirty="0" err="1" smtClean="0"/>
              <a:t>΄Ιδρυση</a:t>
            </a:r>
            <a:r>
              <a:rPr lang="el-GR" dirty="0" smtClean="0"/>
              <a:t> Υπηρεσίας Ασύλου και Υπηρεσίας Πρώτης Υποδοχής, προσαρμογή της ελληνικής νομοθεσίας προς τις διατάξεις της Οδηγίας 2008/115/ΕΚ. </a:t>
            </a:r>
            <a:r>
              <a:rPr lang="el-GR" i="1" dirty="0" smtClean="0"/>
              <a:t>Ο Νόμος αυτός δεν έχει ακόμη εφαρμοστεί στην πράξη.</a:t>
            </a:r>
            <a:endParaRPr lang="el-GR" dirty="0" smtClean="0"/>
          </a:p>
          <a:p>
            <a:pPr>
              <a:buNone/>
              <a:defRPr/>
            </a:pPr>
            <a:r>
              <a:rPr lang="el-GR" b="1" dirty="0" smtClean="0">
                <a:solidFill>
                  <a:srgbClr val="FFC000"/>
                </a:solidFill>
              </a:rPr>
              <a:t>		</a:t>
            </a:r>
            <a:r>
              <a:rPr lang="el-GR" b="1" dirty="0" smtClean="0">
                <a:solidFill>
                  <a:schemeClr val="tx1"/>
                </a:solidFill>
              </a:rPr>
              <a:t>Εγκύκλιος 37/2011</a:t>
            </a:r>
            <a:r>
              <a:rPr lang="el-GR" dirty="0" smtClean="0"/>
              <a:t>, Απόφαση επιστροφής παρανόμως  </a:t>
            </a:r>
            <a:r>
              <a:rPr lang="el-GR" dirty="0" err="1" smtClean="0"/>
              <a:t>διαμένοντων</a:t>
            </a:r>
            <a:r>
              <a:rPr lang="el-GR" dirty="0" smtClean="0"/>
              <a:t> 	υπηκόων τρίτων χωρών – Εφαρμογή των διατάξεων 16 έως 41 του 	Ν.3907/2011.</a:t>
            </a:r>
          </a:p>
          <a:p>
            <a:pPr>
              <a:buNone/>
              <a:defRPr/>
            </a:pPr>
            <a:r>
              <a:rPr lang="el-GR" dirty="0" smtClean="0"/>
              <a:t>	 	</a:t>
            </a:r>
            <a:r>
              <a:rPr lang="el-GR" b="1" dirty="0" smtClean="0">
                <a:solidFill>
                  <a:schemeClr val="tx1"/>
                </a:solidFill>
              </a:rPr>
              <a:t>Ν.4058/2012</a:t>
            </a:r>
            <a:r>
              <a:rPr lang="el-GR" dirty="0" smtClean="0">
                <a:solidFill>
                  <a:srgbClr val="0070C0"/>
                </a:solidFill>
              </a:rPr>
              <a:t> </a:t>
            </a:r>
            <a:r>
              <a:rPr lang="el-GR" dirty="0" smtClean="0"/>
              <a:t>( αρ.18, Τροποποίηση του Ν.3907/2011)</a:t>
            </a:r>
          </a:p>
          <a:p>
            <a:pPr>
              <a:buNone/>
              <a:defRPr/>
            </a:pPr>
            <a:r>
              <a:rPr lang="el-GR" dirty="0" smtClean="0"/>
              <a:t>		</a:t>
            </a:r>
            <a:r>
              <a:rPr lang="el-GR" b="1" dirty="0" smtClean="0">
                <a:solidFill>
                  <a:schemeClr val="tx1"/>
                </a:solidFill>
              </a:rPr>
              <a:t>Εγκύκλιος 41/2</a:t>
            </a:r>
            <a:r>
              <a:rPr lang="el-GR" b="1" baseline="30000" dirty="0" smtClean="0">
                <a:solidFill>
                  <a:schemeClr val="tx1"/>
                </a:solidFill>
              </a:rPr>
              <a:t> </a:t>
            </a:r>
            <a:r>
              <a:rPr lang="el-GR" b="1" dirty="0" smtClean="0">
                <a:solidFill>
                  <a:schemeClr val="tx1"/>
                </a:solidFill>
              </a:rPr>
              <a:t>012</a:t>
            </a:r>
            <a:r>
              <a:rPr lang="el-GR" dirty="0" smtClean="0"/>
              <a:t>,</a:t>
            </a:r>
            <a:r>
              <a:rPr lang="el-GR" dirty="0" smtClean="0">
                <a:solidFill>
                  <a:srgbClr val="FFC000"/>
                </a:solidFill>
              </a:rPr>
              <a:t> </a:t>
            </a:r>
            <a:r>
              <a:rPr lang="el-GR" dirty="0" smtClean="0"/>
              <a:t>Διαδικασία επίδοσης απορριπτικών ή αποφάσεων 	ανάκλησης αδειών διαμονής.</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chor="ctr">
            <a:normAutofit fontScale="62500" lnSpcReduction="20000"/>
          </a:bodyPr>
          <a:lstStyle/>
          <a:p>
            <a:pPr>
              <a:buFont typeface="Arial" pitchFamily="34" charset="0"/>
              <a:buChar char="•"/>
              <a:defRPr/>
            </a:pPr>
            <a:r>
              <a:rPr lang="el-GR" b="1" dirty="0" smtClean="0">
                <a:solidFill>
                  <a:schemeClr val="tx1"/>
                </a:solidFill>
              </a:rPr>
              <a:t>Προεδρικό Διάταγμα 80/2006</a:t>
            </a:r>
            <a:r>
              <a:rPr lang="el-GR" dirty="0" smtClean="0">
                <a:solidFill>
                  <a:schemeClr val="tx1"/>
                </a:solidFill>
              </a:rPr>
              <a:t> </a:t>
            </a:r>
          </a:p>
          <a:p>
            <a:pPr>
              <a:buNone/>
              <a:defRPr/>
            </a:pPr>
            <a:r>
              <a:rPr lang="el-GR" dirty="0" smtClean="0"/>
              <a:t>	Παροχή προσωρινής προστασίας σε περίπτωση μαζικής εισροής εκτοπισθέντων αλλοδαπών.</a:t>
            </a:r>
          </a:p>
          <a:p>
            <a:pPr>
              <a:buFont typeface="Arial" pitchFamily="34" charset="0"/>
              <a:buChar char="•"/>
              <a:defRPr/>
            </a:pPr>
            <a:r>
              <a:rPr lang="el-GR" b="1" dirty="0" smtClean="0">
                <a:solidFill>
                  <a:schemeClr val="tx1"/>
                </a:solidFill>
              </a:rPr>
              <a:t>Προεδρικό Διάταγμα 366/2002</a:t>
            </a:r>
            <a:r>
              <a:rPr lang="el-GR" dirty="0" smtClean="0">
                <a:solidFill>
                  <a:schemeClr val="tx1"/>
                </a:solidFill>
              </a:rPr>
              <a:t> </a:t>
            </a:r>
          </a:p>
          <a:p>
            <a:pPr>
              <a:buNone/>
              <a:defRPr/>
            </a:pPr>
            <a:r>
              <a:rPr lang="el-GR" dirty="0" smtClean="0"/>
              <a:t>	</a:t>
            </a:r>
            <a:r>
              <a:rPr lang="el-GR" dirty="0" err="1" smtClean="0"/>
              <a:t>΄Ιδρυση</a:t>
            </a:r>
            <a:r>
              <a:rPr lang="el-GR" dirty="0" smtClean="0"/>
              <a:t> Κέντρου Προσωρινής Διαμονής Αιτούντων </a:t>
            </a:r>
            <a:r>
              <a:rPr lang="el-GR" dirty="0" err="1" smtClean="0"/>
              <a:t>΄Ασυλο</a:t>
            </a:r>
            <a:r>
              <a:rPr lang="el-GR" dirty="0" smtClean="0"/>
              <a:t> Αλλοδαπών Προσφύγων στην Αθήνα.</a:t>
            </a:r>
          </a:p>
          <a:p>
            <a:pPr>
              <a:buFont typeface="Arial" pitchFamily="34" charset="0"/>
              <a:buChar char="•"/>
              <a:defRPr/>
            </a:pPr>
            <a:r>
              <a:rPr lang="el-GR" b="1" dirty="0" smtClean="0">
                <a:solidFill>
                  <a:schemeClr val="tx1"/>
                </a:solidFill>
              </a:rPr>
              <a:t>Προεδρικό Διάταγμα 266/1999</a:t>
            </a:r>
            <a:r>
              <a:rPr lang="el-GR" dirty="0" smtClean="0">
                <a:solidFill>
                  <a:schemeClr val="tx1"/>
                </a:solidFill>
              </a:rPr>
              <a:t> </a:t>
            </a:r>
          </a:p>
          <a:p>
            <a:pPr>
              <a:buNone/>
              <a:defRPr/>
            </a:pPr>
            <a:r>
              <a:rPr lang="el-GR" dirty="0" smtClean="0"/>
              <a:t>	Διοικητική υπαγωγή και λειτουργία του υφισταμένου στο Λαύριο Αττικής Κέντρου Προσφύγων και κοινωνική προστασία των αναγνωρισμένων προσφύγων, των αιτούντων άσυλο και των παραμενόντων για ανθρωπιστικούς λόγους.</a:t>
            </a:r>
          </a:p>
          <a:p>
            <a:pPr>
              <a:buFont typeface="Arial" pitchFamily="34" charset="0"/>
              <a:buChar char="•"/>
              <a:defRPr/>
            </a:pPr>
            <a:r>
              <a:rPr lang="el-GR" b="1" dirty="0" smtClean="0">
                <a:solidFill>
                  <a:schemeClr val="tx1"/>
                </a:solidFill>
              </a:rPr>
              <a:t>Προεδρικό Διάταγμα 61/1999</a:t>
            </a:r>
            <a:r>
              <a:rPr lang="el-GR" dirty="0" smtClean="0">
                <a:solidFill>
                  <a:schemeClr val="tx1"/>
                </a:solidFill>
              </a:rPr>
              <a:t> </a:t>
            </a:r>
          </a:p>
          <a:p>
            <a:pPr>
              <a:buNone/>
              <a:defRPr/>
            </a:pPr>
            <a:r>
              <a:rPr lang="el-GR" dirty="0" smtClean="0"/>
              <a:t>	Διαδικασία αναγνώρισης αλλοδαπού πρόσφυγα, ανάκληση της αναγνώρισης και απέλαση αυτού, έγκριση εισόδου των μελών της οικογενείας του και τρόπος συνεργασίας με τον Εκπρόσωπο της </a:t>
            </a:r>
            <a:r>
              <a:rPr lang="el-GR" dirty="0" err="1" smtClean="0"/>
              <a:t>΄Υπατης</a:t>
            </a:r>
            <a:r>
              <a:rPr lang="el-GR" dirty="0" smtClean="0"/>
              <a:t> Αρμοστείας του ΟΗΕ για τους Πρόσφυγες στην Ελλάδα (όπως τροποποιήθηκε με τα ΠΔ 90/2008, 96/2008 και 167/2008).</a:t>
            </a:r>
          </a:p>
          <a:p>
            <a:pPr>
              <a:buFont typeface="Arial" pitchFamily="34" charset="0"/>
              <a:buChar char="•"/>
              <a:defRPr/>
            </a:pPr>
            <a:r>
              <a:rPr lang="el-GR" b="1" dirty="0" smtClean="0">
                <a:solidFill>
                  <a:schemeClr val="tx1"/>
                </a:solidFill>
              </a:rPr>
              <a:t>Νόμος 1975/1991 (όπως τροποποιήθηκε με το Νόμο 2452/1996) </a:t>
            </a:r>
            <a:endParaRPr lang="el-GR" dirty="0" smtClean="0">
              <a:solidFill>
                <a:schemeClr val="tx1"/>
              </a:solidFill>
            </a:endParaRPr>
          </a:p>
          <a:p>
            <a:pPr>
              <a:buNone/>
              <a:defRPr/>
            </a:pPr>
            <a:r>
              <a:rPr lang="el-GR" dirty="0" smtClean="0"/>
              <a:t>	Είσοδος - έξοδος, παραμονή, εργασία, απέλαση αλλοδαπών, διαδικασία αναγνώρισης αλλοδαπών.</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pPr algn="just">
              <a:buNone/>
            </a:pPr>
            <a:r>
              <a:rPr lang="en-US" dirty="0" smtClean="0"/>
              <a:t>	</a:t>
            </a:r>
            <a:r>
              <a:rPr lang="el-GR" dirty="0" smtClean="0"/>
              <a:t>Σύμφωνα με το</a:t>
            </a:r>
            <a:r>
              <a:rPr lang="el-GR" b="1" dirty="0" smtClean="0">
                <a:solidFill>
                  <a:schemeClr val="tx1"/>
                </a:solidFill>
              </a:rPr>
              <a:t> Άρθρο 1 Α ( 2 ) της Σύμβασης της Γενεύης </a:t>
            </a:r>
            <a:r>
              <a:rPr lang="el-GR" dirty="0" smtClean="0"/>
              <a:t>στο καθεστώς του πρόσφυγα υπάγεται κάθε πρόσωπο που « </a:t>
            </a:r>
            <a:r>
              <a:rPr lang="el-GR" i="1" dirty="0" smtClean="0"/>
              <a:t>συνεπεία γεγονότων επελθόντων προ της 1</a:t>
            </a:r>
            <a:r>
              <a:rPr lang="el-GR" i="1" baseline="30000" dirty="0" smtClean="0"/>
              <a:t>ης</a:t>
            </a:r>
            <a:r>
              <a:rPr lang="el-GR" i="1" dirty="0" smtClean="0"/>
              <a:t> Ιανουαρίου 1951 και δικαιολογημένου φόβου διώξεως λόγω φυλής, θρησκείας, εθνικότητας, κοινωνικής τάξεως ή πολιτικών πεποιθήσεων ευρίσκεται εκτός της χώρας της οποίας έχει την υπηκοότητα και δε δύναται ή, λόγω του φόβου τούτου, δεν επιθυμεί να </a:t>
            </a:r>
            <a:r>
              <a:rPr lang="el-GR" i="1" dirty="0" err="1" smtClean="0"/>
              <a:t>απολαύη</a:t>
            </a:r>
            <a:r>
              <a:rPr lang="el-GR" i="1" dirty="0" smtClean="0"/>
              <a:t> της προστασίας της χώρας ταύτης, ή εάν μη έχον υπηκοότητα τινά και </a:t>
            </a:r>
            <a:r>
              <a:rPr lang="el-GR" i="1" dirty="0" err="1" smtClean="0"/>
              <a:t>ευρισκόμενον</a:t>
            </a:r>
            <a:r>
              <a:rPr lang="el-GR" i="1" dirty="0" smtClean="0"/>
              <a:t> συνεπεία τοιούτων γεγονότων εκτός της χώρας της προηγούμενης συνήθους διαμονής, δεν δύναται ή, λόγω του φόβου τούτου, δεν επιθυμεί να </a:t>
            </a:r>
            <a:r>
              <a:rPr lang="el-GR" i="1" dirty="0" err="1" smtClean="0"/>
              <a:t>επιστρέψη</a:t>
            </a:r>
            <a:r>
              <a:rPr lang="el-GR" i="1" dirty="0" smtClean="0"/>
              <a:t> εις </a:t>
            </a:r>
            <a:r>
              <a:rPr lang="el-GR" i="1" dirty="0" err="1" smtClean="0"/>
              <a:t>ταύτην</a:t>
            </a:r>
            <a:r>
              <a:rPr lang="el-GR" i="1" dirty="0" smtClean="0"/>
              <a:t> </a:t>
            </a:r>
            <a:r>
              <a:rPr lang="el-GR" dirty="0" smtClean="0"/>
              <a:t>».</a:t>
            </a:r>
          </a:p>
          <a:p>
            <a:endParaRPr lang="el-GR" dirty="0"/>
          </a:p>
        </p:txBody>
      </p:sp>
      <p:sp>
        <p:nvSpPr>
          <p:cNvPr id="3" name="2 - Τίτλος"/>
          <p:cNvSpPr>
            <a:spLocks noGrp="1"/>
          </p:cNvSpPr>
          <p:nvPr>
            <p:ph type="title"/>
          </p:nvPr>
        </p:nvSpPr>
        <p:spPr/>
        <p:txBody>
          <a:bodyPr>
            <a:normAutofit/>
          </a:bodyPr>
          <a:lstStyle/>
          <a:p>
            <a:r>
              <a:rPr lang="el-GR" sz="3200" dirty="0" smtClean="0"/>
              <a:t>ΟΡΙΣΜΟΣ ΤΟΥ « ΠΡΟΣΦΥΓΑ »</a:t>
            </a:r>
            <a:endParaRPr lang="el-G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pPr algn="just">
              <a:buFont typeface="Arial" pitchFamily="34" charset="0"/>
              <a:buChar char="•"/>
              <a:defRPr/>
            </a:pPr>
            <a:r>
              <a:rPr lang="el-GR" b="1" dirty="0" smtClean="0">
                <a:solidFill>
                  <a:schemeClr val="tx1"/>
                </a:solidFill>
              </a:rPr>
              <a:t>Δικαιολογημένος ( και βάσιμος ) φόβος</a:t>
            </a:r>
            <a:r>
              <a:rPr lang="el-GR" dirty="0" smtClean="0">
                <a:solidFill>
                  <a:schemeClr val="tx1"/>
                </a:solidFill>
              </a:rPr>
              <a:t>. </a:t>
            </a:r>
            <a:r>
              <a:rPr lang="el-GR" dirty="0" smtClean="0"/>
              <a:t>Επίσης πρέπει να πληρούται τόσο το υποκειμενικό όσο και το αντικειμενικό στοιχείο του φόβου.</a:t>
            </a:r>
          </a:p>
          <a:p>
            <a:pPr algn="just">
              <a:buFont typeface="Arial" pitchFamily="34" charset="0"/>
              <a:buChar char="•"/>
              <a:defRPr/>
            </a:pPr>
            <a:r>
              <a:rPr lang="el-GR" b="1" dirty="0" smtClean="0">
                <a:solidFill>
                  <a:schemeClr val="tx1"/>
                </a:solidFill>
              </a:rPr>
              <a:t>Δίωξη</a:t>
            </a:r>
            <a:r>
              <a:rPr lang="el-GR" dirty="0" smtClean="0">
                <a:solidFill>
                  <a:schemeClr val="tx1"/>
                </a:solidFill>
              </a:rPr>
              <a:t>, </a:t>
            </a:r>
            <a:r>
              <a:rPr lang="el-GR" dirty="0" smtClean="0"/>
              <a:t>πραγματική και προερχόμενη είτε γενικά από τις ίδιες τις αρχές του Κράτους προέλευσης του πρόσφυγα είτε με την εν γνώσει ανοχή τους, ή από τμήματα του πληθυσμού αν οι αρχές αρνούνται ή αποδεικνύονται ανίκανες να προσφέρουν αποτελεσματική προστασία. Περιλαμβάνει και την έννοια  της μελλοντικής δίωξης. </a:t>
            </a:r>
          </a:p>
          <a:p>
            <a:pPr algn="just">
              <a:buFont typeface="Arial" pitchFamily="34" charset="0"/>
              <a:buChar char="•"/>
              <a:defRPr/>
            </a:pPr>
            <a:r>
              <a:rPr lang="el-GR" b="1" dirty="0" smtClean="0">
                <a:solidFill>
                  <a:schemeClr val="tx1"/>
                </a:solidFill>
              </a:rPr>
              <a:t>Λόγοι φυλής, θρησκείας, εθνικότητας, κοινωνικής τάξης ή πολιτικών πεποιθήσεων.</a:t>
            </a:r>
            <a:endParaRPr lang="el-GR" dirty="0" smtClean="0">
              <a:solidFill>
                <a:schemeClr val="tx1"/>
              </a:solidFill>
            </a:endParaRPr>
          </a:p>
          <a:p>
            <a:pPr algn="just">
              <a:buFont typeface="Arial" pitchFamily="34" charset="0"/>
              <a:buChar char="•"/>
              <a:defRPr/>
            </a:pPr>
            <a:r>
              <a:rPr lang="el-GR" b="1" dirty="0" smtClean="0">
                <a:solidFill>
                  <a:schemeClr val="tx1"/>
                </a:solidFill>
              </a:rPr>
              <a:t>Πρόσωπο το οποίο βρίσκεται εκτός της χώρας της οποίας έχει την υπηκοότητα.  </a:t>
            </a:r>
            <a:r>
              <a:rPr lang="el-GR" dirty="0" smtClean="0"/>
              <a:t>Η προϋπόθεση ότι ένα άτομο πρέπει να βρίσκεται έξω από την πατρίδα του δεν συνεπάγεται απαραίτητα ότι αυτός/ αυτή την έχει εγκαταλείψει παράνομα ή λόγω δικαιολογημένου φόβου. Το πρόσωπο αυτό μπορεί να έγινε μεταγενέστερα πρόσφυγας ( πρόσφυγας « επί τόπου » ).</a:t>
            </a:r>
          </a:p>
          <a:p>
            <a:pPr algn="just">
              <a:buFont typeface="Arial" pitchFamily="34" charset="0"/>
              <a:buChar char="•"/>
              <a:defRPr/>
            </a:pPr>
            <a:r>
              <a:rPr lang="el-GR" b="1" dirty="0" smtClean="0">
                <a:solidFill>
                  <a:schemeClr val="tx1"/>
                </a:solidFill>
              </a:rPr>
              <a:t>Πρόσωπο το οποίο δεν μπορεί ή δεν επιθυμεί να υπαχθεί στην προστασία της συγκεκριμένης χώρας </a:t>
            </a:r>
            <a:r>
              <a:rPr lang="el-GR" dirty="0" smtClean="0"/>
              <a:t>( δηλαδή της χώρας της οποίας έχει την υπηκοότητα ).</a:t>
            </a:r>
          </a:p>
          <a:p>
            <a:pPr>
              <a:buFont typeface="Arial" pitchFamily="34" charset="0"/>
              <a:buChar char="•"/>
              <a:defRPr/>
            </a:pPr>
            <a:endParaRPr lang="el-GR" dirty="0" smtClean="0"/>
          </a:p>
          <a:p>
            <a:endParaRPr lang="el-GR" dirty="0"/>
          </a:p>
        </p:txBody>
      </p:sp>
      <p:sp>
        <p:nvSpPr>
          <p:cNvPr id="3" name="2 - Τίτλος"/>
          <p:cNvSpPr>
            <a:spLocks noGrp="1"/>
          </p:cNvSpPr>
          <p:nvPr>
            <p:ph type="title"/>
          </p:nvPr>
        </p:nvSpPr>
        <p:spPr/>
        <p:txBody>
          <a:bodyPr>
            <a:noAutofit/>
          </a:bodyPr>
          <a:lstStyle/>
          <a:p>
            <a:r>
              <a:rPr lang="el-GR" sz="2000" dirty="0" smtClean="0"/>
              <a:t>Τα κριτήρια, λοιπόν, για την αναγνώριση του </a:t>
            </a:r>
            <a:r>
              <a:rPr lang="es-ES" sz="2000" dirty="0" smtClean="0"/>
              <a:t>status </a:t>
            </a:r>
            <a:r>
              <a:rPr lang="el-GR" sz="2000" dirty="0" smtClean="0"/>
              <a:t>του πρόσφυγα σε ένα πρόσωπο είναι τα εξής – σύμφωνα και με το </a:t>
            </a:r>
            <a:r>
              <a:rPr lang="el-GR" sz="2000" dirty="0" smtClean="0">
                <a:solidFill>
                  <a:schemeClr val="tx1"/>
                </a:solidFill>
              </a:rPr>
              <a:t>άρθρο 13 του προεδρικού διατάγματος 96/2008 </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48680"/>
            <a:ext cx="8229600" cy="5577483"/>
          </a:xfrm>
        </p:spPr>
        <p:txBody>
          <a:bodyPr/>
          <a:lstStyle/>
          <a:p>
            <a:pPr>
              <a:buNone/>
            </a:pPr>
            <a:r>
              <a:rPr lang="el-GR" dirty="0" smtClean="0"/>
              <a:t>Και επιπρόσθετα :</a:t>
            </a:r>
          </a:p>
          <a:p>
            <a:pPr algn="just"/>
            <a:r>
              <a:rPr lang="el-GR" b="1" dirty="0" smtClean="0">
                <a:solidFill>
                  <a:schemeClr val="tx1"/>
                </a:solidFill>
              </a:rPr>
              <a:t>Να μην συντρέχουν οι ρήτρες παύσης </a:t>
            </a:r>
            <a:r>
              <a:rPr lang="el-GR" dirty="0" smtClean="0"/>
              <a:t>τους καθεστώτος του πρόσφυγα στο συγκεκριμένο πρόσωπο, </a:t>
            </a:r>
            <a:r>
              <a:rPr lang="el-GR" b="1" dirty="0" smtClean="0">
                <a:solidFill>
                  <a:schemeClr val="tx1"/>
                </a:solidFill>
              </a:rPr>
              <a:t>ή οι ρήτρες αποκλεισμού.</a:t>
            </a:r>
          </a:p>
          <a:p>
            <a:pPr algn="just"/>
            <a:r>
              <a:rPr lang="el-GR" b="1" dirty="0" smtClean="0">
                <a:solidFill>
                  <a:schemeClr val="tx1"/>
                </a:solidFill>
              </a:rPr>
              <a:t>Όλα τα παραπάνω στοιχεία να χαρακτηρίζονται από εύλογη αληθοφάνεια ( </a:t>
            </a:r>
            <a:r>
              <a:rPr lang="el-GR" b="1" dirty="0" smtClean="0">
                <a:solidFill>
                  <a:schemeClr val="tx1"/>
                </a:solidFill>
              </a:rPr>
              <a:t>ευλογοφανή) </a:t>
            </a:r>
            <a:r>
              <a:rPr lang="el-GR" dirty="0" smtClean="0"/>
              <a:t>κατά τη διαδικασία αξιολόγησης των ισχυρισμών του αιτούντος άσυλο.</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5721499"/>
          </a:xfrm>
        </p:spPr>
        <p:txBody>
          <a:bodyPr>
            <a:normAutofit fontScale="70000" lnSpcReduction="20000"/>
          </a:bodyPr>
          <a:lstStyle/>
          <a:p>
            <a:pPr algn="just">
              <a:buNone/>
              <a:defRPr/>
            </a:pPr>
            <a:r>
              <a:rPr lang="en-US" dirty="0" smtClean="0"/>
              <a:t>	</a:t>
            </a:r>
            <a:r>
              <a:rPr lang="el-GR" dirty="0" smtClean="0"/>
              <a:t>Ειδικότερα,</a:t>
            </a:r>
            <a:r>
              <a:rPr lang="el-GR" b="1" dirty="0" smtClean="0"/>
              <a:t> </a:t>
            </a:r>
            <a:r>
              <a:rPr lang="el-GR" b="1" dirty="0" smtClean="0">
                <a:solidFill>
                  <a:schemeClr val="tx1"/>
                </a:solidFill>
              </a:rPr>
              <a:t>ρήτρες παύσης και ανάκλησης του χορηγηθέντος καθεστώτος </a:t>
            </a:r>
            <a:r>
              <a:rPr lang="el-GR" dirty="0" smtClean="0"/>
              <a:t>αποτελούν, σύμφωνα με το </a:t>
            </a:r>
            <a:r>
              <a:rPr lang="el-GR" b="1" dirty="0" smtClean="0">
                <a:solidFill>
                  <a:schemeClr val="tx1"/>
                </a:solidFill>
              </a:rPr>
              <a:t>άρθρο 11 του προεδρικού διατάγματος 98/2006</a:t>
            </a:r>
            <a:r>
              <a:rPr lang="el-GR" dirty="0" smtClean="0">
                <a:solidFill>
                  <a:schemeClr val="tx1"/>
                </a:solidFill>
              </a:rPr>
              <a:t> : </a:t>
            </a:r>
          </a:p>
          <a:p>
            <a:pPr algn="just">
              <a:defRPr/>
            </a:pPr>
            <a:r>
              <a:rPr lang="el-GR" dirty="0" smtClean="0"/>
              <a:t>η εξασφάλιση εκ νέου οικειοθελώς της προστασίας της χώρας της ιθαγένειάς του, </a:t>
            </a:r>
          </a:p>
          <a:p>
            <a:pPr algn="just">
              <a:defRPr/>
            </a:pPr>
            <a:r>
              <a:rPr lang="el-GR" dirty="0" smtClean="0"/>
              <a:t>η ανάκτηση οικειοθελώς της ιθαγένειας που απώλεσε κατά το παρελθόν,</a:t>
            </a:r>
          </a:p>
          <a:p>
            <a:pPr algn="just">
              <a:defRPr/>
            </a:pPr>
            <a:r>
              <a:rPr lang="el-GR" dirty="0" smtClean="0"/>
              <a:t>η απόκτηση νέας ιθαγένειας και η απόλαυση της προστασίας της χώρας που του χορήγησε τη νέα ιθαγένεια,</a:t>
            </a:r>
          </a:p>
          <a:p>
            <a:pPr algn="just">
              <a:defRPr/>
            </a:pPr>
            <a:r>
              <a:rPr lang="el-GR" dirty="0" smtClean="0"/>
              <a:t>η εγκατάσταση εκ νέου οικειοθελώς στη χώρα που είχε εγκαταλείψει ή εκτός της οποίας είχε παραμείνει, εξαιτίας του φόβου ότι θα υποστεί δίωξη,</a:t>
            </a:r>
          </a:p>
          <a:p>
            <a:pPr algn="just">
              <a:defRPr/>
            </a:pPr>
            <a:r>
              <a:rPr lang="el-GR" dirty="0" smtClean="0"/>
              <a:t>αδυναμία εξακολούθησης άρνησης της προστασίας που του παρέχει η χώρα της ιθαγένειας, διότι έχουν παύσει να υφίστανται οι συνθήκες που οδήγησαν στην αναγνώρισή του ως πρόσφυγα,</a:t>
            </a:r>
          </a:p>
          <a:p>
            <a:pPr algn="just">
              <a:defRPr/>
            </a:pPr>
            <a:r>
              <a:rPr lang="el-GR" dirty="0" smtClean="0"/>
              <a:t>στην περίπτωση </a:t>
            </a:r>
            <a:r>
              <a:rPr lang="el-GR" dirty="0" err="1" smtClean="0"/>
              <a:t>ανιθαγενούς</a:t>
            </a:r>
            <a:r>
              <a:rPr lang="el-GR" dirty="0" smtClean="0"/>
              <a:t>, αν αυτός αποκτήσει τη δυνατότητα να επιστρέψει στη χώρα της πρώην συνήθους διαμονής του, διότι έχουν παύσει να υφίστανται οι συνθήκες που οδήγησαν στην αναγνώρισή του ως πρόσφυγα.</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60648"/>
            <a:ext cx="8229600" cy="5865515"/>
          </a:xfrm>
        </p:spPr>
        <p:txBody>
          <a:bodyPr anchor="ctr">
            <a:normAutofit fontScale="70000" lnSpcReduction="20000"/>
          </a:bodyPr>
          <a:lstStyle/>
          <a:p>
            <a:pPr algn="just">
              <a:buNone/>
              <a:defRPr/>
            </a:pPr>
            <a:r>
              <a:rPr lang="en-US" dirty="0" smtClean="0"/>
              <a:t>	</a:t>
            </a:r>
            <a:r>
              <a:rPr lang="el-GR" dirty="0" smtClean="0"/>
              <a:t>Από την άλλη πλευρά, </a:t>
            </a:r>
            <a:r>
              <a:rPr lang="el-GR" b="1" dirty="0" smtClean="0">
                <a:solidFill>
                  <a:schemeClr val="tx1"/>
                </a:solidFill>
              </a:rPr>
              <a:t>στο άρθρο 12 του προεδρικού διατάγματος 96/2008 εντοπίζονται οι ακόλουθες ρήτρες αποκλεισμού </a:t>
            </a:r>
            <a:r>
              <a:rPr lang="el-GR" dirty="0" smtClean="0"/>
              <a:t>από το καθεστώς της διεθνούς προστασίας , οι οποίες ενεργοποιούνται εφόσον υπάρχουν σοβαροί λόγοι να πιστεύεται ότι ο αιτών υπήκοος τρίτης χώρας ή </a:t>
            </a:r>
            <a:r>
              <a:rPr lang="el-GR" dirty="0" err="1" smtClean="0"/>
              <a:t>ανιθαγενής</a:t>
            </a:r>
            <a:r>
              <a:rPr lang="el-GR" dirty="0" smtClean="0"/>
              <a:t> :</a:t>
            </a:r>
          </a:p>
          <a:p>
            <a:pPr algn="just">
              <a:defRPr/>
            </a:pPr>
            <a:r>
              <a:rPr lang="el-GR" dirty="0" smtClean="0"/>
              <a:t>εμπίπτει στο πεδίο του άρθρου 1Δ της Σύμβασης της Γενεύης,</a:t>
            </a:r>
          </a:p>
          <a:p>
            <a:pPr algn="just">
              <a:defRPr/>
            </a:pPr>
            <a:r>
              <a:rPr lang="el-GR" dirty="0" smtClean="0"/>
              <a:t>έχει διαπράξει έγκλημα κατά της ειρήνης, έγκλημα πολέμου ή έγκλημα κατά της ανθρωπότητας, όπως αυτά ορίζονται στις οικείες διεθνείς συμβάσεις,</a:t>
            </a:r>
          </a:p>
          <a:p>
            <a:pPr algn="just">
              <a:defRPr/>
            </a:pPr>
            <a:r>
              <a:rPr lang="el-GR" dirty="0" smtClean="0"/>
              <a:t>έχει διαπράξει σοβαρό μη πολιτικό έγκλημα εκτός της ελληνικής επικράτειας, πριν γίνει δεκτός ως πρόσφυγας, δηλαδή πριν από το χρόνο έκδοσης της άδειας διαμονής που βασίζεται στην αναγνώριση του καθεστώτος του πρόσφυγα,</a:t>
            </a:r>
          </a:p>
          <a:p>
            <a:pPr algn="just">
              <a:defRPr/>
            </a:pPr>
            <a:r>
              <a:rPr lang="el-GR" dirty="0" smtClean="0"/>
              <a:t>είναι ένοχος πράξεων που αντιβαίνουν προς τους σκοπούς και τις αρχές των Ηνωμένων Εθνών όπως ορίζονται στο προοίμιο και στα άρθρα 1 και 2 του Καταστατικού Χάρτη των Ηνωμένων Εθνών.</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ormAutofit fontScale="92500" lnSpcReduction="10000"/>
          </a:bodyPr>
          <a:lstStyle/>
          <a:p>
            <a:pPr algn="just">
              <a:buNone/>
              <a:defRPr/>
            </a:pPr>
            <a:r>
              <a:rPr lang="en-US" dirty="0" smtClean="0"/>
              <a:t>	</a:t>
            </a:r>
            <a:r>
              <a:rPr lang="el-GR" dirty="0" smtClean="0"/>
              <a:t>Συμπληρωματικά, θα ήταν χρήσιμο να αναφέρουμε ότι </a:t>
            </a:r>
            <a:r>
              <a:rPr lang="el-GR" b="1" dirty="0" smtClean="0">
                <a:solidFill>
                  <a:schemeClr val="tx1"/>
                </a:solidFill>
              </a:rPr>
              <a:t>επικουρικής προστασίας δικαιούνται τα πρόσωπα τα οποία έχουν υποστεί ή κινδυνεύουν να υποστούν σοβαρή βλάβη</a:t>
            </a:r>
            <a:r>
              <a:rPr lang="el-GR" dirty="0" smtClean="0"/>
              <a:t>, η οποία συνίσταται σε :</a:t>
            </a:r>
          </a:p>
          <a:p>
            <a:pPr algn="just">
              <a:defRPr/>
            </a:pPr>
            <a:r>
              <a:rPr lang="el-GR" dirty="0" smtClean="0"/>
              <a:t>θανατική ποινή ή εκτέλεση,</a:t>
            </a:r>
          </a:p>
          <a:p>
            <a:pPr algn="just">
              <a:defRPr/>
            </a:pPr>
            <a:r>
              <a:rPr lang="el-GR" dirty="0" smtClean="0"/>
              <a:t>βασανιστήρια ή απάνθρωπη ή εξευτελιστική μεταχείριση ή τιμωρία του αιτούντος στη χώρα καταγωγής του, ή</a:t>
            </a:r>
          </a:p>
          <a:p>
            <a:pPr algn="just">
              <a:defRPr/>
            </a:pPr>
            <a:r>
              <a:rPr lang="el-GR" dirty="0" smtClean="0"/>
              <a:t>σοβαρή προσωπική απειλή κατά της ζωής ή της σωματικής ακεραιότητας αμάχου λόγω βίας ασκούμενης αδιακρίτως σε καταστάσεις διεθνούς ή εσωτερικής ένοπλης σύρραξης.</a:t>
            </a: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smtClean="0"/>
              <a:t>ΔΙΑΔΙΚΑΣΙΑ ΓΙΑ ΤΗ ΧΟΡΗΓΗΣΗ ΑΣΥΛΟΥ</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Funding support</a:t>
            </a:r>
            <a:endParaRPr lang="el-GR" dirty="0"/>
          </a:p>
        </p:txBody>
      </p:sp>
      <p:pic>
        <p:nvPicPr>
          <p:cNvPr id="5" name="Content Placeholder 4" descr="LLP logo english.JPG"/>
          <p:cNvPicPr>
            <a:picLocks noGrp="1" noChangeAspect="1"/>
          </p:cNvPicPr>
          <p:nvPr>
            <p:ph idx="1"/>
          </p:nvPr>
        </p:nvPicPr>
        <p:blipFill>
          <a:blip r:embed="rId3" cstate="print"/>
          <a:stretch>
            <a:fillRect/>
          </a:stretch>
        </p:blipFill>
        <p:spPr>
          <a:xfrm>
            <a:off x="2483768" y="4076217"/>
            <a:ext cx="4272742" cy="1729047"/>
          </a:xfrm>
          <a:solidFill>
            <a:schemeClr val="tx2">
              <a:lumMod val="20000"/>
              <a:lumOff val="80000"/>
            </a:schemeClr>
          </a:solidFill>
          <a:ln w="3175">
            <a:solidFill>
              <a:schemeClr val="tx1"/>
            </a:solidFill>
          </a:ln>
        </p:spPr>
      </p:pic>
      <p:sp>
        <p:nvSpPr>
          <p:cNvPr id="4" name="Rectangle 3"/>
          <p:cNvSpPr/>
          <p:nvPr/>
        </p:nvSpPr>
        <p:spPr>
          <a:xfrm>
            <a:off x="1331640" y="1772816"/>
            <a:ext cx="6048672" cy="2308324"/>
          </a:xfrm>
          <a:prstGeom prst="rect">
            <a:avLst/>
          </a:prstGeom>
        </p:spPr>
        <p:txBody>
          <a:bodyPr wrap="square">
            <a:spAutoFit/>
          </a:bodyPr>
          <a:lstStyle/>
          <a:p>
            <a:r>
              <a:rPr lang="en-US" sz="2400" i="1" dirty="0" smtClean="0"/>
              <a:t>This project has been funded with support from the European Commission. This communication reflects the views only of the author, and the Commission cannot be held responsible for any use which may be made of the information contained therein.</a:t>
            </a:r>
            <a:endParaRPr lang="el-G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pPr algn="just">
              <a:buNone/>
              <a:defRPr/>
            </a:pPr>
            <a:r>
              <a:rPr lang="en-US" sz="2200" dirty="0" smtClean="0">
                <a:solidFill>
                  <a:srgbClr val="FF0000"/>
                </a:solidFill>
              </a:rPr>
              <a:t>	</a:t>
            </a:r>
            <a:r>
              <a:rPr lang="el-GR" sz="2200" b="1" dirty="0" smtClean="0">
                <a:solidFill>
                  <a:schemeClr val="tx1"/>
                </a:solidFill>
              </a:rPr>
              <a:t>Κάθε αλλοδαπός ή πρόσωπο χωρίς ιθαγένεια </a:t>
            </a:r>
            <a:r>
              <a:rPr lang="el-GR" sz="2200" dirty="0" smtClean="0"/>
              <a:t>έχει το δικαίωμα να αιτηθεί </a:t>
            </a:r>
            <a:r>
              <a:rPr lang="el-GR" sz="2200" b="1" dirty="0" smtClean="0">
                <a:solidFill>
                  <a:schemeClr val="tx1"/>
                </a:solidFill>
              </a:rPr>
              <a:t>είτε γραπτά είτε προφορικά </a:t>
            </a:r>
            <a:r>
              <a:rPr lang="el-GR" sz="2200" dirty="0" smtClean="0"/>
              <a:t>για διεθνή προστασία εφόσον εμφανίζεται </a:t>
            </a:r>
            <a:r>
              <a:rPr lang="el-GR" sz="2200" b="1" dirty="0" smtClean="0">
                <a:solidFill>
                  <a:schemeClr val="tx1"/>
                </a:solidFill>
              </a:rPr>
              <a:t>αυτοπροσώπως</a:t>
            </a:r>
            <a:r>
              <a:rPr lang="el-GR" sz="2200" dirty="0" smtClean="0"/>
              <a:t> μπροστά στις αρμόδιες  Αρχές </a:t>
            </a:r>
            <a:r>
              <a:rPr lang="el-GR" sz="2200" b="1" dirty="0" smtClean="0">
                <a:solidFill>
                  <a:schemeClr val="tx1"/>
                </a:solidFill>
              </a:rPr>
              <a:t>στο έδαφος της ελληνικής επικράτειας, περιλαμβανομένων των συνόρων και των ζωνών διέλευσης της Χώρας.</a:t>
            </a:r>
          </a:p>
          <a:p>
            <a:pPr algn="just">
              <a:buNone/>
              <a:defRPr/>
            </a:pPr>
            <a:r>
              <a:rPr lang="el-GR" sz="2200" dirty="0" smtClean="0"/>
              <a:t>	Ως </a:t>
            </a:r>
            <a:r>
              <a:rPr lang="el-GR" sz="2200" b="1" dirty="0" smtClean="0">
                <a:solidFill>
                  <a:schemeClr val="tx1"/>
                </a:solidFill>
              </a:rPr>
              <a:t>Αρμόδιες Αρχές </a:t>
            </a:r>
            <a:r>
              <a:rPr lang="el-GR" sz="2200" dirty="0" smtClean="0"/>
              <a:t>παραλαβής της αίτησης για διεθνή προστασία νοούνται </a:t>
            </a:r>
            <a:r>
              <a:rPr lang="el-GR" sz="2200" b="1" dirty="0" smtClean="0">
                <a:solidFill>
                  <a:schemeClr val="tx1"/>
                </a:solidFill>
              </a:rPr>
              <a:t>οι κατά τόπους αρμόδιες Υπηρεσίες της Ελληνικής Αστυνομίας, </a:t>
            </a:r>
            <a:r>
              <a:rPr lang="el-GR" sz="2200" dirty="0" smtClean="0"/>
              <a:t>οι οποίες είναι υπεύθυνες να κινήσουν τη διαδικασία για τη χορήγηση ασύλου ή επικουρικής προστασίας.</a:t>
            </a:r>
          </a:p>
          <a:p>
            <a:pPr algn="just">
              <a:buNone/>
              <a:defRPr/>
            </a:pPr>
            <a:r>
              <a:rPr lang="el-GR" sz="2200" dirty="0" smtClean="0"/>
              <a:t>	Στους αιτούντες άσυλο παραδίδεται ατελώς από την αρμόδια αρχή παραλαβής, αμέσως μετά τον καθορισμό ημερομηνίας λήψης συνέντευξης, </a:t>
            </a:r>
            <a:r>
              <a:rPr lang="el-GR" sz="2200" b="1" dirty="0" smtClean="0">
                <a:solidFill>
                  <a:schemeClr val="tx1"/>
                </a:solidFill>
              </a:rPr>
              <a:t>ειδικό ατομικό δελτίο, το οποίο ονομάζεται "δελτίο αιτήσαντος άσυλο αλλοδαπού".</a:t>
            </a:r>
          </a:p>
          <a:p>
            <a:endParaRPr lang="el-GR" sz="2200" dirty="0"/>
          </a:p>
        </p:txBody>
      </p:sp>
      <p:sp>
        <p:nvSpPr>
          <p:cNvPr id="3" name="2 - Τίτλος"/>
          <p:cNvSpPr>
            <a:spLocks noGrp="1"/>
          </p:cNvSpPr>
          <p:nvPr>
            <p:ph type="title"/>
          </p:nvPr>
        </p:nvSpPr>
        <p:spPr/>
        <p:txBody>
          <a:bodyPr>
            <a:normAutofit/>
          </a:bodyPr>
          <a:lstStyle/>
          <a:p>
            <a:r>
              <a:rPr lang="el-GR" sz="3200" dirty="0" smtClean="0"/>
              <a:t>ΚΙΝΗΣΗ ΤΗΣ ΔΙΑΔΙΚΑΣΙΑΣ</a:t>
            </a:r>
            <a:endParaRPr lang="el-GR"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ΠΡΩΤΟΣ ΒΑΘΜΟΣ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lgn="just">
              <a:buNone/>
              <a:defRPr/>
            </a:pPr>
            <a:r>
              <a:rPr lang="en-US" b="1" dirty="0" smtClean="0">
                <a:solidFill>
                  <a:schemeClr val="tx1"/>
                </a:solidFill>
              </a:rPr>
              <a:t>	</a:t>
            </a:r>
            <a:r>
              <a:rPr lang="el-GR" sz="3000" b="1" dirty="0" smtClean="0">
                <a:solidFill>
                  <a:schemeClr val="tx1"/>
                </a:solidFill>
              </a:rPr>
              <a:t>Όλες οι αιτήσεις διεθνούς προστασίας εξετάζονται καταρχήν ως αιτήσεις ασύλου και  εφόσον δεν πληρούνται τα κριτήρια της Σύμβασης της Γενεύης για την χορήγηση του καθεστώτος του πρόσφυγα, εξετάζονται με βάση τα κριτήρια του καθεστώτος επικουρικής προστασίας.</a:t>
            </a:r>
          </a:p>
          <a:p>
            <a:pPr algn="just">
              <a:buNone/>
              <a:defRPr/>
            </a:pPr>
            <a:r>
              <a:rPr lang="el-GR" sz="3000" dirty="0" smtClean="0"/>
              <a:t>	Η διαδικασία του Ασύλου υπάγεται στην αρμοδιότητα της Ελληνικής Αστυνομίας, αν και σταδιακά γίνονται προσπάθειες « από-</a:t>
            </a:r>
            <a:r>
              <a:rPr lang="el-GR" sz="3000" dirty="0" err="1" smtClean="0"/>
              <a:t>αστυνομικοποίησης </a:t>
            </a:r>
            <a:r>
              <a:rPr lang="el-GR" sz="3000" dirty="0" smtClean="0"/>
              <a:t>» της, με την ίδρυση κατ’ εξοχήν Υπηρεσίας Ασύλου.</a:t>
            </a:r>
          </a:p>
          <a:p>
            <a:endParaRPr lang="el-GR" dirty="0"/>
          </a:p>
        </p:txBody>
      </p:sp>
      <p:sp>
        <p:nvSpPr>
          <p:cNvPr id="3" name="2 - Τίτλος"/>
          <p:cNvSpPr>
            <a:spLocks noGrp="1"/>
          </p:cNvSpPr>
          <p:nvPr>
            <p:ph type="title"/>
          </p:nvPr>
        </p:nvSpPr>
        <p:spPr/>
        <p:txBody>
          <a:bodyPr>
            <a:noAutofit/>
          </a:bodyPr>
          <a:lstStyle/>
          <a:p>
            <a:r>
              <a:rPr lang="el-GR" sz="2800" dirty="0" smtClean="0"/>
              <a:t>ΔΙΑΔΙΚΑΣΙΑ ΕΞΕΤΑΣΗΣ ΤΩΝ ΑΙΤΗΣΕΩΝ ΑΣΥΛΟΥ  </a:t>
            </a:r>
            <a:br>
              <a:rPr lang="el-GR" sz="2800" dirty="0" smtClean="0"/>
            </a:br>
            <a:r>
              <a:rPr lang="el-GR" sz="2800" dirty="0" smtClean="0"/>
              <a:t>( γενικά )</a:t>
            </a:r>
            <a:endParaRPr lang="el-GR"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lstStyle/>
          <a:p>
            <a:pPr algn="just">
              <a:buNone/>
            </a:pPr>
            <a:r>
              <a:rPr lang="en-US" dirty="0" smtClean="0">
                <a:solidFill>
                  <a:srgbClr val="92D050"/>
                </a:solidFill>
              </a:rPr>
              <a:t>	</a:t>
            </a:r>
            <a:r>
              <a:rPr lang="el-GR" b="1" dirty="0" smtClean="0">
                <a:solidFill>
                  <a:schemeClr val="tx1"/>
                </a:solidFill>
              </a:rPr>
              <a:t>Οι αιτούντες επιτρέπεται να παραμένουν στο ελληνικό έδαφος μέχρι την ολοκλήρωση της εξέτασης της αίτησης τους και δεν απομακρύνονται με οποιονδήποτε τρόπο.</a:t>
            </a:r>
          </a:p>
          <a:p>
            <a:pPr algn="just">
              <a:buNone/>
            </a:pPr>
            <a:r>
              <a:rPr lang="el-GR" dirty="0" smtClean="0"/>
              <a:t>	Οι αιτούντες δικαιούνται να παρίστανται στην προσωπική συνέντευξη με τον δικηγόρο που τους εκπροσωπεί ή τον σύμβουλο που τους συνδράμει. </a:t>
            </a:r>
            <a:r>
              <a:rPr lang="el-GR" b="1" dirty="0" smtClean="0">
                <a:solidFill>
                  <a:schemeClr val="tx1"/>
                </a:solidFill>
              </a:rPr>
              <a:t>Εντούτοις, η απουσία του δικηγόρου ή άλλου συμβούλου δεν αποτελεί ανασταλτικό παράγοντα για τη διεξαγωγή της προσωπικής συνέντευξης.</a:t>
            </a:r>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chor="ctr">
            <a:normAutofit fontScale="70000" lnSpcReduction="20000"/>
          </a:bodyPr>
          <a:lstStyle/>
          <a:p>
            <a:pPr algn="just">
              <a:buFont typeface="Wingdings" pitchFamily="2" charset="2"/>
              <a:buChar char="§"/>
              <a:defRPr/>
            </a:pPr>
            <a:r>
              <a:rPr lang="el-GR" dirty="0" smtClean="0"/>
              <a:t>Τόσο στην τακτική όσο και στην ταχύρρυθμη διαδικασία, πραγματοποιείται </a:t>
            </a:r>
            <a:r>
              <a:rPr lang="el-GR" b="1" dirty="0" smtClean="0">
                <a:solidFill>
                  <a:schemeClr val="tx1"/>
                </a:solidFill>
              </a:rPr>
              <a:t>από έναν βαθμοφόρο αστυνομικό υπάλληλο μία υποτυπώδης προσωπική συνέντευξη με τον αιτούντα άσυλο. </a:t>
            </a:r>
          </a:p>
          <a:p>
            <a:pPr algn="just">
              <a:buFont typeface="Wingdings" pitchFamily="2" charset="2"/>
              <a:buChar char="§"/>
              <a:defRPr/>
            </a:pPr>
            <a:r>
              <a:rPr lang="el-GR" dirty="0" smtClean="0"/>
              <a:t>Ο  παραπάνω αναφερόμενος υπάλληλος της Αστυνομία </a:t>
            </a:r>
            <a:r>
              <a:rPr lang="el-GR" b="1" dirty="0" smtClean="0">
                <a:solidFill>
                  <a:schemeClr val="tx1"/>
                </a:solidFill>
              </a:rPr>
              <a:t>συντάσσει και καταθέτει στην αποφαινόμενη αρχή, τον Γενικό Γραμματέα του Υπουργείου Δημόσιας Τάξης, ο οποίος αποφασίζει στον πρώτο βαθμό, πρακτικό </a:t>
            </a:r>
            <a:r>
              <a:rPr lang="el-GR" dirty="0" smtClean="0"/>
              <a:t>με όλα τα απαραίτητα στοιχεία που συγκέντρωσε κατά τη διάρκεια της συνέντευξης.</a:t>
            </a:r>
          </a:p>
          <a:p>
            <a:pPr algn="just">
              <a:buFont typeface="Wingdings" pitchFamily="2" charset="2"/>
              <a:buChar char="§"/>
              <a:defRPr/>
            </a:pPr>
            <a:r>
              <a:rPr lang="el-GR" dirty="0" smtClean="0"/>
              <a:t>Η εξέταση των αιτήσεων πρέπει να ολοκληρώνεται </a:t>
            </a:r>
            <a:r>
              <a:rPr lang="el-GR" b="1" dirty="0" smtClean="0">
                <a:solidFill>
                  <a:schemeClr val="tx1"/>
                </a:solidFill>
              </a:rPr>
              <a:t>σε έξι μήνες </a:t>
            </a:r>
            <a:r>
              <a:rPr lang="el-GR" dirty="0" smtClean="0"/>
              <a:t>κατά την τακτική διαδικασία, αλλά στην πρακτική η διάρκεια ποικίλλει. </a:t>
            </a:r>
          </a:p>
          <a:p>
            <a:pPr algn="just">
              <a:buFont typeface="Wingdings" pitchFamily="2" charset="2"/>
              <a:buChar char="§"/>
              <a:defRPr/>
            </a:pPr>
            <a:r>
              <a:rPr lang="el-GR" b="1" dirty="0" smtClean="0">
                <a:solidFill>
                  <a:schemeClr val="tx1"/>
                </a:solidFill>
              </a:rPr>
              <a:t>Ιδιαίτερη μέριμνα επιδεικνύεται στην περίπτωση των γυναικών, των ανηλίκων, των μελών οικογενειών και των θυμάτων βασανιστηρίων.</a:t>
            </a:r>
            <a:endParaRPr lang="el-GR" b="1" dirty="0">
              <a:solidFill>
                <a:schemeClr val="tx1"/>
              </a:solidFill>
            </a:endParaRPr>
          </a:p>
        </p:txBody>
      </p:sp>
      <p:sp>
        <p:nvSpPr>
          <p:cNvPr id="3" name="2 - Τίτλος"/>
          <p:cNvSpPr>
            <a:spLocks noGrp="1"/>
          </p:cNvSpPr>
          <p:nvPr>
            <p:ph type="title"/>
          </p:nvPr>
        </p:nvSpPr>
        <p:spPr/>
        <p:txBody>
          <a:bodyPr>
            <a:normAutofit/>
          </a:bodyPr>
          <a:lstStyle/>
          <a:p>
            <a:r>
              <a:rPr lang="el-GR" sz="3200" dirty="0" smtClean="0"/>
              <a:t>ΤΑΚΤΙΚΗ ΔΙΑΔΙΚΑΣΙΑ</a:t>
            </a:r>
            <a:endParaRPr lang="el-GR"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pPr algn="just">
              <a:buNone/>
              <a:defRPr/>
            </a:pPr>
            <a:r>
              <a:rPr lang="en-US" dirty="0" smtClean="0"/>
              <a:t>	</a:t>
            </a:r>
            <a:r>
              <a:rPr lang="el-GR" sz="3000" dirty="0" smtClean="0"/>
              <a:t>Κατά την ταχύρρυθμη διαδικασία, </a:t>
            </a:r>
            <a:r>
              <a:rPr lang="el-GR" sz="3000" b="1" dirty="0" smtClean="0">
                <a:solidFill>
                  <a:schemeClr val="tx1"/>
                </a:solidFill>
              </a:rPr>
              <a:t>η εξέταση των αιτήσεων ολοκληρώνεται εντός τριών μηνών</a:t>
            </a:r>
            <a:r>
              <a:rPr lang="el-GR" sz="3000" dirty="0" smtClean="0"/>
              <a:t>, με εξαίρεση των διαδικασιών στα σύνορα. Η ταχύρρυθμη διαδικασία προβλέπεται σύμφωνα με το </a:t>
            </a:r>
            <a:r>
              <a:rPr lang="el-GR" sz="3000" b="1" dirty="0" smtClean="0">
                <a:solidFill>
                  <a:schemeClr val="tx1"/>
                </a:solidFill>
              </a:rPr>
              <a:t>άρθρο 17 του Προεδρικού Διατάγματος 114/2010 </a:t>
            </a:r>
            <a:r>
              <a:rPr lang="el-GR" sz="3000" dirty="0" smtClean="0"/>
              <a:t>όταν: </a:t>
            </a:r>
          </a:p>
          <a:p>
            <a:pPr algn="just">
              <a:defRPr/>
            </a:pPr>
            <a:r>
              <a:rPr lang="el-GR" sz="3000" dirty="0" smtClean="0"/>
              <a:t>Οι </a:t>
            </a:r>
            <a:r>
              <a:rPr lang="el-GR" sz="3000" b="1" dirty="0" smtClean="0">
                <a:solidFill>
                  <a:schemeClr val="tx1"/>
                </a:solidFill>
              </a:rPr>
              <a:t>αιτήσεις </a:t>
            </a:r>
            <a:r>
              <a:rPr lang="el-GR" sz="3000" dirty="0" smtClean="0"/>
              <a:t>διεθνούς προστασίας είναι </a:t>
            </a:r>
            <a:r>
              <a:rPr lang="el-GR" sz="3000" b="1" dirty="0" smtClean="0">
                <a:solidFill>
                  <a:schemeClr val="tx1"/>
                </a:solidFill>
              </a:rPr>
              <a:t>προδήλως αβάσιμες</a:t>
            </a:r>
            <a:r>
              <a:rPr lang="el-GR" sz="3000" dirty="0" smtClean="0">
                <a:solidFill>
                  <a:srgbClr val="0070C0"/>
                </a:solidFill>
              </a:rPr>
              <a:t> </a:t>
            </a:r>
            <a:r>
              <a:rPr lang="el-GR" sz="3000" dirty="0" smtClean="0"/>
              <a:t>, ή</a:t>
            </a:r>
          </a:p>
          <a:p>
            <a:pPr algn="just">
              <a:defRPr/>
            </a:pPr>
            <a:r>
              <a:rPr lang="el-GR" sz="3000" dirty="0" smtClean="0"/>
              <a:t>Ο αιτών προέρχεται </a:t>
            </a:r>
            <a:r>
              <a:rPr lang="el-GR" sz="3000" b="1" dirty="0" smtClean="0">
                <a:solidFill>
                  <a:schemeClr val="tx1"/>
                </a:solidFill>
              </a:rPr>
              <a:t>από ασφαλή χώρα καταγωγής</a:t>
            </a:r>
            <a:r>
              <a:rPr lang="el-GR" sz="3000" dirty="0" smtClean="0"/>
              <a:t>, ή</a:t>
            </a:r>
          </a:p>
          <a:p>
            <a:pPr algn="just">
              <a:defRPr/>
            </a:pPr>
            <a:r>
              <a:rPr lang="el-GR" sz="3000" dirty="0" smtClean="0"/>
              <a:t>Ο αιτών προέρχεται </a:t>
            </a:r>
            <a:r>
              <a:rPr lang="el-GR" sz="3000" b="1" dirty="0" smtClean="0">
                <a:solidFill>
                  <a:schemeClr val="tx1"/>
                </a:solidFill>
              </a:rPr>
              <a:t>από ασφαλή τρίτη χώρα</a:t>
            </a:r>
            <a:r>
              <a:rPr lang="el-GR" sz="3000" dirty="0" smtClean="0"/>
              <a:t>.</a:t>
            </a:r>
          </a:p>
          <a:p>
            <a:pPr algn="just">
              <a:buNone/>
              <a:defRPr/>
            </a:pPr>
            <a:endParaRPr lang="el-GR" sz="2800" dirty="0" smtClean="0"/>
          </a:p>
          <a:p>
            <a:pPr algn="just">
              <a:buNone/>
              <a:defRPr/>
            </a:pPr>
            <a:r>
              <a:rPr lang="el-GR" sz="2800" dirty="0" smtClean="0"/>
              <a:t>	Και ευπαθή/ευάλωτα άτομα, όπως οι επιζώντες βασανιστηρίων συχνά εξετάζονται μέσω αυτής της διαδικασίας, χωρίς διάκριση.</a:t>
            </a:r>
            <a:endParaRPr lang="el-GR" sz="3000" dirty="0" smtClean="0"/>
          </a:p>
          <a:p>
            <a:endParaRPr lang="el-GR" dirty="0"/>
          </a:p>
        </p:txBody>
      </p:sp>
      <p:sp>
        <p:nvSpPr>
          <p:cNvPr id="3" name="2 - Τίτλος"/>
          <p:cNvSpPr>
            <a:spLocks noGrp="1"/>
          </p:cNvSpPr>
          <p:nvPr>
            <p:ph type="title"/>
          </p:nvPr>
        </p:nvSpPr>
        <p:spPr/>
        <p:txBody>
          <a:bodyPr>
            <a:normAutofit/>
          </a:bodyPr>
          <a:lstStyle/>
          <a:p>
            <a:r>
              <a:rPr lang="es-ES" sz="3200" dirty="0" smtClean="0"/>
              <a:t>FAST TRACK </a:t>
            </a:r>
            <a:r>
              <a:rPr lang="el-GR" sz="3200" dirty="0" smtClean="0"/>
              <a:t>Ή ΤΑΧΥΡΡΥΘΜΗ ΔΙΑΔΙΚΑΣΙΑ </a:t>
            </a:r>
            <a:endParaRPr lang="el-GR"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52736"/>
            <a:ext cx="8229600" cy="5073427"/>
          </a:xfrm>
        </p:spPr>
        <p:txBody>
          <a:bodyPr anchor="ctr">
            <a:normAutofit fontScale="62500" lnSpcReduction="20000"/>
          </a:bodyPr>
          <a:lstStyle/>
          <a:p>
            <a:pPr algn="just">
              <a:buNone/>
              <a:defRPr/>
            </a:pPr>
            <a:r>
              <a:rPr lang="en-US" dirty="0" smtClean="0">
                <a:solidFill>
                  <a:srgbClr val="FF0000"/>
                </a:solidFill>
              </a:rPr>
              <a:t>	</a:t>
            </a:r>
            <a:r>
              <a:rPr lang="el-GR" b="1" dirty="0" smtClean="0">
                <a:solidFill>
                  <a:schemeClr val="tx1"/>
                </a:solidFill>
              </a:rPr>
              <a:t>Στα σύνορα της Χώρας ή σε </a:t>
            </a:r>
            <a:r>
              <a:rPr lang="en-US" b="1" dirty="0" smtClean="0">
                <a:solidFill>
                  <a:schemeClr val="tx1"/>
                </a:solidFill>
              </a:rPr>
              <a:t>transit</a:t>
            </a:r>
            <a:r>
              <a:rPr lang="el-GR" b="1" dirty="0" smtClean="0">
                <a:solidFill>
                  <a:schemeClr val="tx1"/>
                </a:solidFill>
              </a:rPr>
              <a:t> ζώνες των λιμανιών και των αεροδρομίων της, </a:t>
            </a:r>
            <a:r>
              <a:rPr lang="el-GR" dirty="0" smtClean="0"/>
              <a:t>στην περίπτωση της εκεί υποβολής αιτήσεων διεθνούς προστασίας ακολουθείται σύμφωνα με τη διατύπωση </a:t>
            </a:r>
            <a:r>
              <a:rPr lang="el-GR" b="1" dirty="0" smtClean="0">
                <a:solidFill>
                  <a:schemeClr val="tx1"/>
                </a:solidFill>
              </a:rPr>
              <a:t>του άρθρου 24 του Προεδρικού Διατάγματος 114/2010 η ταχύρρυθμη διαδικασία</a:t>
            </a:r>
            <a:r>
              <a:rPr lang="el-GR" dirty="0" smtClean="0"/>
              <a:t>.</a:t>
            </a:r>
          </a:p>
          <a:p>
            <a:pPr algn="just">
              <a:buNone/>
              <a:defRPr/>
            </a:pPr>
            <a:r>
              <a:rPr lang="el-GR" dirty="0" smtClean="0"/>
              <a:t>	Η λειτουργία κέντρων </a:t>
            </a:r>
            <a:r>
              <a:rPr lang="en-US" dirty="0" smtClean="0"/>
              <a:t>screening</a:t>
            </a:r>
            <a:r>
              <a:rPr lang="el-GR" dirty="0" smtClean="0"/>
              <a:t>  στις συγκεκριμένες περιοχές, αν και προβλέπεται από το νόμο, προς το παρόν δεν έχει ξεκινήσει, με άλλα λόγια, ο νόμος ακόμα, δεν έχει ουσιαστικά εφαρμοστεί. </a:t>
            </a:r>
          </a:p>
          <a:p>
            <a:pPr algn="just">
              <a:buNone/>
              <a:defRPr/>
            </a:pPr>
            <a:r>
              <a:rPr lang="el-GR" dirty="0" smtClean="0">
                <a:solidFill>
                  <a:srgbClr val="92D050"/>
                </a:solidFill>
              </a:rPr>
              <a:t>	</a:t>
            </a:r>
            <a:r>
              <a:rPr lang="el-GR" b="1" dirty="0" smtClean="0">
                <a:solidFill>
                  <a:schemeClr val="tx1"/>
                </a:solidFill>
              </a:rPr>
              <a:t>Αν δεν ληφθεί οριστική απόφαση εντός τεσσάρων εβδομάδων σχετική με την αίτηση του αιτούντος, τότε αυτός έχει το δικαίωμα να εισέλθει στο έδαφος της Χώρας, ενώ σε περίπτωση αναστολής εκτέλεσης των αποτελεσμάτων απόφασης απέλασης, λόγω άσκησης ένδικων μέσων, επιτρέπεται και πάλι η είσοδος του αιτούντος στην Χώρα μέχρι την έκδοση αποφάσεως.</a:t>
            </a:r>
          </a:p>
          <a:p>
            <a:pPr algn="just">
              <a:buNone/>
              <a:defRPr/>
            </a:pPr>
            <a:r>
              <a:rPr lang="el-GR" dirty="0" smtClean="0"/>
              <a:t>	</a:t>
            </a:r>
          </a:p>
          <a:p>
            <a:pPr algn="just">
              <a:buNone/>
              <a:defRPr/>
            </a:pPr>
            <a:r>
              <a:rPr lang="el-GR" dirty="0" smtClean="0"/>
              <a:t>	Οι επιζώντες βασανιστηρίων δεν απολαμβάνουν ειδικών εγγυήσεων στα σύνορα, και όταν ακόμα βρίσκονται υπό κράτηση, διαμένουν σε απάνθρωπες συνθήκες όπως και όλοι οι υπόλοιποι κρατούμενοι.</a:t>
            </a:r>
          </a:p>
          <a:p>
            <a:pPr algn="just">
              <a:buNone/>
              <a:defRPr/>
            </a:pPr>
            <a:endParaRPr lang="el-GR" dirty="0" smtClean="0">
              <a:solidFill>
                <a:srgbClr val="00B050"/>
              </a:solidFill>
            </a:endParaRPr>
          </a:p>
          <a:p>
            <a:endParaRPr lang="el-GR" dirty="0"/>
          </a:p>
        </p:txBody>
      </p:sp>
      <p:sp>
        <p:nvSpPr>
          <p:cNvPr id="3" name="2 - Τίτλος"/>
          <p:cNvSpPr>
            <a:spLocks noGrp="1"/>
          </p:cNvSpPr>
          <p:nvPr>
            <p:ph type="title"/>
          </p:nvPr>
        </p:nvSpPr>
        <p:spPr/>
        <p:txBody>
          <a:bodyPr>
            <a:normAutofit/>
          </a:bodyPr>
          <a:lstStyle/>
          <a:p>
            <a:r>
              <a:rPr lang="el-GR" sz="3200" dirty="0" smtClean="0"/>
              <a:t>ΔΙΑΔΙΚΑΣΙΕΣ ΣΤΑ ΣΥΝΟΡΑ</a:t>
            </a:r>
            <a:endParaRPr lang="el-GR"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algn="just">
              <a:buFont typeface="Arial" pitchFamily="34" charset="0"/>
              <a:buChar char="•"/>
              <a:defRPr/>
            </a:pPr>
            <a:r>
              <a:rPr lang="el-GR" dirty="0" smtClean="0"/>
              <a:t>Σε γενικό επίπεδο, στο άρθρο με τον ομώνυμο τίτλο – Αβάσιμες Αιτήσεις -  του Προεδρικού Διατάγματος 114/2010, </a:t>
            </a:r>
            <a:r>
              <a:rPr lang="el-GR" b="1" dirty="0" smtClean="0">
                <a:solidFill>
                  <a:schemeClr val="tx1"/>
                </a:solidFill>
              </a:rPr>
              <a:t>οι αρμόδιες αρχές δύνανται να απορρίψουν αίτηση, αν αποδείξουν ότι αυτή είναι αβάσιμη, ήτοι ο αιτών δεν πληροί τις προϋποθέσεις χαρακτηρισμού του ως πρόσφυγα ή δικαιούχου επικουρικής προστασίας. </a:t>
            </a:r>
          </a:p>
          <a:p>
            <a:pPr algn="just">
              <a:buFont typeface="Arial" pitchFamily="34" charset="0"/>
              <a:buChar char="•"/>
              <a:defRPr/>
            </a:pPr>
            <a:r>
              <a:rPr lang="el-GR" b="1" dirty="0" smtClean="0">
                <a:solidFill>
                  <a:schemeClr val="tx1"/>
                </a:solidFill>
              </a:rPr>
              <a:t>Στην περίπτωση της ταχύρρυθμης διαδικασίας </a:t>
            </a:r>
            <a:r>
              <a:rPr lang="el-GR" dirty="0" smtClean="0"/>
              <a:t>ως προδήλως αβάσιμες νοούνται οι αιτήσεις, όταν ο αιτών κάνει </a:t>
            </a:r>
            <a:r>
              <a:rPr lang="el-GR" b="1" dirty="0" smtClean="0">
                <a:solidFill>
                  <a:schemeClr val="tx1"/>
                </a:solidFill>
              </a:rPr>
              <a:t>επίκληση λόγων που προδήλως δεν συνάδουν με την ιδιότητα του πρόσφυγα ή όταν αυτός υποβάλλει την αίτηση καταχρηστικά ή με δόλο.</a:t>
            </a:r>
            <a:endParaRPr lang="el-GR" b="1" dirty="0">
              <a:solidFill>
                <a:schemeClr val="tx1"/>
              </a:solidFill>
            </a:endParaRPr>
          </a:p>
        </p:txBody>
      </p:sp>
      <p:sp>
        <p:nvSpPr>
          <p:cNvPr id="3" name="2 - Τίτλος"/>
          <p:cNvSpPr>
            <a:spLocks noGrp="1"/>
          </p:cNvSpPr>
          <p:nvPr>
            <p:ph type="title"/>
          </p:nvPr>
        </p:nvSpPr>
        <p:spPr/>
        <p:txBody>
          <a:bodyPr>
            <a:normAutofit/>
          </a:bodyPr>
          <a:lstStyle/>
          <a:p>
            <a:r>
              <a:rPr lang="el-GR" sz="3200" dirty="0" smtClean="0"/>
              <a:t>ΑΒΑΣΙΜΕΣ ΑΙΤΗΣΕΙΣ</a:t>
            </a:r>
            <a:endParaRPr lang="el-GR"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pPr algn="just">
              <a:buNone/>
              <a:defRPr/>
            </a:pPr>
            <a:r>
              <a:rPr lang="el-GR" dirty="0" smtClean="0"/>
              <a:t>Ως απαράδεκτες νοούνται οι αιτήσεις εάν:</a:t>
            </a:r>
          </a:p>
          <a:p>
            <a:pPr algn="just">
              <a:buFont typeface="Arial" pitchFamily="34" charset="0"/>
              <a:buChar char="•"/>
              <a:defRPr/>
            </a:pPr>
            <a:r>
              <a:rPr lang="el-GR" dirty="0" smtClean="0"/>
              <a:t>Άλλο κράτος – μέλος της Ευρωπαϊκής Ένωσης έχει ήδη χορηγήσει στον αιτούντα άσυλο καθεστώς διεθνούς προστασίας ή έχει αναλάβει την ευθύνη εξέτασης της σχετικής αίτησης.</a:t>
            </a:r>
          </a:p>
          <a:p>
            <a:pPr algn="just">
              <a:buFont typeface="Arial" pitchFamily="34" charset="0"/>
              <a:buChar char="•"/>
              <a:defRPr/>
            </a:pPr>
            <a:r>
              <a:rPr lang="el-GR" dirty="0" smtClean="0"/>
              <a:t>Ο αιτών απολαμβάνει επαρκούς προστασίας από χώρα, μη κράτος – μέλος της Ευρωπαϊκής Ένωσης.</a:t>
            </a:r>
          </a:p>
          <a:p>
            <a:pPr algn="just">
              <a:buFont typeface="Arial" pitchFamily="34" charset="0"/>
              <a:buChar char="•"/>
              <a:defRPr/>
            </a:pPr>
            <a:r>
              <a:rPr lang="el-GR" dirty="0" smtClean="0"/>
              <a:t>Έχει προηγηθεί τελεσίδικη απόφαση της αποφαινόμενης αρχής ως προς όμοια αίτηση.</a:t>
            </a:r>
          </a:p>
          <a:p>
            <a:pPr algn="just">
              <a:buFont typeface="Arial" pitchFamily="34" charset="0"/>
              <a:buChar char="•"/>
              <a:defRPr/>
            </a:pPr>
            <a:r>
              <a:rPr lang="el-GR" dirty="0" smtClean="0"/>
              <a:t>Προέρχεται από μέλος της οικογένειας αιτούντος προσώπου, το οποίο μέλος είχε συναινέσει αρχικά η αίτησή του να συμπεριληφθεί στην αίτηση του άλλου προσώπου και δεν συντρέχει λόγος που να δικαιολογεί την ξεχωριστή υποβολή αιτήσεων.</a:t>
            </a:r>
          </a:p>
          <a:p>
            <a:endParaRPr lang="el-GR" dirty="0"/>
          </a:p>
        </p:txBody>
      </p:sp>
      <p:sp>
        <p:nvSpPr>
          <p:cNvPr id="3" name="2 - Τίτλος"/>
          <p:cNvSpPr>
            <a:spLocks noGrp="1"/>
          </p:cNvSpPr>
          <p:nvPr>
            <p:ph type="title"/>
          </p:nvPr>
        </p:nvSpPr>
        <p:spPr/>
        <p:txBody>
          <a:bodyPr>
            <a:normAutofit/>
          </a:bodyPr>
          <a:lstStyle/>
          <a:p>
            <a:r>
              <a:rPr lang="el-GR" sz="3200" dirty="0" smtClean="0"/>
              <a:t>ΑΠΑΡΑΔΕΚΤΕΣ ΑΙΤΗΣΕΙΣ</a:t>
            </a:r>
            <a:endParaRPr lang="el-GR"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62500" lnSpcReduction="20000"/>
          </a:bodyPr>
          <a:lstStyle/>
          <a:p>
            <a:pPr algn="just"/>
            <a:r>
              <a:rPr lang="el-GR" dirty="0" smtClean="0"/>
              <a:t>Το ελληνικό δίκαιο προβλέπει ένα σύστημα ταυτοποίησης και παραπομπής που βασίζεται </a:t>
            </a:r>
            <a:r>
              <a:rPr lang="el-GR" b="1" dirty="0" smtClean="0">
                <a:solidFill>
                  <a:schemeClr val="tx1"/>
                </a:solidFill>
              </a:rPr>
              <a:t>στα ‘</a:t>
            </a:r>
            <a:r>
              <a:rPr lang="el-GR" b="1" dirty="0" err="1" smtClean="0">
                <a:solidFill>
                  <a:schemeClr val="tx1"/>
                </a:solidFill>
              </a:rPr>
              <a:t>Αρθρα</a:t>
            </a:r>
            <a:r>
              <a:rPr lang="el-GR" b="1" dirty="0" smtClean="0">
                <a:solidFill>
                  <a:schemeClr val="tx1"/>
                </a:solidFill>
              </a:rPr>
              <a:t> 17 και 20 του Προεδρικού Διατάγματος 220/2007 </a:t>
            </a:r>
            <a:r>
              <a:rPr lang="el-GR" dirty="0" smtClean="0"/>
              <a:t>το οποίο μεταφέρει αντιστοίχως τα Άρθρα 17 και 20 της Οδηγίας 2003/9.</a:t>
            </a:r>
          </a:p>
          <a:p>
            <a:pPr algn="just"/>
            <a:r>
              <a:rPr lang="el-GR" dirty="0" smtClean="0"/>
              <a:t>Το Άρθρο 20 αναφέρει ότι: « Οι αρμόδιες αρχές υποδοχής και φιλοξενίας ή παραλαβής και εξέτασης της αίτησης ασύλου, εξασφαλίζουν τη μεταφορά των θυμάτων βασανιστηρίων, βιασμού ή άλλων σοβαρών πράξεων βίας σε εξειδικευμένες υπηρεσίες για την απαραίτητη υποστήριξη και θεραπεία των τραυμάτων που προκάλεσαν οι προαναφερόμενες πράξεις.»</a:t>
            </a:r>
          </a:p>
          <a:p>
            <a:pPr algn="just"/>
            <a:r>
              <a:rPr lang="el-GR" dirty="0" smtClean="0"/>
              <a:t>Επιπρόσθετα, το Άρθρο 11 του Νόμου 3907/2011,όσον αφορά τα κέντρα </a:t>
            </a:r>
            <a:r>
              <a:rPr lang="en-US" dirty="0" smtClean="0"/>
              <a:t>screening</a:t>
            </a:r>
            <a:r>
              <a:rPr lang="el-GR" dirty="0" smtClean="0"/>
              <a:t>, στην Παράγραφο 2 αναφέρεται ότι: « ο Επικεφαλής του Κέντρου ή της Μονάδας, ύστερα από εισήγηση του κλιμακίου ιατρικού ελέγχου και ψυχοκοινωνικής υποστήριξης, παραπέμπει τα άτομα που ανήκουν σε ευάλωτες ομάδες στον αρμόδιο κατά περίπτωση φορέα κοινωνικής στήριξης ή προστασίας. Ως ευάλωτες ομάδες , για τις ανάγκες του παρόντος, νοούνται : τα θύματα βασανιστηρίων, βιασμού ή άλλης σοβαρής μορφής ψυχολογικής, σωματικής ή σεξουαλικής βίας.» </a:t>
            </a:r>
          </a:p>
          <a:p>
            <a:pPr algn="just"/>
            <a:endParaRPr lang="el-GR" dirty="0"/>
          </a:p>
        </p:txBody>
      </p:sp>
      <p:sp>
        <p:nvSpPr>
          <p:cNvPr id="3" name="2 - Τίτλος"/>
          <p:cNvSpPr>
            <a:spLocks noGrp="1"/>
          </p:cNvSpPr>
          <p:nvPr>
            <p:ph type="title"/>
          </p:nvPr>
        </p:nvSpPr>
        <p:spPr/>
        <p:txBody>
          <a:bodyPr>
            <a:normAutofit/>
          </a:bodyPr>
          <a:lstStyle/>
          <a:p>
            <a:r>
              <a:rPr lang="el-GR" sz="2400" dirty="0" smtClean="0"/>
              <a:t>ΤΑΥΤΟΠΟΙΗΣΗ ΚΑΙ ΠΑΡΑΠΟΜΠΗ ΤΩΝ ΘΥΜΑΤΩΝ ΒΑΣΑΝΙΣΤΗΡΙΩΝ ΚΑΤΑ ΤΗ ΔΙΑΔΙΚΑΣΙΑ</a:t>
            </a:r>
            <a:endParaRPr lang="el-G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Copyrights</a:t>
            </a:r>
            <a:endParaRPr lang="el-GR" dirty="0"/>
          </a:p>
        </p:txBody>
      </p:sp>
      <p:pic>
        <p:nvPicPr>
          <p:cNvPr id="4" name="Content Placeholder 3" descr="by-nc-nd.png"/>
          <p:cNvPicPr>
            <a:picLocks noGrp="1" noChangeAspect="1"/>
          </p:cNvPicPr>
          <p:nvPr>
            <p:ph idx="1"/>
          </p:nvPr>
        </p:nvPicPr>
        <p:blipFill>
          <a:blip r:embed="rId3" cstate="print"/>
          <a:stretch>
            <a:fillRect/>
          </a:stretch>
        </p:blipFill>
        <p:spPr>
          <a:xfrm>
            <a:off x="2483768" y="3284984"/>
            <a:ext cx="3694757" cy="1292708"/>
          </a:xfrm>
        </p:spPr>
      </p:pic>
      <p:sp>
        <p:nvSpPr>
          <p:cNvPr id="5" name="Rectangle 4"/>
          <p:cNvSpPr/>
          <p:nvPr/>
        </p:nvSpPr>
        <p:spPr>
          <a:xfrm>
            <a:off x="827584" y="1556792"/>
            <a:ext cx="6912768" cy="1200329"/>
          </a:xfrm>
          <a:prstGeom prst="rect">
            <a:avLst/>
          </a:prstGeom>
        </p:spPr>
        <p:txBody>
          <a:bodyPr wrap="square">
            <a:spAutoFit/>
          </a:bodyPr>
          <a:lstStyle/>
          <a:p>
            <a:pPr algn="ctr"/>
            <a:r>
              <a:rPr lang="en-US" sz="2400" dirty="0" smtClean="0"/>
              <a:t>This work is licensed under a</a:t>
            </a:r>
          </a:p>
          <a:p>
            <a:pPr algn="ctr"/>
            <a:r>
              <a:rPr lang="en-US" sz="2400" dirty="0" smtClean="0"/>
              <a:t> </a:t>
            </a:r>
            <a:r>
              <a:rPr lang="en-US" sz="2400" dirty="0" smtClean="0">
                <a:hlinkClick r:id="rId4"/>
              </a:rPr>
              <a:t>Creative Commons Attribution-</a:t>
            </a:r>
            <a:r>
              <a:rPr lang="en-US" sz="2400" dirty="0" err="1" smtClean="0">
                <a:hlinkClick r:id="rId4"/>
              </a:rPr>
              <a:t>NonCommercial</a:t>
            </a:r>
            <a:r>
              <a:rPr lang="en-US" sz="2400" dirty="0" smtClean="0">
                <a:hlinkClick r:id="rId4"/>
              </a:rPr>
              <a:t>-</a:t>
            </a:r>
            <a:r>
              <a:rPr lang="en-US" sz="2400" dirty="0" err="1" smtClean="0">
                <a:hlinkClick r:id="rId4"/>
              </a:rPr>
              <a:t>NoDerivs</a:t>
            </a:r>
            <a:r>
              <a:rPr lang="en-US" sz="2400" dirty="0" smtClean="0">
                <a:hlinkClick r:id="rId4"/>
              </a:rPr>
              <a:t> 3.0 </a:t>
            </a:r>
            <a:r>
              <a:rPr lang="en-US" sz="2400" dirty="0" err="1" smtClean="0">
                <a:hlinkClick r:id="rId4"/>
              </a:rPr>
              <a:t>Unported</a:t>
            </a:r>
            <a:r>
              <a:rPr lang="en-US" sz="2400" dirty="0" smtClean="0">
                <a:hlinkClick r:id="rId4"/>
              </a:rPr>
              <a:t> License</a:t>
            </a:r>
            <a:r>
              <a:rPr lang="en-US" sz="2400" dirty="0" smtClean="0"/>
              <a:t>.</a:t>
            </a:r>
            <a:endParaRPr lang="el-GR" sz="2400" dirty="0"/>
          </a:p>
        </p:txBody>
      </p:sp>
      <p:sp>
        <p:nvSpPr>
          <p:cNvPr id="6" name="Rectangle 5"/>
          <p:cNvSpPr/>
          <p:nvPr/>
        </p:nvSpPr>
        <p:spPr>
          <a:xfrm>
            <a:off x="1331640" y="5373216"/>
            <a:ext cx="5760640" cy="461665"/>
          </a:xfrm>
          <a:prstGeom prst="rect">
            <a:avLst/>
          </a:prstGeom>
        </p:spPr>
        <p:txBody>
          <a:bodyPr wrap="square">
            <a:spAutoFit/>
          </a:bodyPr>
          <a:lstStyle/>
          <a:p>
            <a:pPr algn="ctr"/>
            <a:r>
              <a:rPr lang="en-US" sz="2400" dirty="0" smtClean="0"/>
              <a:t>Visit for details:  </a:t>
            </a:r>
            <a:r>
              <a:rPr lang="en-US" sz="2400" dirty="0" smtClean="0">
                <a:hlinkClick r:id="rId5"/>
              </a:rPr>
              <a:t>http://creativecommons.org</a:t>
            </a:r>
            <a:r>
              <a:rPr lang="en-US" sz="2400" dirty="0" smtClean="0"/>
              <a:t> </a:t>
            </a:r>
            <a:endParaRPr lang="el-G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ΔΕΥΤΕΡΟΣ ΒΑΘΜΟΣ</a:t>
            </a: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52736"/>
            <a:ext cx="8229600" cy="5073427"/>
          </a:xfrm>
        </p:spPr>
        <p:txBody>
          <a:bodyPr>
            <a:normAutofit fontScale="85000" lnSpcReduction="20000"/>
          </a:bodyPr>
          <a:lstStyle/>
          <a:p>
            <a:pPr marL="514350" indent="-514350" algn="just">
              <a:buNone/>
              <a:defRPr/>
            </a:pPr>
            <a:r>
              <a:rPr lang="en-US" dirty="0" smtClean="0"/>
              <a:t>	</a:t>
            </a:r>
            <a:r>
              <a:rPr lang="el-GR" dirty="0" smtClean="0"/>
              <a:t>Με βάση το </a:t>
            </a:r>
            <a:r>
              <a:rPr lang="el-GR" b="1" dirty="0" smtClean="0">
                <a:solidFill>
                  <a:schemeClr val="tx1"/>
                </a:solidFill>
              </a:rPr>
              <a:t>άρθρο 26 του Προεδρικού Διατάγματος 114/2010, </a:t>
            </a:r>
            <a:r>
              <a:rPr lang="el-GR" dirty="0" smtClean="0"/>
              <a:t>το οποίο εξακολουθεί να είναι σε ισχύ, συνιστώνται μία ή περισσότερες Επιτροπές Προσφυγών με απόφαση του Υπουργού Προστασίας του Πολίτη, αποτελούμενες από:</a:t>
            </a:r>
          </a:p>
          <a:p>
            <a:pPr marL="514350" indent="-514350" algn="just">
              <a:buFont typeface="+mj-lt"/>
              <a:buAutoNum type="arabicPeriod"/>
              <a:defRPr/>
            </a:pPr>
            <a:r>
              <a:rPr lang="el-GR" dirty="0" smtClean="0"/>
              <a:t> έναν υπάλληλο του Υπουργείου Εσωτερικών, Αποκέντρωσης και Ηλεκτρονικής Διακυβέρνησης ή Δικαιοσύνης, Διαφάνειας και Ανθρωπίνων Δικαιωμάτων, κατηγορίας ΠΕ, πτυχιούχο νομικής, ως Πρόεδρο, </a:t>
            </a:r>
          </a:p>
          <a:p>
            <a:pPr marL="514350" indent="-514350" algn="just">
              <a:buFont typeface="+mj-lt"/>
              <a:buAutoNum type="arabicPeriod"/>
              <a:defRPr/>
            </a:pPr>
            <a:r>
              <a:rPr lang="el-GR" dirty="0" smtClean="0"/>
              <a:t>έναν εκπρόσωπο της Ύπατης Αρμοστείας του Ο.Η.Ε. για τους Πρόσφυγες, και </a:t>
            </a:r>
          </a:p>
          <a:p>
            <a:pPr marL="514350" indent="-514350" algn="just">
              <a:buFont typeface="+mj-lt"/>
              <a:buAutoNum type="arabicPeriod"/>
              <a:defRPr/>
            </a:pPr>
            <a:r>
              <a:rPr lang="el-GR" dirty="0" smtClean="0"/>
              <a:t>έναν νομικό, με εξειδίκευση στο προσφυγικό δίκαιο ή το δίκαιο των δικαιωμάτων του ανθρώπου, ως μέλη.</a:t>
            </a:r>
          </a:p>
          <a:p>
            <a:endParaRPr lang="el-GR" dirty="0"/>
          </a:p>
        </p:txBody>
      </p:sp>
      <p:sp>
        <p:nvSpPr>
          <p:cNvPr id="3" name="2 - Τίτλος"/>
          <p:cNvSpPr>
            <a:spLocks noGrp="1"/>
          </p:cNvSpPr>
          <p:nvPr>
            <p:ph type="title"/>
          </p:nvPr>
        </p:nvSpPr>
        <p:spPr/>
        <p:txBody>
          <a:bodyPr>
            <a:normAutofit/>
          </a:bodyPr>
          <a:lstStyle/>
          <a:p>
            <a:r>
              <a:rPr lang="el-GR" sz="3200" dirty="0" smtClean="0"/>
              <a:t>ΕΠΙΤΡΟΠΕΣ ΠΡΟΣΦΥΓΩΝ</a:t>
            </a:r>
            <a:endParaRPr lang="el-GR"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649491"/>
          </a:xfrm>
        </p:spPr>
        <p:txBody>
          <a:bodyPr>
            <a:normAutofit fontScale="77500" lnSpcReduction="20000"/>
          </a:bodyPr>
          <a:lstStyle/>
          <a:p>
            <a:pPr algn="just">
              <a:buNone/>
              <a:defRPr/>
            </a:pPr>
            <a:r>
              <a:rPr lang="en-US" dirty="0" smtClean="0"/>
              <a:t>	</a:t>
            </a:r>
            <a:r>
              <a:rPr lang="el-GR" dirty="0" smtClean="0"/>
              <a:t>Ο αιτών δικαιούται να προσφύγει ενώπιον της Επιτροπής Προσφυγών: </a:t>
            </a:r>
          </a:p>
          <a:p>
            <a:pPr algn="just">
              <a:buFont typeface="Arial" pitchFamily="34" charset="0"/>
              <a:buChar char="•"/>
              <a:defRPr/>
            </a:pPr>
            <a:r>
              <a:rPr lang="el-GR" dirty="0" smtClean="0"/>
              <a:t>Κατά της απόφασης απορριπτικής αίτησης διεθνούς προστασίας ή ανακλητικής του καθεστώτος αυτού εντός τριάντα (30) ημερών από την επίδοση της εν λόγω απόφασης στον αιτούντα. </a:t>
            </a:r>
          </a:p>
          <a:p>
            <a:pPr algn="just">
              <a:buFont typeface="Arial" pitchFamily="34" charset="0"/>
              <a:buChar char="•"/>
              <a:defRPr/>
            </a:pPr>
            <a:r>
              <a:rPr lang="el-GR" dirty="0" smtClean="0"/>
              <a:t>Κατά της απόφασης που κρίνει την αίτηση διεθνούς προστασίας ως προδήλως αβάσιμη ή απαράδεκτη μέσα σε δεκαπέντε (15) ημέρες από την επίδοση της εν λόγω απόφασης. </a:t>
            </a:r>
          </a:p>
          <a:p>
            <a:pPr algn="just">
              <a:buFont typeface="Arial" pitchFamily="34" charset="0"/>
              <a:buChar char="•"/>
              <a:defRPr/>
            </a:pPr>
            <a:r>
              <a:rPr lang="el-GR" dirty="0" smtClean="0"/>
              <a:t>Κατά της απόφασης που απορρίπτει αίτηση διεθνούς προστασίας κατά τις διαδικασίες στα σύνορα, εντός δέκα (10) ημερών από την επίδοση της εν λόγω απόφασης. </a:t>
            </a:r>
          </a:p>
          <a:p>
            <a:pPr algn="just">
              <a:buFont typeface="Arial" pitchFamily="34" charset="0"/>
              <a:buChar char="•"/>
              <a:defRPr/>
            </a:pPr>
            <a:r>
              <a:rPr lang="el-GR" dirty="0" smtClean="0"/>
              <a:t>Κατά της απόφασης που απορρίπτει μεταγενέστερη αίτηση κατά το προκαταρκτικό στάδιο, μέσα σε δέκα πέντε (15) ημέρες από την επίδοση της απόφασης. </a:t>
            </a:r>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260648"/>
            <a:ext cx="8229600" cy="5865515"/>
          </a:xfrm>
        </p:spPr>
        <p:txBody>
          <a:bodyPr>
            <a:normAutofit fontScale="62500" lnSpcReduction="20000"/>
          </a:bodyPr>
          <a:lstStyle/>
          <a:p>
            <a:pPr algn="just">
              <a:buNone/>
              <a:defRPr/>
            </a:pPr>
            <a:r>
              <a:rPr lang="en-US" dirty="0" smtClean="0"/>
              <a:t>	</a:t>
            </a:r>
            <a:r>
              <a:rPr lang="el-GR" dirty="0" smtClean="0"/>
              <a:t>Κατά το χρόνο που επιτρέπεται η άσκηση προσφυγής, ως και μετά την άσκηση αυτής, </a:t>
            </a:r>
            <a:r>
              <a:rPr lang="el-GR" b="1" dirty="0" smtClean="0">
                <a:solidFill>
                  <a:schemeClr val="tx1"/>
                </a:solidFill>
              </a:rPr>
              <a:t>αναστέλλεται κάθε μέτρο απέλασης του αιτούντος μέχρι την ημερομηνία έκδοσης της απόφασης </a:t>
            </a:r>
            <a:r>
              <a:rPr lang="el-GR" dirty="0" smtClean="0"/>
              <a:t>της Επιτροπής Προσφυγών.</a:t>
            </a:r>
          </a:p>
          <a:p>
            <a:pPr algn="just">
              <a:buNone/>
              <a:defRPr/>
            </a:pPr>
            <a:r>
              <a:rPr lang="el-GR" dirty="0" smtClean="0"/>
              <a:t>		</a:t>
            </a:r>
          </a:p>
          <a:p>
            <a:pPr algn="just">
              <a:buNone/>
              <a:defRPr/>
            </a:pPr>
            <a:r>
              <a:rPr lang="el-GR" dirty="0" smtClean="0"/>
              <a:t>	</a:t>
            </a:r>
            <a:r>
              <a:rPr lang="el-GR" b="1" dirty="0" smtClean="0">
                <a:solidFill>
                  <a:schemeClr val="tx1"/>
                </a:solidFill>
              </a:rPr>
              <a:t>Κάθε Επιτροπή καλεί τον προσφεύγοντα, </a:t>
            </a:r>
            <a:r>
              <a:rPr lang="el-GR" dirty="0" smtClean="0"/>
              <a:t>ο οποίος ενημερώνεται το αργότερο πέντε (5) ημέρες πριν την ημερομηνία εξέτασης του και σε γλώσσα που κατανοεί για τον τόπο και την ημερομηνία εξέτασης της προσφυγής του, </a:t>
            </a:r>
            <a:r>
              <a:rPr lang="el-GR" b="1" dirty="0" smtClean="0">
                <a:solidFill>
                  <a:schemeClr val="tx1"/>
                </a:solidFill>
              </a:rPr>
              <a:t>για να εκθέσει προφορικά, με τη βοήθεια κατάλληλου διερμηνέα, τα επιχειρήματα </a:t>
            </a:r>
            <a:r>
              <a:rPr lang="el-GR" dirty="0" smtClean="0"/>
              <a:t>του και να δώσει διευκρινίσεις ή να υποβάλει τυχόν συμπληρωματικά στοιχεία. </a:t>
            </a:r>
          </a:p>
          <a:p>
            <a:pPr algn="just">
              <a:buNone/>
              <a:defRPr/>
            </a:pPr>
            <a:r>
              <a:rPr lang="el-GR" dirty="0" smtClean="0"/>
              <a:t>		</a:t>
            </a:r>
          </a:p>
          <a:p>
            <a:pPr algn="just">
              <a:buNone/>
              <a:defRPr/>
            </a:pPr>
            <a:r>
              <a:rPr lang="el-GR" dirty="0" smtClean="0"/>
              <a:t>	</a:t>
            </a:r>
            <a:r>
              <a:rPr lang="en-US" b="1" dirty="0" smtClean="0">
                <a:solidFill>
                  <a:schemeClr val="tx1"/>
                </a:solidFill>
              </a:rPr>
              <a:t>Η</a:t>
            </a:r>
            <a:r>
              <a:rPr lang="el-GR" b="1" dirty="0" smtClean="0">
                <a:solidFill>
                  <a:schemeClr val="tx1"/>
                </a:solidFill>
              </a:rPr>
              <a:t> </a:t>
            </a:r>
            <a:r>
              <a:rPr lang="en-US" b="1" dirty="0" err="1" smtClean="0">
                <a:solidFill>
                  <a:schemeClr val="tx1"/>
                </a:solidFill>
              </a:rPr>
              <a:t>απόφαση</a:t>
            </a:r>
            <a:r>
              <a:rPr lang="en-US" b="1" dirty="0" smtClean="0">
                <a:solidFill>
                  <a:schemeClr val="tx1"/>
                </a:solidFill>
              </a:rPr>
              <a:t> </a:t>
            </a:r>
            <a:r>
              <a:rPr lang="en-US" b="1" dirty="0" err="1" smtClean="0">
                <a:solidFill>
                  <a:schemeClr val="tx1"/>
                </a:solidFill>
              </a:rPr>
              <a:t>της</a:t>
            </a:r>
            <a:r>
              <a:rPr lang="en-US" b="1" dirty="0" smtClean="0">
                <a:solidFill>
                  <a:schemeClr val="tx1"/>
                </a:solidFill>
              </a:rPr>
              <a:t> </a:t>
            </a:r>
            <a:r>
              <a:rPr lang="en-US" b="1" dirty="0" err="1" smtClean="0">
                <a:solidFill>
                  <a:schemeClr val="tx1"/>
                </a:solidFill>
              </a:rPr>
              <a:t>Επιτροπής</a:t>
            </a:r>
            <a:r>
              <a:rPr lang="en-US" b="1" dirty="0" smtClean="0">
                <a:solidFill>
                  <a:schemeClr val="tx1"/>
                </a:solidFill>
              </a:rPr>
              <a:t> </a:t>
            </a:r>
            <a:r>
              <a:rPr lang="en-US" b="1" dirty="0" err="1" smtClean="0">
                <a:solidFill>
                  <a:schemeClr val="tx1"/>
                </a:solidFill>
              </a:rPr>
              <a:t>Προσφυγών</a:t>
            </a:r>
            <a:r>
              <a:rPr lang="en-US" b="1" dirty="0" smtClean="0">
                <a:solidFill>
                  <a:schemeClr val="tx1"/>
                </a:solidFill>
              </a:rPr>
              <a:t> </a:t>
            </a:r>
            <a:r>
              <a:rPr lang="en-US" b="1" dirty="0" err="1" smtClean="0">
                <a:solidFill>
                  <a:schemeClr val="tx1"/>
                </a:solidFill>
              </a:rPr>
              <a:t>επιδίδεται</a:t>
            </a:r>
            <a:r>
              <a:rPr lang="en-US" b="1" dirty="0" smtClean="0">
                <a:solidFill>
                  <a:schemeClr val="tx1"/>
                </a:solidFill>
              </a:rPr>
              <a:t> </a:t>
            </a:r>
            <a:r>
              <a:rPr lang="en-US" b="1" dirty="0" err="1" smtClean="0">
                <a:solidFill>
                  <a:schemeClr val="tx1"/>
                </a:solidFill>
              </a:rPr>
              <a:t>στον</a:t>
            </a:r>
            <a:r>
              <a:rPr lang="en-US" b="1" dirty="0" smtClean="0">
                <a:solidFill>
                  <a:schemeClr val="tx1"/>
                </a:solidFill>
              </a:rPr>
              <a:t> </a:t>
            </a:r>
            <a:r>
              <a:rPr lang="en-US" b="1" dirty="0" err="1" smtClean="0">
                <a:solidFill>
                  <a:schemeClr val="tx1"/>
                </a:solidFill>
              </a:rPr>
              <a:t>αιτούντα</a:t>
            </a:r>
            <a:r>
              <a:rPr lang="en-US" b="1" dirty="0" smtClean="0">
                <a:solidFill>
                  <a:schemeClr val="tx1"/>
                </a:solidFill>
              </a:rPr>
              <a:t> </a:t>
            </a:r>
            <a:r>
              <a:rPr lang="en-US" b="1" dirty="0" err="1" smtClean="0">
                <a:solidFill>
                  <a:schemeClr val="tx1"/>
                </a:solidFill>
              </a:rPr>
              <a:t>το</a:t>
            </a:r>
            <a:r>
              <a:rPr lang="en-US" b="1" dirty="0" smtClean="0">
                <a:solidFill>
                  <a:schemeClr val="tx1"/>
                </a:solidFill>
              </a:rPr>
              <a:t> </a:t>
            </a:r>
            <a:r>
              <a:rPr lang="en-US" b="1" dirty="0" err="1" smtClean="0">
                <a:solidFill>
                  <a:schemeClr val="tx1"/>
                </a:solidFill>
              </a:rPr>
              <a:t>ταχύτερο</a:t>
            </a:r>
            <a:r>
              <a:rPr lang="en-US" b="1" dirty="0" smtClean="0">
                <a:solidFill>
                  <a:schemeClr val="tx1"/>
                </a:solidFill>
              </a:rPr>
              <a:t> </a:t>
            </a:r>
            <a:r>
              <a:rPr lang="en-US" b="1" dirty="0" err="1" smtClean="0">
                <a:solidFill>
                  <a:schemeClr val="tx1"/>
                </a:solidFill>
              </a:rPr>
              <a:t>δυνατό</a:t>
            </a:r>
            <a:r>
              <a:rPr lang="en-US" b="1" dirty="0" smtClean="0">
                <a:solidFill>
                  <a:schemeClr val="tx1"/>
                </a:solidFill>
              </a:rPr>
              <a:t>. </a:t>
            </a:r>
            <a:r>
              <a:rPr lang="en-US" b="1" dirty="0" err="1" smtClean="0">
                <a:solidFill>
                  <a:schemeClr val="tx1"/>
                </a:solidFill>
              </a:rPr>
              <a:t>Σε</a:t>
            </a:r>
            <a:r>
              <a:rPr lang="en-US" b="1" dirty="0" smtClean="0">
                <a:solidFill>
                  <a:schemeClr val="tx1"/>
                </a:solidFill>
              </a:rPr>
              <a:t> </a:t>
            </a:r>
            <a:r>
              <a:rPr lang="en-US" b="1" dirty="0" err="1" smtClean="0">
                <a:solidFill>
                  <a:schemeClr val="tx1"/>
                </a:solidFill>
              </a:rPr>
              <a:t>περίπτωση</a:t>
            </a:r>
            <a:r>
              <a:rPr lang="en-US" b="1" dirty="0" smtClean="0">
                <a:solidFill>
                  <a:schemeClr val="tx1"/>
                </a:solidFill>
              </a:rPr>
              <a:t> </a:t>
            </a:r>
            <a:r>
              <a:rPr lang="en-US" b="1" dirty="0" err="1" smtClean="0">
                <a:solidFill>
                  <a:schemeClr val="tx1"/>
                </a:solidFill>
              </a:rPr>
              <a:t>απορριπτικής</a:t>
            </a:r>
            <a:r>
              <a:rPr lang="en-US" b="1" dirty="0" smtClean="0">
                <a:solidFill>
                  <a:schemeClr val="tx1"/>
                </a:solidFill>
              </a:rPr>
              <a:t> </a:t>
            </a:r>
            <a:r>
              <a:rPr lang="en-US" b="1" dirty="0" err="1" smtClean="0">
                <a:solidFill>
                  <a:schemeClr val="tx1"/>
                </a:solidFill>
              </a:rPr>
              <a:t>απόφασης</a:t>
            </a:r>
            <a:r>
              <a:rPr lang="en-US" b="1" dirty="0" smtClean="0">
                <a:solidFill>
                  <a:schemeClr val="tx1"/>
                </a:solidFill>
              </a:rPr>
              <a:t> </a:t>
            </a:r>
            <a:r>
              <a:rPr lang="en-US" b="1" dirty="0" err="1" smtClean="0">
                <a:solidFill>
                  <a:schemeClr val="tx1"/>
                </a:solidFill>
              </a:rPr>
              <a:t>τάσσει</a:t>
            </a:r>
            <a:r>
              <a:rPr lang="en-US" b="1" dirty="0" smtClean="0">
                <a:solidFill>
                  <a:schemeClr val="tx1"/>
                </a:solidFill>
              </a:rPr>
              <a:t> </a:t>
            </a:r>
            <a:r>
              <a:rPr lang="en-US" b="1" dirty="0" err="1" smtClean="0">
                <a:solidFill>
                  <a:schemeClr val="tx1"/>
                </a:solidFill>
              </a:rPr>
              <a:t>στον</a:t>
            </a:r>
            <a:r>
              <a:rPr lang="en-US" b="1" dirty="0" smtClean="0">
                <a:solidFill>
                  <a:schemeClr val="tx1"/>
                </a:solidFill>
              </a:rPr>
              <a:t> </a:t>
            </a:r>
            <a:r>
              <a:rPr lang="en-US" b="1" dirty="0" err="1" smtClean="0">
                <a:solidFill>
                  <a:schemeClr val="tx1"/>
                </a:solidFill>
              </a:rPr>
              <a:t>αιτούντα</a:t>
            </a:r>
            <a:r>
              <a:rPr lang="en-US" b="1" dirty="0" smtClean="0">
                <a:solidFill>
                  <a:schemeClr val="tx1"/>
                </a:solidFill>
              </a:rPr>
              <a:t> </a:t>
            </a:r>
            <a:r>
              <a:rPr lang="en-US" b="1" dirty="0" err="1" smtClean="0">
                <a:solidFill>
                  <a:schemeClr val="tx1"/>
                </a:solidFill>
              </a:rPr>
              <a:t>προθεσμία</a:t>
            </a:r>
            <a:r>
              <a:rPr lang="en-US" b="1" dirty="0" smtClean="0">
                <a:solidFill>
                  <a:schemeClr val="tx1"/>
                </a:solidFill>
              </a:rPr>
              <a:t> </a:t>
            </a:r>
            <a:r>
              <a:rPr lang="en-US" b="1" dirty="0" err="1" smtClean="0">
                <a:solidFill>
                  <a:schemeClr val="tx1"/>
                </a:solidFill>
              </a:rPr>
              <a:t>αναχώρησης</a:t>
            </a:r>
            <a:r>
              <a:rPr lang="en-US" b="1" dirty="0" smtClean="0">
                <a:solidFill>
                  <a:schemeClr val="tx1"/>
                </a:solidFill>
              </a:rPr>
              <a:t> </a:t>
            </a:r>
            <a:r>
              <a:rPr lang="en-US" b="1" dirty="0" err="1" smtClean="0">
                <a:solidFill>
                  <a:schemeClr val="tx1"/>
                </a:solidFill>
              </a:rPr>
              <a:t>του</a:t>
            </a:r>
            <a:r>
              <a:rPr lang="en-US" b="1" dirty="0" smtClean="0">
                <a:solidFill>
                  <a:schemeClr val="tx1"/>
                </a:solidFill>
              </a:rPr>
              <a:t> </a:t>
            </a:r>
            <a:r>
              <a:rPr lang="en-US" b="1" dirty="0" err="1" smtClean="0">
                <a:solidFill>
                  <a:schemeClr val="tx1"/>
                </a:solidFill>
              </a:rPr>
              <a:t>από</a:t>
            </a:r>
            <a:r>
              <a:rPr lang="en-US" b="1" dirty="0" smtClean="0">
                <a:solidFill>
                  <a:schemeClr val="tx1"/>
                </a:solidFill>
              </a:rPr>
              <a:t> </a:t>
            </a:r>
            <a:r>
              <a:rPr lang="en-US" b="1" dirty="0" err="1" smtClean="0">
                <a:solidFill>
                  <a:schemeClr val="tx1"/>
                </a:solidFill>
              </a:rPr>
              <a:t>τη</a:t>
            </a:r>
            <a:r>
              <a:rPr lang="en-US" b="1" dirty="0" smtClean="0">
                <a:solidFill>
                  <a:schemeClr val="tx1"/>
                </a:solidFill>
              </a:rPr>
              <a:t> </a:t>
            </a:r>
            <a:r>
              <a:rPr lang="en-US" b="1" dirty="0" err="1" smtClean="0">
                <a:solidFill>
                  <a:schemeClr val="tx1"/>
                </a:solidFill>
              </a:rPr>
              <a:t>χώρα</a:t>
            </a:r>
            <a:r>
              <a:rPr lang="en-US" b="1" dirty="0" smtClean="0">
                <a:solidFill>
                  <a:schemeClr val="tx1"/>
                </a:solidFill>
              </a:rPr>
              <a:t> η </a:t>
            </a:r>
            <a:r>
              <a:rPr lang="en-US" b="1" dirty="0" err="1" smtClean="0">
                <a:solidFill>
                  <a:schemeClr val="tx1"/>
                </a:solidFill>
              </a:rPr>
              <a:t>οποία</a:t>
            </a:r>
            <a:r>
              <a:rPr lang="en-US" b="1" dirty="0" smtClean="0">
                <a:solidFill>
                  <a:schemeClr val="tx1"/>
                </a:solidFill>
              </a:rPr>
              <a:t> </a:t>
            </a:r>
            <a:r>
              <a:rPr lang="en-US" b="1" dirty="0" err="1" smtClean="0">
                <a:solidFill>
                  <a:schemeClr val="tx1"/>
                </a:solidFill>
              </a:rPr>
              <a:t>δεν</a:t>
            </a:r>
            <a:r>
              <a:rPr lang="en-US" b="1" dirty="0" smtClean="0">
                <a:solidFill>
                  <a:schemeClr val="tx1"/>
                </a:solidFill>
              </a:rPr>
              <a:t> </a:t>
            </a:r>
            <a:r>
              <a:rPr lang="en-US" b="1" dirty="0" err="1" smtClean="0">
                <a:solidFill>
                  <a:schemeClr val="tx1"/>
                </a:solidFill>
              </a:rPr>
              <a:t>δύναται</a:t>
            </a:r>
            <a:r>
              <a:rPr lang="en-US" b="1" dirty="0" smtClean="0">
                <a:solidFill>
                  <a:schemeClr val="tx1"/>
                </a:solidFill>
              </a:rPr>
              <a:t> </a:t>
            </a:r>
            <a:r>
              <a:rPr lang="en-US" b="1" dirty="0" err="1" smtClean="0">
                <a:solidFill>
                  <a:schemeClr val="tx1"/>
                </a:solidFill>
              </a:rPr>
              <a:t>να</a:t>
            </a:r>
            <a:r>
              <a:rPr lang="en-US" b="1" dirty="0" smtClean="0">
                <a:solidFill>
                  <a:schemeClr val="tx1"/>
                </a:solidFill>
              </a:rPr>
              <a:t> </a:t>
            </a:r>
            <a:r>
              <a:rPr lang="en-US" b="1" dirty="0" err="1" smtClean="0">
                <a:solidFill>
                  <a:schemeClr val="tx1"/>
                </a:solidFill>
              </a:rPr>
              <a:t>υπερβαίνει</a:t>
            </a:r>
            <a:r>
              <a:rPr lang="en-US" b="1" dirty="0" smtClean="0">
                <a:solidFill>
                  <a:schemeClr val="tx1"/>
                </a:solidFill>
              </a:rPr>
              <a:t> </a:t>
            </a:r>
            <a:r>
              <a:rPr lang="en-US" b="1" dirty="0" err="1" smtClean="0">
                <a:solidFill>
                  <a:schemeClr val="tx1"/>
                </a:solidFill>
              </a:rPr>
              <a:t>τις</a:t>
            </a:r>
            <a:r>
              <a:rPr lang="en-US" b="1" dirty="0" smtClean="0">
                <a:solidFill>
                  <a:schemeClr val="tx1"/>
                </a:solidFill>
              </a:rPr>
              <a:t> </a:t>
            </a:r>
            <a:r>
              <a:rPr lang="en-US" b="1" dirty="0" err="1" smtClean="0">
                <a:solidFill>
                  <a:schemeClr val="tx1"/>
                </a:solidFill>
              </a:rPr>
              <a:t>ενενήντα</a:t>
            </a:r>
            <a:r>
              <a:rPr lang="en-US" b="1" dirty="0" smtClean="0">
                <a:solidFill>
                  <a:schemeClr val="tx1"/>
                </a:solidFill>
              </a:rPr>
              <a:t> (90) </a:t>
            </a:r>
            <a:r>
              <a:rPr lang="en-US" b="1" dirty="0" err="1" smtClean="0">
                <a:solidFill>
                  <a:schemeClr val="tx1"/>
                </a:solidFill>
              </a:rPr>
              <a:t>ημέρες</a:t>
            </a:r>
            <a:r>
              <a:rPr lang="en-US" b="1" dirty="0" smtClean="0">
                <a:solidFill>
                  <a:schemeClr val="tx1"/>
                </a:solidFill>
              </a:rPr>
              <a:t>. </a:t>
            </a:r>
            <a:endParaRPr lang="el-GR" b="1" dirty="0" smtClean="0">
              <a:solidFill>
                <a:schemeClr val="tx1"/>
              </a:solidFill>
            </a:endParaRPr>
          </a:p>
          <a:p>
            <a:pPr algn="just">
              <a:buNone/>
              <a:defRPr/>
            </a:pPr>
            <a:r>
              <a:rPr lang="el-GR" dirty="0" smtClean="0"/>
              <a:t>		</a:t>
            </a:r>
          </a:p>
          <a:p>
            <a:pPr algn="just">
              <a:buNone/>
              <a:defRPr/>
            </a:pPr>
            <a:r>
              <a:rPr lang="el-GR" dirty="0" smtClean="0"/>
              <a:t>	</a:t>
            </a:r>
            <a:r>
              <a:rPr lang="el-GR" b="1" dirty="0" smtClean="0">
                <a:solidFill>
                  <a:schemeClr val="tx1"/>
                </a:solidFill>
              </a:rPr>
              <a:t>Οι αιτούντες έχουν το δικαίωμα να συμβουλευτούν με δικά τους έξοδα δικηγόρο ή άλλους συμβούλους για θέματα σχετικά με την προσφυγή τους. </a:t>
            </a:r>
            <a:r>
              <a:rPr lang="el-GR" dirty="0" smtClean="0"/>
              <a:t>Μη Κυβερνητικές Οργανώσεις προσφέρουν νομική βοήθεια σε επιλεγμένους πρόσφυγες, αλλά όχι σε ευρεία κλίμακα αν αναλογιστούμε τον συνολικό αριθμό εκείνων που θα έπρεπε να τυγχάνουν βοηθείας.</a:t>
            </a:r>
          </a:p>
          <a:p>
            <a:pPr>
              <a:buNone/>
            </a:pP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5721499"/>
          </a:xfrm>
        </p:spPr>
        <p:txBody>
          <a:bodyPr>
            <a:normAutofit fontScale="92500" lnSpcReduction="20000"/>
          </a:bodyPr>
          <a:lstStyle/>
          <a:p>
            <a:pPr algn="just">
              <a:buNone/>
              <a:defRPr/>
            </a:pPr>
            <a:r>
              <a:rPr lang="en-US" dirty="0" smtClean="0"/>
              <a:t>	</a:t>
            </a:r>
            <a:r>
              <a:rPr lang="el-GR" dirty="0" smtClean="0"/>
              <a:t>Σύμφωνα με το </a:t>
            </a:r>
            <a:r>
              <a:rPr lang="el-GR" b="1" dirty="0" smtClean="0">
                <a:solidFill>
                  <a:schemeClr val="tx1"/>
                </a:solidFill>
              </a:rPr>
              <a:t>άρθρο 5 του Ν. 3907/2011</a:t>
            </a:r>
            <a:r>
              <a:rPr lang="el-GR" dirty="0" smtClean="0"/>
              <a:t>, στο Υπουργείο Προστασίας του Πολίτη προβλέπεται η σύσταση Αρχής Προσφυγών, η οποία εξετάζει τις προσφυγές αιτούντων διεθνή προστασία κατά αποφάσεων της προβλεπόμενης από τον ίδιο νόμο, Υπηρεσίας Ασύλου. </a:t>
            </a:r>
          </a:p>
          <a:p>
            <a:pPr algn="just">
              <a:buNone/>
              <a:defRPr/>
            </a:pPr>
            <a:r>
              <a:rPr lang="el-GR" dirty="0" smtClean="0"/>
              <a:t>	Η </a:t>
            </a:r>
            <a:r>
              <a:rPr lang="el-GR" b="1" dirty="0" smtClean="0">
                <a:solidFill>
                  <a:schemeClr val="tx1"/>
                </a:solidFill>
              </a:rPr>
              <a:t>Αρχή Προσφυγών </a:t>
            </a:r>
            <a:r>
              <a:rPr lang="el-GR" dirty="0" smtClean="0"/>
              <a:t>υπάγεται απευθείας στον Υπουργό Προστασίας του Πολίτη. </a:t>
            </a:r>
          </a:p>
          <a:p>
            <a:pPr algn="just">
              <a:buNone/>
              <a:defRPr/>
            </a:pPr>
            <a:r>
              <a:rPr lang="el-GR" dirty="0" smtClean="0"/>
              <a:t>	Στην Αρχή </a:t>
            </a:r>
            <a:r>
              <a:rPr lang="el-GR" b="1" dirty="0" smtClean="0">
                <a:solidFill>
                  <a:schemeClr val="tx1"/>
                </a:solidFill>
              </a:rPr>
              <a:t>λειτουργούν μία ή περισσότερες τριμελείς Επιτροπές Προσφυγών</a:t>
            </a:r>
            <a:r>
              <a:rPr lang="el-GR" dirty="0" smtClean="0"/>
              <a:t>, που συγκροτούνται, ανάλογα με τον αριθμό των προσφυγών που υποβάλλονται με απόφαση του Υπουργού Προστασίας του Πολίτη με θητεία δύο ετών που μπορεί να ανανεώνεται.</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chor="ctr">
            <a:normAutofit fontScale="92500"/>
          </a:bodyPr>
          <a:lstStyle/>
          <a:p>
            <a:pPr algn="just">
              <a:buNone/>
              <a:defRPr/>
            </a:pPr>
            <a:r>
              <a:rPr lang="en-US" b="1" dirty="0" smtClean="0">
                <a:solidFill>
                  <a:schemeClr val="tx1"/>
                </a:solidFill>
              </a:rPr>
              <a:t>	</a:t>
            </a:r>
            <a:r>
              <a:rPr lang="el-GR" b="1" dirty="0" smtClean="0">
                <a:solidFill>
                  <a:schemeClr val="tx1"/>
                </a:solidFill>
              </a:rPr>
              <a:t>Ο αιτών άσυλο και ο Υπουργός για την Προστασία του Πολίτη </a:t>
            </a:r>
            <a:r>
              <a:rPr lang="el-GR" dirty="0" smtClean="0">
                <a:solidFill>
                  <a:schemeClr val="tx1"/>
                </a:solidFill>
              </a:rPr>
              <a:t>έχουν το δικαίωμα να κάνουν </a:t>
            </a:r>
            <a:r>
              <a:rPr lang="el-GR" b="1" dirty="0" smtClean="0">
                <a:solidFill>
                  <a:schemeClr val="tx1"/>
                </a:solidFill>
              </a:rPr>
              <a:t>αίτηση ακυρώσεως </a:t>
            </a:r>
            <a:r>
              <a:rPr lang="el-GR" dirty="0" smtClean="0">
                <a:solidFill>
                  <a:schemeClr val="tx1"/>
                </a:solidFill>
              </a:rPr>
              <a:t>κατά της απόφασης της Επιτροπής Προσφυγών</a:t>
            </a:r>
            <a:r>
              <a:rPr lang="el-GR" dirty="0" smtClean="0">
                <a:solidFill>
                  <a:srgbClr val="92D050"/>
                </a:solidFill>
              </a:rPr>
              <a:t> </a:t>
            </a:r>
            <a:r>
              <a:rPr lang="el-GR" b="1" dirty="0" smtClean="0">
                <a:solidFill>
                  <a:schemeClr val="tx1"/>
                </a:solidFill>
              </a:rPr>
              <a:t>μέσα σε 60 ημέρες, </a:t>
            </a:r>
            <a:r>
              <a:rPr lang="el-GR" dirty="0" smtClean="0">
                <a:solidFill>
                  <a:schemeClr val="tx1"/>
                </a:solidFill>
              </a:rPr>
              <a:t>από την ημέρα επίδοσης της τελικής απόφασης.</a:t>
            </a:r>
            <a:r>
              <a:rPr lang="el-GR" dirty="0" smtClean="0">
                <a:solidFill>
                  <a:srgbClr val="92D050"/>
                </a:solidFill>
              </a:rPr>
              <a:t> </a:t>
            </a:r>
          </a:p>
          <a:p>
            <a:pPr algn="just">
              <a:buNone/>
              <a:defRPr/>
            </a:pPr>
            <a:r>
              <a:rPr lang="el-GR" b="1" dirty="0" smtClean="0">
                <a:solidFill>
                  <a:schemeClr val="tx1"/>
                </a:solidFill>
              </a:rPr>
              <a:t>	Η Προσφυγή δεν έχει ανασταλτικό αποτέλεσμα. </a:t>
            </a:r>
          </a:p>
          <a:p>
            <a:pPr algn="just">
              <a:buNone/>
              <a:defRPr/>
            </a:pPr>
            <a:r>
              <a:rPr lang="el-GR" dirty="0" smtClean="0"/>
              <a:t>	</a:t>
            </a:r>
            <a:r>
              <a:rPr lang="el-GR" dirty="0" smtClean="0">
                <a:solidFill>
                  <a:schemeClr val="tx1"/>
                </a:solidFill>
              </a:rPr>
              <a:t>Το Δικαστήριο εξετάζει τον φάκελο της υπόθεσης και αποφασίζει επί της ακύρωσης της απόφασης.</a:t>
            </a:r>
            <a:endParaRPr lang="el-GR" b="1" dirty="0" smtClean="0">
              <a:solidFill>
                <a:schemeClr val="tx1"/>
              </a:solidFill>
            </a:endParaRPr>
          </a:p>
          <a:p>
            <a:endParaRPr lang="el-GR" dirty="0"/>
          </a:p>
        </p:txBody>
      </p:sp>
      <p:sp>
        <p:nvSpPr>
          <p:cNvPr id="3" name="2 - Τίτλος"/>
          <p:cNvSpPr>
            <a:spLocks noGrp="1"/>
          </p:cNvSpPr>
          <p:nvPr>
            <p:ph type="title"/>
          </p:nvPr>
        </p:nvSpPr>
        <p:spPr/>
        <p:txBody>
          <a:bodyPr>
            <a:normAutofit/>
          </a:bodyPr>
          <a:lstStyle/>
          <a:p>
            <a:r>
              <a:rPr lang="el-GR" sz="3600" dirty="0" smtClean="0"/>
              <a:t>ΠΡΟΣΦΥΓΕΣ </a:t>
            </a:r>
            <a:endParaRPr lang="el-GR"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lgn="just">
              <a:buFont typeface="Arial" pitchFamily="34" charset="0"/>
              <a:buChar char="•"/>
              <a:defRPr/>
            </a:pPr>
            <a:r>
              <a:rPr lang="el-GR" b="1" dirty="0" smtClean="0">
                <a:solidFill>
                  <a:schemeClr val="tx1"/>
                </a:solidFill>
              </a:rPr>
              <a:t>Σε περίπτωση απόρριψης της αίτησης για διεθνή προστασία</a:t>
            </a:r>
            <a:r>
              <a:rPr lang="el-GR" dirty="0" smtClean="0"/>
              <a:t>, οι αποφαινόμενες αρχές μπορούν να αποφασίσουν την χορήγηση καθεστώτος παραμονής για ανθρωπιστικούς λόγους.</a:t>
            </a:r>
          </a:p>
          <a:p>
            <a:pPr algn="just">
              <a:buFont typeface="Arial" pitchFamily="34" charset="0"/>
              <a:buChar char="•"/>
              <a:defRPr/>
            </a:pPr>
            <a:r>
              <a:rPr lang="el-GR" dirty="0" smtClean="0"/>
              <a:t>ο αιτών, καθώς και τα μέλη της οικογένειάς του εφοδιάζονται με </a:t>
            </a:r>
            <a:r>
              <a:rPr lang="el-GR" b="1" dirty="0" smtClean="0">
                <a:solidFill>
                  <a:schemeClr val="tx1"/>
                </a:solidFill>
              </a:rPr>
              <a:t>ειδική κάρτα διαμονής με χρονική διάρκεια έως δύο έτη</a:t>
            </a:r>
            <a:r>
              <a:rPr lang="el-GR" dirty="0" smtClean="0"/>
              <a:t>, η οποία μπορεί να ανανεωθεί με σχετική αίτηση τουλάχιστον 30 ημέρες πριν από την λήξη της ισχύος της.</a:t>
            </a:r>
          </a:p>
          <a:p>
            <a:endParaRPr lang="el-GR" dirty="0"/>
          </a:p>
        </p:txBody>
      </p:sp>
      <p:sp>
        <p:nvSpPr>
          <p:cNvPr id="3" name="2 - Τίτλος"/>
          <p:cNvSpPr>
            <a:spLocks noGrp="1"/>
          </p:cNvSpPr>
          <p:nvPr>
            <p:ph type="title"/>
          </p:nvPr>
        </p:nvSpPr>
        <p:spPr/>
        <p:txBody>
          <a:bodyPr>
            <a:noAutofit/>
          </a:bodyPr>
          <a:lstStyle/>
          <a:p>
            <a:r>
              <a:rPr lang="el-GR" sz="3200" dirty="0" smtClean="0"/>
              <a:t>ΚΑΘΕΣΤΩΣ ΠΑΡΑΜΟΝΗΣ ΓΙΑ ΑΝΘΡΩΠΙΣΤΙΚΟΥΣ ΛΟΓΟΥΣ</a:t>
            </a:r>
            <a:endParaRPr lang="el-GR"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ormAutofit fontScale="92500" lnSpcReduction="20000"/>
          </a:bodyPr>
          <a:lstStyle/>
          <a:p>
            <a:pPr algn="just">
              <a:buNone/>
              <a:defRPr/>
            </a:pPr>
            <a:r>
              <a:rPr lang="en-US" dirty="0" smtClean="0"/>
              <a:t>	</a:t>
            </a:r>
            <a:r>
              <a:rPr lang="el-GR" dirty="0" smtClean="0"/>
              <a:t>Για την έγκριση της συγκεκριμένης παραμονής, λαμβάνεται υπόψη από τις αρχές </a:t>
            </a:r>
            <a:r>
              <a:rPr lang="el-GR" b="1" dirty="0" smtClean="0">
                <a:solidFill>
                  <a:schemeClr val="tx1"/>
                </a:solidFill>
              </a:rPr>
              <a:t>ο βαθμός της αντικειμενικής αδυναμίας απομάκρυνσης του αιτούντος από τη Χώρα, </a:t>
            </a:r>
            <a:r>
              <a:rPr lang="el-GR" dirty="0" smtClean="0"/>
              <a:t>παραδείγματος χάρη:</a:t>
            </a:r>
          </a:p>
          <a:p>
            <a:pPr algn="just">
              <a:buFont typeface="Arial" pitchFamily="34" charset="0"/>
              <a:buChar char="•"/>
              <a:defRPr/>
            </a:pPr>
            <a:r>
              <a:rPr lang="el-GR" dirty="0" smtClean="0"/>
              <a:t> λόγοι ανωτέρας βίας που αποκλείουν την επιστροφή του,</a:t>
            </a:r>
          </a:p>
          <a:p>
            <a:pPr algn="just">
              <a:buFont typeface="Arial" pitchFamily="34" charset="0"/>
              <a:buChar char="•"/>
              <a:defRPr/>
            </a:pPr>
            <a:r>
              <a:rPr lang="el-GR" dirty="0" smtClean="0"/>
              <a:t> ασθένεια του ίδιου ή μέλους της οικογένειάς του, </a:t>
            </a:r>
          </a:p>
          <a:p>
            <a:pPr algn="just">
              <a:buFont typeface="Arial" pitchFamily="34" charset="0"/>
              <a:buChar char="•"/>
              <a:defRPr/>
            </a:pPr>
            <a:r>
              <a:rPr lang="el-GR" dirty="0" smtClean="0"/>
              <a:t>εμφύλιες συρράξεις και μαζικές παραβιάσεις ανθρωπίνων δικαιωμάτων στη χώρα καταγωγής του, ή </a:t>
            </a:r>
          </a:p>
          <a:p>
            <a:pPr algn="just">
              <a:buFont typeface="Arial" pitchFamily="34" charset="0"/>
              <a:buChar char="•"/>
              <a:defRPr/>
            </a:pPr>
            <a:r>
              <a:rPr lang="el-GR" dirty="0" smtClean="0"/>
              <a:t>συνδρομή της ρήτρας μη </a:t>
            </a:r>
            <a:r>
              <a:rPr lang="el-GR" dirty="0" err="1" smtClean="0"/>
              <a:t>επαναπροώθησης</a:t>
            </a:r>
            <a:r>
              <a:rPr lang="el-GR" dirty="0" smtClean="0"/>
              <a:t> στο πρόσωπο του. </a:t>
            </a:r>
          </a:p>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algn="just">
              <a:buNone/>
            </a:pPr>
            <a:r>
              <a:rPr lang="en-US" dirty="0" smtClean="0"/>
              <a:t>	</a:t>
            </a:r>
            <a:r>
              <a:rPr lang="el-GR" dirty="0" smtClean="0"/>
              <a:t>Το </a:t>
            </a:r>
            <a:r>
              <a:rPr lang="el-GR" b="1" dirty="0" smtClean="0">
                <a:solidFill>
                  <a:schemeClr val="tx1"/>
                </a:solidFill>
              </a:rPr>
              <a:t>Άρθρο 17 του Προεδρικού Διατάγματος 220/2007</a:t>
            </a:r>
            <a:r>
              <a:rPr lang="el-GR" dirty="0" smtClean="0"/>
              <a:t>, το οποίο μεταφέρει στην ελληνική έννομη τάξη το Άρθρο 17 της Οδηγίας 2003/9, αναφέρει ότι : « κατά την εφαρμογή των διατάξεων του Κεφαλαίου Β’ περί των συνθηκών υποδοχής, οι αρμόδιες αρχές και οι τοπικοί οργανισμοί τοπικής αυτοδιοίκησης φροντίζουν για την </a:t>
            </a:r>
            <a:r>
              <a:rPr lang="el-GR" b="1" dirty="0" smtClean="0">
                <a:solidFill>
                  <a:schemeClr val="tx1"/>
                </a:solidFill>
              </a:rPr>
              <a:t>ειδική μεταχείριση των αιτούντων άσυλο που ανήκουν σε ευάλωτες ομάδες, όπως οι ανήλικοι, οι ανάπηροι, οι ηλικιωμένοι, οι εγκυμονούσες, οι </a:t>
            </a:r>
            <a:r>
              <a:rPr lang="el-GR" b="1" dirty="0" err="1" smtClean="0">
                <a:solidFill>
                  <a:schemeClr val="tx1"/>
                </a:solidFill>
              </a:rPr>
              <a:t>μονογονεϊκές</a:t>
            </a:r>
            <a:r>
              <a:rPr lang="el-GR" b="1" dirty="0" smtClean="0">
                <a:solidFill>
                  <a:schemeClr val="tx1"/>
                </a:solidFill>
              </a:rPr>
              <a:t> οικογένειες με ανήλικα παιδιά, καθώς και τα πρόσωπα που έχουν υποστεί βασανιστήρια, βιασμό ή άλλες σοβαρές μορφές ψυχολογικής, σωματικής ή σεξουαλικής </a:t>
            </a:r>
            <a:r>
              <a:rPr lang="el-GR" b="1" dirty="0" smtClean="0">
                <a:solidFill>
                  <a:schemeClr val="tx1"/>
                </a:solidFill>
              </a:rPr>
              <a:t>βίας</a:t>
            </a:r>
            <a:r>
              <a:rPr lang="el-GR" dirty="0" smtClean="0"/>
              <a:t>».</a:t>
            </a:r>
            <a:endParaRPr lang="el-GR" dirty="0"/>
          </a:p>
        </p:txBody>
      </p:sp>
      <p:sp>
        <p:nvSpPr>
          <p:cNvPr id="3" name="2 - Τίτλος"/>
          <p:cNvSpPr>
            <a:spLocks noGrp="1"/>
          </p:cNvSpPr>
          <p:nvPr>
            <p:ph type="title"/>
          </p:nvPr>
        </p:nvSpPr>
        <p:spPr/>
        <p:txBody>
          <a:bodyPr/>
          <a:lstStyle/>
          <a:p>
            <a:r>
              <a:rPr lang="el-GR" sz="3200" dirty="0" smtClean="0"/>
              <a:t>ΣΥΣΤΗΜΑ ΥΠΟΔΟΧΗΣ </a:t>
            </a:r>
            <a:r>
              <a:rPr lang="el-GR" dirty="0" smtClean="0"/>
              <a:t> </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ormAutofit fontScale="92500"/>
          </a:bodyPr>
          <a:lstStyle/>
          <a:p>
            <a:pPr algn="just">
              <a:buFont typeface="Arial" pitchFamily="34" charset="0"/>
              <a:buChar char="•"/>
              <a:defRPr/>
            </a:pPr>
            <a:r>
              <a:rPr lang="el-GR" dirty="0" smtClean="0"/>
              <a:t>Στην Ελλάδα , υπάρχουν </a:t>
            </a:r>
            <a:r>
              <a:rPr lang="el-GR" b="1" dirty="0" smtClean="0">
                <a:solidFill>
                  <a:schemeClr val="tx1"/>
                </a:solidFill>
              </a:rPr>
              <a:t>13 Κέντρα Υποδοχής  </a:t>
            </a:r>
            <a:r>
              <a:rPr lang="el-GR" b="1" dirty="0" smtClean="0">
                <a:solidFill>
                  <a:schemeClr val="tx1"/>
                </a:solidFill>
              </a:rPr>
              <a:t>«ανοιχτά», </a:t>
            </a:r>
            <a:r>
              <a:rPr lang="el-GR" dirty="0" smtClean="0"/>
              <a:t>τα περισσότερα από τα οποία διοικούνται από Μη Κυβερνητικές Οργανώσεις.</a:t>
            </a:r>
          </a:p>
          <a:p>
            <a:pPr algn="just">
              <a:buFont typeface="Arial" pitchFamily="34" charset="0"/>
              <a:buChar char="•"/>
              <a:defRPr/>
            </a:pPr>
            <a:r>
              <a:rPr lang="el-GR" dirty="0" smtClean="0"/>
              <a:t>Σύμφωνα με το </a:t>
            </a:r>
            <a:r>
              <a:rPr lang="el-GR" b="1" dirty="0" smtClean="0">
                <a:solidFill>
                  <a:schemeClr val="tx1"/>
                </a:solidFill>
              </a:rPr>
              <a:t>νόμο 3907/2011</a:t>
            </a:r>
            <a:r>
              <a:rPr lang="el-GR" dirty="0" smtClean="0"/>
              <a:t>, στο Υπουργείο Προστασίας του Πολίτη </a:t>
            </a:r>
            <a:r>
              <a:rPr lang="el-GR" b="1" dirty="0" smtClean="0">
                <a:solidFill>
                  <a:schemeClr val="tx1"/>
                </a:solidFill>
              </a:rPr>
              <a:t>προβλέπεται η σύσταση αυτοτελούς Υπηρεσίας με τίτλο «Υπηρεσία Πρώτης Υποδοχής», </a:t>
            </a:r>
            <a:r>
              <a:rPr lang="el-GR" dirty="0" smtClean="0"/>
              <a:t>που θα έχει ως αποστολή την αποτελεσματική διαχείριση των υπηκόων τρίτων χωρών που εισέρχονται παρανόμως στη Χώρα, σε συνθήκες σεβασμού της αξιοπρέπειάς τους, με την υπαγωγή τους σε διαδικασίες πρώτης υποδοχής.</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48680"/>
            <a:ext cx="8229600" cy="5577483"/>
          </a:xfrm>
        </p:spPr>
        <p:txBody>
          <a:bodyPr anchor="ctr"/>
          <a:lstStyle/>
          <a:p>
            <a:pPr algn="just">
              <a:buNone/>
            </a:pPr>
            <a:r>
              <a:rPr lang="en-US" dirty="0" smtClean="0">
                <a:solidFill>
                  <a:srgbClr val="FF0000"/>
                </a:solidFill>
              </a:rPr>
              <a:t>	</a:t>
            </a:r>
            <a:r>
              <a:rPr lang="el-GR" b="1" dirty="0" smtClean="0">
                <a:solidFill>
                  <a:schemeClr val="tx1"/>
                </a:solidFill>
              </a:rPr>
              <a:t>Στόχος </a:t>
            </a:r>
            <a:r>
              <a:rPr lang="el-GR" dirty="0" smtClean="0"/>
              <a:t>του παρόντος είναι να δώσει στον αναγνώστη μία συνολική εικόνα της ισχύουσας διαδικασίας για τη χορήγηση ασύλου σε πολιτικούς πρόσφυγες που  υποβάλλουν αίτηση ασύλου στην Ελλάδα.</a:t>
            </a:r>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pPr algn="just">
              <a:buNone/>
            </a:pPr>
            <a:r>
              <a:rPr lang="en-US" dirty="0" smtClean="0">
                <a:solidFill>
                  <a:srgbClr val="FFC000"/>
                </a:solidFill>
              </a:rPr>
              <a:t>	</a:t>
            </a:r>
            <a:r>
              <a:rPr lang="en-US" b="1" dirty="0" err="1" smtClean="0">
                <a:solidFill>
                  <a:schemeClr val="tx1"/>
                </a:solidFill>
              </a:rPr>
              <a:t>Σύμφωνα</a:t>
            </a:r>
            <a:r>
              <a:rPr lang="en-US" b="1" dirty="0" smtClean="0">
                <a:solidFill>
                  <a:schemeClr val="tx1"/>
                </a:solidFill>
              </a:rPr>
              <a:t> </a:t>
            </a:r>
            <a:r>
              <a:rPr lang="en-US" b="1" dirty="0" err="1" smtClean="0">
                <a:solidFill>
                  <a:schemeClr val="tx1"/>
                </a:solidFill>
              </a:rPr>
              <a:t>με</a:t>
            </a:r>
            <a:r>
              <a:rPr lang="en-US" b="1" dirty="0" smtClean="0">
                <a:solidFill>
                  <a:schemeClr val="tx1"/>
                </a:solidFill>
              </a:rPr>
              <a:t> </a:t>
            </a:r>
            <a:r>
              <a:rPr lang="en-US" b="1" dirty="0" err="1" smtClean="0">
                <a:solidFill>
                  <a:schemeClr val="tx1"/>
                </a:solidFill>
              </a:rPr>
              <a:t>το</a:t>
            </a:r>
            <a:r>
              <a:rPr lang="en-US" b="1" dirty="0" smtClean="0">
                <a:solidFill>
                  <a:schemeClr val="tx1"/>
                </a:solidFill>
              </a:rPr>
              <a:t> </a:t>
            </a:r>
            <a:r>
              <a:rPr lang="en-US" b="1" dirty="0" err="1" smtClean="0">
                <a:solidFill>
                  <a:schemeClr val="tx1"/>
                </a:solidFill>
              </a:rPr>
              <a:t>Προεδρικό</a:t>
            </a:r>
            <a:r>
              <a:rPr lang="en-US" b="1" dirty="0" smtClean="0">
                <a:solidFill>
                  <a:schemeClr val="tx1"/>
                </a:solidFill>
              </a:rPr>
              <a:t> </a:t>
            </a:r>
            <a:r>
              <a:rPr lang="en-US" b="1" dirty="0" err="1" smtClean="0">
                <a:solidFill>
                  <a:schemeClr val="tx1"/>
                </a:solidFill>
              </a:rPr>
              <a:t>Διάταγμα</a:t>
            </a:r>
            <a:r>
              <a:rPr lang="en-US" b="1" dirty="0" smtClean="0">
                <a:solidFill>
                  <a:schemeClr val="tx1"/>
                </a:solidFill>
              </a:rPr>
              <a:t> 116/2012, </a:t>
            </a:r>
            <a:r>
              <a:rPr lang="en-US" b="1" dirty="0" err="1" smtClean="0">
                <a:solidFill>
                  <a:schemeClr val="tx1"/>
                </a:solidFill>
              </a:rPr>
              <a:t>τροποποιούνται</a:t>
            </a:r>
            <a:r>
              <a:rPr lang="en-US" b="1" dirty="0" smtClean="0">
                <a:solidFill>
                  <a:schemeClr val="tx1"/>
                </a:solidFill>
              </a:rPr>
              <a:t> </a:t>
            </a:r>
            <a:r>
              <a:rPr lang="en-US" b="1" dirty="0" err="1" smtClean="0">
                <a:solidFill>
                  <a:schemeClr val="tx1"/>
                </a:solidFill>
              </a:rPr>
              <a:t>διατάξεις</a:t>
            </a:r>
            <a:r>
              <a:rPr lang="en-US" b="1" dirty="0" smtClean="0">
                <a:solidFill>
                  <a:schemeClr val="tx1"/>
                </a:solidFill>
              </a:rPr>
              <a:t> </a:t>
            </a:r>
            <a:r>
              <a:rPr lang="en-US" b="1" dirty="0" err="1" smtClean="0">
                <a:solidFill>
                  <a:schemeClr val="tx1"/>
                </a:solidFill>
              </a:rPr>
              <a:t>του</a:t>
            </a:r>
            <a:r>
              <a:rPr lang="en-US" b="1" dirty="0" smtClean="0">
                <a:solidFill>
                  <a:schemeClr val="tx1"/>
                </a:solidFill>
              </a:rPr>
              <a:t> </a:t>
            </a:r>
            <a:r>
              <a:rPr lang="en-US" b="1" dirty="0" err="1" smtClean="0">
                <a:solidFill>
                  <a:schemeClr val="tx1"/>
                </a:solidFill>
              </a:rPr>
              <a:t>Προεδρικού</a:t>
            </a:r>
            <a:r>
              <a:rPr lang="en-US" b="1" dirty="0" smtClean="0">
                <a:solidFill>
                  <a:schemeClr val="tx1"/>
                </a:solidFill>
              </a:rPr>
              <a:t> </a:t>
            </a:r>
            <a:r>
              <a:rPr lang="en-US" b="1" dirty="0" err="1" smtClean="0">
                <a:solidFill>
                  <a:schemeClr val="tx1"/>
                </a:solidFill>
              </a:rPr>
              <a:t>Διατάγματος</a:t>
            </a:r>
            <a:r>
              <a:rPr lang="en-US" b="1" dirty="0" smtClean="0">
                <a:solidFill>
                  <a:schemeClr val="tx1"/>
                </a:solidFill>
              </a:rPr>
              <a:t> 114/2010 </a:t>
            </a:r>
            <a:r>
              <a:rPr lang="en-US" dirty="0" err="1" smtClean="0"/>
              <a:t>και</a:t>
            </a:r>
            <a:r>
              <a:rPr lang="en-US" dirty="0" smtClean="0"/>
              <a:t> </a:t>
            </a:r>
            <a:r>
              <a:rPr lang="en-US" dirty="0" err="1" smtClean="0"/>
              <a:t>πλέον</a:t>
            </a:r>
            <a:r>
              <a:rPr lang="en-US" dirty="0" smtClean="0"/>
              <a:t> η </a:t>
            </a:r>
            <a:r>
              <a:rPr lang="en-US" dirty="0" err="1" smtClean="0"/>
              <a:t>κράτηση</a:t>
            </a:r>
            <a:r>
              <a:rPr lang="en-US" dirty="0" smtClean="0"/>
              <a:t> </a:t>
            </a:r>
            <a:r>
              <a:rPr lang="en-US" dirty="0" err="1" smtClean="0"/>
              <a:t>των</a:t>
            </a:r>
            <a:r>
              <a:rPr lang="en-US" dirty="0" smtClean="0"/>
              <a:t> </a:t>
            </a:r>
            <a:r>
              <a:rPr lang="en-US" dirty="0" err="1" smtClean="0"/>
              <a:t>αιτούντων</a:t>
            </a:r>
            <a:r>
              <a:rPr lang="en-US" dirty="0" smtClean="0"/>
              <a:t> </a:t>
            </a:r>
            <a:r>
              <a:rPr lang="en-US" dirty="0" err="1" smtClean="0"/>
              <a:t>άσυλο</a:t>
            </a:r>
            <a:r>
              <a:rPr lang="en-US" dirty="0" smtClean="0"/>
              <a:t> </a:t>
            </a:r>
            <a:r>
              <a:rPr lang="en-US" dirty="0" err="1" smtClean="0"/>
              <a:t>σε</a:t>
            </a:r>
            <a:r>
              <a:rPr lang="en-US" dirty="0" smtClean="0"/>
              <a:t>  </a:t>
            </a:r>
            <a:r>
              <a:rPr lang="en-US" dirty="0" err="1" smtClean="0"/>
              <a:t>κατάλληλο</a:t>
            </a:r>
            <a:r>
              <a:rPr lang="en-US" dirty="0" smtClean="0"/>
              <a:t> </a:t>
            </a:r>
            <a:r>
              <a:rPr lang="en-US" dirty="0" err="1" smtClean="0"/>
              <a:t>χώρο</a:t>
            </a:r>
            <a:r>
              <a:rPr lang="en-US" dirty="0" smtClean="0"/>
              <a:t>, </a:t>
            </a:r>
            <a:r>
              <a:rPr lang="en-US" dirty="0" err="1" smtClean="0"/>
              <a:t>από</a:t>
            </a:r>
            <a:r>
              <a:rPr lang="en-US" dirty="0" smtClean="0"/>
              <a:t> </a:t>
            </a:r>
            <a:r>
              <a:rPr lang="en-US" dirty="0" err="1" smtClean="0"/>
              <a:t>τρεις</a:t>
            </a:r>
            <a:r>
              <a:rPr lang="en-US" dirty="0" smtClean="0"/>
              <a:t> </a:t>
            </a:r>
            <a:r>
              <a:rPr lang="en-US" dirty="0" err="1" smtClean="0"/>
              <a:t>μήνες</a:t>
            </a:r>
            <a:r>
              <a:rPr lang="en-US" dirty="0" smtClean="0"/>
              <a:t>, </a:t>
            </a:r>
            <a:r>
              <a:rPr lang="en-US" dirty="0" err="1" smtClean="0"/>
              <a:t>δύναται</a:t>
            </a:r>
            <a:r>
              <a:rPr lang="en-US" dirty="0" smtClean="0"/>
              <a:t> </a:t>
            </a:r>
            <a:r>
              <a:rPr lang="en-US" dirty="0" err="1" smtClean="0"/>
              <a:t>να</a:t>
            </a:r>
            <a:r>
              <a:rPr lang="en-US" dirty="0" smtClean="0"/>
              <a:t> </a:t>
            </a:r>
            <a:r>
              <a:rPr lang="en-US" dirty="0" err="1" smtClean="0"/>
              <a:t>παρατείνεται</a:t>
            </a:r>
            <a:r>
              <a:rPr lang="en-US" dirty="0" smtClean="0"/>
              <a:t> </a:t>
            </a:r>
            <a:r>
              <a:rPr lang="en-US" dirty="0" err="1" smtClean="0"/>
              <a:t>περαιτέρω</a:t>
            </a:r>
            <a:r>
              <a:rPr lang="en-US" dirty="0" smtClean="0"/>
              <a:t>, </a:t>
            </a:r>
            <a:r>
              <a:rPr lang="en-US" dirty="0" err="1" smtClean="0"/>
              <a:t>με</a:t>
            </a:r>
            <a:r>
              <a:rPr lang="en-US" dirty="0" smtClean="0"/>
              <a:t> </a:t>
            </a:r>
            <a:r>
              <a:rPr lang="en-US" dirty="0" err="1" smtClean="0"/>
              <a:t>ειδικά</a:t>
            </a:r>
            <a:r>
              <a:rPr lang="en-US" dirty="0" smtClean="0"/>
              <a:t> </a:t>
            </a:r>
            <a:r>
              <a:rPr lang="en-US" dirty="0" err="1" smtClean="0"/>
              <a:t>αιτιολογημένη</a:t>
            </a:r>
            <a:r>
              <a:rPr lang="en-US" dirty="0" smtClean="0"/>
              <a:t> </a:t>
            </a:r>
            <a:r>
              <a:rPr lang="en-US" dirty="0" err="1" smtClean="0"/>
              <a:t>απόφαση</a:t>
            </a:r>
            <a:r>
              <a:rPr lang="en-US" dirty="0" smtClean="0"/>
              <a:t> </a:t>
            </a:r>
            <a:r>
              <a:rPr lang="en-US" dirty="0" err="1" smtClean="0"/>
              <a:t>του</a:t>
            </a:r>
            <a:r>
              <a:rPr lang="en-US" dirty="0" smtClean="0"/>
              <a:t> </a:t>
            </a:r>
            <a:r>
              <a:rPr lang="en-US" dirty="0" err="1" smtClean="0"/>
              <a:t>οικείου</a:t>
            </a:r>
            <a:r>
              <a:rPr lang="en-US" dirty="0" smtClean="0"/>
              <a:t> </a:t>
            </a:r>
            <a:r>
              <a:rPr lang="en-US" dirty="0" err="1" smtClean="0"/>
              <a:t>Αστυνομικού</a:t>
            </a:r>
            <a:r>
              <a:rPr lang="en-US" dirty="0" smtClean="0"/>
              <a:t> </a:t>
            </a:r>
            <a:r>
              <a:rPr lang="en-US" dirty="0" err="1" smtClean="0"/>
              <a:t>Διευθυντή</a:t>
            </a:r>
            <a:r>
              <a:rPr lang="en-US" dirty="0" smtClean="0"/>
              <a:t> </a:t>
            </a:r>
            <a:r>
              <a:rPr lang="en-US" dirty="0" err="1" smtClean="0"/>
              <a:t>και</a:t>
            </a:r>
            <a:r>
              <a:rPr lang="en-US" dirty="0" smtClean="0"/>
              <a:t>, </a:t>
            </a:r>
            <a:r>
              <a:rPr lang="en-US" dirty="0" err="1" smtClean="0"/>
              <a:t>προκειμένου</a:t>
            </a:r>
            <a:r>
              <a:rPr lang="en-US" dirty="0" smtClean="0"/>
              <a:t> </a:t>
            </a:r>
            <a:r>
              <a:rPr lang="en-US" dirty="0" err="1" smtClean="0"/>
              <a:t>περί</a:t>
            </a:r>
            <a:r>
              <a:rPr lang="en-US" dirty="0" smtClean="0"/>
              <a:t> </a:t>
            </a:r>
            <a:r>
              <a:rPr lang="en-US" dirty="0" err="1" smtClean="0"/>
              <a:t>Γενικών</a:t>
            </a:r>
            <a:r>
              <a:rPr lang="en-US" dirty="0" smtClean="0"/>
              <a:t> </a:t>
            </a:r>
            <a:r>
              <a:rPr lang="en-US" dirty="0" err="1" smtClean="0"/>
              <a:t>Αστυνομικών</a:t>
            </a:r>
            <a:r>
              <a:rPr lang="en-US" dirty="0" smtClean="0"/>
              <a:t> </a:t>
            </a:r>
            <a:r>
              <a:rPr lang="en-US" dirty="0" err="1" smtClean="0"/>
              <a:t>Διευθύνσεων</a:t>
            </a:r>
            <a:r>
              <a:rPr lang="en-US" dirty="0" smtClean="0"/>
              <a:t> </a:t>
            </a:r>
            <a:r>
              <a:rPr lang="en-US" dirty="0" err="1" smtClean="0"/>
              <a:t>Αττικής</a:t>
            </a:r>
            <a:r>
              <a:rPr lang="en-US" dirty="0" smtClean="0"/>
              <a:t> </a:t>
            </a:r>
            <a:r>
              <a:rPr lang="en-US" dirty="0" err="1" smtClean="0"/>
              <a:t>και</a:t>
            </a:r>
            <a:r>
              <a:rPr lang="en-US" dirty="0" smtClean="0"/>
              <a:t> </a:t>
            </a:r>
            <a:r>
              <a:rPr lang="en-US" dirty="0" err="1" smtClean="0"/>
              <a:t>Θεσσαλονίκης</a:t>
            </a:r>
            <a:r>
              <a:rPr lang="en-US" dirty="0" smtClean="0"/>
              <a:t>, </a:t>
            </a:r>
            <a:r>
              <a:rPr lang="en-US" dirty="0" err="1" smtClean="0"/>
              <a:t>από</a:t>
            </a:r>
            <a:r>
              <a:rPr lang="en-US" dirty="0" smtClean="0"/>
              <a:t> </a:t>
            </a:r>
            <a:r>
              <a:rPr lang="en-US" dirty="0" err="1" smtClean="0"/>
              <a:t>τον</a:t>
            </a:r>
            <a:r>
              <a:rPr lang="en-US" dirty="0" smtClean="0"/>
              <a:t> </a:t>
            </a:r>
            <a:r>
              <a:rPr lang="en-US" dirty="0" err="1" smtClean="0"/>
              <a:t>αρμόδιο</a:t>
            </a:r>
            <a:r>
              <a:rPr lang="en-US" dirty="0" smtClean="0"/>
              <a:t> </a:t>
            </a:r>
            <a:r>
              <a:rPr lang="en-US" dirty="0" err="1" smtClean="0"/>
              <a:t>για</a:t>
            </a:r>
            <a:r>
              <a:rPr lang="en-US" dirty="0" smtClean="0"/>
              <a:t> </a:t>
            </a:r>
            <a:r>
              <a:rPr lang="en-US" dirty="0" err="1" smtClean="0"/>
              <a:t>θέματα</a:t>
            </a:r>
            <a:r>
              <a:rPr lang="en-US" dirty="0" smtClean="0"/>
              <a:t> </a:t>
            </a:r>
            <a:r>
              <a:rPr lang="en-US" dirty="0" err="1" smtClean="0"/>
              <a:t>αλλοδαπών</a:t>
            </a:r>
            <a:r>
              <a:rPr lang="en-US" dirty="0" smtClean="0"/>
              <a:t> </a:t>
            </a:r>
            <a:r>
              <a:rPr lang="en-US" dirty="0" err="1" smtClean="0"/>
              <a:t>Αστυνομικό</a:t>
            </a:r>
            <a:r>
              <a:rPr lang="en-US" dirty="0" smtClean="0"/>
              <a:t> </a:t>
            </a:r>
            <a:r>
              <a:rPr lang="en-US" dirty="0" err="1" smtClean="0"/>
              <a:t>Διευθυντή</a:t>
            </a:r>
            <a:r>
              <a:rPr lang="en-US" dirty="0" smtClean="0"/>
              <a:t>, </a:t>
            </a:r>
            <a:r>
              <a:rPr lang="en-US" dirty="0" err="1" smtClean="0"/>
              <a:t>εφόσον</a:t>
            </a:r>
            <a:r>
              <a:rPr lang="en-US" dirty="0" smtClean="0"/>
              <a:t> </a:t>
            </a:r>
            <a:r>
              <a:rPr lang="en-US" dirty="0" err="1" smtClean="0"/>
              <a:t>εξακολουθούν</a:t>
            </a:r>
            <a:r>
              <a:rPr lang="en-US" dirty="0" smtClean="0"/>
              <a:t> </a:t>
            </a:r>
            <a:r>
              <a:rPr lang="en-US" dirty="0" err="1" smtClean="0"/>
              <a:t>οι</a:t>
            </a:r>
            <a:r>
              <a:rPr lang="en-US" dirty="0" smtClean="0"/>
              <a:t> </a:t>
            </a:r>
            <a:r>
              <a:rPr lang="en-US" dirty="0" err="1" smtClean="0"/>
              <a:t>λόγοι</a:t>
            </a:r>
            <a:r>
              <a:rPr lang="en-US" dirty="0" smtClean="0"/>
              <a:t> </a:t>
            </a:r>
            <a:r>
              <a:rPr lang="en-US" dirty="0" err="1" smtClean="0"/>
              <a:t>που</a:t>
            </a:r>
            <a:r>
              <a:rPr lang="en-US" dirty="0" smtClean="0"/>
              <a:t> </a:t>
            </a:r>
            <a:r>
              <a:rPr lang="en-US" dirty="0" err="1" smtClean="0"/>
              <a:t>την</a:t>
            </a:r>
            <a:r>
              <a:rPr lang="en-US" dirty="0" smtClean="0"/>
              <a:t> </a:t>
            </a:r>
            <a:r>
              <a:rPr lang="en-US" dirty="0" err="1" smtClean="0"/>
              <a:t>επέβαλαν</a:t>
            </a:r>
            <a:r>
              <a:rPr lang="en-US" dirty="0" smtClean="0"/>
              <a:t> </a:t>
            </a:r>
            <a:r>
              <a:rPr lang="en-US" dirty="0" err="1" smtClean="0"/>
              <a:t>σύμφωνα</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παράγραφο</a:t>
            </a:r>
            <a:r>
              <a:rPr lang="en-US" dirty="0" smtClean="0"/>
              <a:t> 2 </a:t>
            </a:r>
            <a:r>
              <a:rPr lang="en-US" dirty="0" err="1" smtClean="0"/>
              <a:t>του</a:t>
            </a:r>
            <a:r>
              <a:rPr lang="en-US" dirty="0" smtClean="0"/>
              <a:t> </a:t>
            </a:r>
            <a:r>
              <a:rPr lang="en-US" dirty="0" err="1" smtClean="0"/>
              <a:t>άρθρου</a:t>
            </a:r>
            <a:r>
              <a:rPr lang="en-US" dirty="0" smtClean="0"/>
              <a:t> 13 </a:t>
            </a:r>
            <a:r>
              <a:rPr lang="en-US" dirty="0" err="1" smtClean="0"/>
              <a:t>του</a:t>
            </a:r>
            <a:r>
              <a:rPr lang="en-US" dirty="0" smtClean="0"/>
              <a:t> </a:t>
            </a:r>
            <a:r>
              <a:rPr lang="en-US" dirty="0" err="1" smtClean="0"/>
              <a:t>Προεδρικού</a:t>
            </a:r>
            <a:r>
              <a:rPr lang="en-US" dirty="0" smtClean="0"/>
              <a:t> </a:t>
            </a:r>
            <a:r>
              <a:rPr lang="en-US" dirty="0" err="1" smtClean="0"/>
              <a:t>Διατάγματος</a:t>
            </a:r>
            <a:r>
              <a:rPr lang="en-US" dirty="0" smtClean="0"/>
              <a:t> 114/2010 </a:t>
            </a:r>
            <a:r>
              <a:rPr lang="en-US" dirty="0" err="1" smtClean="0"/>
              <a:t>δηλαδή</a:t>
            </a:r>
            <a:r>
              <a:rPr lang="en-US" dirty="0" smtClean="0"/>
              <a:t> </a:t>
            </a:r>
            <a:r>
              <a:rPr lang="en-US" b="1" dirty="0" err="1" smtClean="0">
                <a:solidFill>
                  <a:schemeClr val="tx1"/>
                </a:solidFill>
              </a:rPr>
              <a:t>εφόσον</a:t>
            </a:r>
            <a:r>
              <a:rPr lang="en-US" b="1" dirty="0" smtClean="0">
                <a:solidFill>
                  <a:schemeClr val="tx1"/>
                </a:solidFill>
              </a:rPr>
              <a:t> </a:t>
            </a:r>
            <a:r>
              <a:rPr lang="en-US" b="1" dirty="0" err="1" smtClean="0">
                <a:solidFill>
                  <a:schemeClr val="tx1"/>
                </a:solidFill>
              </a:rPr>
              <a:t>δεν</a:t>
            </a:r>
            <a:r>
              <a:rPr lang="en-US" b="1" dirty="0" smtClean="0">
                <a:solidFill>
                  <a:schemeClr val="tx1"/>
                </a:solidFill>
              </a:rPr>
              <a:t> </a:t>
            </a:r>
            <a:r>
              <a:rPr lang="en-US" b="1" dirty="0" err="1" smtClean="0">
                <a:solidFill>
                  <a:schemeClr val="tx1"/>
                </a:solidFill>
              </a:rPr>
              <a:t>μπορούν</a:t>
            </a:r>
            <a:r>
              <a:rPr lang="en-US" b="1" dirty="0" smtClean="0">
                <a:solidFill>
                  <a:schemeClr val="tx1"/>
                </a:solidFill>
              </a:rPr>
              <a:t> </a:t>
            </a:r>
            <a:r>
              <a:rPr lang="en-US" b="1" dirty="0" err="1" smtClean="0">
                <a:solidFill>
                  <a:schemeClr val="tx1"/>
                </a:solidFill>
              </a:rPr>
              <a:t>να</a:t>
            </a:r>
            <a:r>
              <a:rPr lang="en-US" b="1" dirty="0" smtClean="0">
                <a:solidFill>
                  <a:schemeClr val="tx1"/>
                </a:solidFill>
              </a:rPr>
              <a:t> </a:t>
            </a:r>
            <a:r>
              <a:rPr lang="en-US" b="1" dirty="0" err="1" smtClean="0">
                <a:solidFill>
                  <a:schemeClr val="tx1"/>
                </a:solidFill>
              </a:rPr>
              <a:t>εφαρμοσθούν</a:t>
            </a:r>
            <a:r>
              <a:rPr lang="en-US" b="1" dirty="0" smtClean="0">
                <a:solidFill>
                  <a:schemeClr val="tx1"/>
                </a:solidFill>
              </a:rPr>
              <a:t> </a:t>
            </a:r>
            <a:r>
              <a:rPr lang="en-US" b="1" dirty="0" err="1" smtClean="0">
                <a:solidFill>
                  <a:schemeClr val="tx1"/>
                </a:solidFill>
              </a:rPr>
              <a:t>εναλλακτικά</a:t>
            </a:r>
            <a:r>
              <a:rPr lang="en-US" b="1" dirty="0" smtClean="0">
                <a:solidFill>
                  <a:schemeClr val="tx1"/>
                </a:solidFill>
              </a:rPr>
              <a:t> </a:t>
            </a:r>
            <a:r>
              <a:rPr lang="en-US" b="1" dirty="0" err="1" smtClean="0">
                <a:solidFill>
                  <a:schemeClr val="tx1"/>
                </a:solidFill>
              </a:rPr>
              <a:t>μέτρα</a:t>
            </a:r>
            <a:r>
              <a:rPr lang="el-GR" b="1" dirty="0" smtClean="0">
                <a:solidFill>
                  <a:schemeClr val="tx1"/>
                </a:solidFill>
              </a:rPr>
              <a:t>.</a:t>
            </a:r>
          </a:p>
          <a:p>
            <a:pPr algn="just">
              <a:buNone/>
            </a:pPr>
            <a:r>
              <a:rPr lang="el-GR" b="1" dirty="0" smtClean="0">
                <a:solidFill>
                  <a:schemeClr val="tx1"/>
                </a:solidFill>
              </a:rPr>
              <a:t>	</a:t>
            </a:r>
          </a:p>
          <a:p>
            <a:pPr algn="just">
              <a:buNone/>
            </a:pPr>
            <a:r>
              <a:rPr lang="el-GR" dirty="0" smtClean="0"/>
              <a:t>	Οι επιζώντες βασανιστηρίων δεν έχουν διαφορετική μεταχείριση σε σύγκριση με τους υπόλοιπους κρατουμένους. Το γεγονός ότι έχουν υποστεί βασανιστήρια δεν αποτελεί επαρκή λόγο ώστε να αφεθούν ελεύθεροι.</a:t>
            </a:r>
          </a:p>
          <a:p>
            <a:pPr algn="just">
              <a:buNone/>
            </a:pPr>
            <a:endParaRPr lang="el-GR" dirty="0" smtClean="0"/>
          </a:p>
          <a:p>
            <a:endParaRPr lang="el-GR" dirty="0"/>
          </a:p>
        </p:txBody>
      </p:sp>
      <p:sp>
        <p:nvSpPr>
          <p:cNvPr id="3" name="2 - Τίτλος"/>
          <p:cNvSpPr>
            <a:spLocks noGrp="1"/>
          </p:cNvSpPr>
          <p:nvPr>
            <p:ph type="title"/>
          </p:nvPr>
        </p:nvSpPr>
        <p:spPr/>
        <p:txBody>
          <a:bodyPr>
            <a:normAutofit/>
          </a:bodyPr>
          <a:lstStyle/>
          <a:p>
            <a:r>
              <a:rPr lang="el-GR" sz="3200" dirty="0" smtClean="0"/>
              <a:t>ΚΡΑΤΗΣΗ ΤΩΝ ΑΙΤΟΥΝΤΩΝ</a:t>
            </a:r>
            <a:endParaRPr lang="el-GR" sz="3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chor="ctr">
            <a:normAutofit fontScale="62500" lnSpcReduction="20000"/>
          </a:bodyPr>
          <a:lstStyle/>
          <a:p>
            <a:pPr algn="just">
              <a:buNone/>
              <a:defRPr/>
            </a:pPr>
            <a:r>
              <a:rPr lang="el-GR" dirty="0" smtClean="0"/>
              <a:t>Μόνο </a:t>
            </a:r>
            <a:r>
              <a:rPr lang="el-GR" b="1" u="sng" dirty="0" smtClean="0">
                <a:solidFill>
                  <a:schemeClr val="tx1"/>
                </a:solidFill>
              </a:rPr>
              <a:t>κατ’ εξαίρεση</a:t>
            </a:r>
            <a:r>
              <a:rPr lang="el-GR" b="1" dirty="0" smtClean="0">
                <a:solidFill>
                  <a:schemeClr val="tx1"/>
                </a:solidFill>
              </a:rPr>
              <a:t>, </a:t>
            </a:r>
            <a:r>
              <a:rPr lang="el-GR" dirty="0" smtClean="0"/>
              <a:t>για έναν από τους παρακάτω λόγους:</a:t>
            </a:r>
          </a:p>
          <a:p>
            <a:pPr algn="just">
              <a:buNone/>
              <a:defRPr/>
            </a:pPr>
            <a:endParaRPr lang="el-GR" dirty="0" smtClean="0"/>
          </a:p>
          <a:p>
            <a:pPr marL="742950" indent="-742950" algn="just">
              <a:buFont typeface="+mj-lt"/>
              <a:buAutoNum type="arabicPeriod"/>
              <a:defRPr/>
            </a:pPr>
            <a:r>
              <a:rPr lang="el-GR" dirty="0" smtClean="0"/>
              <a:t>Δεν φέρει ή έχει καταστρέψει τα ταξιδιωτικά του έγγραφα και είναι αναγκαίο να διαπιστωθεί η ταυτότητά του, οι συνθήκες εισόδου και τα πραγματικά στοιχεία προέλευσης του, ιδίως στις περιπτώσεις μαζικών αφίξεων παράνομα εισερχομένων αλλοδαπών.</a:t>
            </a:r>
          </a:p>
          <a:p>
            <a:pPr marL="742950" indent="-742950" algn="just">
              <a:buFont typeface="+mj-lt"/>
              <a:buAutoNum type="arabicPeriod"/>
              <a:defRPr/>
            </a:pPr>
            <a:r>
              <a:rPr lang="el-GR" dirty="0" smtClean="0"/>
              <a:t>Συνιστά κίνδυνο για την εθνική ασφάλεια ή τη δημόσια τάξη.</a:t>
            </a:r>
          </a:p>
          <a:p>
            <a:pPr marL="742950" indent="-742950" algn="just">
              <a:buFont typeface="+mj-lt"/>
              <a:buAutoNum type="arabicPeriod"/>
              <a:defRPr/>
            </a:pPr>
            <a:r>
              <a:rPr lang="el-GR" dirty="0" smtClean="0"/>
              <a:t>Κρίνεται αναγκαία για την ταχεία και αποτελεσματική εξέταση του αιτήματος. </a:t>
            </a:r>
          </a:p>
          <a:p>
            <a:pPr marL="742950" indent="-742950" algn="just">
              <a:buFont typeface="+mj-lt"/>
              <a:buAutoNum type="arabicPeriod"/>
              <a:defRPr/>
            </a:pPr>
            <a:r>
              <a:rPr lang="el-GR" dirty="0" smtClean="0"/>
              <a:t>Αποτελεί κίνδυνο για τη δημόσια υγεία, επειδή πάσχει από λοιμώδες νόσημα ή ανήκει σε ομάδες ευάλωτες σε λοιμώδεις ασθένειες, ιδίως λόγω της χώρας προέλευσης ή της χρήσης ενδοφλέβιων μη σύννομων ουσιών ή του ότι είναι εκδιδόμενο πρόσωπο, κατά την έννοια των διατάξεων του ν. 2734/1999 (Α΄ 161) ή του ότι διαμένει υπό συνθήκες που δεν πληρούν τους στοιχειώδεις 2. κανόνες υγιεινής, όπως τα θέματα αυτά καθορίζονται από υγειονομικές διατάξεις. </a:t>
            </a:r>
          </a:p>
          <a:p>
            <a:pPr algn="just">
              <a:buNone/>
              <a:defRPr/>
            </a:pPr>
            <a:r>
              <a:rPr lang="el-GR" dirty="0" smtClean="0">
                <a:solidFill>
                  <a:srgbClr val="FFC000"/>
                </a:solidFill>
              </a:rPr>
              <a:t>	</a:t>
            </a:r>
            <a:r>
              <a:rPr lang="el-GR" b="1" dirty="0" smtClean="0">
                <a:solidFill>
                  <a:schemeClr val="tx1"/>
                </a:solidFill>
              </a:rPr>
              <a:t>Η παράταση της κράτησης δεν μπορεί να υπερβαίνει τους δώδεκα (12) μήνες. Στις περιπτώσεις αυτές η αίτηση ασύλου εξετάζεται κατά προτεραιότητα.</a:t>
            </a:r>
          </a:p>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pPr algn="just">
              <a:spcAft>
                <a:spcPts val="600"/>
              </a:spcAft>
              <a:defRPr/>
            </a:pPr>
            <a:r>
              <a:rPr lang="el-GR" dirty="0" smtClean="0"/>
              <a:t>Ο ανήλικος, </a:t>
            </a:r>
            <a:r>
              <a:rPr lang="el-GR" b="1" dirty="0" smtClean="0">
                <a:solidFill>
                  <a:schemeClr val="tx1"/>
                </a:solidFill>
              </a:rPr>
              <a:t>κάτω των 18 και άνω των 14 ετών</a:t>
            </a:r>
            <a:r>
              <a:rPr lang="el-GR" dirty="0" smtClean="0"/>
              <a:t>,  είτε είναι ασυνόδευτος είτε εισέρχεται στο ελληνικό έδαφος με τη συνοδεία ενήλικα μπορεί να υποβάλλει </a:t>
            </a:r>
            <a:r>
              <a:rPr lang="el-GR" b="1" u="sng" dirty="0" smtClean="0">
                <a:solidFill>
                  <a:schemeClr val="tx1"/>
                </a:solidFill>
              </a:rPr>
              <a:t>αυτοτελώς</a:t>
            </a:r>
            <a:r>
              <a:rPr lang="el-GR" dirty="0" smtClean="0"/>
              <a:t> αίτηση ασύλου, αν οι Αρμόδιες Αρχές διαπιστώνουν ότι η </a:t>
            </a:r>
            <a:r>
              <a:rPr lang="el-GR" b="1" dirty="0" smtClean="0">
                <a:solidFill>
                  <a:schemeClr val="tx1"/>
                </a:solidFill>
              </a:rPr>
              <a:t>ωριμότητά</a:t>
            </a:r>
            <a:r>
              <a:rPr lang="el-GR" dirty="0" smtClean="0">
                <a:solidFill>
                  <a:srgbClr val="0070C0"/>
                </a:solidFill>
              </a:rPr>
              <a:t> </a:t>
            </a:r>
            <a:r>
              <a:rPr lang="el-GR" dirty="0" smtClean="0"/>
              <a:t>του τού επιτρέπει να αντιληφθεί τη σημασία της πράξης του. </a:t>
            </a:r>
          </a:p>
          <a:p>
            <a:pPr algn="just">
              <a:defRPr/>
            </a:pPr>
            <a:r>
              <a:rPr lang="el-GR" b="1" dirty="0" smtClean="0">
                <a:solidFill>
                  <a:schemeClr val="tx1"/>
                </a:solidFill>
              </a:rPr>
              <a:t>Σε κάθε άλλη περίπτωση</a:t>
            </a:r>
            <a:r>
              <a:rPr lang="el-GR" dirty="0" smtClean="0"/>
              <a:t>, οι αρμόδιες αρχές, όταν υποβάλλεται αίτηση από ασυνόδευτους ανηλίκους, ενεργούν σύμφωνα με το άρθρο 19 του Προεδρικού Διατάγματος 220/2007, </a:t>
            </a:r>
            <a:r>
              <a:rPr lang="el-GR" b="1" dirty="0" smtClean="0">
                <a:solidFill>
                  <a:schemeClr val="tx1"/>
                </a:solidFill>
              </a:rPr>
              <a:t>διορίζοντας επίτροπο του ανηλίκου. </a:t>
            </a:r>
          </a:p>
          <a:p>
            <a:pPr algn="just">
              <a:defRPr/>
            </a:pPr>
            <a:r>
              <a:rPr lang="el-GR" dirty="0" smtClean="0"/>
              <a:t>Επιπλέον μπορούν να προσδιορίσουν την ανηλικότητα του αιτούντος, με τη </a:t>
            </a:r>
            <a:r>
              <a:rPr lang="el-GR" b="1" dirty="0" smtClean="0">
                <a:solidFill>
                  <a:schemeClr val="tx1"/>
                </a:solidFill>
              </a:rPr>
              <a:t>διεξαγωγή ιατρικών εξετάσεων. </a:t>
            </a:r>
          </a:p>
          <a:p>
            <a:pPr algn="just">
              <a:defRPr/>
            </a:pPr>
            <a:r>
              <a:rPr lang="el-GR" dirty="0" smtClean="0"/>
              <a:t>Οι αιτήσεις των ασυνόδευτων ανηλίκων εξετάζονται </a:t>
            </a:r>
            <a:r>
              <a:rPr lang="el-GR" b="1" dirty="0" smtClean="0">
                <a:solidFill>
                  <a:schemeClr val="tx1"/>
                </a:solidFill>
              </a:rPr>
              <a:t>κατά προτεραιότητα, σύμφωνα με τη τακτική διαδικασία. </a:t>
            </a:r>
          </a:p>
          <a:p>
            <a:pPr algn="just">
              <a:defRPr/>
            </a:pPr>
            <a:r>
              <a:rPr lang="el-GR" dirty="0" smtClean="0"/>
              <a:t>Η </a:t>
            </a:r>
            <a:r>
              <a:rPr lang="el-GR" b="1" dirty="0" smtClean="0">
                <a:solidFill>
                  <a:schemeClr val="tx1"/>
                </a:solidFill>
              </a:rPr>
              <a:t>διασφάλιση του συμφέροντος του παιδιού </a:t>
            </a:r>
            <a:r>
              <a:rPr lang="el-GR" dirty="0" smtClean="0"/>
              <a:t>σε κάθε στάδιο της διαδικασίας αποτελεί ζήτημα πρωταρχικής σημασίας.  </a:t>
            </a:r>
          </a:p>
          <a:p>
            <a:endParaRPr lang="el-GR" dirty="0"/>
          </a:p>
        </p:txBody>
      </p:sp>
      <p:sp>
        <p:nvSpPr>
          <p:cNvPr id="3" name="2 - Τίτλος"/>
          <p:cNvSpPr>
            <a:spLocks noGrp="1"/>
          </p:cNvSpPr>
          <p:nvPr>
            <p:ph type="title"/>
          </p:nvPr>
        </p:nvSpPr>
        <p:spPr/>
        <p:txBody>
          <a:bodyPr>
            <a:normAutofit/>
          </a:bodyPr>
          <a:lstStyle/>
          <a:p>
            <a:r>
              <a:rPr lang="el-GR" sz="3600" dirty="0" smtClean="0"/>
              <a:t>ΑΣΥΝΟΔΕΥΤΟΙ ΑΝΗΛΙΚΟΙ</a:t>
            </a:r>
            <a:endParaRPr lang="el-GR" sz="3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ΔΙΑΔΙΚΑΣΤΙΚΕΣ ΕΓΓΥΗΣΕΙΣ</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Στους αιτούντες άσυλο πρέπει να παρέχεται η ευκαιρία να επικοινωνούν με την</a:t>
            </a:r>
            <a:r>
              <a:rPr lang="el-GR" b="1" dirty="0" smtClean="0">
                <a:solidFill>
                  <a:schemeClr val="tx1"/>
                </a:solidFill>
              </a:rPr>
              <a:t> Ύπατη Αρμοστεία του ΟΗΕ για τους Πρόσφυγες ή με κάθε άλλο οργανισμό </a:t>
            </a:r>
            <a:r>
              <a:rPr lang="el-GR" dirty="0" smtClean="0"/>
              <a:t>που παρέχει νομική βοήθεια</a:t>
            </a:r>
            <a:r>
              <a:rPr lang="en-US" dirty="0" smtClean="0"/>
              <a:t>.</a:t>
            </a:r>
          </a:p>
          <a:p>
            <a:pPr algn="just"/>
            <a:r>
              <a:rPr lang="el-GR" dirty="0" smtClean="0"/>
              <a:t>Στην πράξη,  ο αριθμός των φυλλαδίων που διανέμονται στους ενδιαφερόμενους και τους αιτούντες αναφορικά με τα δικαιώματά τους  είναι πολύ μικρός.</a:t>
            </a:r>
            <a:endParaRPr lang="en-US" dirty="0" smtClean="0"/>
          </a:p>
          <a:p>
            <a:endParaRPr lang="el-GR" dirty="0"/>
          </a:p>
        </p:txBody>
      </p:sp>
      <p:sp>
        <p:nvSpPr>
          <p:cNvPr id="3" name="2 - Τίτλος"/>
          <p:cNvSpPr>
            <a:spLocks noGrp="1"/>
          </p:cNvSpPr>
          <p:nvPr>
            <p:ph type="title"/>
          </p:nvPr>
        </p:nvSpPr>
        <p:spPr/>
        <p:txBody>
          <a:bodyPr>
            <a:normAutofit/>
          </a:bodyPr>
          <a:lstStyle/>
          <a:p>
            <a:r>
              <a:rPr lang="el-GR" sz="3600" dirty="0" smtClean="0"/>
              <a:t>ΠΛΗΡΟΦΟΡΗΣΗ</a:t>
            </a:r>
            <a:endParaRPr lang="el-GR"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lgn="just"/>
            <a:r>
              <a:rPr lang="el-GR" dirty="0" smtClean="0"/>
              <a:t>Σύμφωνα με το </a:t>
            </a:r>
            <a:r>
              <a:rPr lang="el-GR" b="1" dirty="0" smtClean="0">
                <a:solidFill>
                  <a:schemeClr val="tx1"/>
                </a:solidFill>
              </a:rPr>
              <a:t>Άρθρο 11,παράγραφος 2 του Προεδρικού Διατάγματος 114/2010 </a:t>
            </a:r>
            <a:r>
              <a:rPr lang="el-GR" dirty="0" smtClean="0"/>
              <a:t>σε όλους τους αιτούντες άσυλο πρέπει να παρέχεται </a:t>
            </a:r>
            <a:r>
              <a:rPr lang="el-GR" b="1" dirty="0" smtClean="0">
                <a:solidFill>
                  <a:schemeClr val="tx1"/>
                </a:solidFill>
              </a:rPr>
              <a:t>δωρεάν νομική βοήθεια </a:t>
            </a:r>
            <a:r>
              <a:rPr lang="el-GR" dirty="0" smtClean="0"/>
              <a:t>με βάση τη διαδικασία που περιγράφεται στο </a:t>
            </a:r>
            <a:r>
              <a:rPr lang="el-GR" b="1" dirty="0" smtClean="0">
                <a:solidFill>
                  <a:schemeClr val="tx1"/>
                </a:solidFill>
              </a:rPr>
              <a:t>νόμο 3226/2004 </a:t>
            </a:r>
            <a:r>
              <a:rPr lang="el-GR" dirty="0" smtClean="0"/>
              <a:t>ενώπιον του Δικαστηρίου για τις Προσφυγές.</a:t>
            </a:r>
            <a:endParaRPr lang="en-US" dirty="0" smtClean="0"/>
          </a:p>
          <a:p>
            <a:pPr algn="just"/>
            <a:r>
              <a:rPr lang="el-GR" dirty="0" smtClean="0"/>
              <a:t>Από την άλλη πλευρά, σύμφωνα με το </a:t>
            </a:r>
            <a:r>
              <a:rPr lang="el-GR" b="1" dirty="0" smtClean="0">
                <a:solidFill>
                  <a:schemeClr val="tx1"/>
                </a:solidFill>
              </a:rPr>
              <a:t>Άρθρο 11.1 του Π.Δ. 114/2010 </a:t>
            </a:r>
            <a:r>
              <a:rPr lang="el-GR" dirty="0" smtClean="0"/>
              <a:t>αιτούντες έχουν το δικαίωμα να συμβουλεύονται, </a:t>
            </a:r>
            <a:r>
              <a:rPr lang="el-GR" b="1" dirty="0" smtClean="0">
                <a:solidFill>
                  <a:schemeClr val="tx1"/>
                </a:solidFill>
              </a:rPr>
              <a:t>με δικά τους έξοδα, δικηγόρο ή άλλο σύμβουλο </a:t>
            </a:r>
            <a:r>
              <a:rPr lang="el-GR" dirty="0" smtClean="0"/>
              <a:t>για θέματα που αφορούν τις αιτήσεις τους.</a:t>
            </a:r>
          </a:p>
          <a:p>
            <a:endParaRPr lang="el-GR" dirty="0"/>
          </a:p>
        </p:txBody>
      </p:sp>
      <p:sp>
        <p:nvSpPr>
          <p:cNvPr id="3" name="2 - Τίτλος"/>
          <p:cNvSpPr>
            <a:spLocks noGrp="1"/>
          </p:cNvSpPr>
          <p:nvPr>
            <p:ph type="title"/>
          </p:nvPr>
        </p:nvSpPr>
        <p:spPr/>
        <p:txBody>
          <a:bodyPr>
            <a:normAutofit/>
          </a:bodyPr>
          <a:lstStyle/>
          <a:p>
            <a:r>
              <a:rPr lang="el-GR" sz="3200" dirty="0" smtClean="0"/>
              <a:t>ΠΑΡΟΧΗ ΝΟΜΙΚΗΣ ΑΡΩΓΗΣ</a:t>
            </a:r>
            <a:endParaRPr lang="el-GR"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lgn="just">
              <a:buFont typeface="Wingdings" pitchFamily="2" charset="2"/>
              <a:buChar char="q"/>
            </a:pPr>
            <a:r>
              <a:rPr lang="el-GR" dirty="0" smtClean="0"/>
              <a:t>Οι αρμόδιοι υπάλληλοι που αναλαμβάνουν την πραγματοποίηση συνεντεύξεων σε πρώτο βαθμό καθώς και τα μέλη της Επιτροπής Προσφυγών </a:t>
            </a:r>
            <a:r>
              <a:rPr lang="el-GR" b="1" dirty="0" smtClean="0">
                <a:solidFill>
                  <a:schemeClr val="tx1"/>
                </a:solidFill>
              </a:rPr>
              <a:t>οφείλουν να γνωρίζουν τη νομοθεσία και τη νομολογία περί διεθνούς προστασίας και να ενημερώνονται διαρκώς.</a:t>
            </a:r>
            <a:endParaRPr lang="en-US" b="1" dirty="0" smtClean="0">
              <a:solidFill>
                <a:schemeClr val="tx1"/>
              </a:solidFill>
            </a:endParaRPr>
          </a:p>
          <a:p>
            <a:pPr algn="just">
              <a:buFont typeface="Wingdings" pitchFamily="2" charset="2"/>
              <a:buChar char="q"/>
            </a:pPr>
            <a:r>
              <a:rPr lang="el-GR" dirty="0" smtClean="0"/>
              <a:t> Προς τούτο, διοργανώνονται σεμινάρια κατάρτισης, αυτοτελώς ή σε συνεργασία με την Ύπατη Αρμοστεία του Ο.Η.Ε. για τους Πρόσφυγες ή με Μη Κυβερνητικές Οργανώσεις.</a:t>
            </a:r>
            <a:r>
              <a:rPr lang="en-US" dirty="0" smtClean="0"/>
              <a:t> </a:t>
            </a:r>
          </a:p>
          <a:p>
            <a:endParaRPr lang="el-GR" dirty="0"/>
          </a:p>
        </p:txBody>
      </p:sp>
      <p:sp>
        <p:nvSpPr>
          <p:cNvPr id="3" name="2 - Τίτλος"/>
          <p:cNvSpPr>
            <a:spLocks noGrp="1"/>
          </p:cNvSpPr>
          <p:nvPr>
            <p:ph type="title"/>
          </p:nvPr>
        </p:nvSpPr>
        <p:spPr/>
        <p:txBody>
          <a:bodyPr>
            <a:normAutofit/>
          </a:bodyPr>
          <a:lstStyle/>
          <a:p>
            <a:r>
              <a:rPr lang="el-GR" sz="3200" dirty="0" smtClean="0"/>
              <a:t>ΕΚΠΑΙΔΕΥΜΕΝΟ ΠΡΟΣΩΠΙΚΟ</a:t>
            </a:r>
            <a:endParaRPr lang="el-GR"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lstStyle/>
          <a:p>
            <a:pPr algn="just">
              <a:buNone/>
            </a:pPr>
            <a:r>
              <a:rPr lang="en-US" dirty="0" smtClean="0"/>
              <a:t>	</a:t>
            </a:r>
            <a:r>
              <a:rPr lang="el-GR" dirty="0" smtClean="0"/>
              <a:t>Σύμφωνα με το </a:t>
            </a:r>
            <a:r>
              <a:rPr lang="el-GR" b="1" dirty="0" smtClean="0">
                <a:solidFill>
                  <a:schemeClr val="tx1"/>
                </a:solidFill>
              </a:rPr>
              <a:t>Άρθρο 10, παρ.9. Α του Προεδρικού Διατάγματος 114/2010 </a:t>
            </a:r>
            <a:r>
              <a:rPr lang="el-GR" dirty="0" smtClean="0"/>
              <a:t>που μεταφέρουν τα Άρθρα 12, 13, 14 της Οδηγίας 2005/85, κρίνεται ως απαραίτητο τα άτομα που διεξάγουν την συνέντευξη σε πρώτο βαθμό να </a:t>
            </a:r>
            <a:r>
              <a:rPr lang="el-GR" b="1" dirty="0" smtClean="0">
                <a:solidFill>
                  <a:schemeClr val="tx1"/>
                </a:solidFill>
              </a:rPr>
              <a:t>εκπαιδεύονται αναφορικά με τις ιδιαίτερες ανάγκες των γυναικών, των παιδιών και των θυμάτων βασανιστηρίων. </a:t>
            </a:r>
            <a:endParaRPr lang="en-US" b="1" dirty="0" smtClean="0">
              <a:solidFill>
                <a:schemeClr val="tx1"/>
              </a:solidFill>
            </a:endParaRPr>
          </a:p>
          <a:p>
            <a:pPr algn="just">
              <a:buNone/>
            </a:pPr>
            <a:r>
              <a:rPr lang="en-US" dirty="0" smtClean="0"/>
              <a:t>	</a:t>
            </a:r>
          </a:p>
          <a:p>
            <a:pPr algn="just">
              <a:buNone/>
            </a:pPr>
            <a:r>
              <a:rPr lang="en-US" dirty="0" smtClean="0"/>
              <a:t>	</a:t>
            </a:r>
            <a:r>
              <a:rPr lang="el-GR" dirty="0" smtClean="0"/>
              <a:t>Στην πρακτική, τυγχάνουν μίας γενικής εκπαίδευσης , αλλά όχι σε τακτική βάση.</a:t>
            </a:r>
          </a:p>
          <a:p>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pPr algn="just">
              <a:buFont typeface="Wingdings" pitchFamily="2" charset="2"/>
              <a:buChar char="q"/>
            </a:pPr>
            <a:r>
              <a:rPr lang="el-GR" dirty="0" smtClean="0"/>
              <a:t>Σύμφωνα με τον νόμο, </a:t>
            </a:r>
            <a:r>
              <a:rPr lang="el-GR" b="1" dirty="0" smtClean="0">
                <a:solidFill>
                  <a:schemeClr val="tx1"/>
                </a:solidFill>
              </a:rPr>
              <a:t>κάθε αιτών άσυλο πρέπει να ενημερώνεται σε γλώσσα την οποία κατανοεί </a:t>
            </a:r>
            <a:r>
              <a:rPr lang="el-GR" dirty="0" smtClean="0"/>
              <a:t>για τη διαδικασία που ακολουθείται, τα δικαιώματά και τις υποχρεώσεις του. </a:t>
            </a:r>
            <a:endParaRPr lang="en-US" dirty="0" smtClean="0"/>
          </a:p>
          <a:p>
            <a:pPr algn="just">
              <a:buFont typeface="Wingdings" pitchFamily="2" charset="2"/>
              <a:buChar char="q"/>
            </a:pPr>
            <a:r>
              <a:rPr lang="el-GR" dirty="0" smtClean="0"/>
              <a:t>Στην πράξη, </a:t>
            </a:r>
            <a:r>
              <a:rPr lang="el-GR" b="1" dirty="0" smtClean="0">
                <a:solidFill>
                  <a:schemeClr val="tx1"/>
                </a:solidFill>
              </a:rPr>
              <a:t>αυτή η δυνατότητα είναι αρκετά περιορισμένη, </a:t>
            </a:r>
            <a:r>
              <a:rPr lang="el-GR" dirty="0" smtClean="0"/>
              <a:t>εξαιτίας της απουσίας διερμηνέων και μεταφραστών τόσο στα σύνορα όσο και στα κέντρα κράτησης. Τον ρόλο του μεταφραστή στα κέντρα κράτησης συνήθως παίζουν άλλοι κρατούμενοι.</a:t>
            </a:r>
          </a:p>
          <a:p>
            <a:pPr algn="just">
              <a:buFont typeface="Wingdings" pitchFamily="2" charset="2"/>
              <a:buChar char="q"/>
            </a:pPr>
            <a:r>
              <a:rPr lang="el-GR" dirty="0" smtClean="0"/>
              <a:t> Αν η συνέντευξη αφορά σε γυναίκα αιτούσα, τότε η συνέντευξη πραγματοποιείται από γυναίκα </a:t>
            </a:r>
            <a:r>
              <a:rPr lang="el-GR" dirty="0" err="1" smtClean="0"/>
              <a:t>συνεντευξιάζουσα</a:t>
            </a:r>
            <a:r>
              <a:rPr lang="el-GR" dirty="0" smtClean="0"/>
              <a:t>, εξειδικευμένη στο συγκεκριμένο αντικείμενο.</a:t>
            </a:r>
          </a:p>
          <a:p>
            <a:endParaRPr lang="el-GR" dirty="0"/>
          </a:p>
        </p:txBody>
      </p:sp>
      <p:sp>
        <p:nvSpPr>
          <p:cNvPr id="3" name="2 - Τίτλος"/>
          <p:cNvSpPr>
            <a:spLocks noGrp="1"/>
          </p:cNvSpPr>
          <p:nvPr>
            <p:ph type="title"/>
          </p:nvPr>
        </p:nvSpPr>
        <p:spPr/>
        <p:txBody>
          <a:bodyPr>
            <a:noAutofit/>
          </a:bodyPr>
          <a:lstStyle/>
          <a:p>
            <a:r>
              <a:rPr lang="el-GR" sz="2800" dirty="0" smtClean="0"/>
              <a:t>ΔΙΕΡΜΗΝΕΙΣ, ΜΕΤΑΦΡΑΣΤΕΣ ΚΑΙ ΠΟΛΙΤΙΣΜΙΚΗ ΔΙΑΜΕΣΟΛΑΒΗΣΗ</a:t>
            </a:r>
            <a:endParaRPr lang="el-GR"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chor="ctr">
            <a:normAutofit fontScale="62500" lnSpcReduction="20000"/>
          </a:bodyPr>
          <a:lstStyle/>
          <a:p>
            <a:pPr algn="just"/>
            <a:r>
              <a:rPr lang="el-GR" dirty="0" smtClean="0"/>
              <a:t>Όπως προβλέπεται στο νόμο, </a:t>
            </a:r>
            <a:r>
              <a:rPr lang="el-GR" b="1" dirty="0" smtClean="0">
                <a:solidFill>
                  <a:schemeClr val="tx1"/>
                </a:solidFill>
              </a:rPr>
              <a:t>όλοι οι αιτούντες άσυλο έχουν πρόσβαση σε δωρεάν ιατρική και νοσοκομειακή φροντίδα, </a:t>
            </a:r>
            <a:r>
              <a:rPr lang="el-GR" dirty="0" smtClean="0"/>
              <a:t>ακόμα κι αν δεν είναι καταγεγραμμένοι στην Εθνική Υπηρεσία Υγείας.</a:t>
            </a:r>
          </a:p>
          <a:p>
            <a:pPr algn="just"/>
            <a:r>
              <a:rPr lang="el-GR" dirty="0" err="1" smtClean="0"/>
              <a:t>Ιατρο</a:t>
            </a:r>
            <a:r>
              <a:rPr lang="el-GR" dirty="0" smtClean="0"/>
              <a:t>-νομική αναφορά, προς το παρόν για τα θύματα βασανιστηρίων, δεν απαιτείται από το νόμο. Αυτή τη στιγμή δεν υφίσταται καμία δημόσια δομή υγείας που να εξειδικεύεται στα θύματα βασανιστηρίων. Το ΙΚΑΘΒ συνήθιζε να παρέχει τέτοιου είδους αναφορές στο παρελθόν. Η νομολογία του </a:t>
            </a:r>
            <a:r>
              <a:rPr lang="el-GR" dirty="0" err="1" smtClean="0"/>
              <a:t>ΣτΕ</a:t>
            </a:r>
            <a:r>
              <a:rPr lang="el-GR" dirty="0" smtClean="0"/>
              <a:t> ( Ανώτατο Διοικητικό Δικαστήριο της Ελλάδας ) παρουσιάζεται πρόσφατα σκεπτική όσον αφορά την αποδεικτική αξία των </a:t>
            </a:r>
            <a:r>
              <a:rPr lang="el-GR" dirty="0" err="1" smtClean="0"/>
              <a:t>ιατρο</a:t>
            </a:r>
            <a:r>
              <a:rPr lang="el-GR" dirty="0" smtClean="0"/>
              <a:t>-νομικών αναφορών του ΙΚΑΘΒ.</a:t>
            </a:r>
          </a:p>
          <a:p>
            <a:pPr algn="just"/>
            <a:r>
              <a:rPr lang="el-GR" dirty="0" smtClean="0"/>
              <a:t>Η ΜΚΟ «</a:t>
            </a:r>
            <a:r>
              <a:rPr lang="el-GR" dirty="0" err="1" smtClean="0"/>
              <a:t>Μετάδραση</a:t>
            </a:r>
            <a:r>
              <a:rPr lang="el-GR" dirty="0" smtClean="0"/>
              <a:t>» είναι πλέον η μόνη οργάνωση που παρέχει τέτοιες αναφορές, ωστόσο αυτή η οργάνωση είναι εγκατεστημένη μόνο στην Αθήνα.</a:t>
            </a:r>
          </a:p>
          <a:p>
            <a:pPr algn="just"/>
            <a:r>
              <a:rPr lang="el-GR" dirty="0" smtClean="0"/>
              <a:t>Συχνά, παρεμποδίζεται η παραπομπή επιζώντων βασανιστηρίων σε εξειδικευμένες μονάδες περίθαλψης, εξαιτίας της υπαγωγής των θυμάτων στο καθεστώς του κρατουμένου.</a:t>
            </a:r>
          </a:p>
          <a:p>
            <a:pPr algn="just"/>
            <a:endParaRPr lang="el-GR" dirty="0"/>
          </a:p>
        </p:txBody>
      </p:sp>
      <p:sp>
        <p:nvSpPr>
          <p:cNvPr id="3" name="2 - Τίτλος"/>
          <p:cNvSpPr>
            <a:spLocks noGrp="1"/>
          </p:cNvSpPr>
          <p:nvPr>
            <p:ph type="title"/>
          </p:nvPr>
        </p:nvSpPr>
        <p:spPr/>
        <p:txBody>
          <a:bodyPr>
            <a:noAutofit/>
          </a:bodyPr>
          <a:lstStyle/>
          <a:p>
            <a:r>
              <a:rPr lang="el-GR" sz="2800" dirty="0" smtClean="0"/>
              <a:t>ΔΙΚΑΙΩΜΑΤΑ ΣΤΗΝ ΥΓΕΙΑ ΚΑΙ ΤΗΝ ΙΑΤΡΟ-ΦΑΡΜΑΚΕΥΤΙΚΗ ΠΕΡΙΘΑΛΨΗ</a:t>
            </a:r>
            <a:endParaRPr lang="el-G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None/>
            </a:pPr>
            <a:r>
              <a:rPr lang="en-US" dirty="0" smtClean="0"/>
              <a:t>	</a:t>
            </a:r>
            <a:r>
              <a:rPr lang="el-GR" dirty="0" smtClean="0"/>
              <a:t>Η λέξη </a:t>
            </a:r>
            <a:r>
              <a:rPr lang="el-GR" b="1" dirty="0" smtClean="0">
                <a:solidFill>
                  <a:schemeClr val="tx1"/>
                </a:solidFill>
              </a:rPr>
              <a:t>« άσυλο » </a:t>
            </a:r>
            <a:r>
              <a:rPr lang="el-GR" dirty="0" smtClean="0"/>
              <a:t>προέρχεται από το ρήμα « συλώ », που είναι ομηρικό και σήμαινε αρχικά « αφαιρώ τα όπλα από νεκρό εχθρό, λαφυραγωγώ », ενώ αργότερα απλώς « αποσπώ, παίρνω, αφαιρώ » και το στερητικό « α ». Από τα αρχαία ελληνικά η λέξη πέρασε στα λατινικά και από εκεί στις ευρωπαϊκές γλώσσες όπου απέκτησε νεότερες ιδιαίτερες σημασίες.</a:t>
            </a:r>
            <a:endParaRPr lang="el-GR" dirty="0"/>
          </a:p>
        </p:txBody>
      </p:sp>
      <p:sp>
        <p:nvSpPr>
          <p:cNvPr id="3" name="2 - Τίτλος"/>
          <p:cNvSpPr>
            <a:spLocks noGrp="1"/>
          </p:cNvSpPr>
          <p:nvPr>
            <p:ph type="title"/>
          </p:nvPr>
        </p:nvSpPr>
        <p:spPr/>
        <p:txBody>
          <a:bodyPr/>
          <a:lstStyle/>
          <a:p>
            <a:r>
              <a:rPr lang="el-GR" dirty="0" smtClean="0"/>
              <a:t>ΠΡΟΛΟΓΟΣ</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chor="ctr">
            <a:normAutofit fontScale="70000" lnSpcReduction="20000"/>
          </a:bodyPr>
          <a:lstStyle/>
          <a:p>
            <a:pPr algn="just"/>
            <a:r>
              <a:rPr lang="el-GR" sz="2800" dirty="0" smtClean="0"/>
              <a:t>Ειδικά όσον αφορά, </a:t>
            </a:r>
            <a:r>
              <a:rPr lang="el-GR" sz="2800" b="1" dirty="0" smtClean="0">
                <a:solidFill>
                  <a:schemeClr val="tx1"/>
                </a:solidFill>
              </a:rPr>
              <a:t>τα θύματα βασανιστηρίων, </a:t>
            </a:r>
            <a:r>
              <a:rPr lang="el-GR" sz="2800" dirty="0" smtClean="0"/>
              <a:t>τα οποία έχουν επιβεβαιωθεί πριν από την προσωπική συνέντευξη από Μη Κυβερνητικές Οργανώσεις, τα βοηθάει ένας </a:t>
            </a:r>
            <a:r>
              <a:rPr lang="el-GR" sz="2800" b="1" dirty="0" smtClean="0">
                <a:solidFill>
                  <a:schemeClr val="tx1"/>
                </a:solidFill>
              </a:rPr>
              <a:t>δικηγόρος ή νομικός σύμβουλος ενώπιον των αρμόδιων αρχών </a:t>
            </a:r>
            <a:r>
              <a:rPr lang="el-GR" sz="2800" dirty="0" smtClean="0"/>
              <a:t>και στους δύο βαθμούς.</a:t>
            </a:r>
          </a:p>
          <a:p>
            <a:pPr algn="just"/>
            <a:r>
              <a:rPr lang="el-GR" sz="2800" dirty="0" smtClean="0"/>
              <a:t>Οι δικηγόροι/ νομικοί σύμβουλοι των ΜΚΟ, προετοιμάζουν τον αιτούντα για την συνέντευξη, εξηγώντας τη διαδικασία, τις συνέπειες των λεπτομερειών που αναφέρονται κατά τη διάρκεια της συνέντευξης.</a:t>
            </a:r>
          </a:p>
          <a:p>
            <a:pPr algn="just"/>
            <a:r>
              <a:rPr lang="el-GR" sz="2800" dirty="0" smtClean="0"/>
              <a:t>Κατά τη διάρκεια της συνέντευξης, ο ορισμένος από τη ΜΚΟ νομικός σύμβουλος/ δικηγόρος μπορεί να παρεμβαίνει και να ζητάει από τον υπάλληλο ή την Επιτροπή να σταματάει την συνέντευξη αν ο επιζών βασανιστηρίου γίνεται υπερβολικά ευαίσθητος σε ορισμένες ερωτήσεις ή αν βρίσκεται προφανώς σε κατάσταση άγχους. Ο δικηγόρος μπορεί να βοηθήσει τους επιζώντες βασανιστηρίων απευθύνοντάς τους ερωτήσεις, οι οποίες καταγράφονται από τον υπάλληλο.</a:t>
            </a:r>
            <a:endParaRPr lang="en-US" sz="2800" dirty="0" smtClean="0"/>
          </a:p>
          <a:p>
            <a:pPr algn="just"/>
            <a:r>
              <a:rPr lang="el-GR" sz="2800" dirty="0" smtClean="0"/>
              <a:t>Μπορεί </a:t>
            </a:r>
            <a:r>
              <a:rPr lang="el-GR" sz="2800" b="1" dirty="0" smtClean="0">
                <a:solidFill>
                  <a:schemeClr val="tx1"/>
                </a:solidFill>
              </a:rPr>
              <a:t>και τρίτα άτομα </a:t>
            </a:r>
            <a:r>
              <a:rPr lang="el-GR" sz="2800" dirty="0" smtClean="0"/>
              <a:t>να είναι παρόντα ώστε να υποστηρίζουν το θύμα βασανιστηρίου κατά τη συνέντευξη.</a:t>
            </a:r>
          </a:p>
          <a:p>
            <a:endParaRPr lang="el-GR" dirty="0"/>
          </a:p>
        </p:txBody>
      </p:sp>
      <p:sp>
        <p:nvSpPr>
          <p:cNvPr id="3" name="2 - Τίτλος"/>
          <p:cNvSpPr>
            <a:spLocks noGrp="1"/>
          </p:cNvSpPr>
          <p:nvPr>
            <p:ph type="title"/>
          </p:nvPr>
        </p:nvSpPr>
        <p:spPr/>
        <p:txBody>
          <a:bodyPr>
            <a:noAutofit/>
          </a:bodyPr>
          <a:lstStyle/>
          <a:p>
            <a:r>
              <a:rPr lang="el-GR" sz="2400" dirty="0" smtClean="0"/>
              <a:t>ΤΡΙΤΑ ΜΕΡΗ ΠΡΙΝ ΚΑΙ ΚΑΤΑ ΤΗ ΔΙΑΡΚΕΙΑ ΤΗΣ ΠΡΟΣΩΠΙΚΗΣ ΣΥΝΕΝΤΕΥΞΗΣ ΚΑΙ ΤΗ ΔΙΑΔΙΚΑΣΙΑ ΕΝΩΠΙΟΝ ΤΗΕ ΕΠΙΤΡΟΠΗΣ ΠΡΟΣΦΥΓΩΝ</a:t>
            </a:r>
            <a:endParaRPr lang="el-GR"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ΣΥΜΠΕΡΑΣΜΑΤΑ</a:t>
            </a:r>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76672"/>
            <a:ext cx="8229600" cy="5649491"/>
          </a:xfrm>
        </p:spPr>
        <p:txBody>
          <a:bodyPr anchor="ctr"/>
          <a:lstStyle/>
          <a:p>
            <a:pPr algn="just">
              <a:buNone/>
            </a:pPr>
            <a:r>
              <a:rPr lang="en-US" dirty="0" smtClean="0"/>
              <a:t>	</a:t>
            </a:r>
            <a:r>
              <a:rPr lang="el-GR" dirty="0" smtClean="0"/>
              <a:t>Η διαδικασία για τη χορήγηση ασύλου σε πρόσφυγες στην Ελλάδα, όπως παρουσιάστηκε παραπάνω , έχει κατά καιρούς κατακριθεί τόσο από Ευρωπαϊκούς και διεθνείς φορείς , όσο και από εντόπιους παράγοντες και κυρίως από εκείνους που αποτελούν μέρος αυτής της διαδικασίας σε οποιοδήποτε στάδιο ή επίπεδο.</a:t>
            </a:r>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5721499"/>
          </a:xfrm>
        </p:spPr>
        <p:txBody>
          <a:bodyPr anchor="ctr"/>
          <a:lstStyle/>
          <a:p>
            <a:pPr algn="just">
              <a:buNone/>
            </a:pPr>
            <a:r>
              <a:rPr lang="en-US" dirty="0" smtClean="0"/>
              <a:t>	</a:t>
            </a:r>
            <a:r>
              <a:rPr lang="el-GR" dirty="0" smtClean="0"/>
              <a:t>Σε καμία περίπτωση, δεν θα πρέπει να παραβλέπουμε ότι </a:t>
            </a:r>
            <a:r>
              <a:rPr lang="el-GR" b="1" dirty="0" smtClean="0">
                <a:solidFill>
                  <a:schemeClr val="tx1"/>
                </a:solidFill>
              </a:rPr>
              <a:t>το βάρος για την Ελλάδα είναι πολύ μεγάλο, </a:t>
            </a:r>
            <a:r>
              <a:rPr lang="el-GR" dirty="0" smtClean="0"/>
              <a:t>αν αναλογιστούμε μάλιστα,  την τρέχουσα οικονομική κρίση και τις επιπτώσεις στην ελληνική κοινωνία, μαζί με όλα τα παρεπόμενα της.  Η Ευρωπαϊκή Ένωση οφείλει να υποστηρίξει την Ελλάδα, καθώς πρόκειται για την αντιμετώπιση ενός κοινού ζητήματος.</a:t>
            </a:r>
          </a:p>
          <a:p>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chor="ctr"/>
          <a:lstStyle/>
          <a:p>
            <a:pPr algn="just">
              <a:buNone/>
            </a:pPr>
            <a:r>
              <a:rPr lang="en-US" dirty="0" smtClean="0"/>
              <a:t>	</a:t>
            </a:r>
            <a:r>
              <a:rPr lang="el-GR" dirty="0" smtClean="0"/>
              <a:t>Αυτό που προέχει πάντα είναι η διασφάλιση των δικαιωμάτων των αιτούντων άσυλο και των αναγνωρισμένων προσφύγων καθώς και η αποτελεσματική προστασία τους από οποιονδήποτε ή </a:t>
            </a:r>
            <a:r>
              <a:rPr lang="el-GR" dirty="0" err="1" smtClean="0"/>
              <a:t>ο,τιδήποτε</a:t>
            </a:r>
            <a:r>
              <a:rPr lang="el-GR" dirty="0" smtClean="0"/>
              <a:t> </a:t>
            </a:r>
            <a:r>
              <a:rPr lang="el-GR" dirty="0" smtClean="0"/>
              <a:t>επιχειρήσει να τους βλάψει.</a:t>
            </a:r>
            <a:endParaRPr lang="el-G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229600" cy="5793507"/>
          </a:xfrm>
        </p:spPr>
        <p:txBody>
          <a:bodyPr>
            <a:normAutofit fontScale="85000" lnSpcReduction="10000"/>
          </a:bodyPr>
          <a:lstStyle/>
          <a:p>
            <a:pPr algn="just">
              <a:buNone/>
            </a:pPr>
            <a:r>
              <a:rPr lang="en-US" dirty="0" smtClean="0"/>
              <a:t>	</a:t>
            </a:r>
            <a:r>
              <a:rPr lang="el-GR" dirty="0" smtClean="0"/>
              <a:t>Εν κατακλείδι, παραφράζοντας τον ακροτελεύτιο στίχο του </a:t>
            </a:r>
            <a:r>
              <a:rPr lang="es-ES" dirty="0" smtClean="0"/>
              <a:t>Charles Bukowski </a:t>
            </a:r>
            <a:r>
              <a:rPr lang="el-GR" dirty="0" smtClean="0"/>
              <a:t>από το ποίημά του Β</a:t>
            </a:r>
            <a:r>
              <a:rPr lang="es-ES" dirty="0" smtClean="0"/>
              <a:t>reakfast</a:t>
            </a:r>
            <a:r>
              <a:rPr lang="el-GR" dirty="0" smtClean="0"/>
              <a:t> , ότι « κάποιος πρέπει να πεθάνει πολλές φορές, προτού μπορέσει να ζήσει πραγματικά », καλό θα ήταν να μην ξεχνάμε ότι οι πρόσφυγες έχουν ήδη βιώσει πολλούς « προσωπικούς ( και όχι μόνο ) θανάτους » προτού καταφθάσουν στη χώρα μας. Αυτό δεν σημαίνει ότι μας δίνεται το δικαίωμα να τους προκαλέσουμε μερικούς ακόμα, αντιθέτως, αν θεωρήσουμε ότι στα μάτια των προσφύγων η Ελλάδα συμβολίζει τη « Ζωή », θα πρέπει να έχουμε κατά νου ότι ίσως έχει έρθει  η ώρα να </a:t>
            </a:r>
            <a:r>
              <a:rPr lang="el-GR" dirty="0" smtClean="0"/>
              <a:t>«ζήσουν </a:t>
            </a:r>
            <a:r>
              <a:rPr lang="el-GR" dirty="0" smtClean="0"/>
              <a:t>πραγματικά», και με αυτό ως γνώμονα οι εμπλεκόμενοι με οποιοδήποτε τρόπο στη διαδικασία ασύλου να παίρνουν τις περαιτέρω αποφάσεις τους.</a:t>
            </a:r>
          </a:p>
          <a:p>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Ευχαριστώ για την προσοχή σας.</a:t>
            </a:r>
            <a:br>
              <a:rPr lang="el-GR" dirty="0" smtClean="0">
                <a:latin typeface="Times New Roman" pitchFamily="18" charset="0"/>
                <a:cs typeface="Times New Roman" pitchFamily="18" charset="0"/>
              </a:rPr>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332656"/>
            <a:ext cx="8147248" cy="5793507"/>
          </a:xfrm>
        </p:spPr>
        <p:txBody>
          <a:bodyPr anchor="ctr">
            <a:normAutofit fontScale="70000" lnSpcReduction="20000"/>
          </a:bodyPr>
          <a:lstStyle/>
          <a:p>
            <a:pPr algn="just">
              <a:lnSpc>
                <a:spcPct val="120000"/>
              </a:lnSpc>
              <a:buNone/>
              <a:defRPr/>
            </a:pPr>
            <a:r>
              <a:rPr lang="en-US" dirty="0" smtClean="0"/>
              <a:t>	</a:t>
            </a:r>
            <a:r>
              <a:rPr lang="el-GR" dirty="0" smtClean="0"/>
              <a:t>Η Ελλάδα ανέκαθεν αποτέλεσε πεδίο διέλευσης ή και εγκατάστασης μεγάλου αριθμού αλλοδαπών μεμονωμένων προσώπων ή πληθυσμιακών ομάδων, ανάμεσα τους και πολλών προσφύγων που καταφθάνουν στην ελληνική επικράτεια με οποιοδήποτε μέσο, αναζητώντας ελπίδα σωτηρίας ή την περαιτέρω διαφυγή τους.</a:t>
            </a:r>
          </a:p>
          <a:p>
            <a:pPr algn="just">
              <a:lnSpc>
                <a:spcPct val="120000"/>
              </a:lnSpc>
              <a:buNone/>
              <a:defRPr/>
            </a:pPr>
            <a:endParaRPr lang="el-GR" dirty="0" smtClean="0"/>
          </a:p>
          <a:p>
            <a:pPr>
              <a:lnSpc>
                <a:spcPct val="120000"/>
              </a:lnSpc>
              <a:buNone/>
              <a:defRPr/>
            </a:pPr>
            <a:r>
              <a:rPr lang="el-GR" b="1" dirty="0" smtClean="0">
                <a:solidFill>
                  <a:schemeClr val="tx1"/>
                </a:solidFill>
              </a:rPr>
              <a:t>Λόγοι:  </a:t>
            </a:r>
          </a:p>
          <a:p>
            <a:pPr algn="just">
              <a:lnSpc>
                <a:spcPct val="120000"/>
              </a:lnSpc>
              <a:buFont typeface="Arial" pitchFamily="34" charset="0"/>
              <a:buChar char="•"/>
              <a:defRPr/>
            </a:pPr>
            <a:r>
              <a:rPr lang="el-GR" dirty="0" smtClean="0"/>
              <a:t>Η ιδιαίτερα στρατηγική της θέση ανάμεσα σε τρεις ηπείρους</a:t>
            </a:r>
          </a:p>
          <a:p>
            <a:pPr algn="just">
              <a:lnSpc>
                <a:spcPct val="120000"/>
              </a:lnSpc>
              <a:buFont typeface="Arial" pitchFamily="34" charset="0"/>
              <a:buChar char="•"/>
              <a:defRPr/>
            </a:pPr>
            <a:r>
              <a:rPr lang="el-GR" dirty="0" smtClean="0"/>
              <a:t>Η γεωμορφολογία του εδάφους και των νησιών της </a:t>
            </a:r>
          </a:p>
          <a:p>
            <a:pPr algn="just">
              <a:lnSpc>
                <a:spcPct val="120000"/>
              </a:lnSpc>
              <a:buFont typeface="Arial" pitchFamily="34" charset="0"/>
              <a:buChar char="•"/>
              <a:defRPr/>
            </a:pPr>
            <a:r>
              <a:rPr lang="el-GR" dirty="0" smtClean="0"/>
              <a:t>Η οικονομική άνθηση των τελευταίων ετών πριν την κρίση και η ένταξη στην Ευρωπαϊκή Ένωση</a:t>
            </a:r>
          </a:p>
          <a:p>
            <a:pPr algn="just">
              <a:lnSpc>
                <a:spcPct val="120000"/>
              </a:lnSpc>
              <a:buFont typeface="Arial" pitchFamily="34" charset="0"/>
              <a:buChar char="•"/>
              <a:defRPr/>
            </a:pPr>
            <a:r>
              <a:rPr lang="el-GR" dirty="0" smtClean="0"/>
              <a:t>Η ανέχεια των γειτονικών χωρών</a:t>
            </a:r>
          </a:p>
          <a:p>
            <a:pPr algn="just">
              <a:lnSpc>
                <a:spcPct val="120000"/>
              </a:lnSpc>
              <a:buFont typeface="Arial" pitchFamily="34" charset="0"/>
              <a:buChar char="•"/>
              <a:defRPr/>
            </a:pPr>
            <a:r>
              <a:rPr lang="el-GR" dirty="0" smtClean="0"/>
              <a:t>Η ανοχή των αρμόδιων αρχών</a:t>
            </a:r>
          </a:p>
          <a:p>
            <a:pPr algn="just">
              <a:lnSpc>
                <a:spcPct val="120000"/>
              </a:lnSpc>
              <a:buFont typeface="Arial" pitchFamily="34" charset="0"/>
              <a:buChar char="•"/>
              <a:defRPr/>
            </a:pPr>
            <a:r>
              <a:rPr lang="el-GR" dirty="0" smtClean="0"/>
              <a:t>Η ελλιπής προστασία των συνόρων</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Autofit/>
          </a:bodyPr>
          <a:lstStyle/>
          <a:p>
            <a:r>
              <a:rPr lang="el-GR" sz="2000" dirty="0" smtClean="0"/>
              <a:t>Πίνακας 1, Αριθμός αιτήσεων στην Ελλάδα ανά έτος, από το 2001 έως το πρώτο εξάμηνο το 2012</a:t>
            </a:r>
            <a:r>
              <a:rPr lang="es-ES" sz="2000" dirty="0" smtClean="0"/>
              <a:t> </a:t>
            </a:r>
            <a:r>
              <a:rPr lang="en-US" sz="2000" dirty="0" smtClean="0"/>
              <a:t>( </a:t>
            </a:r>
            <a:r>
              <a:rPr lang="el-GR" sz="2000" dirty="0" smtClean="0"/>
              <a:t>Πηγή: Ύπατη Αρμοστεία των Ηνωμένων Εθνών για τους Πρόσφυγες )</a:t>
            </a:r>
            <a:endParaRPr lang="el-GR" sz="2000" dirty="0"/>
          </a:p>
        </p:txBody>
      </p:sp>
      <p:graphicFrame>
        <p:nvGraphicFramePr>
          <p:cNvPr id="6" name="3 - Γράφημα"/>
          <p:cNvGraphicFramePr>
            <a:graphicFrameLocks noGrp="1"/>
          </p:cNvGraphicFramePr>
          <p:nvPr>
            <p:ph idx="1"/>
          </p:nvPr>
        </p:nvGraphicFramePr>
        <p:xfrm>
          <a:off x="457200" y="1125538"/>
          <a:ext cx="8229600" cy="5000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Autofit/>
          </a:bodyPr>
          <a:lstStyle/>
          <a:p>
            <a:r>
              <a:rPr lang="el-GR" sz="1800" dirty="0" smtClean="0"/>
              <a:t>Πίνακας 2, Αριθμός Αναγνωρίσεων Προσφυγικού Καθεστώτος και Αναγνωρίσεων Επικουρικής Προστασίας/Ανθρωπιστικού</a:t>
            </a:r>
            <a:r>
              <a:rPr lang="es-ES" sz="1800" dirty="0" smtClean="0"/>
              <a:t> </a:t>
            </a:r>
            <a:r>
              <a:rPr lang="el-GR" sz="1800" dirty="0" smtClean="0"/>
              <a:t>Καθεστώτος στην Ελλάδα από το 2007 έως το 2011 </a:t>
            </a:r>
            <a:r>
              <a:rPr lang="en-US" sz="1800" dirty="0" smtClean="0"/>
              <a:t>( </a:t>
            </a:r>
            <a:r>
              <a:rPr lang="el-GR" sz="1800" dirty="0" smtClean="0"/>
              <a:t>Πηγή: Ύπατη Αρμοστεία των Ηνωμένων Εθνών για τους Πρόσφυγες )</a:t>
            </a:r>
            <a:endParaRPr lang="el-GR" sz="1800" dirty="0"/>
          </a:p>
        </p:txBody>
      </p:sp>
      <p:graphicFrame>
        <p:nvGraphicFramePr>
          <p:cNvPr id="4" name="17 - Γράφημα"/>
          <p:cNvGraphicFramePr>
            <a:graphicFrameLocks noGrp="1"/>
          </p:cNvGraphicFramePr>
          <p:nvPr>
            <p:ph idx="1"/>
          </p:nvPr>
        </p:nvGraphicFramePr>
        <p:xfrm>
          <a:off x="539552" y="1196752"/>
          <a:ext cx="8147248" cy="492941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04664"/>
            <a:ext cx="8229600" cy="5721499"/>
          </a:xfrm>
        </p:spPr>
        <p:txBody>
          <a:bodyPr>
            <a:normAutofit fontScale="92500" lnSpcReduction="20000"/>
          </a:bodyPr>
          <a:lstStyle/>
          <a:p>
            <a:pPr algn="just">
              <a:buNone/>
              <a:defRPr/>
            </a:pPr>
            <a:r>
              <a:rPr lang="en-US" dirty="0" smtClean="0"/>
              <a:t>	</a:t>
            </a:r>
            <a:r>
              <a:rPr lang="el-GR" dirty="0" smtClean="0"/>
              <a:t>Ενδεικτικά, </a:t>
            </a:r>
            <a:r>
              <a:rPr lang="el-GR" b="1" dirty="0" smtClean="0">
                <a:solidFill>
                  <a:schemeClr val="tx1"/>
                </a:solidFill>
              </a:rPr>
              <a:t>το 2011 παρατηρήθηκε κατακόρυφη αύξηση των αιτήσεων ασύλου στις βιομηχανικά ανεπτυγμένες χώρες του κόσμου</a:t>
            </a:r>
            <a:r>
              <a:rPr lang="el-GR" dirty="0" smtClean="0"/>
              <a:t>, ενώ </a:t>
            </a:r>
            <a:r>
              <a:rPr lang="el-GR" b="1" dirty="0" smtClean="0">
                <a:solidFill>
                  <a:schemeClr val="tx1"/>
                </a:solidFill>
              </a:rPr>
              <a:t>η Ελλάδα με μόλις 9.311 αιτήσεις ασύλου,</a:t>
            </a:r>
            <a:r>
              <a:rPr lang="en-US" b="1" dirty="0" smtClean="0">
                <a:solidFill>
                  <a:schemeClr val="tx1"/>
                </a:solidFill>
              </a:rPr>
              <a:t> </a:t>
            </a:r>
            <a:r>
              <a:rPr lang="el-GR" b="1" dirty="0" smtClean="0">
                <a:solidFill>
                  <a:schemeClr val="tx1"/>
                </a:solidFill>
              </a:rPr>
              <a:t> κατατάσσεται 14η </a:t>
            </a:r>
            <a:r>
              <a:rPr lang="el-GR" dirty="0" smtClean="0"/>
              <a:t>αναφορικά με τον αριθμό των καταγεγραμμένων αιτήσεων, μεταξύ των χωρών, ευρωπαϊκών και μη ευρωπαϊκών, που εξετάζονται στην έκθεση της Ύπατης Αρμοστείας των Ηνωμένων Εθνών για τους Πρόσφυγες.</a:t>
            </a:r>
          </a:p>
          <a:p>
            <a:pPr algn="just">
              <a:buNone/>
              <a:defRPr/>
            </a:pPr>
            <a:r>
              <a:rPr lang="el-GR" dirty="0" smtClean="0"/>
              <a:t>	</a:t>
            </a:r>
            <a:r>
              <a:rPr lang="el-GR" b="1" dirty="0" smtClean="0">
                <a:solidFill>
                  <a:schemeClr val="tx1"/>
                </a:solidFill>
              </a:rPr>
              <a:t>Δεν υπάρχουν ξεχωριστά στατιστικά στοιχεία που να αφορούν τις αιτήσεις ασύλου που έχουν κατατεθεί από ασυνόδευτους ανήλικους ή παιδιά που έχουν αποχωριστεί από τις οικογένειές τους.</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507</TotalTime>
  <Words>1924</Words>
  <Application>Microsoft Office PowerPoint</Application>
  <PresentationFormat>Προβολή στην οθόνη (4:3)</PresentationFormat>
  <Paragraphs>260</Paragraphs>
  <Slides>56</Slides>
  <Notes>56</Notes>
  <HiddenSlides>0</HiddenSlides>
  <MMClips>0</MMClips>
  <ScaleCrop>false</ScaleCrop>
  <HeadingPairs>
    <vt:vector size="4" baseType="variant">
      <vt:variant>
        <vt:lpstr>Θέμα</vt:lpstr>
      </vt:variant>
      <vt:variant>
        <vt:i4>1</vt:i4>
      </vt:variant>
      <vt:variant>
        <vt:lpstr>Τίτλοι διαφανειών</vt:lpstr>
      </vt:variant>
      <vt:variant>
        <vt:i4>56</vt:i4>
      </vt:variant>
    </vt:vector>
  </HeadingPairs>
  <TitlesOfParts>
    <vt:vector size="57" baseType="lpstr">
      <vt:lpstr>Θέμα του Office</vt:lpstr>
      <vt:lpstr>Η ΔΙΑΔΙΚΑΣΙΑ ΧΟΡΗΓΗΣΗΣ ΑΣΥΛΟΥ ΣΤΗΝ ΕΛΛΑΔΑ Έως το πρώτο τρίμηνο του 2013</vt:lpstr>
      <vt:lpstr>Funding support</vt:lpstr>
      <vt:lpstr>Copyrights</vt:lpstr>
      <vt:lpstr>Παρουσίαση του PowerPoint</vt:lpstr>
      <vt:lpstr>ΠΡΟΛΟΓΟΣ</vt:lpstr>
      <vt:lpstr>Παρουσίαση του PowerPoint</vt:lpstr>
      <vt:lpstr>Πίνακας 1, Αριθμός αιτήσεων στην Ελλάδα ανά έτος, από το 2001 έως το πρώτο εξάμηνο το 2012 ( Πηγή: Ύπατη Αρμοστεία των Ηνωμένων Εθνών για τους Πρόσφυγες )</vt:lpstr>
      <vt:lpstr>Πίνακας 2, Αριθμός Αναγνωρίσεων Προσφυγικού Καθεστώτος και Αναγνωρίσεων Επικουρικής Προστασίας/Ανθρωπιστικού Καθεστώτος στην Ελλάδα από το 2007 έως το 2011 ( Πηγή: Ύπατη Αρμοστεία των Ηνωμένων Εθνών για τους Πρόσφυγες )</vt:lpstr>
      <vt:lpstr>Παρουσίαση του PowerPoint</vt:lpstr>
      <vt:lpstr>Ελληνικη νομοθεςια για τη διαδικασια χορηγησ ασυλου εν ισχυ</vt:lpstr>
      <vt:lpstr>Παρουσίαση του PowerPoint</vt:lpstr>
      <vt:lpstr>Παρουσίαση του PowerPoint</vt:lpstr>
      <vt:lpstr>ΟΡΙΣΜΟΣ ΤΟΥ « ΠΡΟΣΦΥΓΑ »</vt:lpstr>
      <vt:lpstr>Τα κριτήρια, λοιπόν, για την αναγνώριση του status του πρόσφυγα σε ένα πρόσωπο είναι τα εξής – σύμφωνα και με το άρθρο 13 του προεδρικού διατάγματος 96/2008 :</vt:lpstr>
      <vt:lpstr>Παρουσίαση του PowerPoint</vt:lpstr>
      <vt:lpstr>Παρουσίαση του PowerPoint</vt:lpstr>
      <vt:lpstr>Παρουσίαση του PowerPoint</vt:lpstr>
      <vt:lpstr>Παρουσίαση του PowerPoint</vt:lpstr>
      <vt:lpstr>ΔΙΑΔΙΚΑΣΙΑ ΓΙΑ ΤΗ ΧΟΡΗΓΗΣΗ ΑΣΥΛΟΥ</vt:lpstr>
      <vt:lpstr>ΚΙΝΗΣΗ ΤΗΣ ΔΙΑΔΙΚΑΣΙΑΣ</vt:lpstr>
      <vt:lpstr>ΠΡΩΤΟΣ ΒΑΘΜΟΣ</vt:lpstr>
      <vt:lpstr>ΔΙΑΔΙΚΑΣΙΑ ΕΞΕΤΑΣΗΣ ΤΩΝ ΑΙΤΗΣΕΩΝ ΑΣΥΛΟΥ   ( γενικά )</vt:lpstr>
      <vt:lpstr>Παρουσίαση του PowerPoint</vt:lpstr>
      <vt:lpstr>ΤΑΚΤΙΚΗ ΔΙΑΔΙΚΑΣΙΑ</vt:lpstr>
      <vt:lpstr>FAST TRACK Ή ΤΑΧΥΡΡΥΘΜΗ ΔΙΑΔΙΚΑΣΙΑ </vt:lpstr>
      <vt:lpstr>ΔΙΑΔΙΚΑΣΙΕΣ ΣΤΑ ΣΥΝΟΡΑ</vt:lpstr>
      <vt:lpstr>ΑΒΑΣΙΜΕΣ ΑΙΤΗΣΕΙΣ</vt:lpstr>
      <vt:lpstr>ΑΠΑΡΑΔΕΚΤΕΣ ΑΙΤΗΣΕΙΣ</vt:lpstr>
      <vt:lpstr>ΤΑΥΤΟΠΟΙΗΣΗ ΚΑΙ ΠΑΡΑΠΟΜΠΗ ΤΩΝ ΘΥΜΑΤΩΝ ΒΑΣΑΝΙΣΤΗΡΙΩΝ ΚΑΤΑ ΤΗ ΔΙΑΔΙΚΑΣΙΑ</vt:lpstr>
      <vt:lpstr>ΔΕΥΤΕΡΟΣ ΒΑΘΜΟΣ</vt:lpstr>
      <vt:lpstr>ΕΠΙΤΡΟΠΕΣ ΠΡΟΣΦΥΓΩΝ</vt:lpstr>
      <vt:lpstr>Παρουσίαση του PowerPoint</vt:lpstr>
      <vt:lpstr>Παρουσίαση του PowerPoint</vt:lpstr>
      <vt:lpstr>Παρουσίαση του PowerPoint</vt:lpstr>
      <vt:lpstr>ΠΡΟΣΦΥΓΕΣ </vt:lpstr>
      <vt:lpstr>ΚΑΘΕΣΤΩΣ ΠΑΡΑΜΟΝΗΣ ΓΙΑ ΑΝΘΡΩΠΙΣΤΙΚΟΥΣ ΛΟΓΟΥΣ</vt:lpstr>
      <vt:lpstr>Παρουσίαση του PowerPoint</vt:lpstr>
      <vt:lpstr>ΣΥΣΤΗΜΑ ΥΠΟΔΟΧΗΣ  </vt:lpstr>
      <vt:lpstr>Παρουσίαση του PowerPoint</vt:lpstr>
      <vt:lpstr>ΚΡΑΤΗΣΗ ΤΩΝ ΑΙΤΟΥΝΤΩΝ</vt:lpstr>
      <vt:lpstr>Παρουσίαση του PowerPoint</vt:lpstr>
      <vt:lpstr>ΑΣΥΝΟΔΕΥΤΟΙ ΑΝΗΛΙΚΟΙ</vt:lpstr>
      <vt:lpstr>ΔΙΑΔΙΚΑΣΤΙΚΕΣ ΕΓΓΥΗΣΕΙΣ</vt:lpstr>
      <vt:lpstr>ΠΛΗΡΟΦΟΡΗΣΗ</vt:lpstr>
      <vt:lpstr>ΠΑΡΟΧΗ ΝΟΜΙΚΗΣ ΑΡΩΓΗΣ</vt:lpstr>
      <vt:lpstr>ΕΚΠΑΙΔΕΥΜΕΝΟ ΠΡΟΣΩΠΙΚΟ</vt:lpstr>
      <vt:lpstr>Παρουσίαση του PowerPoint</vt:lpstr>
      <vt:lpstr>ΔΙΕΡΜΗΝΕΙΣ, ΜΕΤΑΦΡΑΣΤΕΣ ΚΑΙ ΠΟΛΙΤΙΣΜΙΚΗ ΔΙΑΜΕΣΟΛΑΒΗΣΗ</vt:lpstr>
      <vt:lpstr>ΔΙΚΑΙΩΜΑΤΑ ΣΤΗΝ ΥΓΕΙΑ ΚΑΙ ΤΗΝ ΙΑΤΡΟ-ΦΑΡΜΑΚΕΥΤΙΚΗ ΠΕΡΙΘΑΛΨΗ</vt:lpstr>
      <vt:lpstr>ΤΡΙΤΑ ΜΕΡΗ ΠΡΙΝ ΚΑΙ ΚΑΤΑ ΤΗ ΔΙΑΡΚΕΙΑ ΤΗΣ ΠΡΟΣΩΠΙΚΗΣ ΣΥΝΕΝΤΕΥΞΗΣ ΚΑΙ ΤΗ ΔΙΑΔΙΚΑΣΙΑ ΕΝΩΠΙΟΝ ΤΗΕ ΕΠΙΤΡΟΠΗΣ ΠΡΟΣΦΥΓΩΝ</vt:lpstr>
      <vt:lpstr>ΣΥΜΠΕΡΑΣΜΑΤΑ</vt:lpstr>
      <vt:lpstr>Παρουσίαση του PowerPoint</vt:lpstr>
      <vt:lpstr>Παρουσίαση του PowerPoint</vt:lpstr>
      <vt:lpstr>Παρουσίαση του PowerPoint</vt:lpstr>
      <vt:lpstr>Παρουσίαση του PowerPoint</vt:lpstr>
      <vt:lpstr>Ευχαριστώ για την προσοχή σας.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 module for trainers</dc:title>
  <dc:creator>Zeti Karydi</dc:creator>
  <cp:lastModifiedBy>pantelis</cp:lastModifiedBy>
  <cp:revision>53</cp:revision>
  <dcterms:created xsi:type="dcterms:W3CDTF">2011-06-15T12:35:52Z</dcterms:created>
  <dcterms:modified xsi:type="dcterms:W3CDTF">2013-04-24T14:06:51Z</dcterms:modified>
</cp:coreProperties>
</file>