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8"/>
  </p:notesMasterIdLst>
  <p:handoutMasterIdLst>
    <p:handoutMasterId r:id="rId19"/>
  </p:handoutMasterIdLst>
  <p:sldIdLst>
    <p:sldId id="666" r:id="rId2"/>
    <p:sldId id="667" r:id="rId3"/>
    <p:sldId id="523" r:id="rId4"/>
    <p:sldId id="653" r:id="rId5"/>
    <p:sldId id="654" r:id="rId6"/>
    <p:sldId id="656" r:id="rId7"/>
    <p:sldId id="655" r:id="rId8"/>
    <p:sldId id="657" r:id="rId9"/>
    <p:sldId id="658" r:id="rId10"/>
    <p:sldId id="659" r:id="rId11"/>
    <p:sldId id="660" r:id="rId12"/>
    <p:sldId id="661" r:id="rId13"/>
    <p:sldId id="662" r:id="rId14"/>
    <p:sldId id="663" r:id="rId15"/>
    <p:sldId id="664" r:id="rId16"/>
    <p:sldId id="665" r:id="rId17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55A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06" autoAdjust="0"/>
    <p:restoredTop sz="97164" autoAdjust="0"/>
  </p:normalViewPr>
  <p:slideViewPr>
    <p:cSldViewPr>
      <p:cViewPr varScale="1">
        <p:scale>
          <a:sx n="114" d="100"/>
          <a:sy n="114" d="100"/>
        </p:scale>
        <p:origin x="-155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87" y="5251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71380D-17B9-42DB-8F14-719F02169AA1}" type="datetimeFigureOut">
              <a:rPr lang="en-GB"/>
              <a:pPr>
                <a:defRPr/>
              </a:pPr>
              <a:t>19/05/2013</a:t>
            </a:fld>
            <a:endParaRPr lang="en-GB" dirty="0"/>
          </a:p>
        </p:txBody>
      </p:sp>
      <p:sp>
        <p:nvSpPr>
          <p:cNvPr id="336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6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26F9A00-7D46-4333-B221-27F921D8861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208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AT"/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A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946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AT" noProof="0" smtClean="0"/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A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80F7BE03-11E8-4EAD-89AD-5EEA7F76F41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3605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buClrTx/>
              <a:buSzPct val="100000"/>
              <a:buFontTx/>
              <a:buNone/>
            </a:pPr>
            <a:fld id="{0632DAB7-E584-4591-87B7-8774E7196A8C}" type="slidenum">
              <a:rPr lang="en-GB" smtClean="0">
                <a:solidFill>
                  <a:srgbClr val="000000"/>
                </a:solidFill>
                <a:latin typeface="Times New Roman" pitchFamily="18" charset="0"/>
              </a:rPr>
              <a:pPr>
                <a:buClrTx/>
                <a:buSzPct val="100000"/>
                <a:buFontTx/>
                <a:buNone/>
              </a:pPr>
              <a:t>1</a:t>
            </a:fld>
            <a:endParaRPr lang="en-GB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AT" smtClean="0">
              <a:latin typeface="Calibri" pitchFamily="34" charset="0"/>
            </a:endParaRP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>
              <a:buSzPct val="100000"/>
            </a:pPr>
            <a:fld id="{FF0100E6-C030-47C3-9FD6-28DE6D13C78A}" type="slidenum">
              <a:rPr lang="en-GB" sz="1200">
                <a:solidFill>
                  <a:srgbClr val="000000"/>
                </a:solidFill>
              </a:rPr>
              <a:pPr algn="r">
                <a:buSzPct val="100000"/>
              </a:pPr>
              <a:t>1</a:t>
            </a:fld>
            <a:endParaRPr lang="en-GB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9699" name="Θέση σημειώσεων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smtClean="0"/>
          </a:p>
        </p:txBody>
      </p:sp>
      <p:sp>
        <p:nvSpPr>
          <p:cNvPr id="29700" name="Θέση αριθμού διαφάνειας 3"/>
          <p:cNvSpPr>
            <a:spLocks noGrp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buClrTx/>
              <a:buSzPct val="100000"/>
              <a:buFontTx/>
              <a:buNone/>
            </a:pPr>
            <a:fld id="{8A723EC2-7EAB-4851-8549-7DD4652AFA9F}" type="slidenum">
              <a:rPr lang="en-GB" smtClean="0">
                <a:solidFill>
                  <a:srgbClr val="000000"/>
                </a:solidFill>
                <a:latin typeface="Times New Roman" pitchFamily="18" charset="0"/>
              </a:rPr>
              <a:pPr>
                <a:buClrTx/>
                <a:buSzPct val="100000"/>
                <a:buFontTx/>
                <a:buNone/>
              </a:pPr>
              <a:t>10</a:t>
            </a:fld>
            <a:endParaRPr lang="en-GB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1747" name="Θέση σημειώσεων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smtClean="0"/>
          </a:p>
        </p:txBody>
      </p:sp>
      <p:sp>
        <p:nvSpPr>
          <p:cNvPr id="31748" name="Θέση αριθμού διαφάνειας 3"/>
          <p:cNvSpPr>
            <a:spLocks noGrp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buClrTx/>
              <a:buSzPct val="100000"/>
              <a:buFontTx/>
              <a:buNone/>
            </a:pPr>
            <a:fld id="{27F31265-12B5-4FF4-9632-F245889F9C81}" type="slidenum">
              <a:rPr lang="en-GB" smtClean="0">
                <a:solidFill>
                  <a:srgbClr val="000000"/>
                </a:solidFill>
                <a:latin typeface="Times New Roman" pitchFamily="18" charset="0"/>
              </a:rPr>
              <a:pPr>
                <a:buClrTx/>
                <a:buSzPct val="100000"/>
                <a:buFontTx/>
                <a:buNone/>
              </a:pPr>
              <a:t>12</a:t>
            </a:fld>
            <a:endParaRPr lang="en-GB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3795" name="Θέση σημειώσεων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smtClean="0"/>
          </a:p>
        </p:txBody>
      </p:sp>
      <p:sp>
        <p:nvSpPr>
          <p:cNvPr id="33796" name="Θέση αριθμού διαφάνειας 3"/>
          <p:cNvSpPr>
            <a:spLocks noGrp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buClrTx/>
              <a:buSzPct val="100000"/>
              <a:buFontTx/>
              <a:buNone/>
            </a:pPr>
            <a:fld id="{1291DA40-2449-4588-8CCC-499243715AAE}" type="slidenum">
              <a:rPr lang="en-GB" smtClean="0">
                <a:solidFill>
                  <a:srgbClr val="000000"/>
                </a:solidFill>
                <a:latin typeface="Times New Roman" pitchFamily="18" charset="0"/>
              </a:rPr>
              <a:pPr>
                <a:buClrTx/>
                <a:buSzPct val="100000"/>
                <a:buFontTx/>
                <a:buNone/>
              </a:pPr>
              <a:t>14</a:t>
            </a:fld>
            <a:endParaRPr lang="en-GB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4819" name="Θέση σημειώσεων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smtClean="0"/>
          </a:p>
        </p:txBody>
      </p:sp>
      <p:sp>
        <p:nvSpPr>
          <p:cNvPr id="34820" name="Θέση αριθμού διαφάνειας 3"/>
          <p:cNvSpPr>
            <a:spLocks noGrp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buClrTx/>
              <a:buSzPct val="100000"/>
              <a:buFontTx/>
              <a:buNone/>
            </a:pPr>
            <a:fld id="{DBF59437-AE72-4579-97F8-65424D2BFC00}" type="slidenum">
              <a:rPr lang="en-GB" smtClean="0">
                <a:solidFill>
                  <a:srgbClr val="000000"/>
                </a:solidFill>
                <a:latin typeface="Times New Roman" pitchFamily="18" charset="0"/>
              </a:rPr>
              <a:pPr>
                <a:buClrTx/>
                <a:buSzPct val="100000"/>
                <a:buFontTx/>
                <a:buNone/>
              </a:pPr>
              <a:t>15</a:t>
            </a:fld>
            <a:endParaRPr lang="en-GB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5843" name="Θέση σημειώσεων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smtClean="0"/>
          </a:p>
        </p:txBody>
      </p:sp>
      <p:sp>
        <p:nvSpPr>
          <p:cNvPr id="35844" name="Θέση αριθμού διαφάνειας 3"/>
          <p:cNvSpPr>
            <a:spLocks noGrp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buClrTx/>
              <a:buSzPct val="100000"/>
              <a:buFontTx/>
              <a:buNone/>
            </a:pPr>
            <a:fld id="{E2C6730F-1493-4942-BB72-25DE39655CAB}" type="slidenum">
              <a:rPr lang="en-GB" smtClean="0">
                <a:solidFill>
                  <a:srgbClr val="000000"/>
                </a:solidFill>
                <a:latin typeface="Times New Roman" pitchFamily="18" charset="0"/>
              </a:rPr>
              <a:pPr>
                <a:buClrTx/>
                <a:buSzPct val="100000"/>
                <a:buFontTx/>
                <a:buNone/>
              </a:pPr>
              <a:t>16</a:t>
            </a:fld>
            <a:endParaRPr lang="en-GB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1507" name="Θέση σημειώσεων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smtClean="0"/>
          </a:p>
        </p:txBody>
      </p:sp>
      <p:sp>
        <p:nvSpPr>
          <p:cNvPr id="21508" name="Θέση αριθμού διαφάνειας 3"/>
          <p:cNvSpPr>
            <a:spLocks noGrp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buClrTx/>
              <a:buSzPct val="100000"/>
              <a:buFontTx/>
              <a:buNone/>
            </a:pPr>
            <a:fld id="{0C694520-DB8C-4E8A-A608-B5B0DF69E0A0}" type="slidenum">
              <a:rPr lang="en-GB" smtClean="0">
                <a:solidFill>
                  <a:srgbClr val="000000"/>
                </a:solidFill>
                <a:latin typeface="Times New Roman" pitchFamily="18" charset="0"/>
              </a:rPr>
              <a:pPr>
                <a:buClrTx/>
                <a:buSzPct val="100000"/>
                <a:buFontTx/>
                <a:buNone/>
              </a:pPr>
              <a:t>2</a:t>
            </a:fld>
            <a:endParaRPr lang="en-GB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Tx/>
              <a:buFont typeface="Calibri" pitchFamily="34" charset="0"/>
              <a:buNone/>
            </a:pPr>
            <a:r>
              <a:rPr lang="en-GB" smtClean="0"/>
              <a:t>Komentář: založeno na definici úmluvy OSN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4579" name="Θέση σημειώσεων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smtClean="0"/>
          </a:p>
        </p:txBody>
      </p:sp>
      <p:sp>
        <p:nvSpPr>
          <p:cNvPr id="24580" name="Θέση αριθμού διαφάνειας 3"/>
          <p:cNvSpPr>
            <a:spLocks noGrp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buClrTx/>
              <a:buSzPct val="100000"/>
              <a:buFontTx/>
              <a:buNone/>
            </a:pPr>
            <a:fld id="{100496C7-D53B-44F3-85B5-F32A405BAB8D}" type="slidenum">
              <a:rPr lang="en-GB" smtClean="0">
                <a:solidFill>
                  <a:srgbClr val="000000"/>
                </a:solidFill>
                <a:latin typeface="Times New Roman" pitchFamily="18" charset="0"/>
              </a:rPr>
              <a:pPr>
                <a:buClrTx/>
                <a:buSzPct val="100000"/>
                <a:buFontTx/>
                <a:buNone/>
              </a:pPr>
              <a:t>5</a:t>
            </a:fld>
            <a:endParaRPr lang="en-GB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6627" name="Θέση σημειώσεων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smtClean="0"/>
          </a:p>
        </p:txBody>
      </p:sp>
      <p:sp>
        <p:nvSpPr>
          <p:cNvPr id="26628" name="Θέση αριθμού διαφάνειας 3"/>
          <p:cNvSpPr>
            <a:spLocks noGrp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buClrTx/>
              <a:buSzPct val="100000"/>
              <a:buFontTx/>
              <a:buNone/>
            </a:pPr>
            <a:fld id="{B2FC1834-0691-4A25-9289-735475BE2B58}" type="slidenum">
              <a:rPr lang="en-GB" smtClean="0">
                <a:solidFill>
                  <a:srgbClr val="000000"/>
                </a:solidFill>
                <a:latin typeface="Times New Roman" pitchFamily="18" charset="0"/>
              </a:rPr>
              <a:pPr>
                <a:buClrTx/>
                <a:buSzPct val="100000"/>
                <a:buFontTx/>
                <a:buNone/>
              </a:pPr>
              <a:t>7</a:t>
            </a:fld>
            <a:endParaRPr lang="en-GB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7651" name="Θέση σημειώσεων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smtClean="0"/>
          </a:p>
        </p:txBody>
      </p:sp>
      <p:sp>
        <p:nvSpPr>
          <p:cNvPr id="27652" name="Θέση αριθμού διαφάνειας 3"/>
          <p:cNvSpPr>
            <a:spLocks noGrp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buClrTx/>
              <a:buSzPct val="100000"/>
              <a:buFontTx/>
              <a:buNone/>
            </a:pPr>
            <a:fld id="{B7479E9D-EAD1-4953-A74B-2B7F563EFF47}" type="slidenum">
              <a:rPr lang="en-GB" smtClean="0">
                <a:solidFill>
                  <a:srgbClr val="000000"/>
                </a:solidFill>
                <a:latin typeface="Times New Roman" pitchFamily="18" charset="0"/>
              </a:rPr>
              <a:pPr>
                <a:buClrTx/>
                <a:buSzPct val="100000"/>
                <a:buFontTx/>
                <a:buNone/>
              </a:pPr>
              <a:t>8</a:t>
            </a:fld>
            <a:endParaRPr lang="en-GB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8675" name="Θέση σημειώσεων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smtClean="0"/>
          </a:p>
        </p:txBody>
      </p:sp>
      <p:sp>
        <p:nvSpPr>
          <p:cNvPr id="28676" name="Θέση αριθμού διαφάνειας 3"/>
          <p:cNvSpPr>
            <a:spLocks noGrp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buClrTx/>
              <a:buSzPct val="100000"/>
              <a:buFontTx/>
              <a:buNone/>
            </a:pPr>
            <a:fld id="{C85F7A5B-3625-4879-92E9-4C9A9FDBB19D}" type="slidenum">
              <a:rPr lang="en-GB" smtClean="0">
                <a:solidFill>
                  <a:srgbClr val="000000"/>
                </a:solidFill>
                <a:latin typeface="Times New Roman" pitchFamily="18" charset="0"/>
              </a:rPr>
              <a:pPr>
                <a:buClrTx/>
                <a:buSzPct val="100000"/>
                <a:buFontTx/>
                <a:buNone/>
              </a:pPr>
              <a:t>9</a:t>
            </a:fld>
            <a:endParaRPr lang="en-GB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542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8528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7338" y="-107950"/>
            <a:ext cx="2058987" cy="6232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-107950"/>
            <a:ext cx="6027738" cy="6232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5321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-107950"/>
            <a:ext cx="8239125" cy="6232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45479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2.jpe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0"/>
            <a:ext cx="91249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-107950"/>
            <a:ext cx="8228012" cy="1311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29045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8518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5155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7013" cy="4999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25538"/>
            <a:ext cx="4038600" cy="4999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30894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49700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0536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2228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2433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369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213" y="6500813"/>
            <a:ext cx="823912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4" t="3102" r="63214" b="37788"/>
          <a:stretch>
            <a:fillRect/>
          </a:stretch>
        </p:blipFill>
        <p:spPr bwMode="auto">
          <a:xfrm>
            <a:off x="7907338" y="6494463"/>
            <a:ext cx="409575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07" r="7919" b="52925"/>
          <a:stretch>
            <a:fillRect/>
          </a:stretch>
        </p:blipFill>
        <p:spPr bwMode="auto">
          <a:xfrm>
            <a:off x="8299450" y="6491288"/>
            <a:ext cx="788988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-107950"/>
            <a:ext cx="822801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das Format des Titeltextes zu bearbeiten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228013" cy="499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Gliederungstextes zu bearbeiten</a:t>
            </a:r>
          </a:p>
          <a:p>
            <a:pPr lvl="1"/>
            <a:r>
              <a:rPr lang="en-GB" smtClean="0"/>
              <a:t>Zweite Gliederungsebene</a:t>
            </a:r>
          </a:p>
          <a:p>
            <a:pPr lvl="2"/>
            <a:r>
              <a:rPr lang="en-GB" smtClean="0"/>
              <a:t>Dritte Gliederungsebene</a:t>
            </a:r>
          </a:p>
          <a:p>
            <a:pPr lvl="3"/>
            <a:r>
              <a:rPr lang="en-GB" smtClean="0"/>
              <a:t>Vierte Gliederungsebene</a:t>
            </a:r>
          </a:p>
          <a:p>
            <a:pPr lvl="4"/>
            <a:r>
              <a:rPr lang="en-GB" smtClean="0"/>
              <a:t>Fünfte Gliederungsebene</a:t>
            </a:r>
          </a:p>
          <a:p>
            <a:pPr lvl="4"/>
            <a:r>
              <a:rPr lang="en-GB" smtClean="0"/>
              <a:t>Sechste Gliederungsebene</a:t>
            </a:r>
          </a:p>
          <a:p>
            <a:pPr lvl="4"/>
            <a:r>
              <a:rPr lang="en-GB" smtClean="0"/>
              <a:t>Siebente Gliederungsebene</a:t>
            </a:r>
          </a:p>
          <a:p>
            <a:pPr lvl="4"/>
            <a:r>
              <a:rPr lang="en-GB" smtClean="0"/>
              <a:t>Achte Gliederungsebene</a:t>
            </a:r>
          </a:p>
          <a:p>
            <a:pPr lvl="4"/>
            <a:r>
              <a:rPr lang="en-GB" smtClean="0"/>
              <a:t>Neunte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376092"/>
          </a:solidFill>
          <a:latin typeface="Trebuchet MS" pitchFamily="32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262626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262626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262626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62626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03350" y="3284538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AT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403350" y="2276475"/>
            <a:ext cx="6480175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buSzPct val="100000"/>
            </a:pPr>
            <a:r>
              <a:rPr lang="en-GB" sz="4000" b="1">
                <a:solidFill>
                  <a:srgbClr val="376092"/>
                </a:solidFill>
                <a:latin typeface="Trebuchet MS" pitchFamily="34" charset="0"/>
              </a:rPr>
              <a:t>HISTORIE POUŽÍVÁNÍ A ZÁKAZU MUČENÍ</a:t>
            </a:r>
          </a:p>
        </p:txBody>
      </p:sp>
      <p:pic>
        <p:nvPicPr>
          <p:cNvPr id="3076" name="Content Placeholder 4" descr="LLP logo englis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813" y="5805488"/>
            <a:ext cx="23399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3 - Εικόνα" descr="by-nc-n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5850"/>
            <a:ext cx="15843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ClrTx/>
              <a:buFont typeface="Calibri" pitchFamily="34" charset="0"/>
              <a:buNone/>
            </a:pPr>
            <a:r>
              <a:rPr lang="en-GB" sz="4400" smtClean="0"/>
              <a:t>2. Období inkvizice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Tx/>
              <a:buFont typeface="Calibri" pitchFamily="34" charset="0"/>
              <a:buNone/>
            </a:pPr>
            <a:r>
              <a:rPr lang="en-GB" b="1" smtClean="0"/>
              <a:t>Středověké inkvizice</a:t>
            </a:r>
            <a:r>
              <a:rPr lang="en-GB" smtClean="0"/>
              <a:t>: Tortura hrála ústřední roli v soudním systému v období od 13. do 18. století</a:t>
            </a:r>
          </a:p>
          <a:p>
            <a:pPr marL="914400" lvl="1" indent="-457200">
              <a:spcBef>
                <a:spcPts val="713"/>
              </a:spcBef>
              <a:buFont typeface="Calibri" pitchFamily="34" charset="0"/>
              <a:buChar char="₋"/>
            </a:pPr>
            <a:r>
              <a:rPr lang="en-GB" sz="2400" smtClean="0"/>
              <a:t>Tortura se používala zejména proti kacířským hnutím</a:t>
            </a:r>
          </a:p>
          <a:p>
            <a:pPr marL="914400" lvl="1" indent="-457200">
              <a:spcBef>
                <a:spcPts val="713"/>
              </a:spcBef>
              <a:buFont typeface="Calibri" pitchFamily="34" charset="0"/>
              <a:buChar char="₋"/>
            </a:pPr>
            <a:r>
              <a:rPr lang="en-GB" sz="2400" smtClean="0"/>
              <a:t>V roce 1484 papež výslovně schválil použití tortury v případech čarodějnictví</a:t>
            </a:r>
          </a:p>
          <a:p>
            <a:pPr marL="914400" lvl="1" indent="-457200">
              <a:spcBef>
                <a:spcPts val="713"/>
              </a:spcBef>
              <a:buFont typeface="Calibri" pitchFamily="34" charset="0"/>
              <a:buChar char="₋"/>
            </a:pPr>
            <a:r>
              <a:rPr lang="en-GB" sz="2400" smtClean="0"/>
              <a:t>Jestliže žena dokázala přestát torturu bez přiznání, bylo tuto skutečnost možno interpretovat jako „vliv zlých sil“</a:t>
            </a:r>
          </a:p>
          <a:p>
            <a:pPr marL="914400" lvl="1" indent="-457200">
              <a:spcBef>
                <a:spcPts val="713"/>
              </a:spcBef>
              <a:buFont typeface="Calibri" pitchFamily="34" charset="0"/>
              <a:buChar char="₋"/>
            </a:pPr>
            <a:r>
              <a:rPr lang="en-GB" sz="2400" smtClean="0"/>
              <a:t>Vrcholem honů na čarodějnice byly roky 1562, 1590, 1626 a 1650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/>
          <a:p>
            <a:pPr algn="l">
              <a:buClrTx/>
              <a:buFont typeface="Calibri" pitchFamily="34" charset="0"/>
              <a:buNone/>
            </a:pPr>
            <a:r>
              <a:rPr lang="en-GB" smtClean="0"/>
              <a:t>3. Osvícenství 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4294967295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/>
          <a:p>
            <a:pPr marL="0" indent="0">
              <a:buClrTx/>
              <a:buFont typeface="Calibri" pitchFamily="34" charset="0"/>
              <a:buNone/>
            </a:pPr>
            <a:r>
              <a:rPr lang="en-GB" sz="2400" smtClean="0"/>
              <a:t>Historie používání a zákazu mučení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ClrTx/>
              <a:buFont typeface="Calibri" pitchFamily="34" charset="0"/>
              <a:buNone/>
            </a:pPr>
            <a:r>
              <a:rPr lang="en-GB" smtClean="0"/>
              <a:t>3. Osvícenství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435975" cy="4999037"/>
          </a:xfrm>
        </p:spPr>
        <p:txBody>
          <a:bodyPr/>
          <a:lstStyle/>
          <a:p>
            <a:pPr marL="0" indent="0">
              <a:buClrTx/>
              <a:buFont typeface="Calibri" pitchFamily="34" charset="0"/>
              <a:buNone/>
            </a:pPr>
            <a:r>
              <a:rPr lang="en-GB" smtClean="0"/>
              <a:t>Mučení bylo zakázáno takřka v celé Evropě v důsledku:</a:t>
            </a:r>
          </a:p>
          <a:p>
            <a:pPr marL="914400" lvl="1" indent="-457200">
              <a:spcBef>
                <a:spcPts val="713"/>
              </a:spcBef>
              <a:buFont typeface="Calibri" pitchFamily="34" charset="0"/>
              <a:buChar char="₋"/>
            </a:pPr>
            <a:r>
              <a:rPr lang="en-GB" smtClean="0"/>
              <a:t>humánnějšího trestního práva – soudní řízení a tresty respektovaly důstojnost člověka</a:t>
            </a:r>
          </a:p>
          <a:p>
            <a:pPr marL="914400" lvl="1" indent="-457200">
              <a:spcBef>
                <a:spcPts val="713"/>
              </a:spcBef>
              <a:buFont typeface="Calibri" pitchFamily="34" charset="0"/>
              <a:buChar char="₋"/>
            </a:pPr>
            <a:r>
              <a:rPr lang="en-GB" smtClean="0"/>
              <a:t>formálních pochybností o užitečnosti mučení</a:t>
            </a:r>
          </a:p>
          <a:p>
            <a:pPr marL="914400" lvl="1" indent="-457200">
              <a:spcBef>
                <a:spcPts val="713"/>
              </a:spcBef>
              <a:buFont typeface="Calibri" pitchFamily="34" charset="0"/>
              <a:buChar char="₋"/>
            </a:pPr>
            <a:r>
              <a:rPr lang="en-GB" smtClean="0"/>
              <a:t>důležitých změn v právním systému, kde okolnostní důkazy hrály důležitější roli, a v důsledku zavedení nových trestů, například „trest založený na podezření“ (Verdachtsstrafe): Tento trest vyplnil mezeru mezi trestem smrti na jedné a zproštěním obžaloby na druhé straně.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/>
          <a:p>
            <a:pPr algn="l">
              <a:buClrTx/>
              <a:buFont typeface="Calibri" pitchFamily="34" charset="0"/>
              <a:buNone/>
            </a:pPr>
            <a:r>
              <a:rPr lang="en-GB" smtClean="0"/>
              <a:t>4. 19.–21. století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idx="4294967295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/>
          <a:p>
            <a:pPr marL="0" indent="0">
              <a:buClrTx/>
              <a:buFont typeface="Calibri" pitchFamily="34" charset="0"/>
              <a:buNone/>
            </a:pPr>
            <a:r>
              <a:rPr lang="en-GB" sz="2400" smtClean="0"/>
              <a:t>Historie používání a zákazu mučení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ClrTx/>
              <a:buFont typeface="Calibri" pitchFamily="34" charset="0"/>
              <a:buNone/>
            </a:pPr>
            <a:r>
              <a:rPr lang="en-GB" smtClean="0"/>
              <a:t>4. 19.–21. století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8013" cy="5256212"/>
          </a:xfrm>
        </p:spPr>
        <p:txBody>
          <a:bodyPr/>
          <a:lstStyle/>
          <a:p>
            <a:pPr marL="0" indent="0">
              <a:buClrTx/>
              <a:buFont typeface="Calibri" pitchFamily="34" charset="0"/>
              <a:buNone/>
            </a:pPr>
            <a:r>
              <a:rPr lang="en-GB" smtClean="0"/>
              <a:t>Tortura coby formální a legální technika výslechu prakticky vymizela, s </a:t>
            </a:r>
            <a:r>
              <a:rPr lang="cs-CZ" smtClean="0"/>
              <a:t>těmito výjimkami</a:t>
            </a:r>
            <a:r>
              <a:rPr lang="en-GB" smtClean="0"/>
              <a:t>:</a:t>
            </a:r>
          </a:p>
          <a:p>
            <a:pPr marL="914400" lvl="1" indent="-457200">
              <a:spcBef>
                <a:spcPts val="713"/>
              </a:spcBef>
              <a:buFont typeface="Calibri" pitchFamily="34" charset="0"/>
              <a:buChar char="₋"/>
            </a:pPr>
            <a:r>
              <a:rPr lang="cs-CZ" smtClean="0"/>
              <a:t>Sovětský svaz </a:t>
            </a:r>
            <a:r>
              <a:rPr lang="en-GB" smtClean="0"/>
              <a:t>(1917–1922), fašistick</a:t>
            </a:r>
            <a:r>
              <a:rPr lang="cs-CZ" smtClean="0"/>
              <a:t>á</a:t>
            </a:r>
            <a:r>
              <a:rPr lang="en-GB" smtClean="0"/>
              <a:t> Itálie a Španělsk</a:t>
            </a:r>
            <a:r>
              <a:rPr lang="cs-CZ" smtClean="0"/>
              <a:t>o</a:t>
            </a:r>
            <a:r>
              <a:rPr lang="en-GB" smtClean="0"/>
              <a:t> a národně socialistické Německ</a:t>
            </a:r>
            <a:r>
              <a:rPr lang="cs-CZ" smtClean="0"/>
              <a:t>o.</a:t>
            </a:r>
            <a:endParaRPr lang="en-GB" smtClean="0"/>
          </a:p>
          <a:p>
            <a:pPr marL="914400" lvl="1" indent="-457200">
              <a:spcBef>
                <a:spcPts val="713"/>
              </a:spcBef>
              <a:buFont typeface="Calibri" pitchFamily="34" charset="0"/>
              <a:buChar char="₋"/>
            </a:pPr>
            <a:r>
              <a:rPr lang="en-GB" smtClean="0"/>
              <a:t>50. léta 20. století: </a:t>
            </a:r>
            <a:r>
              <a:rPr lang="cs-CZ" smtClean="0"/>
              <a:t>f</a:t>
            </a:r>
            <a:r>
              <a:rPr lang="en-GB" smtClean="0"/>
              <a:t>rancouzská koloniální správa vystavovala mučení mnoho Alžířanů.</a:t>
            </a:r>
          </a:p>
          <a:p>
            <a:pPr marL="914400" lvl="1" indent="-457200">
              <a:spcBef>
                <a:spcPts val="713"/>
              </a:spcBef>
              <a:buFont typeface="Calibri" pitchFamily="34" charset="0"/>
              <a:buChar char="₋"/>
            </a:pPr>
            <a:r>
              <a:rPr lang="en-GB" smtClean="0"/>
              <a:t>Období studené války, totalitní režimy v jižní Americe a Africe a válka na Balkáně v 90. letech 20. století.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ClrTx/>
              <a:buFont typeface="Calibri" pitchFamily="34" charset="0"/>
              <a:buNone/>
            </a:pPr>
            <a:r>
              <a:rPr lang="en-GB" smtClean="0"/>
              <a:t>4. 19.–21. století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435975" cy="5472112"/>
          </a:xfrm>
        </p:spPr>
        <p:txBody>
          <a:bodyPr/>
          <a:lstStyle/>
          <a:p>
            <a:pPr>
              <a:lnSpc>
                <a:spcPct val="90000"/>
              </a:lnSpc>
              <a:buFont typeface="Times New Roman" pitchFamily="18" charset="0"/>
              <a:buChar char="•"/>
            </a:pPr>
            <a:r>
              <a:rPr lang="en-GB" smtClean="0"/>
              <a:t>Mučení a špatné zacházení je stále v mnoha zemích světa rutinní záležitostí, ačkoli </a:t>
            </a:r>
            <a:r>
              <a:rPr lang="en-GB" b="1" i="1" smtClean="0"/>
              <a:t>mezinárodní právo je bezvýhradně zakazuje</a:t>
            </a:r>
            <a:r>
              <a:rPr lang="en-GB" b="1" smtClean="0"/>
              <a:t>.</a:t>
            </a:r>
          </a:p>
          <a:p>
            <a:pPr>
              <a:lnSpc>
                <a:spcPct val="90000"/>
              </a:lnSpc>
              <a:buFont typeface="Times New Roman" pitchFamily="18" charset="0"/>
              <a:buChar char="•"/>
            </a:pPr>
            <a:r>
              <a:rPr lang="en-GB" smtClean="0"/>
              <a:t>Účel a postupy mučení se v průběhu času výrazně změnily:</a:t>
            </a:r>
          </a:p>
          <a:p>
            <a:pPr marL="914400" lvl="1" indent="-457200">
              <a:lnSpc>
                <a:spcPct val="90000"/>
              </a:lnSpc>
              <a:spcBef>
                <a:spcPts val="713"/>
              </a:spcBef>
              <a:buFont typeface="Calibri" pitchFamily="34" charset="0"/>
              <a:buChar char="₋"/>
            </a:pPr>
            <a:r>
              <a:rPr lang="en-GB" sz="2400" smtClean="0"/>
              <a:t>posun směrem k </a:t>
            </a:r>
            <a:r>
              <a:rPr lang="en-GB" sz="2400" b="1" smtClean="0"/>
              <a:t>„čistému mučení“</a:t>
            </a:r>
            <a:r>
              <a:rPr lang="en-GB" sz="2400" smtClean="0"/>
              <a:t>, které nezanechává viditelné stopy, v USA, Francii a Velké Británii; tyto postupy se následně rozšířily do nedemokratických zemí</a:t>
            </a:r>
          </a:p>
          <a:p>
            <a:pPr marL="914400" lvl="1" indent="-457200">
              <a:lnSpc>
                <a:spcPct val="90000"/>
              </a:lnSpc>
              <a:spcBef>
                <a:spcPts val="713"/>
              </a:spcBef>
              <a:buFont typeface="Calibri" pitchFamily="34" charset="0"/>
              <a:buChar char="₋"/>
            </a:pPr>
            <a:r>
              <a:rPr lang="en-GB" sz="2400" smtClean="0"/>
              <a:t>Účel mučení se posunul (alespoň v demokratických zemích) od vynucení přiznání k </a:t>
            </a:r>
            <a:r>
              <a:rPr lang="en-GB" sz="2400" i="1" smtClean="0"/>
              <a:t>dřívějšímu</a:t>
            </a:r>
            <a:r>
              <a:rPr lang="en-GB" sz="2400" smtClean="0"/>
              <a:t> zločinu k získání informací o </a:t>
            </a:r>
            <a:r>
              <a:rPr lang="en-GB" sz="2400" b="1" i="1" smtClean="0"/>
              <a:t>budoucích</a:t>
            </a:r>
            <a:r>
              <a:rPr lang="en-GB" sz="2400" b="1" smtClean="0"/>
              <a:t> událostech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ClrTx/>
              <a:buFont typeface="Calibri" pitchFamily="34" charset="0"/>
              <a:buNone/>
            </a:pPr>
            <a:r>
              <a:rPr lang="en-GB" smtClean="0"/>
              <a:t>4. 19.–21. století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8013" cy="5183187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ClrTx/>
              <a:buFont typeface="Calibri" pitchFamily="34" charset="0"/>
              <a:buNone/>
            </a:pPr>
            <a:r>
              <a:rPr lang="en-GB" smtClean="0"/>
              <a:t>„</a:t>
            </a:r>
            <a:r>
              <a:rPr lang="en-GB" b="1" smtClean="0"/>
              <a:t>Čisté mučení</a:t>
            </a:r>
            <a:r>
              <a:rPr lang="en-GB" smtClean="0"/>
              <a:t>“ v demokratických zemích, aby mučení nebylo zjistitelné, zejména z důvodu</a:t>
            </a:r>
          </a:p>
          <a:p>
            <a:pPr marL="914400" lvl="1" indent="-457200">
              <a:spcBef>
                <a:spcPts val="1200"/>
              </a:spcBef>
              <a:spcAft>
                <a:spcPts val="600"/>
              </a:spcAft>
              <a:buFont typeface="Calibri" pitchFamily="34" charset="0"/>
              <a:buChar char="₋"/>
            </a:pPr>
            <a:r>
              <a:rPr lang="en-GB" smtClean="0"/>
              <a:t>legitimity demokratických vlád a jejích postupů vůči veřejnosti</a:t>
            </a:r>
          </a:p>
          <a:p>
            <a:pPr marL="914400" lvl="1" indent="-457200">
              <a:spcBef>
                <a:spcPts val="1200"/>
              </a:spcBef>
              <a:spcAft>
                <a:spcPts val="600"/>
              </a:spcAft>
              <a:buFont typeface="Calibri" pitchFamily="34" charset="0"/>
              <a:buChar char="₋"/>
            </a:pPr>
            <a:r>
              <a:rPr lang="en-GB" smtClean="0"/>
              <a:t>uznávání lidských práv</a:t>
            </a:r>
          </a:p>
          <a:p>
            <a:pPr marL="914400" lvl="1" indent="-457200">
              <a:spcBef>
                <a:spcPts val="1200"/>
              </a:spcBef>
              <a:spcAft>
                <a:spcPts val="600"/>
              </a:spcAft>
              <a:buFont typeface="Calibri" pitchFamily="34" charset="0"/>
              <a:buChar char="₋"/>
            </a:pPr>
            <a:r>
              <a:rPr lang="en-GB" smtClean="0"/>
              <a:t>intenzivnější</a:t>
            </a:r>
            <a:r>
              <a:rPr lang="cs-CZ" smtClean="0"/>
              <a:t>ho</a:t>
            </a:r>
            <a:r>
              <a:rPr lang="en-GB" smtClean="0"/>
              <a:t> sledování zavádění a dodržování lidských práv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ClrTx/>
              <a:buFont typeface="Calibri" pitchFamily="34" charset="0"/>
              <a:buNone/>
            </a:pPr>
            <a:r>
              <a:rPr lang="en-GB" smtClean="0"/>
              <a:t>Přehled</a:t>
            </a:r>
          </a:p>
        </p:txBody>
      </p:sp>
      <p:sp>
        <p:nvSpPr>
          <p:cNvPr id="4099" name="Θέση περιεχομένου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Trebuchet MS" pitchFamily="34" charset="0"/>
              <a:buAutoNum type="arabicPeriod"/>
            </a:pPr>
            <a:r>
              <a:rPr lang="en-GB" smtClean="0"/>
              <a:t>Období před inkvizicí	</a:t>
            </a:r>
          </a:p>
          <a:p>
            <a:pPr marL="514350" indent="-514350">
              <a:lnSpc>
                <a:spcPct val="150000"/>
              </a:lnSpc>
              <a:buFont typeface="Trebuchet MS" pitchFamily="34" charset="0"/>
              <a:buAutoNum type="arabicPeriod"/>
            </a:pPr>
            <a:r>
              <a:rPr lang="en-GB" smtClean="0"/>
              <a:t>Období inkvizice</a:t>
            </a:r>
          </a:p>
          <a:p>
            <a:pPr marL="514350" indent="-514350">
              <a:lnSpc>
                <a:spcPct val="150000"/>
              </a:lnSpc>
              <a:buFont typeface="Trebuchet MS" pitchFamily="34" charset="0"/>
              <a:buAutoNum type="arabicPeriod"/>
            </a:pPr>
            <a:r>
              <a:rPr lang="en-GB" smtClean="0"/>
              <a:t>Osvícenství	</a:t>
            </a:r>
          </a:p>
          <a:p>
            <a:pPr marL="514350" indent="-514350">
              <a:lnSpc>
                <a:spcPct val="150000"/>
              </a:lnSpc>
              <a:buFont typeface="Trebuchet MS" pitchFamily="34" charset="0"/>
              <a:buAutoNum type="arabicPeriod"/>
            </a:pPr>
            <a:r>
              <a:rPr lang="en-GB" smtClean="0"/>
              <a:t>19.–21. století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ClrTx/>
              <a:buFont typeface="Calibri" pitchFamily="34" charset="0"/>
              <a:buNone/>
            </a:pPr>
            <a:r>
              <a:rPr lang="en-GB" cap="none" smtClean="0"/>
              <a:t>1. Období před inkvizicí 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Tx/>
              <a:buFont typeface="Calibri" pitchFamily="34" charset="0"/>
              <a:buNone/>
            </a:pPr>
            <a:r>
              <a:rPr lang="en-GB" sz="2400" smtClean="0"/>
              <a:t>Historie používání a zákazu mučení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Inhaltsplatzhalter 1"/>
          <p:cNvSpPr>
            <a:spLocks noGrp="1"/>
          </p:cNvSpPr>
          <p:nvPr>
            <p:ph/>
          </p:nvPr>
        </p:nvSpPr>
        <p:spPr>
          <a:xfrm>
            <a:off x="457200" y="1052513"/>
            <a:ext cx="8239125" cy="5256212"/>
          </a:xfrm>
        </p:spPr>
        <p:txBody>
          <a:bodyPr/>
          <a:lstStyle/>
          <a:p>
            <a:pPr marL="914400" lvl="1" indent="-457200">
              <a:spcBef>
                <a:spcPts val="12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GB" sz="3200" smtClean="0"/>
              <a:t>První záznamy o mučení ze starověkého Egypta</a:t>
            </a:r>
          </a:p>
          <a:p>
            <a:pPr marL="914400" lvl="1" indent="-457200">
              <a:spcBef>
                <a:spcPts val="12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GB" sz="3200" smtClean="0"/>
              <a:t>V antickém Řecku byli mučení vystaveni pouze otroci</a:t>
            </a:r>
          </a:p>
          <a:p>
            <a:pPr marL="1371600" lvl="2" indent="-457200">
              <a:spcBef>
                <a:spcPts val="1200"/>
              </a:spcBef>
              <a:spcAft>
                <a:spcPts val="600"/>
              </a:spcAft>
              <a:buFont typeface="Calibri" pitchFamily="34" charset="0"/>
              <a:buChar char="₋"/>
            </a:pPr>
            <a:r>
              <a:rPr lang="en-GB" sz="2000" smtClean="0"/>
              <a:t>Svědectví otroka bylo přípustné </a:t>
            </a:r>
            <a:r>
              <a:rPr lang="en-GB" sz="2000" b="1" smtClean="0"/>
              <a:t>výhradně</a:t>
            </a:r>
            <a:r>
              <a:rPr lang="en-GB" sz="2000" smtClean="0"/>
              <a:t> v případě, bylo-li vynuceno mučením.</a:t>
            </a:r>
          </a:p>
          <a:p>
            <a:pPr marL="1371600" lvl="2" indent="-457200">
              <a:spcBef>
                <a:spcPts val="1200"/>
              </a:spcBef>
              <a:spcAft>
                <a:spcPts val="600"/>
              </a:spcAft>
              <a:buFont typeface="Calibri" pitchFamily="34" charset="0"/>
              <a:buChar char="₋"/>
            </a:pPr>
            <a:r>
              <a:rPr lang="en-GB" sz="2000" smtClean="0"/>
              <a:t>Otrok nepodléhal právu, takže případné ublížení na zdraví otroka se právně týkalo jeho pána.</a:t>
            </a:r>
          </a:p>
          <a:p>
            <a:pPr marL="1371600" lvl="2" indent="-457200">
              <a:spcBef>
                <a:spcPts val="1200"/>
              </a:spcBef>
              <a:spcAft>
                <a:spcPts val="600"/>
              </a:spcAft>
              <a:buFont typeface="Calibri" pitchFamily="34" charset="0"/>
              <a:buChar char="₋"/>
            </a:pPr>
            <a:r>
              <a:rPr lang="en-GB" sz="2000" smtClean="0"/>
              <a:t>Z procedurálního hlediska plnil otrok pouze úlohu svědka (výslech ohledně trestných činů, ze kterých byl obviněn jeho pán).</a:t>
            </a: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468313" y="115888"/>
            <a:ext cx="8228012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 algn="ctr" eaLnBrk="0" hangingPunct="0">
              <a:buSzPct val="100000"/>
            </a:pPr>
            <a:r>
              <a:rPr lang="en-GB" sz="4000" b="1">
                <a:solidFill>
                  <a:srgbClr val="376092"/>
                </a:solidFill>
                <a:latin typeface="Trebuchet MS" pitchFamily="34" charset="0"/>
              </a:rPr>
              <a:t>1. Období před inkvizicí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ClrTx/>
              <a:buFont typeface="Calibri" pitchFamily="34" charset="0"/>
              <a:buNone/>
            </a:pPr>
            <a:r>
              <a:rPr lang="en-GB" smtClean="0"/>
              <a:t>1. Období před inkvizicí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lnSpc>
                <a:spcPct val="90000"/>
              </a:lnSpc>
              <a:spcBef>
                <a:spcPts val="1200"/>
              </a:spcBef>
              <a:buClrTx/>
              <a:buFont typeface="Calibri" pitchFamily="34" charset="0"/>
              <a:buNone/>
            </a:pPr>
            <a:r>
              <a:rPr lang="en-GB" sz="3200" smtClean="0"/>
              <a:t>Antický Řím:</a:t>
            </a:r>
          </a:p>
          <a:p>
            <a:pPr marL="1371600" lvl="2" indent="-457200">
              <a:lnSpc>
                <a:spcPct val="90000"/>
              </a:lnSpc>
              <a:spcBef>
                <a:spcPts val="1200"/>
              </a:spcBef>
              <a:buFont typeface="Calibri" pitchFamily="34" charset="0"/>
              <a:buChar char="₋"/>
            </a:pPr>
            <a:r>
              <a:rPr lang="en-GB" sz="2800" smtClean="0"/>
              <a:t>svobodní občané mohli být vystaveni mučení, jestliže byli podezřelí ze spáchání závažného trestného činu (odmítání autority císaře nebo jeho zástupců).</a:t>
            </a:r>
          </a:p>
          <a:p>
            <a:pPr marL="1371600" lvl="2" indent="-457200">
              <a:lnSpc>
                <a:spcPct val="90000"/>
              </a:lnSpc>
              <a:spcBef>
                <a:spcPts val="1200"/>
              </a:spcBef>
              <a:buFont typeface="Calibri" pitchFamily="34" charset="0"/>
              <a:buChar char="₋"/>
            </a:pPr>
            <a:r>
              <a:rPr lang="en-GB" sz="2800" smtClean="0"/>
              <a:t>nižší třídy a otroci směli být vystaveni mučení i v jiných případech.</a:t>
            </a:r>
          </a:p>
          <a:p>
            <a:pPr marL="1371600" lvl="2" indent="-457200">
              <a:lnSpc>
                <a:spcPct val="90000"/>
              </a:lnSpc>
              <a:spcBef>
                <a:spcPts val="1200"/>
              </a:spcBef>
              <a:buFont typeface="Calibri" pitchFamily="34" charset="0"/>
              <a:buChar char="₋"/>
            </a:pPr>
            <a:r>
              <a:rPr lang="en-GB" sz="2800" smtClean="0"/>
              <a:t>mučení bylo považováno za prostředek k udržení moci v rukou vládnoucí třídy.</a:t>
            </a:r>
          </a:p>
          <a:p>
            <a:pPr marL="1371600" lvl="2" indent="-457200">
              <a:lnSpc>
                <a:spcPct val="90000"/>
              </a:lnSpc>
              <a:spcBef>
                <a:spcPts val="1200"/>
              </a:spcBef>
              <a:buFont typeface="Calibri" pitchFamily="34" charset="0"/>
              <a:buChar char="₋"/>
            </a:pPr>
            <a:r>
              <a:rPr lang="en-GB" sz="2800" smtClean="0"/>
              <a:t>mučení bylo používáno i k vynucení zřeknutí se víry u prvních křesťanů</a:t>
            </a:r>
            <a:r>
              <a:rPr lang="cs-CZ" sz="2800" smtClean="0"/>
              <a:t>.</a:t>
            </a:r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/>
          <a:p>
            <a:pPr algn="l">
              <a:buClrTx/>
              <a:buFont typeface="Calibri" pitchFamily="34" charset="0"/>
              <a:buNone/>
            </a:pPr>
            <a:r>
              <a:rPr lang="en-GB" smtClean="0"/>
              <a:t>2. Období inkvizice 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4294967295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/>
          <a:p>
            <a:pPr marL="0" indent="0">
              <a:buClrTx/>
              <a:buFont typeface="Calibri" pitchFamily="34" charset="0"/>
              <a:buNone/>
            </a:pPr>
            <a:r>
              <a:rPr lang="en-GB" sz="2400" smtClean="0"/>
              <a:t>Historie používání a zákazu mučení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ClrTx/>
              <a:buFont typeface="Calibri" pitchFamily="34" charset="0"/>
              <a:buNone/>
            </a:pPr>
            <a:r>
              <a:rPr lang="en-GB" sz="4400" smtClean="0"/>
              <a:t>2. Období inkvizice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08050"/>
            <a:ext cx="8604250" cy="5400675"/>
          </a:xfrm>
        </p:spPr>
        <p:txBody>
          <a:bodyPr/>
          <a:lstStyle/>
          <a:p>
            <a:pPr>
              <a:buFont typeface="Times New Roman" pitchFamily="18" charset="0"/>
              <a:buChar char="•"/>
            </a:pPr>
            <a:r>
              <a:rPr lang="en-GB" smtClean="0"/>
              <a:t>Středověk: mučení se přijetím římského práva stalo formální součástí evropských justičních soustav</a:t>
            </a:r>
          </a:p>
          <a:p>
            <a:pPr>
              <a:buFont typeface="Times New Roman" pitchFamily="18" charset="0"/>
              <a:buChar char="•"/>
            </a:pPr>
            <a:r>
              <a:rPr lang="en-GB" b="1" smtClean="0"/>
              <a:t>Zkouška bolestí</a:t>
            </a:r>
            <a:r>
              <a:rPr lang="en-GB" smtClean="0"/>
              <a:t> představovala běžný způsob ke zjištění viny:</a:t>
            </a:r>
          </a:p>
          <a:p>
            <a:pPr marL="914400" lvl="1" indent="-457200">
              <a:spcBef>
                <a:spcPts val="713"/>
              </a:spcBef>
              <a:buFont typeface="Calibri" pitchFamily="34" charset="0"/>
              <a:buChar char="₋"/>
            </a:pPr>
            <a:r>
              <a:rPr lang="en-GB" sz="2400" smtClean="0"/>
              <a:t>byl-li obviněný nevinen, Bůh jej měl ochránit před zraněním. </a:t>
            </a:r>
          </a:p>
          <a:p>
            <a:pPr marL="914400" lvl="1" indent="-457200">
              <a:spcBef>
                <a:spcPts val="713"/>
              </a:spcBef>
              <a:buFont typeface="Calibri" pitchFamily="34" charset="0"/>
              <a:buChar char="₋"/>
            </a:pPr>
            <a:r>
              <a:rPr lang="cs-CZ" sz="2400" smtClean="0"/>
              <a:t>r</a:t>
            </a:r>
            <a:r>
              <a:rPr lang="en-GB" sz="2400" smtClean="0"/>
              <a:t>ozdíl: mučení nebylo používáno k prokázání viny obviněného, ale k vynucení přiznání (případ nerozhodl Bůh, nýbrž člověk).</a:t>
            </a:r>
          </a:p>
          <a:p>
            <a:pPr marL="914400" lvl="1" indent="-457200">
              <a:spcBef>
                <a:spcPts val="713"/>
              </a:spcBef>
              <a:buFont typeface="Calibri" pitchFamily="34" charset="0"/>
              <a:buChar char="₋"/>
            </a:pPr>
            <a:r>
              <a:rPr lang="cs-CZ" sz="2400" smtClean="0"/>
              <a:t>v</a:t>
            </a:r>
            <a:r>
              <a:rPr lang="en-GB" sz="2400" smtClean="0"/>
              <a:t> roce 1215 papež zakázal používání zkoušky bolestí členy církve.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ClrTx/>
              <a:buFont typeface="Calibri" pitchFamily="34" charset="0"/>
              <a:buNone/>
            </a:pPr>
            <a:r>
              <a:rPr lang="en-GB" sz="4400" smtClean="0"/>
              <a:t>2. Období inkvizice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507413" cy="5183187"/>
          </a:xfrm>
        </p:spPr>
        <p:txBody>
          <a:bodyPr/>
          <a:lstStyle/>
          <a:p>
            <a:pPr>
              <a:lnSpc>
                <a:spcPct val="90000"/>
              </a:lnSpc>
              <a:buFont typeface="Times New Roman" pitchFamily="18" charset="0"/>
              <a:buChar char="•"/>
            </a:pPr>
            <a:r>
              <a:rPr lang="en-GB" smtClean="0"/>
              <a:t>V roce 1252 bylo mučení zavedeno pro účely získání </a:t>
            </a:r>
            <a:r>
              <a:rPr lang="en-GB" b="1" smtClean="0"/>
              <a:t>přiznání</a:t>
            </a:r>
            <a:r>
              <a:rPr lang="en-GB" smtClean="0"/>
              <a:t>.</a:t>
            </a:r>
          </a:p>
          <a:p>
            <a:pPr>
              <a:lnSpc>
                <a:spcPct val="90000"/>
              </a:lnSpc>
              <a:buFont typeface="Times New Roman" pitchFamily="18" charset="0"/>
              <a:buChar char="•"/>
            </a:pPr>
            <a:r>
              <a:rPr lang="en-GB" smtClean="0"/>
              <a:t>Samotnému mučení předcházel tento postup:</a:t>
            </a:r>
          </a:p>
          <a:p>
            <a:pPr marL="914400" lvl="1" indent="-457200">
              <a:lnSpc>
                <a:spcPct val="90000"/>
              </a:lnSpc>
              <a:spcBef>
                <a:spcPts val="713"/>
              </a:spcBef>
              <a:buFont typeface="Calibri" pitchFamily="34" charset="0"/>
              <a:buChar char="₋"/>
            </a:pPr>
            <a:r>
              <a:rPr lang="en-GB" smtClean="0"/>
              <a:t>obviněnému bylo vyhrožováno mučením.</a:t>
            </a:r>
          </a:p>
          <a:p>
            <a:pPr marL="914400" lvl="1" indent="-457200">
              <a:lnSpc>
                <a:spcPct val="90000"/>
              </a:lnSpc>
              <a:spcBef>
                <a:spcPts val="713"/>
              </a:spcBef>
              <a:buFont typeface="Calibri" pitchFamily="34" charset="0"/>
              <a:buChar char="₋"/>
            </a:pPr>
            <a:r>
              <a:rPr lang="en-GB" smtClean="0"/>
              <a:t>obviněnému byly v temné mučírně ukázány mučicí nástroje způsobem vzbuzujícím pocit strachu.</a:t>
            </a:r>
          </a:p>
          <a:p>
            <a:pPr marL="914400" lvl="1" indent="-457200">
              <a:lnSpc>
                <a:spcPct val="90000"/>
              </a:lnSpc>
              <a:spcBef>
                <a:spcPts val="713"/>
              </a:spcBef>
              <a:buFont typeface="Calibri" pitchFamily="34" charset="0"/>
              <a:buChar char="₋"/>
            </a:pPr>
            <a:r>
              <a:rPr lang="en-GB" smtClean="0"/>
              <a:t>obviněný byl konfrontován s katem (kat byl oděn celý v černém a měl zakrytou hlavu i obličej).</a:t>
            </a:r>
          </a:p>
          <a:p>
            <a:pPr marL="914400" lvl="1" indent="-457200">
              <a:lnSpc>
                <a:spcPct val="90000"/>
              </a:lnSpc>
              <a:spcBef>
                <a:spcPts val="713"/>
              </a:spcBef>
              <a:buFont typeface="Calibri" pitchFamily="34" charset="0"/>
              <a:buChar char="₋"/>
            </a:pPr>
            <a:r>
              <a:rPr lang="en-GB" smtClean="0"/>
              <a:t>obviněný byl se svázanýma rukama vysvléknut do spodního prádla</a:t>
            </a:r>
          </a:p>
          <a:p>
            <a:pPr marL="914400" lvl="1" indent="-457200">
              <a:lnSpc>
                <a:spcPct val="90000"/>
              </a:lnSpc>
              <a:spcBef>
                <a:spcPts val="713"/>
              </a:spcBef>
              <a:buClrTx/>
              <a:buFont typeface="Calibri" pitchFamily="34" charset="0"/>
              <a:buNone/>
            </a:pPr>
            <a:r>
              <a:rPr lang="en-GB" i="1" smtClean="0"/>
              <a:t>Cíl: vyvolání pocitu naprosté bezmoci během výslechu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395288" y="5661025"/>
            <a:ext cx="431800" cy="431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ClrTx/>
              <a:buFont typeface="Calibri" pitchFamily="34" charset="0"/>
              <a:buNone/>
            </a:pPr>
            <a:r>
              <a:rPr lang="en-GB" sz="4400" smtClean="0"/>
              <a:t>2. Období inkvizice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ClrTx/>
              <a:buFont typeface="Calibri" pitchFamily="34" charset="0"/>
              <a:buNone/>
            </a:pPr>
            <a:r>
              <a:rPr lang="en-GB" smtClean="0"/>
              <a:t>Tento způsob využití tortury byl úzce propojen s justičním systémem, který vyznával </a:t>
            </a:r>
            <a:r>
              <a:rPr lang="en-GB" b="1" smtClean="0"/>
              <a:t>přiznání</a:t>
            </a:r>
            <a:r>
              <a:rPr lang="en-GB" smtClean="0"/>
              <a:t> coby „</a:t>
            </a:r>
            <a:r>
              <a:rPr lang="en-GB" b="1" smtClean="0"/>
              <a:t>královnu důkazů</a:t>
            </a:r>
            <a:r>
              <a:rPr lang="en-GB" smtClean="0"/>
              <a:t>“.</a:t>
            </a:r>
          </a:p>
          <a:p>
            <a:pPr marL="914400" lvl="1" indent="-457200">
              <a:lnSpc>
                <a:spcPct val="90000"/>
              </a:lnSpc>
              <a:spcBef>
                <a:spcPts val="713"/>
              </a:spcBef>
              <a:buFont typeface="Calibri" pitchFamily="34" charset="0"/>
              <a:buChar char="₋"/>
            </a:pPr>
            <a:r>
              <a:rPr lang="en-GB" smtClean="0"/>
              <a:t>Odsouzení obviněného vyžadovalo konkrétní </a:t>
            </a:r>
            <a:r>
              <a:rPr lang="en-GB" b="1" smtClean="0"/>
              <a:t>důkazy</a:t>
            </a:r>
            <a:r>
              <a:rPr lang="en-GB" smtClean="0"/>
              <a:t>, shodná </a:t>
            </a:r>
            <a:r>
              <a:rPr lang="en-GB" b="1" smtClean="0"/>
              <a:t>svědectví</a:t>
            </a:r>
            <a:r>
              <a:rPr lang="en-GB" smtClean="0"/>
              <a:t> alespoň dvou svědků nebo </a:t>
            </a:r>
            <a:r>
              <a:rPr lang="en-GB" b="1" smtClean="0"/>
              <a:t>přiznání</a:t>
            </a:r>
          </a:p>
          <a:p>
            <a:pPr marL="914400" lvl="1" indent="-457200">
              <a:lnSpc>
                <a:spcPct val="90000"/>
              </a:lnSpc>
              <a:spcBef>
                <a:spcPts val="713"/>
              </a:spcBef>
              <a:buFont typeface="Calibri" pitchFamily="34" charset="0"/>
              <a:buChar char="₋"/>
            </a:pPr>
            <a:r>
              <a:rPr lang="en-GB" smtClean="0"/>
              <a:t>Předpokladem k využití tortury byl určitý </a:t>
            </a:r>
            <a:r>
              <a:rPr lang="en-GB" b="1" smtClean="0"/>
              <a:t>stupeň okolnostních důkazů</a:t>
            </a:r>
            <a:r>
              <a:rPr lang="en-GB" smtClean="0"/>
              <a:t>, které by i dnes postačovaly k odsouzení obviněného</a:t>
            </a:r>
          </a:p>
          <a:p>
            <a:pPr marL="914400" lvl="1" indent="-457200">
              <a:lnSpc>
                <a:spcPct val="90000"/>
              </a:lnSpc>
              <a:spcBef>
                <a:spcPts val="713"/>
              </a:spcBef>
              <a:buFont typeface="Calibri" pitchFamily="34" charset="0"/>
              <a:buChar char="₋"/>
            </a:pPr>
            <a:r>
              <a:rPr lang="en-GB" smtClean="0"/>
              <a:t>Anglický systém zvykového práva: méně spoléhal na přiznání, tudíž takřka žádný prostor pro torturu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andarddesign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Standard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ARTIP_TRANCE_ICD tw1</Template>
  <TotalTime>17</TotalTime>
  <Words>231</Words>
  <Application>Microsoft Office PowerPoint</Application>
  <PresentationFormat>Předvádění na obrazovce (4:3)</PresentationFormat>
  <Paragraphs>84</Paragraphs>
  <Slides>16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Calibri</vt:lpstr>
      <vt:lpstr>Arial</vt:lpstr>
      <vt:lpstr>Trebuchet MS</vt:lpstr>
      <vt:lpstr>Times New Roman</vt:lpstr>
      <vt:lpstr>Wingdings</vt:lpstr>
      <vt:lpstr>1_Standarddesign</vt:lpstr>
      <vt:lpstr>Prezentace aplikace PowerPoint</vt:lpstr>
      <vt:lpstr>Přehled</vt:lpstr>
      <vt:lpstr>1. Období před inkvizicí </vt:lpstr>
      <vt:lpstr>Prezentace aplikace PowerPoint</vt:lpstr>
      <vt:lpstr>1. Období před inkvizicí</vt:lpstr>
      <vt:lpstr>2. Období inkvizice </vt:lpstr>
      <vt:lpstr>2. Období inkvizice</vt:lpstr>
      <vt:lpstr>2. Období inkvizice</vt:lpstr>
      <vt:lpstr>2. Období inkvizice</vt:lpstr>
      <vt:lpstr>2. Období inkvizice</vt:lpstr>
      <vt:lpstr>3. Osvícenství </vt:lpstr>
      <vt:lpstr>3. Osvícenství</vt:lpstr>
      <vt:lpstr>4. 19.–21. století</vt:lpstr>
      <vt:lpstr>4. 19.–21. století </vt:lpstr>
      <vt:lpstr>4. 19.–21. století</vt:lpstr>
      <vt:lpstr>4. 19.–21. století</vt:lpstr>
    </vt:vector>
  </TitlesOfParts>
  <Company>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twenzel</dc:creator>
  <cp:lastModifiedBy>Mgr. Stanislav Pokorný</cp:lastModifiedBy>
  <cp:revision>334</cp:revision>
  <cp:lastPrinted>1601-01-01T00:00:00Z</cp:lastPrinted>
  <dcterms:created xsi:type="dcterms:W3CDTF">2011-11-08T11:48:10Z</dcterms:created>
  <dcterms:modified xsi:type="dcterms:W3CDTF">2013-05-19T14:22:15Z</dcterms:modified>
</cp:coreProperties>
</file>