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645" r:id="rId2"/>
    <p:sldId id="403" r:id="rId3"/>
    <p:sldId id="493" r:id="rId4"/>
    <p:sldId id="404" r:id="rId5"/>
    <p:sldId id="548" r:id="rId6"/>
    <p:sldId id="405" r:id="rId7"/>
    <p:sldId id="546" r:id="rId8"/>
    <p:sldId id="635" r:id="rId9"/>
    <p:sldId id="637" r:id="rId10"/>
    <p:sldId id="636" r:id="rId11"/>
    <p:sldId id="638" r:id="rId12"/>
    <p:sldId id="640" r:id="rId13"/>
    <p:sldId id="642" r:id="rId14"/>
    <p:sldId id="641" r:id="rId15"/>
    <p:sldId id="550" r:id="rId16"/>
    <p:sldId id="551" r:id="rId17"/>
    <p:sldId id="629" r:id="rId18"/>
    <p:sldId id="552" r:id="rId19"/>
    <p:sldId id="553" r:id="rId20"/>
    <p:sldId id="631" r:id="rId21"/>
    <p:sldId id="643" r:id="rId22"/>
    <p:sldId id="644" r:id="rId23"/>
    <p:sldId id="406" r:id="rId24"/>
    <p:sldId id="620" r:id="rId25"/>
    <p:sldId id="555" r:id="rId26"/>
    <p:sldId id="407" r:id="rId27"/>
    <p:sldId id="554" r:id="rId2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vaio" initials="t" lastIdx="1" clrIdx="0"/>
  <p:cmAuthor id="1" name="T W" initials="TW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186" autoAdjust="0"/>
    <p:restoredTop sz="76613" autoAdjust="0"/>
  </p:normalViewPr>
  <p:slideViewPr>
    <p:cSldViewPr>
      <p:cViewPr>
        <p:scale>
          <a:sx n="88" d="100"/>
          <a:sy n="88" d="100"/>
        </p:scale>
        <p:origin x="-2304" y="-7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7" y="5251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2746C-F5D6-4B13-8876-3420A0322F1C}" type="doc">
      <dgm:prSet loTypeId="urn:microsoft.com/office/officeart/2005/8/layout/bList2#1" loCatId="list" qsTypeId="urn:microsoft.com/office/officeart/2005/8/quickstyle/simple3" qsCatId="simple" csTypeId="urn:microsoft.com/office/officeart/2005/8/colors/accent1_2#7" csCatId="accent1" phldr="1"/>
      <dgm:spPr/>
      <dgm:t>
        <a:bodyPr/>
        <a:lstStyle/>
        <a:p>
          <a:endParaRPr lang="de-DE"/>
        </a:p>
      </dgm:t>
    </dgm:pt>
    <dgm:pt modelId="{1F12DAE7-650B-4112-BD51-4A88B4FA5623}">
      <dgm:prSet phldrT="[Text]"/>
      <dgm:spPr/>
      <dgm:t>
        <a:bodyPr/>
        <a:lstStyle/>
        <a:p>
          <a:r>
            <a:t>Onemocnění, poruchy a poranění před mučením nebo z dřívějšího mučení</a:t>
          </a:r>
          <a:endParaRPr lang="cs-CZ" dirty="0"/>
        </a:p>
      </dgm:t>
    </dgm:pt>
    <dgm:pt modelId="{CDEE1EC4-838A-4E05-8472-16FFE11A0B31}" type="parTrans" cxnId="{7C299C38-BC69-42C1-8E59-D2BB6B5A3115}">
      <dgm:prSet/>
      <dgm:spPr/>
      <dgm:t>
        <a:bodyPr/>
        <a:lstStyle/>
        <a:p>
          <a:endParaRPr lang="de-DE"/>
        </a:p>
      </dgm:t>
    </dgm:pt>
    <dgm:pt modelId="{62DBFE81-A18D-4EA4-98D7-FC1C8B4D6176}" type="sibTrans" cxnId="{7C299C38-BC69-42C1-8E59-D2BB6B5A3115}">
      <dgm:prSet/>
      <dgm:spPr/>
      <dgm:t>
        <a:bodyPr/>
        <a:lstStyle/>
        <a:p>
          <a:endParaRPr lang="de-DE"/>
        </a:p>
      </dgm:t>
    </dgm:pt>
    <dgm:pt modelId="{66BB8253-B646-4392-81F9-029B93092868}">
      <dgm:prSet phldrT="[Text]"/>
      <dgm:spPr/>
      <dgm:t>
        <a:bodyPr/>
        <a:lstStyle/>
        <a:p>
          <a:r>
            <a:t>Mučení: podoby, délka trvání, použité nástroje</a:t>
          </a:r>
          <a:endParaRPr lang="cs-CZ" dirty="0"/>
        </a:p>
      </dgm:t>
    </dgm:pt>
    <dgm:pt modelId="{6A25E967-3682-480D-9FD2-6273827D2E60}" type="parTrans" cxnId="{6337E263-3312-4C65-8AA2-8EB4D5B75E30}">
      <dgm:prSet/>
      <dgm:spPr/>
      <dgm:t>
        <a:bodyPr/>
        <a:lstStyle/>
        <a:p>
          <a:endParaRPr lang="de-DE"/>
        </a:p>
      </dgm:t>
    </dgm:pt>
    <dgm:pt modelId="{7B52BB63-1059-4B0F-B149-11FFDF1CA406}" type="sibTrans" cxnId="{6337E263-3312-4C65-8AA2-8EB4D5B75E30}">
      <dgm:prSet/>
      <dgm:spPr/>
      <dgm:t>
        <a:bodyPr/>
        <a:lstStyle/>
        <a:p>
          <a:endParaRPr lang="de-DE"/>
        </a:p>
      </dgm:t>
    </dgm:pt>
    <dgm:pt modelId="{E9AAA646-1056-4A66-BD6F-CDEE1D05489C}">
      <dgm:prSet phldrT="[Text]"/>
      <dgm:spPr/>
      <dgm:t>
        <a:bodyPr/>
        <a:lstStyle/>
        <a:p>
          <a:r>
            <a:rPr dirty="0" err="1"/>
            <a:t>Intenzita</a:t>
          </a:r>
          <a:r>
            <a:rPr dirty="0"/>
            <a:t>, </a:t>
          </a:r>
          <a:r>
            <a:rPr dirty="0" err="1"/>
            <a:t>četnost</a:t>
          </a:r>
          <a:r>
            <a:rPr dirty="0"/>
            <a:t>, </a:t>
          </a:r>
          <a:r>
            <a:rPr dirty="0" err="1"/>
            <a:t>délka</a:t>
          </a:r>
          <a:r>
            <a:rPr dirty="0"/>
            <a:t> </a:t>
          </a:r>
          <a:r>
            <a:rPr dirty="0" err="1"/>
            <a:t>trvání</a:t>
          </a:r>
          <a:r>
            <a:rPr dirty="0"/>
            <a:t>, </a:t>
          </a:r>
          <a:r>
            <a:rPr dirty="0" err="1"/>
            <a:t>potíže</a:t>
          </a:r>
          <a:r>
            <a:rPr dirty="0"/>
            <a:t>, </a:t>
          </a:r>
          <a:r>
            <a:rPr dirty="0" err="1"/>
            <a:t>poskytnutá</a:t>
          </a:r>
          <a:r>
            <a:rPr dirty="0"/>
            <a:t> </a:t>
          </a:r>
          <a:r>
            <a:rPr dirty="0" err="1"/>
            <a:t>péče</a:t>
          </a:r>
          <a:r>
            <a:rPr dirty="0"/>
            <a:t>, </a:t>
          </a:r>
          <a:r>
            <a:rPr dirty="0" err="1"/>
            <a:t>poškození</a:t>
          </a:r>
          <a:r>
            <a:rPr dirty="0"/>
            <a:t> </a:t>
          </a:r>
          <a:endParaRPr lang="cs-CZ" dirty="0"/>
        </a:p>
      </dgm:t>
    </dgm:pt>
    <dgm:pt modelId="{796789A1-F056-4D61-AE84-7604005852FD}" type="parTrans" cxnId="{61D362AD-638D-4BAB-91A1-A13C43852677}">
      <dgm:prSet/>
      <dgm:spPr/>
      <dgm:t>
        <a:bodyPr/>
        <a:lstStyle/>
        <a:p>
          <a:endParaRPr lang="de-DE"/>
        </a:p>
      </dgm:t>
    </dgm:pt>
    <dgm:pt modelId="{1FAE95D5-0BC3-4E1B-87BF-1F97F03A329C}" type="sibTrans" cxnId="{61D362AD-638D-4BAB-91A1-A13C43852677}">
      <dgm:prSet/>
      <dgm:spPr/>
      <dgm:t>
        <a:bodyPr/>
        <a:lstStyle/>
        <a:p>
          <a:endParaRPr lang="de-DE"/>
        </a:p>
      </dgm:t>
    </dgm:pt>
    <dgm:pt modelId="{B279A02B-5067-4A0B-B039-D16E79C2F345}">
      <dgm:prSet phldrT="[Text]"/>
      <dgm:spPr/>
      <dgm:t>
        <a:bodyPr/>
        <a:lstStyle/>
        <a:p>
          <a:r>
            <a:t>Akutní projevy</a:t>
          </a:r>
          <a:endParaRPr lang="cs-CZ" dirty="0"/>
        </a:p>
      </dgm:t>
    </dgm:pt>
    <dgm:pt modelId="{781EBD5F-4912-4F16-AD85-3225381D0A7A}" type="parTrans" cxnId="{FA7DFC1D-C631-4435-BE57-67A84EA2F428}">
      <dgm:prSet/>
      <dgm:spPr/>
      <dgm:t>
        <a:bodyPr/>
        <a:lstStyle/>
        <a:p>
          <a:endParaRPr lang="de-DE"/>
        </a:p>
      </dgm:t>
    </dgm:pt>
    <dgm:pt modelId="{362C689F-B242-4D91-B23F-F288F4705B5B}" type="sibTrans" cxnId="{FA7DFC1D-C631-4435-BE57-67A84EA2F428}">
      <dgm:prSet/>
      <dgm:spPr/>
      <dgm:t>
        <a:bodyPr/>
        <a:lstStyle/>
        <a:p>
          <a:endParaRPr lang="de-DE"/>
        </a:p>
      </dgm:t>
    </dgm:pt>
    <dgm:pt modelId="{FAFAEFA1-B4E9-405C-8395-3018BFD53ED6}">
      <dgm:prSet/>
      <dgm:spPr/>
      <dgm:t>
        <a:bodyPr/>
        <a:lstStyle/>
        <a:p>
          <a:r>
            <a:t>Dřívější anamnéza</a:t>
          </a:r>
          <a:endParaRPr lang="cs-CZ" dirty="0"/>
        </a:p>
      </dgm:t>
    </dgm:pt>
    <dgm:pt modelId="{648432D7-A8C8-4A0B-80BC-5D4CF0241063}" type="parTrans" cxnId="{84B0FDC2-D500-4B60-8E1F-822BB016E317}">
      <dgm:prSet/>
      <dgm:spPr/>
      <dgm:t>
        <a:bodyPr/>
        <a:lstStyle/>
        <a:p>
          <a:endParaRPr lang="de-DE"/>
        </a:p>
      </dgm:t>
    </dgm:pt>
    <dgm:pt modelId="{43FAC088-D609-4A57-ADC7-2B48452A644E}" type="sibTrans" cxnId="{84B0FDC2-D500-4B60-8E1F-822BB016E317}">
      <dgm:prSet/>
      <dgm:spPr/>
      <dgm:t>
        <a:bodyPr/>
        <a:lstStyle/>
        <a:p>
          <a:endParaRPr lang="de-DE"/>
        </a:p>
      </dgm:t>
    </dgm:pt>
    <dgm:pt modelId="{3BE9C492-0E1D-4616-ADFB-741D2F7158D2}">
      <dgm:prSet/>
      <dgm:spPr/>
      <dgm:t>
        <a:bodyPr/>
        <a:lstStyle/>
        <a:p>
          <a:r>
            <a:t>Mučení</a:t>
          </a:r>
          <a:endParaRPr lang="cs-CZ" dirty="0"/>
        </a:p>
      </dgm:t>
    </dgm:pt>
    <dgm:pt modelId="{8F50E237-DEB0-4CD4-9D6B-01E86E2EC79D}" type="parTrans" cxnId="{FB53FD2A-5B32-450B-84E4-CEFEA48E917F}">
      <dgm:prSet/>
      <dgm:spPr/>
      <dgm:t>
        <a:bodyPr/>
        <a:lstStyle/>
        <a:p>
          <a:endParaRPr lang="de-DE"/>
        </a:p>
      </dgm:t>
    </dgm:pt>
    <dgm:pt modelId="{9B75E047-775E-4B2F-81E3-7454E2370342}" type="sibTrans" cxnId="{FB53FD2A-5B32-450B-84E4-CEFEA48E917F}">
      <dgm:prSet/>
      <dgm:spPr/>
      <dgm:t>
        <a:bodyPr/>
        <a:lstStyle/>
        <a:p>
          <a:endParaRPr lang="de-DE"/>
        </a:p>
      </dgm:t>
    </dgm:pt>
    <dgm:pt modelId="{7AC93E9E-9E2C-4E49-B0F3-620A0AC1DEF2}">
      <dgm:prSet/>
      <dgm:spPr/>
      <dgm:t>
        <a:bodyPr/>
        <a:lstStyle/>
        <a:p>
          <a:r>
            <a:t>Chronické/dlouhodobé projevy</a:t>
          </a:r>
        </a:p>
      </dgm:t>
    </dgm:pt>
    <dgm:pt modelId="{1F0E3F22-3078-4B8D-9090-9902910F0C25}" type="parTrans" cxnId="{19ACCD69-708F-4937-806D-4FFA90A4AF12}">
      <dgm:prSet/>
      <dgm:spPr/>
      <dgm:t>
        <a:bodyPr/>
        <a:lstStyle/>
        <a:p>
          <a:endParaRPr lang="de-DE"/>
        </a:p>
      </dgm:t>
    </dgm:pt>
    <dgm:pt modelId="{9AFA624A-58D3-4A50-8C13-36161BF34198}" type="sibTrans" cxnId="{19ACCD69-708F-4937-806D-4FFA90A4AF12}">
      <dgm:prSet/>
      <dgm:spPr/>
      <dgm:t>
        <a:bodyPr/>
        <a:lstStyle/>
        <a:p>
          <a:endParaRPr lang="de-DE"/>
        </a:p>
      </dgm:t>
    </dgm:pt>
    <dgm:pt modelId="{B4BA95D8-9740-458D-A0DF-EAEAE7776CEC}" type="pres">
      <dgm:prSet presAssocID="{8402746C-F5D6-4B13-8876-3420A0322F1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5731469-4B01-4069-BF6E-6A00651B0E64}" type="pres">
      <dgm:prSet presAssocID="{1F12DAE7-650B-4112-BD51-4A88B4FA5623}" presName="compNode" presStyleCnt="0"/>
      <dgm:spPr/>
    </dgm:pt>
    <dgm:pt modelId="{DC87781C-8B3C-45E7-8BB5-ED46BF8388A0}" type="pres">
      <dgm:prSet presAssocID="{1F12DAE7-650B-4112-BD51-4A88B4FA5623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AE4D70-EAAE-45B4-B71B-BCC2A77C5F34}" type="pres">
      <dgm:prSet presAssocID="{1F12DAE7-650B-4112-BD51-4A88B4FA56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BE1F30-D2A1-437E-8F7F-D30104C8EEC0}" type="pres">
      <dgm:prSet presAssocID="{1F12DAE7-650B-4112-BD51-4A88B4FA5623}" presName="parentRect" presStyleLbl="alignNode1" presStyleIdx="0" presStyleCnt="3"/>
      <dgm:spPr/>
      <dgm:t>
        <a:bodyPr/>
        <a:lstStyle/>
        <a:p>
          <a:endParaRPr lang="de-DE"/>
        </a:p>
      </dgm:t>
    </dgm:pt>
    <dgm:pt modelId="{04F4030B-E5A7-4153-804D-FDF9F41D3C00}" type="pres">
      <dgm:prSet presAssocID="{1F12DAE7-650B-4112-BD51-4A88B4FA5623}" presName="adorn" presStyleLbl="fgAccFollowNode1" presStyleIdx="0" presStyleCnt="3"/>
      <dgm:spPr/>
    </dgm:pt>
    <dgm:pt modelId="{A243FFBD-ED89-4C37-B62B-8B627323BF0A}" type="pres">
      <dgm:prSet presAssocID="{62DBFE81-A18D-4EA4-98D7-FC1C8B4D6176}" presName="sibTrans" presStyleLbl="sibTrans2D1" presStyleIdx="0" presStyleCnt="0"/>
      <dgm:spPr/>
      <dgm:t>
        <a:bodyPr/>
        <a:lstStyle/>
        <a:p>
          <a:endParaRPr lang="de-DE"/>
        </a:p>
      </dgm:t>
    </dgm:pt>
    <dgm:pt modelId="{AC903B03-5967-4568-88D2-5080798CEA91}" type="pres">
      <dgm:prSet presAssocID="{66BB8253-B646-4392-81F9-029B93092868}" presName="compNode" presStyleCnt="0"/>
      <dgm:spPr/>
    </dgm:pt>
    <dgm:pt modelId="{04E4CB8D-782A-4084-B55F-A029708F1A3D}" type="pres">
      <dgm:prSet presAssocID="{66BB8253-B646-4392-81F9-029B9309286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18CDFF-42C3-4E86-BADC-418DCCBCF1A0}" type="pres">
      <dgm:prSet presAssocID="{66BB8253-B646-4392-81F9-029B930928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001C610-8CDE-493E-92A3-53929AEEBBDD}" type="pres">
      <dgm:prSet presAssocID="{66BB8253-B646-4392-81F9-029B93092868}" presName="parentRect" presStyleLbl="alignNode1" presStyleIdx="1" presStyleCnt="3"/>
      <dgm:spPr/>
      <dgm:t>
        <a:bodyPr/>
        <a:lstStyle/>
        <a:p>
          <a:endParaRPr lang="de-DE"/>
        </a:p>
      </dgm:t>
    </dgm:pt>
    <dgm:pt modelId="{3122CC4B-6F55-4F90-8E9D-20E5D893E8AD}" type="pres">
      <dgm:prSet presAssocID="{66BB8253-B646-4392-81F9-029B93092868}" presName="adorn" presStyleLbl="fgAccFollowNode1" presStyleIdx="1" presStyleCnt="3"/>
      <dgm:spPr/>
    </dgm:pt>
    <dgm:pt modelId="{1C1FF1A6-7C97-468A-9C4E-5814FD580DE3}" type="pres">
      <dgm:prSet presAssocID="{7B52BB63-1059-4B0F-B149-11FFDF1CA406}" presName="sibTrans" presStyleLbl="sibTrans2D1" presStyleIdx="0" presStyleCnt="0"/>
      <dgm:spPr/>
      <dgm:t>
        <a:bodyPr/>
        <a:lstStyle/>
        <a:p>
          <a:endParaRPr lang="de-DE"/>
        </a:p>
      </dgm:t>
    </dgm:pt>
    <dgm:pt modelId="{02FED5B6-1B8E-4C00-89F0-04EC11402F8A}" type="pres">
      <dgm:prSet presAssocID="{E9AAA646-1056-4A66-BD6F-CDEE1D05489C}" presName="compNode" presStyleCnt="0"/>
      <dgm:spPr/>
    </dgm:pt>
    <dgm:pt modelId="{D00A3654-5C01-4538-B46D-7752A357AC6B}" type="pres">
      <dgm:prSet presAssocID="{E9AAA646-1056-4A66-BD6F-CDEE1D05489C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383B92-6E66-41E7-B081-C583220FCC68}" type="pres">
      <dgm:prSet presAssocID="{E9AAA646-1056-4A66-BD6F-CDEE1D0548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F0BA46-CC28-4CD3-B375-0B0362BA39A3}" type="pres">
      <dgm:prSet presAssocID="{E9AAA646-1056-4A66-BD6F-CDEE1D05489C}" presName="parentRect" presStyleLbl="alignNode1" presStyleIdx="2" presStyleCnt="3"/>
      <dgm:spPr/>
      <dgm:t>
        <a:bodyPr/>
        <a:lstStyle/>
        <a:p>
          <a:endParaRPr lang="de-DE"/>
        </a:p>
      </dgm:t>
    </dgm:pt>
    <dgm:pt modelId="{CC45D3FB-8432-41D4-9731-D84665D22FE1}" type="pres">
      <dgm:prSet presAssocID="{E9AAA646-1056-4A66-BD6F-CDEE1D05489C}" presName="adorn" presStyleLbl="fgAccFollowNode1" presStyleIdx="2" presStyleCnt="3"/>
      <dgm:spPr/>
    </dgm:pt>
  </dgm:ptLst>
  <dgm:cxnLst>
    <dgm:cxn modelId="{FBE9300C-6DD5-454C-A6C1-B1996C22D76E}" type="presOf" srcId="{1F12DAE7-650B-4112-BD51-4A88B4FA5623}" destId="{8BAE4D70-EAAE-45B4-B71B-BCC2A77C5F34}" srcOrd="0" destOrd="0" presId="urn:microsoft.com/office/officeart/2005/8/layout/bList2#1"/>
    <dgm:cxn modelId="{09E59D4A-F320-4525-9E15-A3D981A33948}" type="presOf" srcId="{62DBFE81-A18D-4EA4-98D7-FC1C8B4D6176}" destId="{A243FFBD-ED89-4C37-B62B-8B627323BF0A}" srcOrd="0" destOrd="0" presId="urn:microsoft.com/office/officeart/2005/8/layout/bList2#1"/>
    <dgm:cxn modelId="{61D362AD-638D-4BAB-91A1-A13C43852677}" srcId="{8402746C-F5D6-4B13-8876-3420A0322F1C}" destId="{E9AAA646-1056-4A66-BD6F-CDEE1D05489C}" srcOrd="2" destOrd="0" parTransId="{796789A1-F056-4D61-AE84-7604005852FD}" sibTransId="{1FAE95D5-0BC3-4E1B-87BF-1F97F03A329C}"/>
    <dgm:cxn modelId="{AF41E509-07D5-4D73-B374-BFF4F7BDD3A1}" type="presOf" srcId="{E9AAA646-1056-4A66-BD6F-CDEE1D05489C}" destId="{92383B92-6E66-41E7-B081-C583220FCC68}" srcOrd="0" destOrd="0" presId="urn:microsoft.com/office/officeart/2005/8/layout/bList2#1"/>
    <dgm:cxn modelId="{FA7DFC1D-C631-4435-BE57-67A84EA2F428}" srcId="{E9AAA646-1056-4A66-BD6F-CDEE1D05489C}" destId="{B279A02B-5067-4A0B-B039-D16E79C2F345}" srcOrd="0" destOrd="0" parTransId="{781EBD5F-4912-4F16-AD85-3225381D0A7A}" sibTransId="{362C689F-B242-4D91-B23F-F288F4705B5B}"/>
    <dgm:cxn modelId="{9B248728-1C2F-4A02-8A2F-CE004CE92270}" type="presOf" srcId="{FAFAEFA1-B4E9-405C-8395-3018BFD53ED6}" destId="{DC87781C-8B3C-45E7-8BB5-ED46BF8388A0}" srcOrd="0" destOrd="0" presId="urn:microsoft.com/office/officeart/2005/8/layout/bList2#1"/>
    <dgm:cxn modelId="{C855006A-F6F6-472D-A689-0428DE66D3D2}" type="presOf" srcId="{B279A02B-5067-4A0B-B039-D16E79C2F345}" destId="{D00A3654-5C01-4538-B46D-7752A357AC6B}" srcOrd="0" destOrd="0" presId="urn:microsoft.com/office/officeart/2005/8/layout/bList2#1"/>
    <dgm:cxn modelId="{FB53FD2A-5B32-450B-84E4-CEFEA48E917F}" srcId="{66BB8253-B646-4392-81F9-029B93092868}" destId="{3BE9C492-0E1D-4616-ADFB-741D2F7158D2}" srcOrd="0" destOrd="0" parTransId="{8F50E237-DEB0-4CD4-9D6B-01E86E2EC79D}" sibTransId="{9B75E047-775E-4B2F-81E3-7454E2370342}"/>
    <dgm:cxn modelId="{EA2D202F-7D65-4396-BF69-D4FD64F40EE9}" type="presOf" srcId="{3BE9C492-0E1D-4616-ADFB-741D2F7158D2}" destId="{04E4CB8D-782A-4084-B55F-A029708F1A3D}" srcOrd="0" destOrd="0" presId="urn:microsoft.com/office/officeart/2005/8/layout/bList2#1"/>
    <dgm:cxn modelId="{19ACCD69-708F-4937-806D-4FFA90A4AF12}" srcId="{E9AAA646-1056-4A66-BD6F-CDEE1D05489C}" destId="{7AC93E9E-9E2C-4E49-B0F3-620A0AC1DEF2}" srcOrd="1" destOrd="0" parTransId="{1F0E3F22-3078-4B8D-9090-9902910F0C25}" sibTransId="{9AFA624A-58D3-4A50-8C13-36161BF34198}"/>
    <dgm:cxn modelId="{6337E263-3312-4C65-8AA2-8EB4D5B75E30}" srcId="{8402746C-F5D6-4B13-8876-3420A0322F1C}" destId="{66BB8253-B646-4392-81F9-029B93092868}" srcOrd="1" destOrd="0" parTransId="{6A25E967-3682-480D-9FD2-6273827D2E60}" sibTransId="{7B52BB63-1059-4B0F-B149-11FFDF1CA406}"/>
    <dgm:cxn modelId="{829099BF-F941-40D7-932D-2CE48DAC41E6}" type="presOf" srcId="{66BB8253-B646-4392-81F9-029B93092868}" destId="{1318CDFF-42C3-4E86-BADC-418DCCBCF1A0}" srcOrd="0" destOrd="0" presId="urn:microsoft.com/office/officeart/2005/8/layout/bList2#1"/>
    <dgm:cxn modelId="{84B0FDC2-D500-4B60-8E1F-822BB016E317}" srcId="{1F12DAE7-650B-4112-BD51-4A88B4FA5623}" destId="{FAFAEFA1-B4E9-405C-8395-3018BFD53ED6}" srcOrd="0" destOrd="0" parTransId="{648432D7-A8C8-4A0B-80BC-5D4CF0241063}" sibTransId="{43FAC088-D609-4A57-ADC7-2B48452A644E}"/>
    <dgm:cxn modelId="{466B8A84-F072-4B31-B16F-D2F0380347FA}" type="presOf" srcId="{8402746C-F5D6-4B13-8876-3420A0322F1C}" destId="{B4BA95D8-9740-458D-A0DF-EAEAE7776CEC}" srcOrd="0" destOrd="0" presId="urn:microsoft.com/office/officeart/2005/8/layout/bList2#1"/>
    <dgm:cxn modelId="{26A345A2-EC78-4AF1-9DDA-DB32C48F68C2}" type="presOf" srcId="{7AC93E9E-9E2C-4E49-B0F3-620A0AC1DEF2}" destId="{D00A3654-5C01-4538-B46D-7752A357AC6B}" srcOrd="0" destOrd="1" presId="urn:microsoft.com/office/officeart/2005/8/layout/bList2#1"/>
    <dgm:cxn modelId="{A230120B-A91A-4927-ABBF-8EAD228EF94F}" type="presOf" srcId="{66BB8253-B646-4392-81F9-029B93092868}" destId="{6001C610-8CDE-493E-92A3-53929AEEBBDD}" srcOrd="1" destOrd="0" presId="urn:microsoft.com/office/officeart/2005/8/layout/bList2#1"/>
    <dgm:cxn modelId="{7C299C38-BC69-42C1-8E59-D2BB6B5A3115}" srcId="{8402746C-F5D6-4B13-8876-3420A0322F1C}" destId="{1F12DAE7-650B-4112-BD51-4A88B4FA5623}" srcOrd="0" destOrd="0" parTransId="{CDEE1EC4-838A-4E05-8472-16FFE11A0B31}" sibTransId="{62DBFE81-A18D-4EA4-98D7-FC1C8B4D6176}"/>
    <dgm:cxn modelId="{33AF391D-2290-4A28-8C17-BC26F6DFE19B}" type="presOf" srcId="{7B52BB63-1059-4B0F-B149-11FFDF1CA406}" destId="{1C1FF1A6-7C97-468A-9C4E-5814FD580DE3}" srcOrd="0" destOrd="0" presId="urn:microsoft.com/office/officeart/2005/8/layout/bList2#1"/>
    <dgm:cxn modelId="{AC5EC5E5-3E63-4658-8015-88B931AD2DDF}" type="presOf" srcId="{E9AAA646-1056-4A66-BD6F-CDEE1D05489C}" destId="{20F0BA46-CC28-4CD3-B375-0B0362BA39A3}" srcOrd="1" destOrd="0" presId="urn:microsoft.com/office/officeart/2005/8/layout/bList2#1"/>
    <dgm:cxn modelId="{BF4ABB0B-02FF-4751-A203-5A7A9119481F}" type="presOf" srcId="{1F12DAE7-650B-4112-BD51-4A88B4FA5623}" destId="{B5BE1F30-D2A1-437E-8F7F-D30104C8EEC0}" srcOrd="1" destOrd="0" presId="urn:microsoft.com/office/officeart/2005/8/layout/bList2#1"/>
    <dgm:cxn modelId="{00A70802-D43C-48EA-BF34-69B565D96CE3}" type="presParOf" srcId="{B4BA95D8-9740-458D-A0DF-EAEAE7776CEC}" destId="{15731469-4B01-4069-BF6E-6A00651B0E64}" srcOrd="0" destOrd="0" presId="urn:microsoft.com/office/officeart/2005/8/layout/bList2#1"/>
    <dgm:cxn modelId="{BB75C92D-2274-444F-B43A-CED7240F0117}" type="presParOf" srcId="{15731469-4B01-4069-BF6E-6A00651B0E64}" destId="{DC87781C-8B3C-45E7-8BB5-ED46BF8388A0}" srcOrd="0" destOrd="0" presId="urn:microsoft.com/office/officeart/2005/8/layout/bList2#1"/>
    <dgm:cxn modelId="{5005E590-AE84-4142-BA37-8E39B192B4F2}" type="presParOf" srcId="{15731469-4B01-4069-BF6E-6A00651B0E64}" destId="{8BAE4D70-EAAE-45B4-B71B-BCC2A77C5F34}" srcOrd="1" destOrd="0" presId="urn:microsoft.com/office/officeart/2005/8/layout/bList2#1"/>
    <dgm:cxn modelId="{8BE36278-22AD-4850-842A-874D8771EA43}" type="presParOf" srcId="{15731469-4B01-4069-BF6E-6A00651B0E64}" destId="{B5BE1F30-D2A1-437E-8F7F-D30104C8EEC0}" srcOrd="2" destOrd="0" presId="urn:microsoft.com/office/officeart/2005/8/layout/bList2#1"/>
    <dgm:cxn modelId="{6BCD97DB-BBEC-4759-BD1C-6E13EB7C587F}" type="presParOf" srcId="{15731469-4B01-4069-BF6E-6A00651B0E64}" destId="{04F4030B-E5A7-4153-804D-FDF9F41D3C00}" srcOrd="3" destOrd="0" presId="urn:microsoft.com/office/officeart/2005/8/layout/bList2#1"/>
    <dgm:cxn modelId="{D3F13C09-DA85-4794-B77A-626761EA745E}" type="presParOf" srcId="{B4BA95D8-9740-458D-A0DF-EAEAE7776CEC}" destId="{A243FFBD-ED89-4C37-B62B-8B627323BF0A}" srcOrd="1" destOrd="0" presId="urn:microsoft.com/office/officeart/2005/8/layout/bList2#1"/>
    <dgm:cxn modelId="{04FB276F-BC38-48FE-807E-637E0CED8692}" type="presParOf" srcId="{B4BA95D8-9740-458D-A0DF-EAEAE7776CEC}" destId="{AC903B03-5967-4568-88D2-5080798CEA91}" srcOrd="2" destOrd="0" presId="urn:microsoft.com/office/officeart/2005/8/layout/bList2#1"/>
    <dgm:cxn modelId="{C7BEA8E8-1847-45F5-94A0-3F927D3DFE28}" type="presParOf" srcId="{AC903B03-5967-4568-88D2-5080798CEA91}" destId="{04E4CB8D-782A-4084-B55F-A029708F1A3D}" srcOrd="0" destOrd="0" presId="urn:microsoft.com/office/officeart/2005/8/layout/bList2#1"/>
    <dgm:cxn modelId="{1F974512-6542-4801-9B8A-3083C1EB608D}" type="presParOf" srcId="{AC903B03-5967-4568-88D2-5080798CEA91}" destId="{1318CDFF-42C3-4E86-BADC-418DCCBCF1A0}" srcOrd="1" destOrd="0" presId="urn:microsoft.com/office/officeart/2005/8/layout/bList2#1"/>
    <dgm:cxn modelId="{057D5C13-A6D2-4770-A096-82CE4A1AA81E}" type="presParOf" srcId="{AC903B03-5967-4568-88D2-5080798CEA91}" destId="{6001C610-8CDE-493E-92A3-53929AEEBBDD}" srcOrd="2" destOrd="0" presId="urn:microsoft.com/office/officeart/2005/8/layout/bList2#1"/>
    <dgm:cxn modelId="{62F0C7B4-30E2-4AC1-80F5-0AC3D0DEA8D2}" type="presParOf" srcId="{AC903B03-5967-4568-88D2-5080798CEA91}" destId="{3122CC4B-6F55-4F90-8E9D-20E5D893E8AD}" srcOrd="3" destOrd="0" presId="urn:microsoft.com/office/officeart/2005/8/layout/bList2#1"/>
    <dgm:cxn modelId="{1F492567-57A9-4EEF-8B8B-792C6C804508}" type="presParOf" srcId="{B4BA95D8-9740-458D-A0DF-EAEAE7776CEC}" destId="{1C1FF1A6-7C97-468A-9C4E-5814FD580DE3}" srcOrd="3" destOrd="0" presId="urn:microsoft.com/office/officeart/2005/8/layout/bList2#1"/>
    <dgm:cxn modelId="{E152C786-5371-4AB9-A31E-24C82E34EEDD}" type="presParOf" srcId="{B4BA95D8-9740-458D-A0DF-EAEAE7776CEC}" destId="{02FED5B6-1B8E-4C00-89F0-04EC11402F8A}" srcOrd="4" destOrd="0" presId="urn:microsoft.com/office/officeart/2005/8/layout/bList2#1"/>
    <dgm:cxn modelId="{753B94E8-2FDB-445F-BAA9-F171AB54149B}" type="presParOf" srcId="{02FED5B6-1B8E-4C00-89F0-04EC11402F8A}" destId="{D00A3654-5C01-4538-B46D-7752A357AC6B}" srcOrd="0" destOrd="0" presId="urn:microsoft.com/office/officeart/2005/8/layout/bList2#1"/>
    <dgm:cxn modelId="{A66F67DF-DE93-4C4B-B042-BA49034AD8A2}" type="presParOf" srcId="{02FED5B6-1B8E-4C00-89F0-04EC11402F8A}" destId="{92383B92-6E66-41E7-B081-C583220FCC68}" srcOrd="1" destOrd="0" presId="urn:microsoft.com/office/officeart/2005/8/layout/bList2#1"/>
    <dgm:cxn modelId="{C8D70A3E-4190-492E-83C3-9C9B38328007}" type="presParOf" srcId="{02FED5B6-1B8E-4C00-89F0-04EC11402F8A}" destId="{20F0BA46-CC28-4CD3-B375-0B0362BA39A3}" srcOrd="2" destOrd="0" presId="urn:microsoft.com/office/officeart/2005/8/layout/bList2#1"/>
    <dgm:cxn modelId="{3AED3A2A-9CDB-4D0D-87F4-C594C8491F8D}" type="presParOf" srcId="{02FED5B6-1B8E-4C00-89F0-04EC11402F8A}" destId="{CC45D3FB-8432-41D4-9731-D84665D22FE1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781C-8B3C-45E7-8BB5-ED46BF8388A0}">
      <dsp:nvSpPr>
        <dsp:cNvPr id="0" name=""/>
        <dsp:cNvSpPr/>
      </dsp:nvSpPr>
      <dsp:spPr>
        <a:xfrm>
          <a:off x="5561" y="1121457"/>
          <a:ext cx="2401924" cy="1792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700" kern="1200"/>
            <a:t>Dřívější anamnéza</a:t>
          </a:r>
          <a:endParaRPr lang="cs-CZ" sz="1700" kern="1200" dirty="0"/>
        </a:p>
      </dsp:txBody>
      <dsp:txXfrm>
        <a:off x="47573" y="1163469"/>
        <a:ext cx="2317900" cy="1750973"/>
      </dsp:txXfrm>
    </dsp:sp>
    <dsp:sp modelId="{B5BE1F30-D2A1-437E-8F7F-D30104C8EEC0}">
      <dsp:nvSpPr>
        <dsp:cNvPr id="0" name=""/>
        <dsp:cNvSpPr/>
      </dsp:nvSpPr>
      <dsp:spPr>
        <a:xfrm>
          <a:off x="5561" y="2914442"/>
          <a:ext cx="2401924" cy="770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300" kern="1200"/>
            <a:t>Onemocnění, poruchy a poranění před mučením nebo z dřívějšího mučení</a:t>
          </a:r>
          <a:endParaRPr lang="cs-CZ" sz="1300" kern="1200" dirty="0"/>
        </a:p>
      </dsp:txBody>
      <dsp:txXfrm>
        <a:off x="5561" y="2914442"/>
        <a:ext cx="1691495" cy="770983"/>
      </dsp:txXfrm>
    </dsp:sp>
    <dsp:sp modelId="{04F4030B-E5A7-4153-804D-FDF9F41D3C00}">
      <dsp:nvSpPr>
        <dsp:cNvPr id="0" name=""/>
        <dsp:cNvSpPr/>
      </dsp:nvSpPr>
      <dsp:spPr>
        <a:xfrm>
          <a:off x="1765003" y="3036906"/>
          <a:ext cx="840673" cy="84067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4CB8D-782A-4084-B55F-A029708F1A3D}">
      <dsp:nvSpPr>
        <dsp:cNvPr id="0" name=""/>
        <dsp:cNvSpPr/>
      </dsp:nvSpPr>
      <dsp:spPr>
        <a:xfrm>
          <a:off x="2813948" y="1121457"/>
          <a:ext cx="2401924" cy="1792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700" kern="1200"/>
            <a:t>Mučení</a:t>
          </a:r>
          <a:endParaRPr lang="cs-CZ" sz="1700" kern="1200" dirty="0"/>
        </a:p>
      </dsp:txBody>
      <dsp:txXfrm>
        <a:off x="2855960" y="1163469"/>
        <a:ext cx="2317900" cy="1750973"/>
      </dsp:txXfrm>
    </dsp:sp>
    <dsp:sp modelId="{6001C610-8CDE-493E-92A3-53929AEEBBDD}">
      <dsp:nvSpPr>
        <dsp:cNvPr id="0" name=""/>
        <dsp:cNvSpPr/>
      </dsp:nvSpPr>
      <dsp:spPr>
        <a:xfrm>
          <a:off x="2813948" y="2914442"/>
          <a:ext cx="2401924" cy="770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300" kern="1200"/>
            <a:t>Mučení: podoby, délka trvání, použité nástroje</a:t>
          </a:r>
          <a:endParaRPr lang="cs-CZ" sz="1300" kern="1200" dirty="0"/>
        </a:p>
      </dsp:txBody>
      <dsp:txXfrm>
        <a:off x="2813948" y="2914442"/>
        <a:ext cx="1691495" cy="770983"/>
      </dsp:txXfrm>
    </dsp:sp>
    <dsp:sp modelId="{3122CC4B-6F55-4F90-8E9D-20E5D893E8AD}">
      <dsp:nvSpPr>
        <dsp:cNvPr id="0" name=""/>
        <dsp:cNvSpPr/>
      </dsp:nvSpPr>
      <dsp:spPr>
        <a:xfrm>
          <a:off x="4573390" y="3036906"/>
          <a:ext cx="840673" cy="84067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A3654-5C01-4538-B46D-7752A357AC6B}">
      <dsp:nvSpPr>
        <dsp:cNvPr id="0" name=""/>
        <dsp:cNvSpPr/>
      </dsp:nvSpPr>
      <dsp:spPr>
        <a:xfrm>
          <a:off x="5622335" y="1121457"/>
          <a:ext cx="2401924" cy="17929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700" kern="1200"/>
            <a:t>Akutní projevy</a:t>
          </a:r>
          <a:endParaRPr lang="cs-CZ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700" kern="1200"/>
            <a:t>Chronické/dlouhodobé projevy</a:t>
          </a:r>
        </a:p>
      </dsp:txBody>
      <dsp:txXfrm>
        <a:off x="5664347" y="1163469"/>
        <a:ext cx="2317900" cy="1750973"/>
      </dsp:txXfrm>
    </dsp:sp>
    <dsp:sp modelId="{20F0BA46-CC28-4CD3-B375-0B0362BA39A3}">
      <dsp:nvSpPr>
        <dsp:cNvPr id="0" name=""/>
        <dsp:cNvSpPr/>
      </dsp:nvSpPr>
      <dsp:spPr>
        <a:xfrm>
          <a:off x="5622335" y="2914442"/>
          <a:ext cx="2401924" cy="7709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300" kern="1200" dirty="0" err="1"/>
            <a:t>Intenzita</a:t>
          </a:r>
          <a:r>
            <a:rPr sz="1300" kern="1200" dirty="0"/>
            <a:t>, </a:t>
          </a:r>
          <a:r>
            <a:rPr sz="1300" kern="1200" dirty="0" err="1"/>
            <a:t>četnost</a:t>
          </a:r>
          <a:r>
            <a:rPr sz="1300" kern="1200" dirty="0"/>
            <a:t>, </a:t>
          </a:r>
          <a:r>
            <a:rPr sz="1300" kern="1200" dirty="0" err="1"/>
            <a:t>délka</a:t>
          </a:r>
          <a:r>
            <a:rPr sz="1300" kern="1200" dirty="0"/>
            <a:t> </a:t>
          </a:r>
          <a:r>
            <a:rPr sz="1300" kern="1200" dirty="0" err="1"/>
            <a:t>trvání</a:t>
          </a:r>
          <a:r>
            <a:rPr sz="1300" kern="1200" dirty="0"/>
            <a:t>, </a:t>
          </a:r>
          <a:r>
            <a:rPr sz="1300" kern="1200" dirty="0" err="1"/>
            <a:t>potíže</a:t>
          </a:r>
          <a:r>
            <a:rPr sz="1300" kern="1200" dirty="0"/>
            <a:t>, </a:t>
          </a:r>
          <a:r>
            <a:rPr sz="1300" kern="1200" dirty="0" err="1"/>
            <a:t>poskytnutá</a:t>
          </a:r>
          <a:r>
            <a:rPr sz="1300" kern="1200" dirty="0"/>
            <a:t> </a:t>
          </a:r>
          <a:r>
            <a:rPr sz="1300" kern="1200" dirty="0" err="1"/>
            <a:t>péče</a:t>
          </a:r>
          <a:r>
            <a:rPr sz="1300" kern="1200" dirty="0"/>
            <a:t>, </a:t>
          </a:r>
          <a:r>
            <a:rPr sz="1300" kern="1200" dirty="0" err="1"/>
            <a:t>poškození</a:t>
          </a:r>
          <a:r>
            <a:rPr sz="1300" kern="1200" dirty="0"/>
            <a:t> </a:t>
          </a:r>
          <a:endParaRPr lang="cs-CZ" sz="1300" kern="1200" dirty="0"/>
        </a:p>
      </dsp:txBody>
      <dsp:txXfrm>
        <a:off x="5622335" y="2914442"/>
        <a:ext cx="1691495" cy="770983"/>
      </dsp:txXfrm>
    </dsp:sp>
    <dsp:sp modelId="{CC45D3FB-8432-41D4-9731-D84665D22FE1}">
      <dsp:nvSpPr>
        <dsp:cNvPr id="0" name=""/>
        <dsp:cNvSpPr/>
      </dsp:nvSpPr>
      <dsp:spPr>
        <a:xfrm>
          <a:off x="7381778" y="3036906"/>
          <a:ext cx="840673" cy="84067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3065-C6DB-4BCF-B583-A9A396F80BD2}" type="datetimeFigureOut">
              <a:rPr lang="en-GB"/>
              <a:pPr>
                <a:defRPr/>
              </a:pPr>
              <a:t>20/05/2013</a:t>
            </a:fld>
            <a:endParaRPr lang="cs-CZ" dirty="0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C6850E-0FE9-4FDB-8F0C-35A427AA0258}" type="slidenum">
              <a:rPr lang="en-GB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76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231431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ECBF3F-8F26-4CBC-99B7-6F609FAB8059}" type="slidenum">
              <a:rPr lang="el-GR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8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ict.org.np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ict.org.np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extLst/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SzPct val="45000"/>
              <a:buFont typeface="Wingdings" pitchFamily="2" charset="2"/>
              <a:buNone/>
              <a:defRPr/>
            </a:pPr>
            <a:fld id="{7FFA7266-CFE4-4A6F-9557-B577AA268986}" type="slidenum">
              <a:rPr lang="el-GR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SzPct val="45000"/>
                <a:buFont typeface="Wingdings" pitchFamily="2" charset="2"/>
                <a:buNone/>
                <a:defRPr/>
              </a:pPr>
              <a:t>1</a:t>
            </a:fld>
            <a:endParaRPr lang="cs-CZ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AT" dirty="0" smtClean="0">
              <a:latin typeface="Calibri" pitchFamily="34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830C5D9-B347-468F-9D46-36F0CADE075F}" type="slidenum">
              <a:rPr lang="el-GR" sz="12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Viz </a:t>
            </a:r>
            <a:r>
              <a:rPr lang="cs-CZ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Lis</a:t>
            </a:r>
            <a:r>
              <a:rPr lang="cs-CZ" dirty="0" smtClean="0"/>
              <a:t> </a:t>
            </a:r>
            <a:r>
              <a:rPr lang="cs-CZ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Danielsen, Ole Vedel Rasmussen: Dermatological findings after alleged torture, TORTURE, svazek 16, číslo 2, 2006 (k dispozici je bezplatné úplné znění). </a:t>
            </a:r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</a:rPr>
              <a:t>Vynikající přehled: </a:t>
            </a:r>
            <a:r>
              <a:rPr lang="cs-CZ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Lis</a:t>
            </a:r>
            <a:r>
              <a:rPr lang="cs-CZ" dirty="0" smtClean="0"/>
              <a:t> </a:t>
            </a:r>
            <a:r>
              <a:rPr lang="cs-CZ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Danielsen, Ole Vedel Rasmussen: Dermatological findings after alleged torture, TORTURE, svazek 16, číslo 2, 2006 (k dispozici je bezplatné úplné znění). </a:t>
            </a:r>
            <a:endParaRPr lang="cs-CZ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Zkratka </a:t>
            </a:r>
            <a:r>
              <a:rPr lang="cs-CZ" i="1" dirty="0" smtClean="0"/>
              <a:t>CT</a:t>
            </a:r>
            <a:r>
              <a:rPr lang="cs-CZ" dirty="0" smtClean="0"/>
              <a:t> znamená Computed Tomography, tj. výpočetní tomografie. Je rovněž známá pod označením </a:t>
            </a:r>
            <a:r>
              <a:rPr lang="cs-CZ" i="1" dirty="0" smtClean="0"/>
              <a:t>CAT</a:t>
            </a:r>
            <a:r>
              <a:rPr lang="cs-CZ" dirty="0" smtClean="0"/>
              <a:t> (výpočetní axiální tomografie) a </a:t>
            </a:r>
            <a:r>
              <a:rPr lang="cs-CZ" i="1" dirty="0" smtClean="0"/>
              <a:t>bývá zpravidla k dispozici. </a:t>
            </a:r>
            <a:r>
              <a:t/>
            </a:r>
            <a:br/>
            <a:r>
              <a:rPr lang="cs-CZ" i="1" dirty="0" smtClean="0"/>
              <a:t>Vyšetření magnetickou rezonancí (Magnetic resonance imaging</a:t>
            </a:r>
            <a:r>
              <a:rPr lang="cs-CZ" dirty="0" smtClean="0"/>
              <a:t>; </a:t>
            </a:r>
            <a:r>
              <a:rPr lang="cs-CZ" i="1" dirty="0" smtClean="0"/>
              <a:t>MRI</a:t>
            </a:r>
            <a:r>
              <a:rPr lang="cs-CZ" dirty="0" smtClean="0"/>
              <a:t>), nukleární magnetická rezonance </a:t>
            </a:r>
            <a:r>
              <a:rPr lang="cs-CZ" i="1" dirty="0" smtClean="0"/>
              <a:t>(nuclear magnetic resonance imaging; (NMRI)</a:t>
            </a:r>
            <a:r>
              <a:rPr lang="cs-CZ" dirty="0" smtClean="0"/>
              <a:t> nebo magnetická rezonanční tomografie (MRT) představují složitější vyšetření, které není vždy k dispozici. Zejména u starších přístrojů pro MRI musí pacient snášet úzký, těsný a hlučný prostor, takže vyšetření může u obětí mučení vyžadovat přípravu nebo zvláštní opatření.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cs-CZ" dirty="0" smtClean="0"/>
              <a:t>Další anatomické podrobnosti naleznete v běžných učebnicích anatomie (např. http://www.innerbody.com).</a:t>
            </a:r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60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Orofarynx: </a:t>
            </a:r>
            <a:r>
              <a:rPr lang="cs-CZ" i="1" dirty="0" smtClean="0"/>
              <a:t>Orofarynx</a:t>
            </a:r>
            <a:r>
              <a:rPr lang="cs-CZ" dirty="0" smtClean="0"/>
              <a:t> (ústní část hltanu) sahá od čípku po rovinu jazylky. </a:t>
            </a:r>
          </a:p>
          <a:p>
            <a:r>
              <a:rPr lang="cs-CZ" dirty="0" smtClean="0"/>
              <a:t>Vyšetření úst a dutiny ústní může vyvolat traumatické vzpomínky na pohlavní zneužívání a jiné násilí – postupujte s nejvyšší opatrností!</a:t>
            </a:r>
          </a:p>
          <a:p>
            <a:r>
              <a:rPr lang="cs-CZ" dirty="0" smtClean="0"/>
              <a:t>Elektrická energie je často aplikována do dutiny ústní z důvodu vysoké citlivosti této oblasti a hůře zjistitelných stop.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b="1" dirty="0" smtClean="0">
                <a:hlinkClick r:id="rId3"/>
              </a:rPr>
              <a:t>CVICT (</a:t>
            </a:r>
            <a:r>
              <a:rPr lang="cs-CZ" b="1" i="1" dirty="0" smtClean="0">
                <a:hlinkClick r:id="rId3"/>
              </a:rPr>
              <a:t>Centre</a:t>
            </a:r>
            <a:r>
              <a:rPr lang="cs-CZ" b="1" dirty="0" smtClean="0">
                <a:hlinkClick r:id="rId3"/>
              </a:rPr>
              <a:t> for </a:t>
            </a:r>
            <a:r>
              <a:rPr lang="cs-CZ" b="1" i="1" dirty="0" smtClean="0">
                <a:hlinkClick r:id="rId3"/>
              </a:rPr>
              <a:t>Victims</a:t>
            </a:r>
            <a:r>
              <a:rPr lang="cs-CZ" b="1" dirty="0" smtClean="0">
                <a:hlinkClick r:id="rId3"/>
              </a:rPr>
              <a:t> of </a:t>
            </a:r>
            <a:r>
              <a:rPr lang="cs-CZ" b="1" i="1" dirty="0" smtClean="0">
                <a:hlinkClick r:id="rId3"/>
              </a:rPr>
              <a:t>Torture Nepal; Nepálské centrum pro oběti mučení</a:t>
            </a:r>
            <a:r>
              <a:rPr lang="cs-CZ" b="1" dirty="0" smtClean="0">
                <a:hlinkClick r:id="rId3"/>
              </a:rPr>
              <a:t>)</a:t>
            </a:r>
            <a:endParaRPr lang="cs-CZ" b="1" dirty="0" smtClean="0"/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Poškození ledvin (akutní ohrožení života) následkem poškození svalových buněk, které uvolňují z krvinek myoglobin </a:t>
            </a:r>
            <a:r>
              <a:rPr lang="cs-CZ" dirty="0" smtClean="0">
                <a:effectLst/>
              </a:rPr>
              <a:t>(rabdomyolýza) nebo následkem přímého fyzického úderu. Tato poškození jsou častá, ale často jsou i přehlížena. Bití do oblasti ledvin bývá časté pro svoji extrémní bolestivost.</a:t>
            </a:r>
            <a:r>
              <a:t/>
            </a:r>
            <a:br/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Viz  </a:t>
            </a:r>
          </a:p>
          <a:p>
            <a:r>
              <a:rPr lang="cs-CZ" dirty="0" smtClean="0">
                <a:effectLst/>
              </a:rPr>
              <a:t>Malik GH. Rhabdomyolysis and myoglobin-induced acute renal failure. Saudi Journal of Kidney Diseases and Transplantation. 1998;9(3):273. </a:t>
            </a:r>
          </a:p>
          <a:p>
            <a:r>
              <a:rPr lang="cs-CZ" dirty="0" smtClean="0">
                <a:effectLst/>
              </a:rPr>
              <a:t>Lameire N, Vermeersch E. Nephrological and moral aspects of physical torture. Nephrology Dialysis Transplantation. 1995;10(2):160–1.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Viz též </a:t>
            </a:r>
            <a:r>
              <a:t/>
            </a:r>
            <a:br/>
            <a:r>
              <a:rPr lang="cs-CZ" dirty="0" smtClean="0">
                <a:effectLst/>
              </a:rPr>
              <a:t>Mollica RF, Henderson DC, Tor S. Psychiatric effects of traumatic brain injury events in Cambodian survivors of mass violence. BJP. 10. ledna 2002;181(4):339–47,</a:t>
            </a:r>
          </a:p>
          <a:p>
            <a:r>
              <a:rPr lang="cs-CZ" dirty="0" smtClean="0">
                <a:effectLst/>
              </a:rPr>
              <a:t>a http://concussion.buffalo.edu/management%20of%20concussion%20and%20post%20concussion%20syndrome.pdf</a:t>
            </a:r>
          </a:p>
          <a:p>
            <a:endParaRPr lang="cs-CZ" dirty="0" smtClean="0">
              <a:effectLst/>
            </a:endParaRPr>
          </a:p>
          <a:p>
            <a:r>
              <a:t/>
            </a:r>
            <a:br/>
            <a:endParaRPr lang="cs-CZ" sz="1200" b="1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cs-CZ" i="1" dirty="0" smtClean="0"/>
              <a:t>Vyšetření magnetickou rezonancí (Magnetic resonance imaging</a:t>
            </a:r>
            <a:r>
              <a:rPr lang="cs-CZ" dirty="0" smtClean="0"/>
              <a:t>; </a:t>
            </a:r>
            <a:r>
              <a:rPr lang="cs-CZ" i="1" dirty="0" smtClean="0"/>
              <a:t>MRI</a:t>
            </a:r>
            <a:r>
              <a:rPr lang="cs-CZ" dirty="0" smtClean="0"/>
              <a:t>), nukleární magnetická rezonance </a:t>
            </a:r>
            <a:r>
              <a:rPr lang="cs-CZ" i="1" dirty="0" smtClean="0"/>
              <a:t>(nuclear magnetic resonance imaging; (NMRI)</a:t>
            </a:r>
            <a:r>
              <a:rPr lang="cs-CZ" dirty="0" smtClean="0"/>
              <a:t> nebo magnetická rezonanční tomografie (MRT) představují složitější vyšetření, které není vždy k dispozici. Zejména u starších přístrojů pro MRI musí pacient snášet úzký, těsný a hlučný prostor, takže vyšetření může u obětí mučení vyžadovat přípravu nebo zvláštní opatření.</a:t>
            </a:r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Viz též </a:t>
            </a:r>
            <a:r>
              <a:t/>
            </a:r>
            <a:br/>
            <a:r>
              <a:rPr lang="cs-CZ" dirty="0" smtClean="0">
                <a:effectLst/>
              </a:rPr>
              <a:t>Mollica RF, Henderson DC, Tor S. Psychiatric effects of traumatic brain injury events in Cambodian survivors of mass violence. BJP. 10. ledna 2002;181(4):339–47,</a:t>
            </a:r>
          </a:p>
          <a:p>
            <a:r>
              <a:rPr lang="cs-CZ" dirty="0" smtClean="0">
                <a:effectLst/>
              </a:rPr>
              <a:t>Boake C, McCauley SR, Levin HS, Pedroza C, Contant CF, Song JX a kolektiv. Diagnostic Criteria for Postconcussional Syndrome After Mild to Moderate Traumatic Brain Injury. J Neuropsychiatry Clin</a:t>
            </a:r>
            <a:r>
              <a:rPr lang="cs-CZ" dirty="0" smtClean="0"/>
              <a:t> </a:t>
            </a:r>
            <a:r>
              <a:rPr lang="cs-CZ" dirty="0" smtClean="0">
                <a:effectLst/>
              </a:rPr>
              <a:t>Neurosci. 1. srpna 2005;17(3):350–6. </a:t>
            </a:r>
          </a:p>
          <a:p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a http://concussion.buffalo.edu/management%20of%20concussion%20and%20post%20concussion%20syndrome.pdf</a:t>
            </a:r>
          </a:p>
          <a:p>
            <a:endParaRPr lang="cs-CZ" dirty="0" smtClean="0">
              <a:effectLst/>
            </a:endParaRPr>
          </a:p>
          <a:p>
            <a:r>
              <a:t/>
            </a:r>
            <a:br/>
            <a:endParaRPr lang="cs-CZ" sz="1200" b="1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cs-CZ" i="1" dirty="0" smtClean="0"/>
              <a:t>Vyšetření magnetickou rezonancí (Magnetic resonance imaging</a:t>
            </a:r>
            <a:r>
              <a:rPr lang="cs-CZ" dirty="0" smtClean="0"/>
              <a:t>; </a:t>
            </a:r>
            <a:r>
              <a:rPr lang="cs-CZ" i="1" dirty="0" smtClean="0"/>
              <a:t>MRI</a:t>
            </a:r>
            <a:r>
              <a:rPr lang="cs-CZ" dirty="0" smtClean="0"/>
              <a:t>), nukleární magnetická rezonance </a:t>
            </a:r>
            <a:r>
              <a:rPr lang="cs-CZ" i="1" dirty="0" smtClean="0"/>
              <a:t>(nuclear magnetic resonance imaging; (NMRI)</a:t>
            </a:r>
            <a:r>
              <a:rPr lang="cs-CZ" dirty="0" smtClean="0"/>
              <a:t> nebo magnetická rezonanční tomografie (MRT) představují složitější vyšetření, které není vždy k dispozici. Zejména u starších přístrojů pro MRI musí pacient snášet úzký, těsný a hlučný prostor, takže vyšetření může u obětí mučení vyžadovat přípravu nebo zvláštní opatření.</a:t>
            </a:r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17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99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dirty="0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cs-CZ" dirty="0" smtClean="0"/>
              <a:t>Zdroj: </a:t>
            </a:r>
            <a:r>
              <a:rPr lang="cs-CZ" b="1" dirty="0" smtClean="0">
                <a:hlinkClick r:id="rId3"/>
              </a:rPr>
              <a:t>CVICT (</a:t>
            </a:r>
            <a:r>
              <a:rPr lang="cs-CZ" b="1" i="1" dirty="0" smtClean="0">
                <a:hlinkClick r:id="rId3"/>
              </a:rPr>
              <a:t>Centre</a:t>
            </a:r>
            <a:r>
              <a:rPr lang="cs-CZ" b="1" dirty="0" smtClean="0">
                <a:hlinkClick r:id="rId3"/>
              </a:rPr>
              <a:t> for </a:t>
            </a:r>
            <a:r>
              <a:rPr lang="cs-CZ" b="1" i="1" dirty="0" smtClean="0">
                <a:hlinkClick r:id="rId3"/>
              </a:rPr>
              <a:t>Victims</a:t>
            </a:r>
            <a:r>
              <a:rPr lang="cs-CZ" b="1" dirty="0" smtClean="0">
                <a:hlinkClick r:id="rId3"/>
              </a:rPr>
              <a:t> of </a:t>
            </a:r>
            <a:r>
              <a:rPr lang="cs-CZ" b="1" i="1" dirty="0" smtClean="0">
                <a:hlinkClick r:id="rId3"/>
              </a:rPr>
              <a:t>Torture Nepal; Nepálské centrum pro oběti mučení</a:t>
            </a:r>
            <a:r>
              <a:rPr lang="cs-CZ" b="1" dirty="0" smtClean="0">
                <a:hlinkClick r:id="rId3"/>
              </a:rPr>
              <a:t>)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</a:rPr>
              <a:t>Vynikající přehled: </a:t>
            </a:r>
            <a:r>
              <a:rPr lang="cs-CZ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Lis</a:t>
            </a:r>
            <a:r>
              <a:rPr lang="cs-CZ" dirty="0" smtClean="0"/>
              <a:t> </a:t>
            </a:r>
            <a:r>
              <a:rPr lang="cs-CZ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Danielsen, Ole Vedel Rasmussen: Dermatological findings after alleged torture, TORTURE, svazek 16, číslo 2, 2006 (k dispozici je bezplatné úplné znění). </a:t>
            </a:r>
          </a:p>
          <a:p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107950"/>
            <a:ext cx="8239125" cy="623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07950"/>
            <a:ext cx="8228012" cy="1311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pic>
        <p:nvPicPr>
          <p:cNvPr id="3" name="Picture 2" descr="image2.jpe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2pPr>
              <a:spcBef>
                <a:spcPts val="600"/>
              </a:spcBef>
              <a:spcAft>
                <a:spcPts val="1200"/>
              </a:spcAft>
              <a:defRPr/>
            </a:lvl2pPr>
            <a:lvl3pPr>
              <a:spcBef>
                <a:spcPts val="600"/>
              </a:spcBef>
              <a:spcAft>
                <a:spcPts val="1200"/>
              </a:spcAft>
              <a:defRPr/>
            </a:lvl3pPr>
            <a:lvl4pPr>
              <a:spcBef>
                <a:spcPts val="600"/>
              </a:spcBef>
              <a:spcAft>
                <a:spcPts val="1200"/>
              </a:spcAft>
              <a:defRPr/>
            </a:lvl4pPr>
            <a:lvl5pPr>
              <a:spcBef>
                <a:spcPts val="6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7" cstate="print"/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8" cstate="print"/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1403350" y="32845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dirty="0"/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403350" y="2276475"/>
            <a:ext cx="64801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000" b="1" smtClean="0">
                <a:solidFill>
                  <a:srgbClr val="376092"/>
                </a:solidFill>
                <a:latin typeface="Trebuchet MS" pitchFamily="34" charset="0"/>
              </a:rPr>
              <a:t>Tělesné</a:t>
            </a:r>
            <a:r>
              <a:rPr lang="cs-CZ" dirty="0" smtClean="0"/>
              <a:t> </a:t>
            </a:r>
            <a:r>
              <a:rPr lang="cs-CZ" sz="4000" b="1" dirty="0">
                <a:solidFill>
                  <a:srgbClr val="376092"/>
                </a:solidFill>
                <a:latin typeface="Trebuchet MS" pitchFamily="34" charset="0"/>
              </a:rPr>
              <a:t>důkazy</a:t>
            </a:r>
            <a:r>
              <a:rPr lang="cs-CZ" dirty="0" smtClean="0"/>
              <a:t> </a:t>
            </a:r>
            <a:r>
              <a:rPr lang="cs-CZ" sz="4000" b="1" dirty="0">
                <a:solidFill>
                  <a:srgbClr val="376092"/>
                </a:solidFill>
                <a:latin typeface="Trebuchet MS" pitchFamily="34" charset="0"/>
              </a:rPr>
              <a:t>o</a:t>
            </a:r>
            <a:r>
              <a:rPr lang="cs-CZ" dirty="0" smtClean="0"/>
              <a:t> </a:t>
            </a:r>
            <a:r>
              <a:rPr lang="cs-CZ" sz="4000" b="1" dirty="0" smtClean="0">
                <a:solidFill>
                  <a:srgbClr val="376092"/>
                </a:solidFill>
                <a:latin typeface="Trebuchet MS" pitchFamily="34" charset="0"/>
              </a:rPr>
              <a:t>mučení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 dirty="0" smtClean="0">
                <a:solidFill>
                  <a:srgbClr val="376092"/>
                </a:solidFill>
                <a:latin typeface="Trebuchet MS" pitchFamily="34" charset="0"/>
              </a:rPr>
              <a:t>Autor: Prof. Thomas Wenzel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800" dirty="0">
                <a:solidFill>
                  <a:srgbClr val="376092"/>
                </a:solidFill>
                <a:latin typeface="Trebuchet MS" pitchFamily="34" charset="0"/>
              </a:rPr>
              <a:t>Vídeňská lékařská univerzita, Rakousko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4000" b="1" dirty="0" smtClean="0">
              <a:solidFill>
                <a:srgbClr val="376092"/>
              </a:solidFill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4000" b="1" dirty="0">
              <a:solidFill>
                <a:srgbClr val="376092"/>
              </a:solidFill>
              <a:latin typeface="Trebuchet MS" pitchFamily="34" charset="0"/>
            </a:endParaRPr>
          </a:p>
        </p:txBody>
      </p:sp>
      <p:pic>
        <p:nvPicPr>
          <p:cNvPr id="7" name="Content Placeholder 4" descr="LLP logo engli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264" y="5805042"/>
            <a:ext cx="2339752" cy="946825"/>
          </a:xfrm>
          <a:prstGeom prst="rect">
            <a:avLst/>
          </a:prstGeom>
        </p:spPr>
      </p:pic>
      <p:pic>
        <p:nvPicPr>
          <p:cNvPr id="8" name="3 - Εικόνα" descr="by-nc-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165304"/>
            <a:ext cx="1584176" cy="5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0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/>
              <a:t>Kůže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Co nejkvalitnější </a:t>
            </a:r>
            <a:r>
              <a:rPr lang="cs-CZ" sz="2800" dirty="0" smtClean="0"/>
              <a:t>fotografická dokumentace </a:t>
            </a:r>
            <a:r>
              <a:rPr lang="cs-CZ" sz="2800" dirty="0" smtClean="0"/>
              <a:t>představuje klíčový prvek v dokumentaci poranění; zejména stopy, jakými jsou hematomy (barevné změny v důsledku uzavřeného poranění), se během času rychle ztrácejí.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Není-li k dispozici řádné vybavení, je i jednoduchá fotografie nebo i nákres lepší než žádná dokumentace.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3984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b="1" dirty="0" smtClean="0"/>
              <a:t>Kůže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400" dirty="0" smtClean="0"/>
              <a:t>Co nejkvalitnější </a:t>
            </a:r>
            <a:r>
              <a:rPr lang="cs-CZ" sz="2400" dirty="0" smtClean="0"/>
              <a:t>fotografická dokumentace </a:t>
            </a:r>
            <a:r>
              <a:rPr lang="cs-CZ" sz="2400" dirty="0" smtClean="0"/>
              <a:t>představuje klíčový prvek v dokumentaci poranění; zejména stopy, jakými jsou hematomy (barevné změny v důsledku uzavřeného poranění), se během času rychle ztrácejí.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400" dirty="0" smtClean="0"/>
              <a:t>Není-li k dispozici řádné vybavení, je i jednoduchá fotografie nebo i nákres lepší než žádná dokumentace.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400" dirty="0" smtClean="0"/>
              <a:t>Samostatný modul projektu ARTIP se proto věnuje postupům k pořízení kvalitnějších fotografií.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cs-CZ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16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16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203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Kůže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Běžný typ </a:t>
            </a:r>
            <a:r>
              <a:rPr lang="cs-CZ" sz="2800" b="1" dirty="0" smtClean="0"/>
              <a:t>jizev</a:t>
            </a:r>
            <a:r>
              <a:rPr lang="cs-CZ" sz="2800" dirty="0" smtClean="0"/>
              <a:t> bývá následkem popálenin (často od cigaret), bití (je-li kůže poškozena) a řezných ran nožem, střepem skla a podobných řezných nástrojů.</a:t>
            </a:r>
          </a:p>
          <a:p>
            <a:pPr marL="0" indent="0"/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58" y="3429000"/>
            <a:ext cx="2817492" cy="23344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2708" y="429309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Jizva kruhového tvaru po mučení hořící cigaretou, starší.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6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8013" cy="4999037"/>
          </a:xfrm>
        </p:spPr>
        <p:txBody>
          <a:bodyPr/>
          <a:lstStyle/>
          <a:p>
            <a:r>
              <a:rPr lang="cs-CZ" sz="2800" b="1" dirty="0" smtClean="0"/>
              <a:t>Kůže: </a:t>
            </a:r>
            <a:r>
              <a:rPr dirty="0"/>
              <a:t/>
            </a:r>
            <a:br>
              <a:rPr dirty="0"/>
            </a:br>
            <a:r>
              <a:rPr lang="cs-CZ" sz="2800" b="1" dirty="0" smtClean="0"/>
              <a:t>Popis: </a:t>
            </a:r>
            <a:r>
              <a:rPr dirty="0"/>
              <a:t/>
            </a:r>
            <a:br>
              <a:rPr dirty="0"/>
            </a:br>
            <a:endParaRPr lang="cs-CZ" sz="2800" b="1" dirty="0" smtClean="0"/>
          </a:p>
          <a:p>
            <a:endParaRPr lang="cs-CZ" sz="2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87624" y="1844824"/>
            <a:ext cx="75608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>
                <a:solidFill>
                  <a:schemeClr val="tx1"/>
                </a:solidFill>
              </a:rPr>
              <a:t>1) Popis umístění (použití nákres z IP), symetrické,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	asymetrické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2) Tvar: kulatý, oválný, podlouhlý atd.</a:t>
            </a:r>
          </a:p>
          <a:p>
            <a:r>
              <a:rPr lang="cs-CZ" sz="2600" dirty="0">
                <a:solidFill>
                  <a:schemeClr val="tx1"/>
                </a:solidFill>
              </a:rPr>
              <a:t>3) Velikost: použití pravítka</a:t>
            </a:r>
          </a:p>
          <a:p>
            <a:r>
              <a:rPr lang="cs-CZ" sz="2600" dirty="0">
                <a:solidFill>
                  <a:schemeClr val="tx1"/>
                </a:solidFill>
              </a:rPr>
              <a:t>4) Barva</a:t>
            </a:r>
          </a:p>
          <a:p>
            <a:r>
              <a:rPr lang="cs-CZ" sz="2600" dirty="0">
                <a:solidFill>
                  <a:schemeClr val="tx1"/>
                </a:solidFill>
              </a:rPr>
              <a:t>5) Povrch: šupinatý, strupovitý, vředovitý, puchýřový, </a:t>
            </a:r>
            <a:r>
              <a:rPr lang="cs-CZ" sz="2600" dirty="0" smtClean="0">
                <a:solidFill>
                  <a:schemeClr val="tx1"/>
                </a:solidFill>
              </a:rPr>
              <a:t>	nekrotický</a:t>
            </a:r>
            <a:endParaRPr lang="cs-CZ" sz="2600" dirty="0">
              <a:solidFill>
                <a:schemeClr val="tx1"/>
              </a:solidFill>
            </a:endParaRPr>
          </a:p>
          <a:p>
            <a:r>
              <a:rPr lang="cs-CZ" sz="2600" dirty="0">
                <a:solidFill>
                  <a:schemeClr val="tx1"/>
                </a:solidFill>
              </a:rPr>
              <a:t>6) Okraj: pravidelný nebo nepravidelný, zóna na okraji</a:t>
            </a:r>
          </a:p>
          <a:p>
            <a:r>
              <a:rPr lang="cs-CZ" sz="2600" dirty="0">
                <a:solidFill>
                  <a:schemeClr val="tx1"/>
                </a:solidFill>
              </a:rPr>
              <a:t>7) Ohraničení: zřetelné, nezřetelné</a:t>
            </a:r>
          </a:p>
          <a:p>
            <a:r>
              <a:rPr lang="cs-CZ" sz="2600" dirty="0">
                <a:solidFill>
                  <a:schemeClr val="tx1"/>
                </a:solidFill>
              </a:rPr>
              <a:t>8) Výška v porovnání s okolní kožní tkání: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	atrofie</a:t>
            </a:r>
            <a:r>
              <a:rPr lang="cs-CZ" sz="2600" dirty="0">
                <a:solidFill>
                  <a:schemeClr val="tx1"/>
                </a:solidFill>
              </a:rPr>
              <a:t>, hypertrofie, rovina</a:t>
            </a:r>
          </a:p>
        </p:txBody>
      </p:sp>
    </p:spTree>
    <p:extLst>
      <p:ext uri="{BB962C8B-B14F-4D97-AF65-F5344CB8AC3E}">
        <p14:creationId xmlns:p14="http://schemas.microsoft.com/office/powerpoint/2010/main" val="39302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/>
            <a:r>
              <a:rPr lang="cs-CZ" sz="2800" b="1" dirty="0" smtClean="0"/>
              <a:t>Kůže</a:t>
            </a:r>
            <a:r>
              <a:rPr dirty="0"/>
              <a:t/>
            </a:r>
            <a:br>
              <a:rPr dirty="0"/>
            </a:br>
            <a:endParaRPr lang="cs-CZ" sz="2800" b="1" dirty="0" smtClean="0"/>
          </a:p>
          <a:p>
            <a:pPr marL="0" indent="-457200"/>
            <a:r>
              <a:rPr lang="cs-CZ" sz="2800" dirty="0"/>
              <a:t>„Falanga“ (bití chodidel) může na klenbě chodidla zanechat zhmožděniny a na chodidlech otoky sahající od klenby po středovou část chodidel a kotníků</a:t>
            </a:r>
            <a:r>
              <a:rPr lang="cs-CZ" sz="2000" dirty="0" smtClean="0"/>
              <a:t>1</a:t>
            </a:r>
            <a:r>
              <a:rPr lang="cs-CZ" sz="2800" dirty="0" smtClean="0"/>
              <a:t>.</a:t>
            </a:r>
            <a:r>
              <a:rPr dirty="0"/>
              <a:t/>
            </a:r>
            <a:br>
              <a:rPr dirty="0"/>
            </a:br>
            <a:endParaRPr lang="cs-CZ" sz="2800" dirty="0" smtClean="0"/>
          </a:p>
          <a:p>
            <a:pPr marL="0" indent="-457200"/>
            <a:r>
              <a:rPr lang="cs-CZ" sz="2800" dirty="0" smtClean="0"/>
              <a:t>Další poranění, například jizvy, mohou vznikat, jsou-li oběti falangy navíc nuceny chodit po kamení nebo skleněných střepech. </a:t>
            </a:r>
            <a:r>
              <a:rPr lang="en-US" sz="2800" dirty="0" smtClean="0"/>
              <a:t>				</a:t>
            </a:r>
            <a:endParaRPr lang="cs-CZ" sz="2800" dirty="0" smtClean="0"/>
          </a:p>
          <a:p>
            <a:pPr marL="0" indent="-457200"/>
            <a:r>
              <a:rPr lang="cs-CZ" sz="2800" dirty="0"/>
              <a:t>	</a:t>
            </a:r>
            <a:r>
              <a:rPr lang="cs-CZ" sz="2400" dirty="0" smtClean="0"/>
              <a:t>Viz </a:t>
            </a:r>
            <a:r>
              <a:rPr lang="cs-CZ" sz="2400" dirty="0" smtClean="0"/>
              <a:t>též rozšířený modul „Falanga“</a:t>
            </a:r>
            <a:endParaRPr lang="cs-CZ" sz="2800" dirty="0" smtClean="0"/>
          </a:p>
          <a:p>
            <a:pPr marL="0" indent="-457200"/>
            <a:endParaRPr lang="cs-CZ" sz="2800" dirty="0" smtClean="0"/>
          </a:p>
          <a:p>
            <a:pPr marL="0" indent="-457200"/>
            <a:endParaRPr lang="cs-CZ" sz="2800" dirty="0" smtClean="0"/>
          </a:p>
          <a:p>
            <a:pPr marL="0" indent="-457200">
              <a:buFont typeface="Arial" pitchFamily="34" charset="0"/>
              <a:buChar char="•"/>
            </a:pPr>
            <a:endParaRPr lang="cs-CZ" sz="2800" dirty="0"/>
          </a:p>
          <a:p>
            <a:pPr marL="0" indent="-457200">
              <a:buFont typeface="Arial" pitchFamily="34" charset="0"/>
              <a:buChar char="•"/>
            </a:pPr>
            <a:endParaRPr lang="cs-CZ" sz="2800" dirty="0" smtClean="0"/>
          </a:p>
          <a:p>
            <a:pPr marL="0" indent="-457200"/>
            <a:endParaRPr lang="cs-CZ" sz="2800" dirty="0" smtClean="0"/>
          </a:p>
          <a:p>
            <a:pPr marL="0" indent="-457200"/>
            <a:endParaRPr lang="cs-CZ" sz="1800" dirty="0" smtClean="0"/>
          </a:p>
          <a:p>
            <a:pPr marL="0" indent="-457200"/>
            <a:endParaRPr lang="cs-CZ" sz="1800" dirty="0" smtClean="0"/>
          </a:p>
          <a:p>
            <a:pPr marL="0" indent="-457200"/>
            <a:endParaRPr lang="cs-CZ" sz="2800" dirty="0" smtClean="0"/>
          </a:p>
          <a:p>
            <a:pPr marL="0" indent="-457200"/>
            <a:endParaRPr lang="cs-CZ" sz="2800" dirty="0" smtClean="0"/>
          </a:p>
          <a:p>
            <a:pPr marL="0" indent="-457200"/>
            <a:endParaRPr lang="cs-CZ" sz="2800" dirty="0" smtClean="0"/>
          </a:p>
        </p:txBody>
      </p:sp>
      <p:sp>
        <p:nvSpPr>
          <p:cNvPr id="3" name="Right Arrow 2"/>
          <p:cNvSpPr/>
          <p:nvPr/>
        </p:nvSpPr>
        <p:spPr bwMode="auto">
          <a:xfrm>
            <a:off x="585866" y="5877272"/>
            <a:ext cx="216024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>
          <a:xfrm>
            <a:off x="457200" y="764704"/>
            <a:ext cx="8228013" cy="53285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b="1" dirty="0" smtClean="0"/>
              <a:t>Obličej I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Oči</a:t>
            </a:r>
            <a:r>
              <a:rPr sz="2800" dirty="0"/>
              <a:t/>
            </a:r>
            <a:br>
              <a:rPr sz="2800" dirty="0"/>
            </a:br>
            <a:r>
              <a:rPr lang="cs-CZ" sz="2000" dirty="0" smtClean="0"/>
              <a:t>Dle potřeby použijte</a:t>
            </a:r>
            <a:r>
              <a:rPr lang="cs-CZ" sz="2800" dirty="0" smtClean="0"/>
              <a:t> </a:t>
            </a:r>
            <a:r>
              <a:rPr lang="cs-CZ" sz="2000" dirty="0" smtClean="0"/>
              <a:t>odborné</a:t>
            </a:r>
            <a:r>
              <a:rPr lang="cs-CZ" sz="2800" dirty="0" smtClean="0"/>
              <a:t> </a:t>
            </a:r>
            <a:r>
              <a:rPr lang="cs-CZ" sz="2000" dirty="0" smtClean="0"/>
              <a:t>doporučení. Může být vyžadováno vyšetření výpočetní tomografií, magnetickou rezonancí (MRI) nebo ultrazvukové vyšetření (sonografie)</a:t>
            </a:r>
            <a:r>
              <a:rPr lang="cs-CZ" sz="2800" dirty="0" smtClean="0"/>
              <a:t> </a:t>
            </a:r>
            <a:r>
              <a:rPr lang="cs-CZ" sz="2000" dirty="0" smtClean="0"/>
              <a:t>ultrazvukem s vysokým rozlišením.</a:t>
            </a:r>
            <a:endParaRPr lang="cs-CZ" sz="1800" dirty="0" smtClean="0"/>
          </a:p>
          <a:p>
            <a:pPr>
              <a:spcAft>
                <a:spcPts val="600"/>
              </a:spcAft>
            </a:pPr>
            <a:r>
              <a:rPr lang="cs-CZ" sz="2800" dirty="0" smtClean="0"/>
              <a:t>Uši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	</a:t>
            </a:r>
            <a:r>
              <a:rPr lang="cs-CZ" sz="2000" dirty="0" smtClean="0"/>
              <a:t>Příklad: „telefono“ (opakované údery do ucha) způsobující roztržení bubínkové membrány. Může být třeba provést laboratorní testy, vyšetření CT a MRI.</a:t>
            </a:r>
            <a:endParaRPr lang="cs-CZ" sz="1800" dirty="0" smtClean="0"/>
          </a:p>
          <a:p>
            <a:pPr>
              <a:spcAft>
                <a:spcPts val="600"/>
              </a:spcAft>
            </a:pPr>
            <a:r>
              <a:rPr lang="cs-CZ" sz="2800" dirty="0" smtClean="0"/>
              <a:t>Nos</a:t>
            </a:r>
            <a:r>
              <a:rPr sz="2800" dirty="0"/>
              <a:t/>
            </a:r>
            <a:br>
              <a:rPr sz="2800" dirty="0"/>
            </a:br>
            <a:r>
              <a:rPr lang="cs-CZ" sz="2000" dirty="0" smtClean="0"/>
              <a:t>Časté </a:t>
            </a:r>
            <a:r>
              <a:rPr lang="cs-CZ" sz="2800" dirty="0" smtClean="0"/>
              <a:t> </a:t>
            </a:r>
            <a:r>
              <a:rPr lang="cs-CZ" sz="2000" dirty="0" smtClean="0"/>
              <a:t>zlomeniny. Rentgen nebo CT (zejména při krvácení z nosu), případně MRI</a:t>
            </a:r>
          </a:p>
          <a:p>
            <a:pPr>
              <a:spcAft>
                <a:spcPts val="600"/>
              </a:spcAft>
            </a:pPr>
            <a:endParaRPr lang="cs-CZ" sz="1800" dirty="0" smtClean="0"/>
          </a:p>
          <a:p>
            <a:pPr>
              <a:spcAft>
                <a:spcPts val="600"/>
              </a:spcAft>
            </a:pPr>
            <a:endParaRPr lang="cs-CZ" sz="2800" dirty="0" smtClean="0"/>
          </a:p>
          <a:p>
            <a:pPr>
              <a:spcAft>
                <a:spcPts val="600"/>
              </a:spcAft>
            </a:pPr>
            <a:endParaRPr lang="cs-CZ" sz="2800" dirty="0" smtClean="0"/>
          </a:p>
          <a:p>
            <a:pPr>
              <a:spcAft>
                <a:spcPts val="600"/>
              </a:spcAft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50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cs-CZ" b="1" dirty="0" smtClean="0"/>
              <a:t>Obličej II</a:t>
            </a:r>
            <a:endParaRPr lang="cs-CZ" dirty="0" smtClean="0"/>
          </a:p>
          <a:p>
            <a:pPr marL="0"/>
            <a:r>
              <a:rPr lang="cs-CZ" dirty="0" smtClean="0"/>
              <a:t>Čelist, orofarynx a krk</a:t>
            </a:r>
            <a:r>
              <a:t/>
            </a:r>
            <a:br/>
            <a:r>
              <a:rPr lang="cs-CZ" sz="2400" dirty="0" smtClean="0"/>
              <a:t>Časté zlomeniny/vykloubení dolní čelisti a syndrom temporomandibulárního kloubu. Krepitace jazylky, poškození hrtanu. Stopy/popáleniny po zásahu elektrickým proudem.</a:t>
            </a:r>
            <a:r>
              <a:t/>
            </a:r>
            <a:br/>
            <a:endParaRPr lang="cs-CZ" sz="2400" dirty="0" smtClean="0"/>
          </a:p>
          <a:p>
            <a:pPr marL="0"/>
            <a:r>
              <a:rPr lang="cs-CZ" dirty="0" smtClean="0"/>
              <a:t>Ústní dutina a zuby</a:t>
            </a:r>
          </a:p>
          <a:p>
            <a:pPr marL="0"/>
            <a:r>
              <a:rPr lang="cs-CZ" sz="2400" dirty="0" smtClean="0"/>
              <a:t>Všeobecný stav (zlomené, vytržené, uvolněné zuby), možná poranění po zásahu elektrickým proudem (popáleniny, rozkousaný jazyk nebo rty). Může být třeba provést rentgen, CT a MRI.</a:t>
            </a:r>
          </a:p>
          <a:p>
            <a:pPr marL="0"/>
            <a:endParaRPr lang="cs-CZ" dirty="0" smtClean="0"/>
          </a:p>
          <a:p>
            <a:pPr marL="0"/>
            <a:endParaRPr lang="cs-CZ" dirty="0" smtClean="0"/>
          </a:p>
          <a:p>
            <a:pPr marL="0"/>
            <a:endParaRPr lang="cs-CZ" dirty="0" smtClean="0"/>
          </a:p>
          <a:p>
            <a:pPr marL="0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70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Muskuloskeletální soustava</a:t>
            </a:r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448272" cy="36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067944" y="3284984"/>
            <a:ext cx="720080" cy="44149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2204864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Fotografická dokumentace</a:t>
            </a:r>
            <a:r>
              <a:t/>
            </a:r>
            <a:br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Fyzické vyšetření, včetně neurologického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Rentgen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Ultrazvuk (sonografie)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CT/MRI kloubů</a:t>
            </a:r>
            <a:r>
              <a:t/>
            </a:r>
            <a:br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Scintigrafie kostí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7090" name="Content Placeholder 4"/>
          <p:cNvSpPr>
            <a:spLocks noGrp="1"/>
          </p:cNvSpPr>
          <p:nvPr>
            <p:ph idx="1"/>
          </p:nvPr>
        </p:nvSpPr>
        <p:spPr>
          <a:xfrm>
            <a:off x="457200" y="836712"/>
            <a:ext cx="8228013" cy="5472608"/>
          </a:xfrm>
        </p:spPr>
        <p:txBody>
          <a:bodyPr/>
          <a:lstStyle/>
          <a:p>
            <a:pPr marL="0"/>
            <a:r>
              <a:rPr lang="cs-CZ" sz="2800" b="1" dirty="0" smtClean="0"/>
              <a:t>Hrudník</a:t>
            </a:r>
            <a:r>
              <a:rPr lang="cs-CZ" dirty="0" smtClean="0"/>
              <a:t> </a:t>
            </a:r>
            <a:r>
              <a:rPr lang="cs-CZ" sz="2800" b="1" dirty="0" smtClean="0"/>
              <a:t>a</a:t>
            </a:r>
            <a:r>
              <a:rPr lang="cs-CZ" dirty="0" smtClean="0"/>
              <a:t> </a:t>
            </a:r>
            <a:r>
              <a:rPr lang="cs-CZ" sz="2800" b="1" dirty="0" smtClean="0"/>
              <a:t>břišní krajina</a:t>
            </a:r>
          </a:p>
          <a:p>
            <a:pPr marL="0"/>
            <a:r>
              <a:rPr lang="cs-CZ" sz="2000" dirty="0" smtClean="0"/>
              <a:t>Všeobecný stav, hematomy, tržná poranění a vnitřní zranění (ledviny!). Může být vyžadováno vyšetření rentgenem, CCT, MRI, ultrazvukem nebo radioscintigrafií</a:t>
            </a:r>
            <a:r>
              <a:rPr lang="cs-CZ" dirty="0" smtClean="0"/>
              <a:t>.</a:t>
            </a:r>
            <a:endParaRPr lang="cs-CZ" sz="2800" b="1" dirty="0" smtClean="0"/>
          </a:p>
          <a:p>
            <a:pPr marL="0"/>
            <a:r>
              <a:rPr lang="cs-CZ" sz="2800" b="1" dirty="0" smtClean="0"/>
              <a:t>Muskuloskeletální</a:t>
            </a:r>
            <a:r>
              <a:rPr lang="cs-CZ" dirty="0" smtClean="0"/>
              <a:t> </a:t>
            </a:r>
            <a:r>
              <a:rPr lang="cs-CZ" sz="2800" b="1" dirty="0" smtClean="0"/>
              <a:t>soustava</a:t>
            </a:r>
          </a:p>
          <a:p>
            <a:pPr marL="0"/>
            <a:r>
              <a:rPr lang="cs-CZ" sz="2000" dirty="0" smtClean="0"/>
              <a:t>Časté klidové bolesti a přehnané pohyby. Může být vyžadováno vyšetření rentgenem, CCT, MRI a radioscintigrafií.  Zvažte možnost zánětu kosti a kostní dřeně, denervace svalů a chronický kompartmentový syndrom.</a:t>
            </a:r>
            <a:r>
              <a:rPr lang="cs-CZ" dirty="0" smtClean="0"/>
              <a:t> </a:t>
            </a:r>
            <a:endParaRPr lang="cs-CZ" sz="2800" dirty="0" smtClean="0"/>
          </a:p>
          <a:p>
            <a:pPr marL="0"/>
            <a:r>
              <a:rPr lang="cs-CZ" sz="2800" b="1" dirty="0" smtClean="0"/>
              <a:t>Genitourinární</a:t>
            </a:r>
            <a:r>
              <a:rPr lang="cs-CZ" dirty="0" smtClean="0"/>
              <a:t> </a:t>
            </a:r>
            <a:r>
              <a:rPr lang="cs-CZ" sz="2800" b="1" dirty="0" smtClean="0"/>
              <a:t>systém</a:t>
            </a:r>
          </a:p>
          <a:p>
            <a:pPr marL="0"/>
            <a:r>
              <a:rPr lang="cs-CZ" sz="2000" dirty="0" smtClean="0"/>
              <a:t> Dutina: sexuální trauma. Může být vyžadováno vyšetření ultrazvukem (sonografie).</a:t>
            </a:r>
          </a:p>
          <a:p>
            <a:pPr marL="0"/>
            <a:endParaRPr lang="cs-CZ" sz="2800" dirty="0" smtClean="0"/>
          </a:p>
          <a:p>
            <a:pPr marL="0"/>
            <a:endParaRPr lang="cs-CZ" sz="2800" dirty="0" smtClean="0"/>
          </a:p>
          <a:p>
            <a:pPr marL="0"/>
            <a:endParaRPr lang="cs-CZ" sz="2800" dirty="0" smtClean="0"/>
          </a:p>
          <a:p>
            <a:pPr marL="0"/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b="1" dirty="0" smtClean="0"/>
              <a:t>Centrální a periferní nervová soustava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b="1" dirty="0" smtClean="0"/>
              <a:t>Zvláštní otázky: </a:t>
            </a:r>
            <a:r>
              <a:t/>
            </a:r>
            <a:br/>
            <a:r>
              <a:rPr lang="cs-CZ" sz="2000" b="1" dirty="0" smtClean="0"/>
              <a:t>Brachiální plexopatie</a:t>
            </a:r>
            <a:r>
              <a:t/>
            </a:r>
            <a:br/>
            <a:r>
              <a:rPr lang="cs-CZ" sz="2000" b="1" dirty="0" smtClean="0"/>
              <a:t>(asymetrická tloušťka rukou, pokles zápěstí, slabost paží). Kontrola na případnou radikulopatii.</a:t>
            </a:r>
            <a:r>
              <a:t/>
            </a:r>
            <a:br/>
            <a:endParaRPr lang="cs-CZ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Mohou být nezbytná vyšetření CT, MRI, EEG a měření nervové vodivosti.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A. Struktura pohovoru</a:t>
            </a:r>
            <a:endParaRPr lang="cs-CZ" dirty="0"/>
          </a:p>
        </p:txBody>
      </p:sp>
      <p:sp>
        <p:nvSpPr>
          <p:cNvPr id="19865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Tělesné</a:t>
            </a:r>
            <a:r>
              <a:rPr lang="cs-CZ" dirty="0" smtClean="0"/>
              <a:t> </a:t>
            </a:r>
            <a:r>
              <a:rPr lang="cs-CZ" sz="2400" dirty="0" smtClean="0"/>
              <a:t>důkazy</a:t>
            </a:r>
            <a:r>
              <a:rPr lang="cs-CZ" dirty="0" smtClean="0"/>
              <a:t> </a:t>
            </a:r>
            <a:r>
              <a:rPr lang="cs-CZ" sz="2400" dirty="0" smtClean="0"/>
              <a:t>o</a:t>
            </a:r>
            <a:r>
              <a:rPr lang="cs-CZ" dirty="0" smtClean="0"/>
              <a:t> </a:t>
            </a:r>
            <a:r>
              <a:rPr lang="cs-CZ" sz="2400" dirty="0" smtClean="0"/>
              <a:t>mučení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/>
              <a:t>Centrální a periferní nervová soustava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/>
              <a:t>Častými a přehlíženými stavy jsou vnitřní poranění mozku (následkem bití nebo pádu) a intracerebrální krvácení.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/>
              <a:t>Zejména intracerebrální krvácení je akutní, život ohrožující stav, který musí být rozpoznán a u kterého musí být neprodleně zahájena terapie. Prvními projevy mohou být ztráty vědomí, závratě a zvracení. Tyto projevy vyžadují rychlý zásah.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4250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cs-CZ" b="1" dirty="0" smtClean="0"/>
              <a:t>Centrální a periferní nervová soustava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Traumatické poškození mozku, i mírné, může způsobit řadu dlouhodobých a chronických potíží, například poruchy spánku, poruchy paměti a zvýšenou dráždivost (pootřesový syndrom; PCS).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Projevy mohou být podobné nebo dokonce stejné jako u posttraumatické stresové poruchy coby nejčastější psychické reakce na mučení.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82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91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cs-CZ" b="1" dirty="0" smtClean="0"/>
              <a:t>Centrální a periferní nervová soustava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Stanovení diagnózy může být obtížné a může vyžadovat neuropsychologické vyšetření a zvláštní metodu MRI zaměřenou na zjištění uzavřeného poranění bez zjevného intracerebrálního krvácení.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Negativní nález nemůže vyloučit přítomnost pootřesového syndromu (PCS).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cs-CZ" sz="2800" b="1" dirty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cs-CZ" sz="28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b="1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034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D. Vyšetření a vyhodnocení následujících zvláštních forem mučení</a:t>
            </a:r>
          </a:p>
        </p:txBody>
      </p:sp>
      <p:sp>
        <p:nvSpPr>
          <p:cNvPr id="221186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cs-CZ" sz="2800" dirty="0" smtClean="0"/>
              <a:t>Ve zprávě se obvykle používají následující kvalifikace:</a:t>
            </a:r>
            <a:r>
              <a:rPr sz="2800" dirty="0"/>
              <a:t/>
            </a:r>
            <a:br>
              <a:rPr sz="2800" dirty="0"/>
            </a:br>
            <a:endParaRPr lang="cs-CZ" sz="2800" dirty="0" smtClean="0"/>
          </a:p>
          <a:p>
            <a:pPr marL="0"/>
            <a:r>
              <a:rPr lang="cs-CZ" sz="2800" dirty="0" smtClean="0"/>
              <a:t>Není konzistentní s… </a:t>
            </a:r>
            <a:r>
              <a:rPr lang="cs-CZ" sz="1800" dirty="0" smtClean="0"/>
              <a:t>(nemohla být způsobena čím…)</a:t>
            </a:r>
          </a:p>
          <a:p>
            <a:pPr marL="0"/>
            <a:r>
              <a:rPr lang="cs-CZ" sz="2800" dirty="0" smtClean="0"/>
              <a:t>Je konzistentní s …</a:t>
            </a:r>
            <a:r>
              <a:rPr lang="cs-CZ" sz="1800" dirty="0" smtClean="0"/>
              <a:t>(nespecifická, mohla být způsobena čím… nebo jinými </a:t>
            </a:r>
            <a:r>
              <a:rPr lang="cs-CZ" sz="1800" dirty="0" smtClean="0"/>
              <a:t>						faktory</a:t>
            </a:r>
            <a:r>
              <a:rPr lang="cs-CZ" sz="1800" dirty="0" smtClean="0"/>
              <a:t>)</a:t>
            </a:r>
          </a:p>
          <a:p>
            <a:pPr marL="0"/>
            <a:r>
              <a:rPr lang="cs-CZ" sz="2800" dirty="0" smtClean="0"/>
              <a:t>Vysoce konzistentní s… </a:t>
            </a:r>
            <a:r>
              <a:rPr lang="cs-CZ" sz="1800" dirty="0" smtClean="0"/>
              <a:t>(omezený počet dalších možností)</a:t>
            </a:r>
          </a:p>
          <a:p>
            <a:pPr marL="0"/>
            <a:r>
              <a:rPr lang="cs-CZ" sz="2800" dirty="0" smtClean="0"/>
              <a:t>Typická pro …</a:t>
            </a:r>
            <a:r>
              <a:rPr lang="cs-CZ" sz="1800" dirty="0" smtClean="0"/>
              <a:t>(obvykle zjišťována po…, připuštění dalších možností) </a:t>
            </a:r>
          </a:p>
          <a:p>
            <a:pPr marL="0"/>
            <a:r>
              <a:rPr lang="cs-CZ" sz="2800" dirty="0" smtClean="0"/>
              <a:t>Diagnostika čeho… </a:t>
            </a:r>
            <a:r>
              <a:rPr lang="cs-CZ" sz="1800" dirty="0" smtClean="0"/>
              <a:t>(mohla být způsobena výhradně čím…)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D. Vyšetření a vyhodnocení následujících zvláštních forem mučení</a:t>
            </a:r>
          </a:p>
        </p:txBody>
      </p:sp>
      <p:sp>
        <p:nvSpPr>
          <p:cNvPr id="221186" name="Text Placeholder 2"/>
          <p:cNvSpPr>
            <a:spLocks noGrp="1"/>
          </p:cNvSpPr>
          <p:nvPr>
            <p:ph idx="1"/>
          </p:nvPr>
        </p:nvSpPr>
        <p:spPr>
          <a:xfrm>
            <a:off x="395536" y="1862273"/>
            <a:ext cx="8228013" cy="4999037"/>
          </a:xfrm>
        </p:spPr>
        <p:txBody>
          <a:bodyPr/>
          <a:lstStyle/>
          <a:p>
            <a:r>
              <a:rPr lang="cs-CZ" b="1" dirty="0" smtClean="0"/>
              <a:t>Poznámka: </a:t>
            </a:r>
            <a:r>
              <a:t/>
            </a:r>
            <a:br/>
            <a:r>
              <a:rPr lang="cs-CZ" dirty="0" smtClean="0"/>
              <a:t>kvalifikace nebo požadované znění se může lišit v závislosti na místních normách a legislativě. Istanbulský protokol nabízí příklad, není závaznou normou.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2" name="Horizontal Scroll 1"/>
          <p:cNvSpPr/>
          <p:nvPr/>
        </p:nvSpPr>
        <p:spPr bwMode="auto">
          <a:xfrm>
            <a:off x="7308304" y="5589240"/>
            <a:ext cx="792088" cy="432048"/>
          </a:xfrm>
          <a:prstGeom prst="horizontalScrol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D. Vyšetření a vyhodnocení následujících zvláštních forem mučení</a:t>
            </a:r>
          </a:p>
        </p:txBody>
      </p:sp>
      <p:sp>
        <p:nvSpPr>
          <p:cNvPr id="223234" name="Text Placeholder 2"/>
          <p:cNvSpPr>
            <a:spLocks noGrp="1"/>
          </p:cNvSpPr>
          <p:nvPr>
            <p:ph idx="1"/>
          </p:nvPr>
        </p:nvSpPr>
        <p:spPr>
          <a:xfrm>
            <a:off x="406954" y="1952260"/>
            <a:ext cx="8228013" cy="4999038"/>
          </a:xfrm>
        </p:spPr>
        <p:txBody>
          <a:bodyPr/>
          <a:lstStyle/>
          <a:p>
            <a:pPr marL="0"/>
            <a:r>
              <a:rPr lang="cs-CZ" dirty="0" smtClean="0"/>
              <a:t>Všeobecná konzistentnost (nikoli konzistentnost mezi určitou technikou mučení nebo traumatem a specifickými poraněními) je (v závislosti na normách ohledně soudního lékařství platných v příslušné zemi) součástí závěrečné zprávy.</a:t>
            </a:r>
          </a:p>
          <a:p>
            <a:pPr marL="0"/>
            <a:r>
              <a:rPr lang="cs-CZ" sz="2000" dirty="0"/>
              <a:t>	</a:t>
            </a:r>
            <a:r>
              <a:rPr lang="cs-CZ" sz="2000" dirty="0" smtClean="0"/>
              <a:t>Podrobnosti</a:t>
            </a:r>
            <a:r>
              <a:rPr lang="cs-CZ" sz="2000" dirty="0" smtClean="0"/>
              <a:t>: a) rozšířené moduly; b) Atlas mučení; c) IP.</a:t>
            </a:r>
          </a:p>
        </p:txBody>
      </p:sp>
      <p:sp>
        <p:nvSpPr>
          <p:cNvPr id="223235" name="Right Arrow 3"/>
          <p:cNvSpPr>
            <a:spLocks noChangeArrowheads="1"/>
          </p:cNvSpPr>
          <p:nvPr/>
        </p:nvSpPr>
        <p:spPr bwMode="auto">
          <a:xfrm>
            <a:off x="556487" y="4737628"/>
            <a:ext cx="215900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6" name="Horizontal Scroll 5"/>
          <p:cNvSpPr/>
          <p:nvPr/>
        </p:nvSpPr>
        <p:spPr bwMode="auto">
          <a:xfrm>
            <a:off x="7308304" y="5589240"/>
            <a:ext cx="792088" cy="432048"/>
          </a:xfrm>
          <a:prstGeom prst="horizontalScroll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E. Specializované diagnostické testy</a:t>
            </a:r>
            <a:endParaRPr lang="cs-CZ" dirty="0"/>
          </a:p>
        </p:txBody>
      </p:sp>
      <p:sp>
        <p:nvSpPr>
          <p:cNvPr id="22528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Tělesné</a:t>
            </a:r>
            <a:r>
              <a:rPr lang="cs-CZ" dirty="0" smtClean="0"/>
              <a:t> </a:t>
            </a:r>
            <a:r>
              <a:rPr lang="cs-CZ" sz="2400" dirty="0" smtClean="0"/>
              <a:t>důkazy</a:t>
            </a:r>
            <a:r>
              <a:rPr lang="cs-CZ" dirty="0" smtClean="0"/>
              <a:t> </a:t>
            </a:r>
            <a:r>
              <a:rPr lang="cs-CZ" sz="2400" dirty="0" smtClean="0"/>
              <a:t>o</a:t>
            </a:r>
            <a:r>
              <a:rPr lang="cs-CZ" dirty="0" smtClean="0"/>
              <a:t> </a:t>
            </a:r>
            <a:r>
              <a:rPr lang="cs-CZ" sz="2400" dirty="0" smtClean="0"/>
              <a:t>mučení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1"/>
          <p:cNvSpPr>
            <a:spLocks noGrp="1"/>
          </p:cNvSpPr>
          <p:nvPr>
            <p:ph type="title"/>
          </p:nvPr>
        </p:nvSpPr>
        <p:spPr>
          <a:xfrm>
            <a:off x="179512" y="-107950"/>
            <a:ext cx="8784975" cy="1311275"/>
          </a:xfrm>
        </p:spPr>
        <p:txBody>
          <a:bodyPr/>
          <a:lstStyle/>
          <a:p>
            <a:r>
              <a:rPr lang="cs-CZ" dirty="0" smtClean="0"/>
              <a:t>E. Specializované diagnostické testy</a:t>
            </a:r>
          </a:p>
        </p:txBody>
      </p:sp>
      <p:sp>
        <p:nvSpPr>
          <p:cNvPr id="227330" name="Text Placeholder 2"/>
          <p:cNvSpPr>
            <a:spLocks noGrp="1"/>
          </p:cNvSpPr>
          <p:nvPr>
            <p:ph idx="1"/>
          </p:nvPr>
        </p:nvSpPr>
        <p:spPr>
          <a:xfrm>
            <a:off x="494506" y="806227"/>
            <a:ext cx="8228013" cy="5215161"/>
          </a:xfrm>
        </p:spPr>
        <p:txBody>
          <a:bodyPr/>
          <a:lstStyle/>
          <a:p>
            <a:pPr marL="114300" indent="-457200">
              <a:buFont typeface="Arial" pitchFamily="34" charset="0"/>
              <a:buChar char="•"/>
            </a:pPr>
            <a:r>
              <a:rPr lang="cs-CZ" sz="2800" dirty="0" smtClean="0"/>
              <a:t>V závislosti na situaci (dostupnost, pravděpodobná poranění, cíl a využití výsledků (soudní řízení, diagnostika, terapie)) mohou být vyžadována vysoce specializovaná vyšetření. Potřeba by měla být úměrná míře stresové zátěže pro klienta a případným vedlejším účinkům.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cs-CZ" sz="2800" dirty="0" smtClean="0"/>
              <a:t>Jsou-li specializovaná vyšetření indikována, avšak nelze je ihned provést, je třeba taková vyšetření v závěrečné zprávě doporučit a současně označit za doposud neprovedená.</a:t>
            </a:r>
          </a:p>
          <a:p>
            <a:pPr marL="114300" indent="-457200">
              <a:buFont typeface="Arial" pitchFamily="34" charset="0"/>
              <a:buChar char="•"/>
            </a:pPr>
            <a:r>
              <a:rPr lang="cs-CZ" sz="2800" dirty="0" smtClean="0"/>
              <a:t>Negativní nález nesmí vylučovat možné mučení.</a:t>
            </a:r>
          </a:p>
        </p:txBody>
      </p:sp>
      <p:sp>
        <p:nvSpPr>
          <p:cNvPr id="227331" name="TextBox 3"/>
          <p:cNvSpPr txBox="1">
            <a:spLocks noChangeArrowheads="1"/>
          </p:cNvSpPr>
          <p:nvPr/>
        </p:nvSpPr>
        <p:spPr bwMode="auto">
          <a:xfrm>
            <a:off x="4716463" y="6021388"/>
            <a:ext cx="3743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tx1"/>
                </a:solidFill>
              </a:rPr>
              <a:t>Viz přílohu k IP a úskalí modulu </a:t>
            </a:r>
          </a:p>
        </p:txBody>
      </p:sp>
      <p:sp>
        <p:nvSpPr>
          <p:cNvPr id="227332" name="Right Arrow 4"/>
          <p:cNvSpPr>
            <a:spLocks noChangeArrowheads="1"/>
          </p:cNvSpPr>
          <p:nvPr/>
        </p:nvSpPr>
        <p:spPr bwMode="auto">
          <a:xfrm>
            <a:off x="4608513" y="6092825"/>
            <a:ext cx="215900" cy="200025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A. Struktura pohovoru</a:t>
            </a:r>
          </a:p>
        </p:txBody>
      </p:sp>
      <p:sp>
        <p:nvSpPr>
          <p:cNvPr id="200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cs-CZ" sz="2800" dirty="0" smtClean="0"/>
              <a:t>Základní strategie: objektivní, nesmí přivodit (opakované) trauma, zdvořilý, získání informovaného souhlasu, vyřešení otázek důvěrnosti informací  </a:t>
            </a:r>
            <a:r>
              <a:rPr dirty="0"/>
              <a:t/>
            </a:r>
            <a:br>
              <a:rPr dirty="0"/>
            </a:br>
            <a:endParaRPr lang="cs-CZ" sz="2800" dirty="0" smtClean="0"/>
          </a:p>
          <a:p>
            <a:pPr marL="0"/>
            <a:r>
              <a:rPr lang="cs-CZ" sz="2800" dirty="0" smtClean="0"/>
              <a:t>Poskytujte </a:t>
            </a:r>
            <a:r>
              <a:rPr dirty="0"/>
              <a:t/>
            </a:r>
            <a:br>
              <a:rPr dirty="0"/>
            </a:br>
            <a:r>
              <a:rPr lang="cs-CZ" sz="2800" dirty="0" smtClean="0"/>
              <a:t>- srozumitelné informace</a:t>
            </a:r>
            <a:r>
              <a:rPr dirty="0"/>
              <a:t/>
            </a:r>
            <a:br>
              <a:rPr dirty="0"/>
            </a:br>
            <a:r>
              <a:rPr lang="cs-CZ" sz="2800" dirty="0" smtClean="0"/>
              <a:t>- dostatek času, zejména je-li klient rozrušený</a:t>
            </a:r>
            <a:r>
              <a:rPr dirty="0"/>
              <a:t/>
            </a:r>
            <a:br>
              <a:rPr dirty="0"/>
            </a:br>
            <a:r>
              <a:rPr lang="cs-CZ" sz="2800" dirty="0" smtClean="0"/>
              <a:t>- přestávky na základě žádosti nebo potřeby</a:t>
            </a:r>
            <a:r>
              <a:rPr lang="cs-CZ" dirty="0" smtClean="0"/>
              <a:t> </a:t>
            </a:r>
          </a:p>
          <a:p>
            <a:pPr marL="0"/>
            <a:r>
              <a:rPr lang="cs-CZ" sz="2400" i="1" dirty="0" smtClean="0"/>
              <a:t>(viz též kapitoly na téma pohovorů </a:t>
            </a:r>
            <a:r>
              <a:rPr lang="cs-CZ" dirty="0" smtClean="0"/>
              <a:t> </a:t>
            </a:r>
            <a:r>
              <a:rPr lang="cs-CZ" sz="2400" i="1" dirty="0" smtClean="0"/>
              <a:t>a získávání psychologických</a:t>
            </a:r>
            <a:r>
              <a:rPr lang="cs-CZ" dirty="0" smtClean="0"/>
              <a:t> </a:t>
            </a:r>
            <a:r>
              <a:rPr lang="cs-CZ" sz="2400" i="1" dirty="0" smtClean="0"/>
              <a:t>důkazů</a:t>
            </a:r>
            <a:r>
              <a:rPr lang="cs-CZ" dirty="0" smtClean="0"/>
              <a:t> </a:t>
            </a:r>
            <a:r>
              <a:rPr lang="cs-CZ" sz="2400" i="1" dirty="0" smtClean="0"/>
              <a:t>v modulu věnovanému stresu během pohovorů!)</a:t>
            </a:r>
            <a:endParaRPr lang="cs-CZ" sz="2800" i="1" dirty="0" smtClean="0"/>
          </a:p>
        </p:txBody>
      </p:sp>
      <p:sp>
        <p:nvSpPr>
          <p:cNvPr id="200707" name="Right Arrow 3"/>
          <p:cNvSpPr>
            <a:spLocks noChangeArrowheads="1"/>
          </p:cNvSpPr>
          <p:nvPr/>
        </p:nvSpPr>
        <p:spPr bwMode="auto">
          <a:xfrm>
            <a:off x="179388" y="5445125"/>
            <a:ext cx="215900" cy="144463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B. Anamnéza</a:t>
            </a:r>
            <a:endParaRPr lang="cs-CZ" dirty="0"/>
          </a:p>
        </p:txBody>
      </p:sp>
      <p:sp>
        <p:nvSpPr>
          <p:cNvPr id="20275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Tělesné</a:t>
            </a:r>
            <a:r>
              <a:rPr lang="cs-CZ" dirty="0" smtClean="0"/>
              <a:t> </a:t>
            </a:r>
            <a:r>
              <a:rPr lang="cs-CZ" sz="2400" dirty="0" smtClean="0"/>
              <a:t>důkazy</a:t>
            </a:r>
            <a:r>
              <a:rPr lang="cs-CZ" dirty="0" smtClean="0"/>
              <a:t> </a:t>
            </a:r>
            <a:r>
              <a:rPr lang="cs-CZ" sz="2400" dirty="0" smtClean="0"/>
              <a:t>o</a:t>
            </a:r>
            <a:r>
              <a:rPr lang="cs-CZ" dirty="0" smtClean="0"/>
              <a:t> </a:t>
            </a:r>
            <a:r>
              <a:rPr lang="cs-CZ" sz="2400" dirty="0" smtClean="0"/>
              <a:t>mučení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B. Anamnéza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154678"/>
              </p:ext>
            </p:extLst>
          </p:nvPr>
        </p:nvGraphicFramePr>
        <p:xfrm>
          <a:off x="457200" y="1125538"/>
          <a:ext cx="8228013" cy="499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C. Tělesné vyšetření</a:t>
            </a:r>
            <a:endParaRPr lang="cs-CZ" dirty="0"/>
          </a:p>
        </p:txBody>
      </p:sp>
      <p:sp>
        <p:nvSpPr>
          <p:cNvPr id="20685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 smtClean="0"/>
              <a:t>Tělesné</a:t>
            </a:r>
            <a:r>
              <a:rPr lang="cs-CZ" dirty="0" smtClean="0"/>
              <a:t> </a:t>
            </a:r>
            <a:r>
              <a:rPr lang="cs-CZ" sz="2400" dirty="0" smtClean="0"/>
              <a:t>důkazy</a:t>
            </a:r>
            <a:r>
              <a:rPr lang="cs-CZ" dirty="0" smtClean="0"/>
              <a:t> </a:t>
            </a:r>
            <a:r>
              <a:rPr lang="cs-CZ" sz="2400" dirty="0" smtClean="0"/>
              <a:t>o</a:t>
            </a:r>
            <a:r>
              <a:rPr lang="cs-CZ" dirty="0" smtClean="0"/>
              <a:t> </a:t>
            </a:r>
            <a:r>
              <a:rPr lang="cs-CZ" sz="2400" dirty="0" smtClean="0"/>
              <a:t>mučení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0889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Provádí se obvykle po zjištění anamnézy.</a:t>
            </a:r>
          </a:p>
          <a:p>
            <a:pPr marL="1143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Prostudujte si předchozí kapitoly věnované přípravě prostředí a citlivé komunikace s klientem.</a:t>
            </a:r>
          </a:p>
          <a:p>
            <a:pPr marL="1143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Ve věznicích by měly být co nejlépe využity dostupné zdroje, včetně nákresů postavy (viz přílohu k IP) a fotoaparátů, jestliže je správa věznice dovolí. </a:t>
            </a:r>
          </a:p>
          <a:p>
            <a:pPr marL="0">
              <a:spcBef>
                <a:spcPts val="1200"/>
              </a:spcBef>
              <a:spcAft>
                <a:spcPts val="1200"/>
              </a:spcAft>
            </a:pPr>
            <a:endParaRPr lang="cs-CZ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1296144" cy="78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09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Kůže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210948" name="TextBox 1"/>
          <p:cNvSpPr txBox="1">
            <a:spLocks noChangeArrowheads="1"/>
          </p:cNvSpPr>
          <p:nvPr/>
        </p:nvSpPr>
        <p:spPr bwMode="auto">
          <a:xfrm>
            <a:off x="3708400" y="4941168"/>
            <a:ext cx="4751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dirty="0"/>
              <a:t>Obzvláště důležitou roli hrají fotografie – viz samostatné kapitoly a moduly</a:t>
            </a:r>
          </a:p>
        </p:txBody>
      </p:sp>
      <p:sp>
        <p:nvSpPr>
          <p:cNvPr id="210949" name="Right Arrow 2"/>
          <p:cNvSpPr>
            <a:spLocks noChangeArrowheads="1"/>
          </p:cNvSpPr>
          <p:nvPr/>
        </p:nvSpPr>
        <p:spPr bwMode="auto">
          <a:xfrm flipV="1">
            <a:off x="3203848" y="5445224"/>
            <a:ext cx="215900" cy="128588"/>
          </a:xfrm>
          <a:prstGeom prst="rightArrow">
            <a:avLst>
              <a:gd name="adj1" fmla="val 50000"/>
              <a:gd name="adj2" fmla="val 4960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0535"/>
            <a:ext cx="2285393" cy="314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8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C. Tělesné vyšetření</a:t>
            </a:r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/>
              <a:t>Kůže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V mnoha zemích se pachatelé snaží využívat takové metody mučení, které nezanechávají očividné stopy. 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Kůže však, coby „vnější vrstva“ těla, vydává svědectví o většině poranění způsobených mučením.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sz="2800" dirty="0" smtClean="0"/>
              <a:t>Všechny případné stopy je třeba zdokumentovat a uvést do vztahu s oznámenými (případně i s doposud neoznámenými) případy mučení.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1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9315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ARTIP_TRANCE_ICD tw1</Template>
  <TotalTime>323</TotalTime>
  <Words>699</Words>
  <Application>Microsoft Office PowerPoint</Application>
  <PresentationFormat>Předvádění na obrazovce (4:3)</PresentationFormat>
  <Paragraphs>226</Paragraphs>
  <Slides>27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1_Standarddesign</vt:lpstr>
      <vt:lpstr>Prezentace aplikace PowerPoint</vt:lpstr>
      <vt:lpstr>A. Struktura pohovoru</vt:lpstr>
      <vt:lpstr>A. Struktura pohovoru</vt:lpstr>
      <vt:lpstr>B. Anamnéza</vt:lpstr>
      <vt:lpstr>B. Anamnéza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C. Tělesné vyšetření</vt:lpstr>
      <vt:lpstr>D. Vyšetření a vyhodnocení následujících zvláštních forem mučení</vt:lpstr>
      <vt:lpstr>D. Vyšetření a vyhodnocení následujících zvláštních forem mučení</vt:lpstr>
      <vt:lpstr>D. Vyšetření a vyhodnocení následujících zvláštních forem mučení</vt:lpstr>
      <vt:lpstr>E. Specializované diagnostické testy</vt:lpstr>
      <vt:lpstr>E. Specializované diagnostické testy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twenzel</dc:creator>
  <cp:lastModifiedBy>Mgr. Stanislav Pokorný</cp:lastModifiedBy>
  <cp:revision>281</cp:revision>
  <cp:lastPrinted>1601-01-01T00:00:00Z</cp:lastPrinted>
  <dcterms:created xsi:type="dcterms:W3CDTF">2011-11-08T11:48:10Z</dcterms:created>
  <dcterms:modified xsi:type="dcterms:W3CDTF">2013-05-19T22:50:17Z</dcterms:modified>
</cp:coreProperties>
</file>