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30"/>
  </p:notesMasterIdLst>
  <p:sldIdLst>
    <p:sldId id="286" r:id="rId4"/>
    <p:sldId id="257" r:id="rId5"/>
    <p:sldId id="287" r:id="rId6"/>
    <p:sldId id="269" r:id="rId7"/>
    <p:sldId id="260" r:id="rId8"/>
    <p:sldId id="261" r:id="rId9"/>
    <p:sldId id="262" r:id="rId10"/>
    <p:sldId id="263" r:id="rId11"/>
    <p:sldId id="264" r:id="rId12"/>
    <p:sldId id="284" r:id="rId13"/>
    <p:sldId id="285" r:id="rId14"/>
    <p:sldId id="283" r:id="rId15"/>
    <p:sldId id="266" r:id="rId16"/>
    <p:sldId id="265" r:id="rId17"/>
    <p:sldId id="268" r:id="rId18"/>
    <p:sldId id="270" r:id="rId19"/>
    <p:sldId id="271" r:id="rId20"/>
    <p:sldId id="272" r:id="rId21"/>
    <p:sldId id="274" r:id="rId22"/>
    <p:sldId id="275" r:id="rId23"/>
    <p:sldId id="277" r:id="rId24"/>
    <p:sldId id="278" r:id="rId25"/>
    <p:sldId id="279" r:id="rId26"/>
    <p:sldId id="276" r:id="rId27"/>
    <p:sldId id="280" r:id="rId28"/>
    <p:sldId id="281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61ACF42B-DE55-420B-A168-4ABC94ACE84D}" type="slidenum">
              <a:rPr lang="el-GR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4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30C5D9-B347-468F-9D46-36F0CADE075F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73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0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4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9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Uzavřené trauma</a:t>
            </a:r>
            <a:r>
              <a:rPr lang="cs-CZ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, </a:t>
            </a:r>
            <a:r>
              <a:rPr lang="cs-CZ" sz="1200" b="1" i="0" kern="120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uzavřené poranění</a:t>
            </a:r>
            <a:r>
              <a:rPr lang="cs-CZ" dirty="0" smtClean="0"/>
              <a:t> </a:t>
            </a:r>
            <a:r>
              <a:rPr lang="cs-CZ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je opakem otevřeného </a:t>
            </a:r>
            <a:r>
              <a:rPr lang="cs-CZ" sz="1200" b="1" i="0" kern="120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poranění</a:t>
            </a:r>
            <a:r>
              <a:rPr lang="cs-CZ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 a může i v případě mírného průběhu (</a:t>
            </a:r>
            <a:r>
              <a:rPr lang="cs-CZ" dirty="0" smtClean="0"/>
              <a:t>mírné traumatické poškození mozku (MTBI)) </a:t>
            </a:r>
            <a:r>
              <a:rPr lang="cs-CZ" sz="1200" b="0" i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způsobit trvalé projevy, které mohou být obdobné jako v případě posttraumatické stresové poruchy. Mohou se vyskytovat poruchy spánku, závratě, tělesná slabost, únava, poruchy koncentrace a paměti </a:t>
            </a:r>
          </a:p>
          <a:p>
            <a:r>
              <a:rPr lang="cs-CZ" sz="1200" b="0" i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</a:rPr>
              <a:t>(viz též </a:t>
            </a:r>
            <a:r>
              <a:rPr lang="cs-CZ" dirty="0" smtClean="0">
                <a:effectLst/>
              </a:rPr>
              <a:t>1. Williams WH, Potter S, Ryland H. Mild traumatic brain injury and Postconcussion Syndrome: a neuropsychological perspective. J. Neurol. Neurosurg. Psychiatr. říjen 2010;81(10):1116–22.)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Informace o scintigrafii kostí viz rovněž: </a:t>
            </a:r>
          </a:p>
          <a:p>
            <a:r>
              <a:rPr lang="cs-CZ" dirty="0" smtClean="0">
                <a:effectLst/>
              </a:rPr>
              <a:t>Mirzaei S, Knoll P, Lipp RW, Wenzel T, Koriska K, Köhn H. Bone scintigraphy in screening of torture survivors. Lancet. 19. září 1998;352(9132):949–51. </a:t>
            </a:r>
          </a:p>
          <a:p>
            <a:endParaRPr lang="cs-CZ" dirty="0" smtClean="0">
              <a:effectLst/>
            </a:endParaRPr>
          </a:p>
          <a:p>
            <a:endParaRPr lang="cs-CZ" sz="1200" b="0" i="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995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právním prostředí, kde jsou rozpory ve výpovědích považovány za důkaz o nedostatečné důvěryhodnosti, mohou být případné protichůdné výpovědi snadno vykládány chybně.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0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06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eaLnBrk="1" hangingPunct="1"/>
            <a:fld id="{3FEBB11B-48CF-4197-A22B-BAF1EECEFE25}" type="slidenum">
              <a:rPr lang="el-G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de-AT" smtClean="0">
              <a:latin typeface="Calibri" pitchFamily="32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19D2A2-C95D-4430-9C18-8C2CEE7AACB4}" type="slidenum">
              <a:rPr lang="el-G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2D874B7D-3FD2-4294-84C1-FE6A83CAC14E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smtClean="0">
              <a:latin typeface="Calibri" pitchFamily="34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3DF1E1-4BA6-42DA-9625-5B29758E0B5B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Poznámka: Informovaný souhlas pacienta a lékaře k použití této fotografie je součástí záznamů.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eaLnBrk="1" hangingPunct="1"/>
            <a:fld id="{3951A1E0-91C9-41D4-BEA8-989772F87498}" type="slidenum">
              <a:rPr lang="de-DE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 Pravítko poskytla IRCT Kodaň (www.irct.org), kde je lze i objednat.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13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 Pravítko poskytla IRCT Kodaň (www.irct.org), kde je lze i objednat.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85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Metadata jsou inherentní data, například „bit“ (počet elektronických bodů, které udávají velikost). Profesionální systémy pro archivaci soudních důkazů předcházejí neoprávněné manipulaci s důkazy vyloučením změny dat. </a:t>
            </a:r>
            <a:r>
              <a:t/>
            </a:r>
            <a:br/>
            <a:endParaRPr lang="cs-CZ" baseline="0" dirty="0" smtClean="0"/>
          </a:p>
          <a:p>
            <a:r>
              <a:rPr lang="cs-CZ" dirty="0" smtClean="0"/>
              <a:t>Další literatura</a:t>
            </a:r>
          </a:p>
          <a:p>
            <a:r>
              <a:rPr lang="cs-CZ" dirty="0" smtClean="0">
                <a:effectLst/>
              </a:rPr>
              <a:t>1. </a:t>
            </a:r>
          </a:p>
          <a:p>
            <a:r>
              <a:rPr lang="cs-CZ" dirty="0" smtClean="0">
                <a:effectLst/>
              </a:rPr>
              <a:t>Marin N, Buszka JM. Alternate Light Source Imaging: Forensic Photography Techniques. Anderson Publishing; 2013. </a:t>
            </a:r>
          </a:p>
          <a:p>
            <a:r>
              <a:rPr lang="cs-CZ" dirty="0" smtClean="0">
                <a:effectLst/>
              </a:rPr>
              <a:t>2. </a:t>
            </a:r>
          </a:p>
          <a:p>
            <a:r>
              <a:rPr lang="cs-CZ" dirty="0" smtClean="0">
                <a:effectLst/>
              </a:rPr>
              <a:t>Blitzer HL, Jacobia J. Forensic Digital Imaging and Photography. 1. vydání Academic Press; 2001. </a:t>
            </a:r>
          </a:p>
          <a:p>
            <a:r>
              <a:rPr lang="cs-CZ" dirty="0" smtClean="0">
                <a:effectLst/>
              </a:rPr>
              <a:t>3. </a:t>
            </a:r>
          </a:p>
          <a:p>
            <a:r>
              <a:rPr lang="cs-CZ" dirty="0" smtClean="0">
                <a:effectLst/>
              </a:rPr>
              <a:t>Calderwood A. Forensic Photography. Focal Press; 2005. </a:t>
            </a:r>
          </a:p>
          <a:p>
            <a:r>
              <a:rPr lang="cs-CZ" dirty="0" smtClean="0">
                <a:effectLst/>
              </a:rPr>
              <a:t>4. </a:t>
            </a:r>
          </a:p>
          <a:p>
            <a:r>
              <a:rPr lang="cs-CZ" dirty="0" smtClean="0">
                <a:effectLst/>
              </a:rPr>
              <a:t>Duckworth JE. Forensic Photography. Charles C Thomas Pub Ltd; 1983. 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0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868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05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2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9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8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0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0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7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12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01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79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46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94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8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74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7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922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44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49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6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000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89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845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7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53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5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3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6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6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7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14" t="3102" r="63214" b="377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107" r="7919" b="529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7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14" t="3102" r="63214" b="377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107" r="7919" b="529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403350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480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 dirty="0" smtClean="0">
                <a:solidFill>
                  <a:srgbClr val="376092"/>
                </a:solidFill>
                <a:latin typeface="Trebuchet MS" pitchFamily="34" charset="0"/>
              </a:rPr>
              <a:t>Soudní fotografování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 smtClean="0">
                <a:solidFill>
                  <a:srgbClr val="376092"/>
                </a:solidFill>
                <a:latin typeface="Trebuchet MS" pitchFamily="34" charset="0"/>
              </a:rPr>
              <a:t>Prof. Thomas Wenzel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264" y="5805042"/>
            <a:ext cx="2339752" cy="946825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1584176" cy="5542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Nástroje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806227"/>
            <a:ext cx="8228013" cy="4999037"/>
          </a:xfrm>
        </p:spPr>
        <p:txBody>
          <a:bodyPr/>
          <a:lstStyle/>
          <a:p>
            <a:pPr marL="0" indent="0" eaLnBrk="1" hangingPunct="1"/>
            <a:r>
              <a:rPr lang="cs-CZ" dirty="0" smtClean="0"/>
              <a:t>V závislosti na podmínkách lze kvalitnějšího osvětlení dosáhnout použitím kruhového reflektoru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dirty="0" smtClean="0"/>
              <a:t>– fotografie by neměla obsahovat takové množství stínů a neměla by postrádat kontrast. </a:t>
            </a:r>
          </a:p>
          <a:p>
            <a:pPr marL="0" indent="0" eaLnBrk="1" hangingPunct="1"/>
            <a:r>
              <a:rPr lang="cs-CZ" dirty="0" smtClean="0"/>
              <a:t>Kvalitu může dále zvýšit regulace barvy pozadí a vyloučení irelevantních předmětů (například použitím listu papíru).       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6832"/>
            <a:ext cx="955425" cy="155576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2420888"/>
            <a:ext cx="1125220" cy="7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Nástroje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dirty="0" smtClean="0"/>
              <a:t>Forenzní pravítka a stupnice</a:t>
            </a:r>
            <a:endParaRPr lang="cs-CZ" dirty="0"/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/>
              <a:t>Nejsou-li k dispozici jiné prostředky, lze použít jakýkoli předmět s jednoznačně určenými rozměry a barvou.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/>
              <a:t>Forenzní pravítka – poskytovaná například ze strany IRCT (www.irct.org), mohou mít různé tvary, včetně tvaru L, které usnadňují měření velikosti lézí ve dvou směrech.</a:t>
            </a:r>
          </a:p>
        </p:txBody>
      </p:sp>
    </p:spTree>
    <p:extLst>
      <p:ext uri="{BB962C8B-B14F-4D97-AF65-F5344CB8AC3E}">
        <p14:creationId xmlns:p14="http://schemas.microsoft.com/office/powerpoint/2010/main" val="1159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Nástroje IP a ARTIP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cs-CZ" dirty="0" smtClean="0"/>
              <a:t>Příloha k Istanbulskému protokolu obsahuje schéma lidské postavy, která slouží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 smtClean="0"/>
              <a:t>zakreslení poranění a k jejich vztažení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 smtClean="0"/>
              <a:t>pořízeným fotografiím.</a:t>
            </a:r>
            <a:r>
              <a:rPr dirty="0"/>
              <a:t/>
            </a:r>
            <a:br>
              <a:rPr dirty="0"/>
            </a:br>
            <a:endParaRPr lang="cs-CZ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cs-CZ" dirty="0" smtClean="0"/>
              <a:t>Používat lze i nástroje ARTIP (fotodokumentační formulář, časovou osu, jednoduché pravítko). </a:t>
            </a:r>
          </a:p>
        </p:txBody>
      </p:sp>
    </p:spTree>
    <p:extLst>
      <p:ext uri="{BB962C8B-B14F-4D97-AF65-F5344CB8AC3E}">
        <p14:creationId xmlns:p14="http://schemas.microsoft.com/office/powerpoint/2010/main" val="33798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 II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Prohlédněte si pozorně následující obrázek.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Zamyslete se: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dirty="0" smtClean="0"/>
              <a:t>- jaké nástroje mohly způsobit tyto jizvy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1, 2 a 3)?</a:t>
            </a:r>
            <a:r>
              <a:rPr dirty="0"/>
              <a:t/>
            </a:r>
            <a:br>
              <a:rPr dirty="0"/>
            </a:br>
            <a:r>
              <a:rPr lang="cs-CZ" dirty="0" smtClean="0"/>
              <a:t>- jakým způsobem byl tento nástroj (nástroje) použit?</a:t>
            </a:r>
            <a:r>
              <a:rPr dirty="0"/>
              <a:t/>
            </a:r>
            <a:br>
              <a:rPr dirty="0"/>
            </a:b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 II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695642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7596336" y="2132856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264424" y="17008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</a:t>
            </a:r>
            <a:endParaRPr lang="cs-CZ" sz="3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596336" y="2708920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7596336" y="3573016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276176" y="24165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</a:t>
            </a:r>
            <a:endParaRPr lang="cs-CZ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64424" y="33332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8012" cy="1311275"/>
          </a:xfrm>
        </p:spPr>
        <p:txBody>
          <a:bodyPr/>
          <a:lstStyle/>
          <a:p>
            <a:r>
              <a:rPr lang="cs-CZ" dirty="0" smtClean="0"/>
              <a:t>Vysvětlení příkladu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71187"/>
            <a:ext cx="8228013" cy="499903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cs-CZ" dirty="0" smtClean="0"/>
              <a:t>Zjizvení způsobily řezné rány mačetou po upadnutí oběti na zem.</a:t>
            </a:r>
            <a:r>
              <a:t/>
            </a:r>
            <a:br/>
            <a:endParaRPr lang="cs-CZ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cs-CZ" dirty="0" smtClean="0"/>
              <a:t>Doba: přibližně 8 let před pořízením fotografie.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9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 II — pokračování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8013" cy="4999037"/>
          </a:xfrm>
        </p:spPr>
        <p:txBody>
          <a:bodyPr/>
          <a:lstStyle/>
          <a:p>
            <a:pPr eaLnBrk="1" hangingPunct="1"/>
            <a:r>
              <a:rPr lang="cs-CZ" b="1" dirty="0" smtClean="0"/>
              <a:t>Zamyslete se:</a:t>
            </a:r>
            <a:r>
              <a:t/>
            </a:r>
            <a:br/>
            <a:r>
              <a:t/>
            </a:r>
            <a:br/>
            <a:r>
              <a:rPr lang="cs-CZ" dirty="0" smtClean="0"/>
              <a:t>Jak můžeme vysvětlit silný koloidní útvar a odlišný vzhled v jizvě 3?</a:t>
            </a:r>
            <a:r>
              <a:t/>
            </a:r>
            <a:br/>
            <a:r>
              <a:t/>
            </a:r>
            <a:br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58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 — pokračování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6537"/>
            <a:ext cx="6033432" cy="52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 — pokračování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8013" cy="4999037"/>
          </a:xfrm>
        </p:spPr>
        <p:txBody>
          <a:bodyPr/>
          <a:lstStyle/>
          <a:p>
            <a:r>
              <a:rPr lang="cs-CZ" sz="2800" b="1" dirty="0" smtClean="0"/>
              <a:t>Vysvětlení:</a:t>
            </a:r>
            <a:r>
              <a:t/>
            </a:r>
            <a:br/>
            <a:r>
              <a:rPr lang="cs-CZ" sz="2800" dirty="0" smtClean="0"/>
              <a:t>Zatímco jizvy 1–2 mají hladké okraje, mačeta sklouzla na místo jizvy 3 a zanechala členitou, širokou otevřenou ránu a poškození tkáně. Prvotní ošetření bylo provedeno jednoduchými obvazy, jelikož jiné ošetření nebylo v neklidné situaci k dispozici. </a:t>
            </a:r>
            <a:r>
              <a:t/>
            </a:r>
            <a:br/>
            <a:r>
              <a:t/>
            </a:r>
            <a:br/>
            <a:r>
              <a:rPr lang="cs-CZ" sz="2800" dirty="0" smtClean="0"/>
              <a:t>V evropské hostitelské zemi byl proveden chirurgický zákrok k odstranění nadměrného koloidního útvaru; záznam o zákroku je uveden v chorobopisu.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17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 II — pokračování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8013" cy="4999037"/>
          </a:xfrm>
        </p:spPr>
        <p:txBody>
          <a:bodyPr/>
          <a:lstStyle/>
          <a:p>
            <a:pPr eaLnBrk="1" hangingPunct="1"/>
            <a:r>
              <a:rPr lang="cs-CZ" b="1" dirty="0" smtClean="0"/>
              <a:t>Zamyslete se:</a:t>
            </a:r>
            <a:r>
              <a:t/>
            </a:r>
            <a:br/>
            <a:r>
              <a:t/>
            </a:r>
            <a:br/>
            <a:r>
              <a:rPr lang="cs-CZ" dirty="0" smtClean="0"/>
              <a:t>Jaké další kroky lze učinit?</a:t>
            </a:r>
            <a:r>
              <a:t/>
            </a:r>
            <a:br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20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000" b="1">
                <a:solidFill>
                  <a:srgbClr val="376092"/>
                </a:solidFill>
                <a:latin typeface="Trebuchet MS" pitchFamily="32" charset="0"/>
              </a:rPr>
              <a:t>Finanční podpora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1801813" y="1387475"/>
            <a:ext cx="5576887" cy="2255838"/>
            <a:chOff x="1135" y="874"/>
            <a:chExt cx="3513" cy="1421"/>
          </a:xfrm>
        </p:grpSpPr>
        <p:pic>
          <p:nvPicPr>
            <p:cNvPr id="61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874"/>
              <a:ext cx="3513" cy="1421"/>
            </a:xfrm>
            <a:prstGeom prst="rect">
              <a:avLst/>
            </a:prstGeom>
            <a:solidFill>
              <a:srgbClr val="C6D9F1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1135" y="874"/>
              <a:ext cx="3513" cy="1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8313" y="4149725"/>
            <a:ext cx="820737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i="1">
                <a:solidFill>
                  <a:srgbClr val="000000"/>
                </a:solidFill>
              </a:rPr>
              <a:t>Tento projekt je financován s podporou Evropské komise. Tato zpráva vyjadřuje pouze názory autorů a Komise neodpovídá za žádné použití informací obsažených v této publikaci.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 — pokračování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8013" cy="4999037"/>
          </a:xfrm>
        </p:spPr>
        <p:txBody>
          <a:bodyPr/>
          <a:lstStyle/>
          <a:p>
            <a:r>
              <a:rPr lang="cs-CZ" sz="2800" b="1" dirty="0" smtClean="0"/>
              <a:t>Vysvětlení:</a:t>
            </a:r>
            <a:r>
              <a:t/>
            </a:r>
            <a:br/>
            <a:endParaRPr lang="cs-CZ" sz="28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Neurologické vyšetření k prokázání poškození nervových funkcí.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Vyšetření magnetickou rezonancí k vyloučení uzavřeného poškození mozku, neuropsychologické testy.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Ultrazvukové vyšetření k prozkoumání poškození tkáně.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Scintigrafie kostí (případně rentgen) ke kontrole případných poranění kostí.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56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 II — pokračování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8013" cy="4999037"/>
          </a:xfrm>
        </p:spPr>
        <p:txBody>
          <a:bodyPr/>
          <a:lstStyle/>
          <a:p>
            <a:pPr marL="25200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 smtClean="0"/>
              <a:t>Zamyslete se:</a:t>
            </a:r>
            <a:r>
              <a:t/>
            </a:r>
            <a:br/>
            <a:r>
              <a:t/>
            </a:r>
            <a:br/>
            <a:r>
              <a:rPr lang="cs-CZ" sz="2800" dirty="0" smtClean="0"/>
              <a:t>- vyšetření magnetickou rezonancí ani neurologická vyšetření neprokázala přítomnost patologických jevů.</a:t>
            </a:r>
          </a:p>
          <a:p>
            <a:pPr marL="25200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sz="2800" dirty="0" smtClean="0"/>
              <a:t>- Scintigrafie kostí prokázala zvýšenou aktivitu ve spodní části pravé holenní kosti a v levé proximální oblasti pravé kosti lýtkové.</a:t>
            </a:r>
            <a:r>
              <a:t/>
            </a:r>
            <a:br/>
            <a:r>
              <a:t/>
            </a:r>
            <a:br/>
            <a:r>
              <a:rPr lang="cs-CZ" sz="2800" b="1" dirty="0" smtClean="0"/>
              <a:t>Jsou tyto výsledky protikladné, nebo je lze nějak vysvětlit?</a:t>
            </a:r>
          </a:p>
          <a:p>
            <a:pPr eaLnBrk="1" hangingPunct="1"/>
            <a:r>
              <a:rPr lang="cs-CZ" dirty="0" smtClean="0"/>
              <a:t>  </a:t>
            </a:r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310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 — pokračování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8013" cy="4999037"/>
          </a:xfrm>
        </p:spPr>
        <p:txBody>
          <a:bodyPr/>
          <a:lstStyle/>
          <a:p>
            <a:pPr marL="0" indent="0"/>
            <a:r>
              <a:rPr lang="cs-CZ" sz="2800" dirty="0" smtClean="0"/>
              <a:t>Ne každé bití musí způsobit uzavřené poškození mozku a/nebo se projevit změnami při </a:t>
            </a:r>
            <a:r>
              <a:rPr lang="cs-CZ" sz="2800" b="1" dirty="0" smtClean="0"/>
              <a:t>vyšetření magnetickou rezonancí</a:t>
            </a:r>
            <a:r>
              <a:rPr lang="cs-CZ" sz="2800" dirty="0" smtClean="0"/>
              <a:t>. </a:t>
            </a:r>
            <a:r>
              <a:rPr dirty="0"/>
              <a:t/>
            </a:r>
            <a:br>
              <a:rPr dirty="0"/>
            </a:br>
            <a:endParaRPr lang="cs-CZ" sz="2800" dirty="0"/>
          </a:p>
          <a:p>
            <a:pPr marL="0" indent="0"/>
            <a:r>
              <a:rPr lang="cs-CZ" sz="2800" dirty="0" smtClean="0"/>
              <a:t>Vyšetření magnetickou rezonancí může poskytnout chybně negativní nález (nikoli v našem případě) a ani případný pozitivní nález se nemusí 8 let po události projevit.</a:t>
            </a:r>
            <a:r>
              <a:rPr dirty="0"/>
              <a:t/>
            </a:r>
            <a:br>
              <a:rPr dirty="0"/>
            </a:br>
            <a:endParaRPr lang="cs-CZ" sz="2800" dirty="0" smtClean="0"/>
          </a:p>
          <a:p>
            <a:pPr marL="0" indent="0"/>
            <a:r>
              <a:rPr lang="cs-CZ" sz="2800" dirty="0" smtClean="0"/>
              <a:t>Díky této skutečnosti nejsou závěry zprávy v rozporu s výsledkem vyšetření magnetickou rezonancí ani se scintigrafií kostí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02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 — pokračování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8013" cy="4999037"/>
          </a:xfrm>
        </p:spPr>
        <p:txBody>
          <a:bodyPr/>
          <a:lstStyle/>
          <a:p>
            <a:r>
              <a:rPr lang="cs-CZ" dirty="0" smtClean="0"/>
              <a:t>Další bod ke zvážení: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dirty="0" smtClean="0"/>
              <a:t>vzpomínky mohou být nejasné nebo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/>
              <a:t>důsledku posttraumatického stresu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 smtClean="0"/>
              <a:t>protikladné.</a:t>
            </a:r>
            <a:r>
              <a:rPr dirty="0"/>
              <a:t/>
            </a:r>
            <a:br>
              <a:rPr dirty="0"/>
            </a:br>
            <a:endParaRPr lang="cs-CZ" dirty="0" smtClean="0"/>
          </a:p>
          <a:p>
            <a:r>
              <a:rPr dirty="0"/>
              <a:t/>
            </a:r>
            <a:br>
              <a:rPr dirty="0"/>
            </a:b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3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 — pokračování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8013" cy="49990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b="1" dirty="0" smtClean="0"/>
              <a:t>Další zjištěné skutečnosti v předloženém případu: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/>
              <a:t>Posttraumatická stresová porucha, časté vybavování negativních vzpomínek a noční můry o útoku mačetou, vzpomínky na mrtvé členy rodiny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/>
              <a:t>Hluboká, opakovaná deprese</a:t>
            </a: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/>
              <a:t>Symptomy se začaly projevovat po události, dříve žádné stavy úzkosti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8013" cy="4999037"/>
          </a:xfrm>
        </p:spPr>
        <p:txBody>
          <a:bodyPr/>
          <a:lstStyle/>
          <a:p>
            <a:r>
              <a:rPr lang="cs-CZ" sz="2800" b="1" dirty="0" smtClean="0"/>
              <a:t>Fotografie nejvyšší možné kvality jsou důležitou součástí vyšetřování.</a:t>
            </a:r>
            <a:r>
              <a:t/>
            </a:r>
            <a:br/>
            <a:endParaRPr lang="cs-CZ" sz="2800" dirty="0" smtClean="0"/>
          </a:p>
          <a:p>
            <a:pPr marL="0" indent="0"/>
            <a:r>
              <a:rPr lang="cs-CZ" sz="2800" b="1" dirty="0" smtClean="0"/>
              <a:t>Pravidlo I: </a:t>
            </a:r>
            <a:r>
              <a:rPr lang="cs-CZ" sz="2800" dirty="0" smtClean="0"/>
              <a:t>I jednoduchá fotografie je lepší než žádná.</a:t>
            </a:r>
            <a:r>
              <a:t/>
            </a:r>
            <a:br/>
            <a:endParaRPr lang="cs-CZ" sz="2800" dirty="0" smtClean="0"/>
          </a:p>
          <a:p>
            <a:pPr marL="0" indent="0"/>
            <a:r>
              <a:rPr lang="cs-CZ" sz="2800" b="1" dirty="0" smtClean="0"/>
              <a:t>Pravidlo II: </a:t>
            </a:r>
            <a:r>
              <a:rPr lang="cs-CZ" sz="2800" dirty="0" smtClean="0"/>
              <a:t>Profesionální nebo i improvizované nástroje a kvalitní zdokumentování informací o fotografiích mohou výrazně zkvalitnit výsledky.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578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8013" cy="4999037"/>
          </a:xfrm>
        </p:spPr>
        <p:txBody>
          <a:bodyPr/>
          <a:lstStyle/>
          <a:p>
            <a:pPr marL="0" indent="0"/>
            <a:r>
              <a:rPr lang="cs-CZ" sz="2800" b="1" dirty="0" smtClean="0"/>
              <a:t>Kvalitní dokumentace je ucelený soubor informací, který využívá mezioborový přístup.</a:t>
            </a:r>
          </a:p>
          <a:p>
            <a:pPr marL="0" indent="0"/>
            <a:endParaRPr lang="cs-CZ" sz="2800" b="1" dirty="0"/>
          </a:p>
          <a:p>
            <a:pPr marL="0" indent="0"/>
            <a:r>
              <a:rPr lang="cs-CZ" sz="2800" b="1" dirty="0" smtClean="0"/>
              <a:t>Různé aspekty a nálezy je třeba vidět v kontextu různých skutečností a výpovědi klienta.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287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 dirty="0">
                <a:solidFill>
                  <a:srgbClr val="376092"/>
                </a:solidFill>
                <a:latin typeface="Trebuchet MS" pitchFamily="34" charset="0"/>
              </a:rPr>
              <a:t>Autorská práva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84438" y="3284538"/>
            <a:ext cx="3692525" cy="1292225"/>
            <a:chOff x="1565" y="2069"/>
            <a:chExt cx="2326" cy="814"/>
          </a:xfrm>
        </p:grpSpPr>
        <p:pic>
          <p:nvPicPr>
            <p:cNvPr id="378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2069"/>
              <a:ext cx="2326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1565" y="2069"/>
              <a:ext cx="2326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dirty="0"/>
            </a:p>
          </p:txBody>
        </p:sp>
      </p:grp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827088" y="1557338"/>
            <a:ext cx="6913562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</a:rPr>
              <a:t>Toto dílo je chráněno licencí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u="sng" dirty="0">
                <a:solidFill>
                  <a:schemeClr val="accent3"/>
                </a:solidFill>
              </a:rPr>
              <a:t>Creative Commons Attribution-NonCommercial-NoDerivs 3.0 Unported License.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39553" y="5373688"/>
            <a:ext cx="80648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</a:rPr>
              <a:t>Podrobné informace o licenci: </a:t>
            </a:r>
            <a:r>
              <a:rPr lang="cs-CZ" sz="2400" u="sng" dirty="0">
                <a:solidFill>
                  <a:schemeClr val="accent3"/>
                </a:solidFill>
              </a:rPr>
              <a:t>http:// creativecommons.org</a:t>
            </a:r>
            <a:endParaRPr lang="cs-CZ" sz="240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Následující snímky obsahují skutečné fotografie skutečných klientů pořízené ve skutečných situacích.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Jejich technická kvalita není optimální: použité vybavení je jednoduché a cenově dostupné, čímž jsou simulovány pracovní podmínky v „běžném životě“.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K použití fotografií byl získán informovaný souhlas.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Soudní fotografování, příklad 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Podívejte se prosím na fotografii na následujícím snímku, který byl pořízen </a:t>
            </a:r>
            <a:r>
              <a:rPr lang="cs-CZ" dirty="0" smtClean="0"/>
              <a:t>při dokumentování </a:t>
            </a:r>
            <a:r>
              <a:rPr lang="cs-CZ" dirty="0" smtClean="0"/>
              <a:t>klienta, který přežil mučení. 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Nespěchejte.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Přemýšlejte: co bylo provedeno správně a co vyžaduje zlepšení?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260648"/>
            <a:ext cx="6624637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Jizva (mačeta,</a:t>
            </a:r>
            <a:r>
              <a:rPr sz="2400" dirty="0"/>
              <a:t/>
            </a:r>
            <a:br>
              <a:rPr sz="2400" dirty="0"/>
            </a:br>
            <a:r>
              <a:rPr lang="cs-CZ" sz="2400" dirty="0" smtClean="0"/>
              <a:t>sečné poranění,</a:t>
            </a:r>
            <a:r>
              <a:rPr sz="2400" dirty="0"/>
              <a:t/>
            </a:r>
            <a:br>
              <a:rPr sz="2400" dirty="0"/>
            </a:br>
            <a:r>
              <a:rPr lang="cs-CZ" sz="2400" dirty="0" smtClean="0"/>
              <a:t>stáří 7 let)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Pravítko k </a:t>
            </a:r>
            <a:r>
              <a:rPr lang="cs-CZ" sz="2400" dirty="0" smtClean="0"/>
              <a:t>měření</a:t>
            </a:r>
            <a:br>
              <a:rPr lang="cs-CZ" sz="2400" dirty="0" smtClean="0"/>
            </a:br>
            <a:r>
              <a:rPr lang="cs-CZ" sz="2400" dirty="0" smtClean="0"/>
              <a:t>velikosti a </a:t>
            </a:r>
            <a:r>
              <a:rPr lang="cs-CZ" sz="2400" dirty="0" smtClean="0"/>
              <a:t>standardní barvy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jizvy</a:t>
            </a:r>
            <a:endParaRPr lang="cs-CZ" sz="2400" dirty="0" smtClean="0"/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Relevantní údaje: </a:t>
            </a:r>
            <a:r>
              <a:rPr sz="2400" dirty="0"/>
              <a:t/>
            </a:r>
            <a:br>
              <a:rPr sz="2400" dirty="0"/>
            </a:br>
            <a:r>
              <a:rPr lang="cs-CZ" sz="2400" dirty="0" smtClean="0"/>
              <a:t>Jméno; datum narození;</a:t>
            </a:r>
            <a:r>
              <a:rPr sz="2400" dirty="0"/>
              <a:t/>
            </a:r>
            <a:br>
              <a:rPr sz="2400" dirty="0"/>
            </a:br>
            <a:r>
              <a:rPr lang="cs-CZ" sz="2400" dirty="0" smtClean="0"/>
              <a:t>den a místo pořízení</a:t>
            </a:r>
            <a:r>
              <a:rPr sz="2400" dirty="0"/>
              <a:t/>
            </a:r>
            <a:br>
              <a:rPr sz="2400" dirty="0"/>
            </a:br>
            <a:r>
              <a:rPr lang="cs-CZ" sz="2400" dirty="0" smtClean="0"/>
              <a:t>fotografie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392612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07904" y="2204864"/>
            <a:ext cx="2376264" cy="504056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7904" y="3255992"/>
            <a:ext cx="2376264" cy="504056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880" y="4797152"/>
            <a:ext cx="2232248" cy="438808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Uveďte hodnocení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611202"/>
              </p:ext>
            </p:extLst>
          </p:nvPr>
        </p:nvGraphicFramePr>
        <p:xfrm>
          <a:off x="457200" y="1600200"/>
          <a:ext cx="8229600" cy="40282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2712"/>
                <a:gridCol w="648072"/>
                <a:gridCol w="4258816"/>
              </a:tblGrid>
              <a:tr h="640017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1–6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Jak lze výsledky zkvalitnit?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080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Kvalita fotografie: 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</a:tr>
              <a:tr h="91431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Uvedení relevantních informací (místo, čas, číslo souboru):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</a:tr>
              <a:tr h="64001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Bližší určovací nástroj (standardní barevná stupnice, standardní pravítko):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</a:tr>
              <a:tr h="64001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Metadata (bitová hloubka, autor, fotoaparát, (rychlost závěrky – je-li relevantní), clona, data systému GPS – jsou-li k dispozici)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Příklady řešení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55096"/>
              </p:ext>
            </p:extLst>
          </p:nvPr>
        </p:nvGraphicFramePr>
        <p:xfrm>
          <a:off x="457200" y="1600200"/>
          <a:ext cx="8229600" cy="4308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2712"/>
                <a:gridCol w="504056"/>
                <a:gridCol w="4402832"/>
              </a:tblGrid>
              <a:tr h="37092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Jak lze výsledky zkvalitnit?</a:t>
                      </a:r>
                      <a:endParaRPr lang="cs-CZ" sz="1800" dirty="0"/>
                    </a:p>
                  </a:txBody>
                  <a:tcPr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Kvalita fotografie: </a:t>
                      </a:r>
                      <a:endParaRPr lang="cs-CZ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Použití blesku / kruhového osvětlení, stativu</a:t>
                      </a:r>
                      <a:endParaRPr lang="cs-CZ" sz="1800" dirty="0"/>
                    </a:p>
                  </a:txBody>
                  <a:tcPr marT="45730" marB="45730"/>
                </a:tc>
              </a:tr>
              <a:tr h="91459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Uvedení relevantních informací (místo, čas, číslo souboru):</a:t>
                      </a:r>
                      <a:endParaRPr lang="cs-CZ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Název souboru a fotografie, jméno vyšetřující osoby</a:t>
                      </a:r>
                      <a:r>
                        <a:t/>
                      </a:r>
                      <a:br/>
                      <a:r>
                        <a:rPr lang="de-DE" sz="1800" dirty="0" smtClean="0"/>
                        <a:t>Elektronické přidávání informací (pozor: tato možnost může negativně ovlivnit přípustnost důkazu)</a:t>
                      </a:r>
                      <a:endParaRPr lang="cs-CZ" sz="1800" dirty="0"/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Bližší určovací nástroj (standardní barevná stupnice, standardní pravítko):</a:t>
                      </a:r>
                      <a:endParaRPr lang="cs-CZ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Bližší a vodorovné přiložení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Metadata (bitová hloubka, autor, fotoaparát, (rychlost závěrky – je-li relevantní), clona, data systému GPS – jsou-li k dispozici)</a:t>
                      </a:r>
                      <a:endParaRPr lang="cs-CZ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Přidání</a:t>
                      </a:r>
                      <a:endParaRPr lang="cs-CZ" sz="1800" dirty="0"/>
                    </a:p>
                  </a:txBody>
                  <a:tcPr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IP_TRANCE_ICD tw1">
  <a:themeElements>
    <a:clrScheme name="ARTIP_TRANCE_ICD tw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TIP_TRANCE_ICD tw1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ARTIP_TRANCE_ICD tw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IP_TRANCE_ICD tw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27</TotalTime>
  <Words>624</Words>
  <Application>Microsoft Office PowerPoint</Application>
  <PresentationFormat>Předvádění na obrazovce (4:3)</PresentationFormat>
  <Paragraphs>145</Paragraphs>
  <Slides>26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ARTIP_TRANCE_ICD tw1</vt:lpstr>
      <vt:lpstr>1_Standarddesign</vt:lpstr>
      <vt:lpstr>2_Standarddesign</vt:lpstr>
      <vt:lpstr>Prezentace aplikace PowerPoint</vt:lpstr>
      <vt:lpstr>Prezentace aplikace PowerPoint</vt:lpstr>
      <vt:lpstr>Prezentace aplikace PowerPoint</vt:lpstr>
      <vt:lpstr>Poznámka</vt:lpstr>
      <vt:lpstr>Soudní fotografování, příklad I</vt:lpstr>
      <vt:lpstr>Prezentace aplikace PowerPoint</vt:lpstr>
      <vt:lpstr>Prezentace aplikace PowerPoint</vt:lpstr>
      <vt:lpstr>Uveďte hodnocení</vt:lpstr>
      <vt:lpstr>Příklady řešení</vt:lpstr>
      <vt:lpstr>Nástroje</vt:lpstr>
      <vt:lpstr>Nástroje</vt:lpstr>
      <vt:lpstr>Nástroje IP a ARTIP</vt:lpstr>
      <vt:lpstr>Příklad II</vt:lpstr>
      <vt:lpstr>Příklad II</vt:lpstr>
      <vt:lpstr>Vysvětlení příkladu II</vt:lpstr>
      <vt:lpstr>Příklad II — pokračování</vt:lpstr>
      <vt:lpstr>Příklad II — pokračování</vt:lpstr>
      <vt:lpstr>Příklad II — pokračování</vt:lpstr>
      <vt:lpstr>Příklad II — pokračování</vt:lpstr>
      <vt:lpstr>Příklad II — pokračování</vt:lpstr>
      <vt:lpstr>Příklad II — pokračování</vt:lpstr>
      <vt:lpstr>Příklad II — pokračování</vt:lpstr>
      <vt:lpstr>Příklad II — pokračování</vt:lpstr>
      <vt:lpstr>Příklad II — pokračování</vt:lpstr>
      <vt:lpstr>Souhrn</vt:lpstr>
      <vt:lpstr>Souhrn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Mgr. Stanislav Pokorný</cp:lastModifiedBy>
  <cp:revision>32</cp:revision>
  <cp:lastPrinted>1601-01-01T00:00:00Z</cp:lastPrinted>
  <dcterms:created xsi:type="dcterms:W3CDTF">2011-11-08T11:48:10Z</dcterms:created>
  <dcterms:modified xsi:type="dcterms:W3CDTF">2013-05-19T12:55:59Z</dcterms:modified>
</cp:coreProperties>
</file>