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640" r:id="rId2"/>
    <p:sldId id="567" r:id="rId3"/>
    <p:sldId id="523" r:id="rId4"/>
    <p:sldId id="564" r:id="rId5"/>
    <p:sldId id="568" r:id="rId6"/>
    <p:sldId id="524" r:id="rId7"/>
    <p:sldId id="565" r:id="rId8"/>
    <p:sldId id="569" r:id="rId9"/>
    <p:sldId id="570" r:id="rId10"/>
    <p:sldId id="631" r:id="rId11"/>
    <p:sldId id="525" r:id="rId12"/>
    <p:sldId id="566" r:id="rId13"/>
    <p:sldId id="632" r:id="rId14"/>
    <p:sldId id="571" r:id="rId15"/>
    <p:sldId id="572" r:id="rId16"/>
    <p:sldId id="630" r:id="rId17"/>
    <p:sldId id="573" r:id="rId18"/>
    <p:sldId id="527" r:id="rId19"/>
    <p:sldId id="529" r:id="rId20"/>
    <p:sldId id="528" r:id="rId21"/>
    <p:sldId id="526" r:id="rId22"/>
    <p:sldId id="634" r:id="rId23"/>
    <p:sldId id="635" r:id="rId24"/>
    <p:sldId id="636" r:id="rId25"/>
    <p:sldId id="637" r:id="rId26"/>
    <p:sldId id="638" r:id="rId27"/>
    <p:sldId id="639" r:id="rId2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27" autoAdjust="0"/>
    <p:restoredTop sz="93642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598B1-5A5F-4479-A6DD-B92127B34A1B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de-AT"/>
        </a:p>
      </dgm:t>
    </dgm:pt>
    <dgm:pt modelId="{294FD4D3-E9BA-4BC4-80BC-CB3AE90C8085}">
      <dgm:prSet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Objasnění skutečností a vytvoření a uznání odpovědnosti jednotlivce a státu</a:t>
          </a:r>
          <a:r>
            <a:t>;</a:t>
          </a:r>
        </a:p>
      </dgm:t>
    </dgm:pt>
    <dgm:pt modelId="{B58ABA32-C70F-4724-9B46-51BF909B3B4B}" type="parTrans" cxnId="{560E7626-908A-409E-8BDC-8FD61A37EE9B}">
      <dgm:prSet/>
      <dgm:spPr/>
      <dgm:t>
        <a:bodyPr/>
        <a:lstStyle/>
        <a:p>
          <a:endParaRPr lang="de-AT"/>
        </a:p>
      </dgm:t>
    </dgm:pt>
    <dgm:pt modelId="{E075CF11-EFE3-4061-B274-0FBD668348FB}" type="sibTrans" cxnId="{560E7626-908A-409E-8BDC-8FD61A37EE9B}">
      <dgm:prSet/>
      <dgm:spPr/>
      <dgm:t>
        <a:bodyPr/>
        <a:lstStyle/>
        <a:p>
          <a:endParaRPr lang="de-AT"/>
        </a:p>
      </dgm:t>
    </dgm:pt>
    <dgm:pt modelId="{A626F8AE-D422-4F54-805F-BDDD4E56CF3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Určení opatření potřebných k prevenci opakovaného výskytu;</a:t>
          </a:r>
        </a:p>
      </dgm:t>
    </dgm:pt>
    <dgm:pt modelId="{35B04C6C-D3FF-4057-99FD-B2940B62E261}" type="parTrans" cxnId="{6A1B7316-F63A-45BC-83B1-25E4DF86B65E}">
      <dgm:prSet/>
      <dgm:spPr/>
      <dgm:t>
        <a:bodyPr/>
        <a:lstStyle/>
        <a:p>
          <a:endParaRPr lang="de-AT"/>
        </a:p>
      </dgm:t>
    </dgm:pt>
    <dgm:pt modelId="{B2AFF323-C572-4327-9CBC-587DB79166E7}" type="sibTrans" cxnId="{6A1B7316-F63A-45BC-83B1-25E4DF86B65E}">
      <dgm:prSet/>
      <dgm:spPr/>
      <dgm:t>
        <a:bodyPr/>
        <a:lstStyle/>
        <a:p>
          <a:endParaRPr lang="de-AT"/>
        </a:p>
      </dgm:t>
    </dgm:pt>
    <dgm:pt modelId="{F2EDC345-50DF-48C3-9EC4-84C89136ACA4}">
      <dgm:prSet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Usnadnění trestního stíhání nebo disciplinárních postihů odpovědných osob;</a:t>
          </a:r>
        </a:p>
      </dgm:t>
    </dgm:pt>
    <dgm:pt modelId="{B637B29A-9760-487E-880C-EE4DD4975781}" type="parTrans" cxnId="{8DD4B23C-C6B6-4C09-8954-E777FE671084}">
      <dgm:prSet/>
      <dgm:spPr/>
      <dgm:t>
        <a:bodyPr/>
        <a:lstStyle/>
        <a:p>
          <a:endParaRPr lang="de-AT"/>
        </a:p>
      </dgm:t>
    </dgm:pt>
    <dgm:pt modelId="{48FE9CFA-A956-40F1-91BB-4583055C2DBC}" type="sibTrans" cxnId="{8DD4B23C-C6B6-4C09-8954-E777FE671084}">
      <dgm:prSet/>
      <dgm:spPr/>
      <dgm:t>
        <a:bodyPr/>
        <a:lstStyle/>
        <a:p>
          <a:endParaRPr lang="de-AT"/>
        </a:p>
      </dgm:t>
    </dgm:pt>
    <dgm:pt modelId="{133CA2DE-F499-4733-9061-684EA68E1FD9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Demonstrace potřeby plné náhrady škody ze strany státu (včetně finančního odškodnění a rehabilitace);</a:t>
          </a:r>
        </a:p>
      </dgm:t>
    </dgm:pt>
    <dgm:pt modelId="{9F01AAC8-E98E-4A58-A967-F7E504711DE7}" type="parTrans" cxnId="{A764055E-6F12-4391-9D54-0DB3814B4B72}">
      <dgm:prSet/>
      <dgm:spPr/>
      <dgm:t>
        <a:bodyPr/>
        <a:lstStyle/>
        <a:p>
          <a:endParaRPr lang="de-AT"/>
        </a:p>
      </dgm:t>
    </dgm:pt>
    <dgm:pt modelId="{E08954E9-1A7E-497E-AEF5-D38193B31E36}" type="sibTrans" cxnId="{A764055E-6F12-4391-9D54-0DB3814B4B72}">
      <dgm:prSet/>
      <dgm:spPr/>
      <dgm:t>
        <a:bodyPr/>
        <a:lstStyle/>
        <a:p>
          <a:endParaRPr lang="de-AT"/>
        </a:p>
      </dgm:t>
    </dgm:pt>
    <dgm:pt modelId="{5121423A-5226-431B-AF60-730218C324D2}" type="pres">
      <dgm:prSet presAssocID="{78C598B1-5A5F-4479-A6DD-B92127B34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ADC4862-6CC3-4A5E-8489-408A0A316EDB}" type="pres">
      <dgm:prSet presAssocID="{294FD4D3-E9BA-4BC4-80BC-CB3AE90C808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C02995-1D67-4D0B-B280-27C6A7233A7C}" type="pres">
      <dgm:prSet presAssocID="{E075CF11-EFE3-4061-B274-0FBD668348FB}" presName="spacer" presStyleCnt="0"/>
      <dgm:spPr/>
    </dgm:pt>
    <dgm:pt modelId="{5CEF98E2-7FD5-4E33-8B55-C500820EFEB2}" type="pres">
      <dgm:prSet presAssocID="{A626F8AE-D422-4F54-805F-BDDD4E56CF3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189FF23-1EAD-410F-A8EA-289258D26C06}" type="pres">
      <dgm:prSet presAssocID="{B2AFF323-C572-4327-9CBC-587DB79166E7}" presName="spacer" presStyleCnt="0"/>
      <dgm:spPr/>
    </dgm:pt>
    <dgm:pt modelId="{26231604-0E0C-4CA6-9E23-A5806DAB0853}" type="pres">
      <dgm:prSet presAssocID="{F2EDC345-50DF-48C3-9EC4-84C89136ACA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E5D2EB-6FDA-4CE3-8022-9CAD82A7EC2B}" type="pres">
      <dgm:prSet presAssocID="{48FE9CFA-A956-40F1-91BB-4583055C2DBC}" presName="spacer" presStyleCnt="0"/>
      <dgm:spPr/>
    </dgm:pt>
    <dgm:pt modelId="{C603802B-C395-4EBD-A53C-A15992071159}" type="pres">
      <dgm:prSet presAssocID="{133CA2DE-F499-4733-9061-684EA68E1F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764055E-6F12-4391-9D54-0DB3814B4B72}" srcId="{78C598B1-5A5F-4479-A6DD-B92127B34A1B}" destId="{133CA2DE-F499-4733-9061-684EA68E1FD9}" srcOrd="3" destOrd="0" parTransId="{9F01AAC8-E98E-4A58-A967-F7E504711DE7}" sibTransId="{E08954E9-1A7E-497E-AEF5-D38193B31E36}"/>
    <dgm:cxn modelId="{07A22493-5979-4010-9176-E35D08413856}" type="presOf" srcId="{78C598B1-5A5F-4479-A6DD-B92127B34A1B}" destId="{5121423A-5226-431B-AF60-730218C324D2}" srcOrd="0" destOrd="0" presId="urn:microsoft.com/office/officeart/2005/8/layout/vList2"/>
    <dgm:cxn modelId="{7F17CB3F-1121-4CF4-90A4-0BA65C3BFBF1}" type="presOf" srcId="{294FD4D3-E9BA-4BC4-80BC-CB3AE90C8085}" destId="{1ADC4862-6CC3-4A5E-8489-408A0A316EDB}" srcOrd="0" destOrd="0" presId="urn:microsoft.com/office/officeart/2005/8/layout/vList2"/>
    <dgm:cxn modelId="{B70FF112-5000-46A4-A93C-2A17148CE4CD}" type="presOf" srcId="{F2EDC345-50DF-48C3-9EC4-84C89136ACA4}" destId="{26231604-0E0C-4CA6-9E23-A5806DAB0853}" srcOrd="0" destOrd="0" presId="urn:microsoft.com/office/officeart/2005/8/layout/vList2"/>
    <dgm:cxn modelId="{8DD4B23C-C6B6-4C09-8954-E777FE671084}" srcId="{78C598B1-5A5F-4479-A6DD-B92127B34A1B}" destId="{F2EDC345-50DF-48C3-9EC4-84C89136ACA4}" srcOrd="2" destOrd="0" parTransId="{B637B29A-9760-487E-880C-EE4DD4975781}" sibTransId="{48FE9CFA-A956-40F1-91BB-4583055C2DBC}"/>
    <dgm:cxn modelId="{C8B97253-8BD0-4E13-A772-3D26D52FE6CA}" type="presOf" srcId="{133CA2DE-F499-4733-9061-684EA68E1FD9}" destId="{C603802B-C395-4EBD-A53C-A15992071159}" srcOrd="0" destOrd="0" presId="urn:microsoft.com/office/officeart/2005/8/layout/vList2"/>
    <dgm:cxn modelId="{560E7626-908A-409E-8BDC-8FD61A37EE9B}" srcId="{78C598B1-5A5F-4479-A6DD-B92127B34A1B}" destId="{294FD4D3-E9BA-4BC4-80BC-CB3AE90C8085}" srcOrd="0" destOrd="0" parTransId="{B58ABA32-C70F-4724-9B46-51BF909B3B4B}" sibTransId="{E075CF11-EFE3-4061-B274-0FBD668348FB}"/>
    <dgm:cxn modelId="{37479464-FC18-42E7-BAEC-8F257C1AD400}" type="presOf" srcId="{A626F8AE-D422-4F54-805F-BDDD4E56CF31}" destId="{5CEF98E2-7FD5-4E33-8B55-C500820EFEB2}" srcOrd="0" destOrd="0" presId="urn:microsoft.com/office/officeart/2005/8/layout/vList2"/>
    <dgm:cxn modelId="{6A1B7316-F63A-45BC-83B1-25E4DF86B65E}" srcId="{78C598B1-5A5F-4479-A6DD-B92127B34A1B}" destId="{A626F8AE-D422-4F54-805F-BDDD4E56CF31}" srcOrd="1" destOrd="0" parTransId="{35B04C6C-D3FF-4057-99FD-B2940B62E261}" sibTransId="{B2AFF323-C572-4327-9CBC-587DB79166E7}"/>
    <dgm:cxn modelId="{19DABB01-34CE-48F6-A60C-02622BE47236}" type="presParOf" srcId="{5121423A-5226-431B-AF60-730218C324D2}" destId="{1ADC4862-6CC3-4A5E-8489-408A0A316EDB}" srcOrd="0" destOrd="0" presId="urn:microsoft.com/office/officeart/2005/8/layout/vList2"/>
    <dgm:cxn modelId="{79DEFE45-8A5E-4DAB-B408-2DF37580882E}" type="presParOf" srcId="{5121423A-5226-431B-AF60-730218C324D2}" destId="{A1C02995-1D67-4D0B-B280-27C6A7233A7C}" srcOrd="1" destOrd="0" presId="urn:microsoft.com/office/officeart/2005/8/layout/vList2"/>
    <dgm:cxn modelId="{321EA389-9ABC-42F5-93F8-8D3AF962537D}" type="presParOf" srcId="{5121423A-5226-431B-AF60-730218C324D2}" destId="{5CEF98E2-7FD5-4E33-8B55-C500820EFEB2}" srcOrd="2" destOrd="0" presId="urn:microsoft.com/office/officeart/2005/8/layout/vList2"/>
    <dgm:cxn modelId="{77AEE7F3-8173-46F6-B9A5-8192E5C76749}" type="presParOf" srcId="{5121423A-5226-431B-AF60-730218C324D2}" destId="{9189FF23-1EAD-410F-A8EA-289258D26C06}" srcOrd="3" destOrd="0" presId="urn:microsoft.com/office/officeart/2005/8/layout/vList2"/>
    <dgm:cxn modelId="{BB82D5EC-72A4-4884-97EA-FE2E958A700B}" type="presParOf" srcId="{5121423A-5226-431B-AF60-730218C324D2}" destId="{26231604-0E0C-4CA6-9E23-A5806DAB0853}" srcOrd="4" destOrd="0" presId="urn:microsoft.com/office/officeart/2005/8/layout/vList2"/>
    <dgm:cxn modelId="{69440CCB-E8DB-483F-BD02-CEDBEB7946E8}" type="presParOf" srcId="{5121423A-5226-431B-AF60-730218C324D2}" destId="{C4E5D2EB-6FDA-4CE3-8022-9CAD82A7EC2B}" srcOrd="5" destOrd="0" presId="urn:microsoft.com/office/officeart/2005/8/layout/vList2"/>
    <dgm:cxn modelId="{94E93472-B162-40EC-8FF2-73B8B08F697B}" type="presParOf" srcId="{5121423A-5226-431B-AF60-730218C324D2}" destId="{C603802B-C395-4EBD-A53C-A159920711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F01CD5-D717-4A35-B9C8-1EDDFA52C7E7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de-AT"/>
        </a:p>
      </dgm:t>
    </dgm:pt>
    <dgm:pt modelId="{457AADA7-A91C-44D8-8730-E78E5F948BD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Státy</a:t>
          </a:r>
          <a:r>
            <a:rPr lang="en-GB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jsou povinny zajistit rychlé a účinné vyšetřování oznámených případů.</a:t>
          </a:r>
          <a:endParaRPr lang="cs-CZ" sz="2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4E257B-1A66-44AB-9B9A-97E610777823}" type="parTrans" cxnId="{F0BA1C7F-20C0-4CB1-92B1-BE4ABBCBD52C}">
      <dgm:prSet/>
      <dgm:spPr/>
      <dgm:t>
        <a:bodyPr/>
        <a:lstStyle/>
        <a:p>
          <a:endParaRPr lang="de-AT"/>
        </a:p>
      </dgm:t>
    </dgm:pt>
    <dgm:pt modelId="{5FE9D9C1-D68C-437F-84D6-65CAE1E3F085}" type="sibTrans" cxnId="{F0BA1C7F-20C0-4CB1-92B1-BE4ABBCBD52C}">
      <dgm:prSet/>
      <dgm:spPr/>
      <dgm:t>
        <a:bodyPr/>
        <a:lstStyle/>
        <a:p>
          <a:endParaRPr lang="de-AT"/>
        </a:p>
      </dgm:t>
    </dgm:pt>
    <dgm:pt modelId="{0C278306-DA9E-4732-B314-7C9A5F171E15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 případě absence stížností jsou státy povinny zahájit </a:t>
          </a:r>
          <a:r>
            <a:rPr lang="en-GB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vyšetřování </a:t>
          </a:r>
          <a:r>
            <a:rPr lang="en-GB" sz="2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 moci úřední</a:t>
          </a:r>
          <a:r>
            <a:rPr lang="en-GB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jestliže existují důvody se domnívat, že mohlo dojít k případům mučení. </a:t>
          </a:r>
        </a:p>
      </dgm:t>
    </dgm:pt>
    <dgm:pt modelId="{1324109F-48C1-432E-9C8E-CEDF050E958B}" type="parTrans" cxnId="{CA53FA11-9E2E-4FF9-9EF0-CFC079DAC005}">
      <dgm:prSet/>
      <dgm:spPr/>
      <dgm:t>
        <a:bodyPr/>
        <a:lstStyle/>
        <a:p>
          <a:endParaRPr lang="de-AT"/>
        </a:p>
      </dgm:t>
    </dgm:pt>
    <dgm:pt modelId="{8B1C7623-15EE-4D6A-A1D5-5DE84D93ECF7}" type="sibTrans" cxnId="{CA53FA11-9E2E-4FF9-9EF0-CFC079DAC005}">
      <dgm:prSet/>
      <dgm:spPr/>
      <dgm:t>
        <a:bodyPr/>
        <a:lstStyle/>
        <a:p>
          <a:endParaRPr lang="de-AT"/>
        </a:p>
      </dgm:t>
    </dgm:pt>
    <dgm:pt modelId="{E0E2488E-7D8D-4EA6-A127-229CA4A3F9DA}">
      <dgm:prSet custT="1"/>
      <dgm:spPr>
        <a:solidFill>
          <a:schemeClr val="accent4"/>
        </a:solidFill>
      </dgm:spPr>
      <dgm:t>
        <a:bodyPr/>
        <a:lstStyle/>
        <a:p>
          <a:r>
            <a:rPr lang="en-GB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Vyšetřovatelé</a:t>
          </a:r>
          <a:r>
            <a:rPr lang="en-GB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musí být nezávislí, odborně způsobilí, nestranní a musí disponovat veškerými zdroji a pověřením nezbytným k předvolání státního zaměstnance k podání svědecké výpovědi a k vedení vyšetřování.</a:t>
          </a:r>
        </a:p>
      </dgm:t>
    </dgm:pt>
    <dgm:pt modelId="{4281565E-EE89-4EFF-9D64-CC246F80C48D}" type="parTrans" cxnId="{8876C850-F096-406A-A882-93B0D4400FA7}">
      <dgm:prSet/>
      <dgm:spPr/>
      <dgm:t>
        <a:bodyPr/>
        <a:lstStyle/>
        <a:p>
          <a:endParaRPr lang="de-AT"/>
        </a:p>
      </dgm:t>
    </dgm:pt>
    <dgm:pt modelId="{D138D36C-40EB-4DDC-B7DD-08ED5CEAAF9F}" type="sibTrans" cxnId="{8876C850-F096-406A-A882-93B0D4400FA7}">
      <dgm:prSet/>
      <dgm:spPr/>
      <dgm:t>
        <a:bodyPr/>
        <a:lstStyle/>
        <a:p>
          <a:endParaRPr lang="de-AT"/>
        </a:p>
      </dgm:t>
    </dgm:pt>
    <dgm:pt modelId="{62C60D37-4034-40B3-AF58-835BD6192955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Zjištění</a:t>
          </a:r>
          <a:r>
            <a:rPr lang="en-GB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musí být zveřejněna.</a:t>
          </a:r>
        </a:p>
      </dgm:t>
    </dgm:pt>
    <dgm:pt modelId="{2498917F-1512-47BE-BBE4-64CC6941C208}" type="parTrans" cxnId="{F6BA2127-4133-4D69-968F-F5BD55FBA380}">
      <dgm:prSet/>
      <dgm:spPr/>
      <dgm:t>
        <a:bodyPr/>
        <a:lstStyle/>
        <a:p>
          <a:endParaRPr lang="de-AT"/>
        </a:p>
      </dgm:t>
    </dgm:pt>
    <dgm:pt modelId="{DF3E5E26-0D26-4329-A613-D2DD75B26633}" type="sibTrans" cxnId="{F6BA2127-4133-4D69-968F-F5BD55FBA380}">
      <dgm:prSet/>
      <dgm:spPr/>
      <dgm:t>
        <a:bodyPr/>
        <a:lstStyle/>
        <a:p>
          <a:endParaRPr lang="de-AT"/>
        </a:p>
      </dgm:t>
    </dgm:pt>
    <dgm:pt modelId="{7A184068-FE19-459F-9CD8-BCFD1245506B}" type="pres">
      <dgm:prSet presAssocID="{CFF01CD5-D717-4A35-B9C8-1EDDFA52C7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EA9DF4-18D6-4A01-8F2B-7704B9D8D958}" type="pres">
      <dgm:prSet presAssocID="{457AADA7-A91C-44D8-8730-E78E5F948BD3}" presName="parentText" presStyleLbl="node1" presStyleIdx="0" presStyleCnt="4" custLinFactNeighborY="21162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1508C53-3500-4EC4-9C1E-5AB7463FE655}" type="pres">
      <dgm:prSet presAssocID="{5FE9D9C1-D68C-437F-84D6-65CAE1E3F085}" presName="spacer" presStyleCnt="0"/>
      <dgm:spPr/>
    </dgm:pt>
    <dgm:pt modelId="{1D775773-983B-41A2-9ABC-BFDCDDC9C20A}" type="pres">
      <dgm:prSet presAssocID="{0C278306-DA9E-4732-B314-7C9A5F171E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00DA9C-9177-49DD-B698-AAD9C5034995}" type="pres">
      <dgm:prSet presAssocID="{8B1C7623-15EE-4D6A-A1D5-5DE84D93ECF7}" presName="spacer" presStyleCnt="0"/>
      <dgm:spPr/>
    </dgm:pt>
    <dgm:pt modelId="{44E5E754-9E30-47F7-8622-A96DC0EDB04D}" type="pres">
      <dgm:prSet presAssocID="{E0E2488E-7D8D-4EA6-A127-229CA4A3F9D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3FFE15A-D93C-43ED-8C52-8D731CE87425}" type="pres">
      <dgm:prSet presAssocID="{D138D36C-40EB-4DDC-B7DD-08ED5CEAAF9F}" presName="spacer" presStyleCnt="0"/>
      <dgm:spPr/>
    </dgm:pt>
    <dgm:pt modelId="{033C45BF-1841-43F4-87B7-68B5A7B490E3}" type="pres">
      <dgm:prSet presAssocID="{62C60D37-4034-40B3-AF58-835BD61929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05AA1E7-69BA-476E-8BC6-40A7F31BED6A}" type="presOf" srcId="{0C278306-DA9E-4732-B314-7C9A5F171E15}" destId="{1D775773-983B-41A2-9ABC-BFDCDDC9C20A}" srcOrd="0" destOrd="0" presId="urn:microsoft.com/office/officeart/2005/8/layout/vList2"/>
    <dgm:cxn modelId="{68DF3087-D909-4366-B9CB-E58A5077DA6A}" type="presOf" srcId="{E0E2488E-7D8D-4EA6-A127-229CA4A3F9DA}" destId="{44E5E754-9E30-47F7-8622-A96DC0EDB04D}" srcOrd="0" destOrd="0" presId="urn:microsoft.com/office/officeart/2005/8/layout/vList2"/>
    <dgm:cxn modelId="{CA53FA11-9E2E-4FF9-9EF0-CFC079DAC005}" srcId="{CFF01CD5-D717-4A35-B9C8-1EDDFA52C7E7}" destId="{0C278306-DA9E-4732-B314-7C9A5F171E15}" srcOrd="1" destOrd="0" parTransId="{1324109F-48C1-432E-9C8E-CEDF050E958B}" sibTransId="{8B1C7623-15EE-4D6A-A1D5-5DE84D93ECF7}"/>
    <dgm:cxn modelId="{6C8DF1C8-5799-44E2-B068-B8E0DF4F555D}" type="presOf" srcId="{62C60D37-4034-40B3-AF58-835BD6192955}" destId="{033C45BF-1841-43F4-87B7-68B5A7B490E3}" srcOrd="0" destOrd="0" presId="urn:microsoft.com/office/officeart/2005/8/layout/vList2"/>
    <dgm:cxn modelId="{F0BA1C7F-20C0-4CB1-92B1-BE4ABBCBD52C}" srcId="{CFF01CD5-D717-4A35-B9C8-1EDDFA52C7E7}" destId="{457AADA7-A91C-44D8-8730-E78E5F948BD3}" srcOrd="0" destOrd="0" parTransId="{B54E257B-1A66-44AB-9B9A-97E610777823}" sibTransId="{5FE9D9C1-D68C-437F-84D6-65CAE1E3F085}"/>
    <dgm:cxn modelId="{F66FD77B-24FA-4D1D-A60D-109E2D0B431D}" type="presOf" srcId="{CFF01CD5-D717-4A35-B9C8-1EDDFA52C7E7}" destId="{7A184068-FE19-459F-9CD8-BCFD1245506B}" srcOrd="0" destOrd="0" presId="urn:microsoft.com/office/officeart/2005/8/layout/vList2"/>
    <dgm:cxn modelId="{F6BA2127-4133-4D69-968F-F5BD55FBA380}" srcId="{CFF01CD5-D717-4A35-B9C8-1EDDFA52C7E7}" destId="{62C60D37-4034-40B3-AF58-835BD6192955}" srcOrd="3" destOrd="0" parTransId="{2498917F-1512-47BE-BBE4-64CC6941C208}" sibTransId="{DF3E5E26-0D26-4329-A613-D2DD75B26633}"/>
    <dgm:cxn modelId="{8876C850-F096-406A-A882-93B0D4400FA7}" srcId="{CFF01CD5-D717-4A35-B9C8-1EDDFA52C7E7}" destId="{E0E2488E-7D8D-4EA6-A127-229CA4A3F9DA}" srcOrd="2" destOrd="0" parTransId="{4281565E-EE89-4EFF-9D64-CC246F80C48D}" sibTransId="{D138D36C-40EB-4DDC-B7DD-08ED5CEAAF9F}"/>
    <dgm:cxn modelId="{AED78069-328A-4240-891D-B5FD7282A9E7}" type="presOf" srcId="{457AADA7-A91C-44D8-8730-E78E5F948BD3}" destId="{54EA9DF4-18D6-4A01-8F2B-7704B9D8D958}" srcOrd="0" destOrd="0" presId="urn:microsoft.com/office/officeart/2005/8/layout/vList2"/>
    <dgm:cxn modelId="{2601E687-AA16-4A09-B872-74DF35255A13}" type="presParOf" srcId="{7A184068-FE19-459F-9CD8-BCFD1245506B}" destId="{54EA9DF4-18D6-4A01-8F2B-7704B9D8D958}" srcOrd="0" destOrd="0" presId="urn:microsoft.com/office/officeart/2005/8/layout/vList2"/>
    <dgm:cxn modelId="{61D49F86-7509-46F1-8997-BD9ED5249821}" type="presParOf" srcId="{7A184068-FE19-459F-9CD8-BCFD1245506B}" destId="{01508C53-3500-4EC4-9C1E-5AB7463FE655}" srcOrd="1" destOrd="0" presId="urn:microsoft.com/office/officeart/2005/8/layout/vList2"/>
    <dgm:cxn modelId="{92849B65-DC68-436B-AD7C-D5DECF95F4EF}" type="presParOf" srcId="{7A184068-FE19-459F-9CD8-BCFD1245506B}" destId="{1D775773-983B-41A2-9ABC-BFDCDDC9C20A}" srcOrd="2" destOrd="0" presId="urn:microsoft.com/office/officeart/2005/8/layout/vList2"/>
    <dgm:cxn modelId="{8FFF00C5-6397-4A4B-83AF-BBDA8ED54A5D}" type="presParOf" srcId="{7A184068-FE19-459F-9CD8-BCFD1245506B}" destId="{4B00DA9C-9177-49DD-B698-AAD9C5034995}" srcOrd="3" destOrd="0" presId="urn:microsoft.com/office/officeart/2005/8/layout/vList2"/>
    <dgm:cxn modelId="{5A1E1888-67F3-4BF4-B0D1-854E73FFA343}" type="presParOf" srcId="{7A184068-FE19-459F-9CD8-BCFD1245506B}" destId="{44E5E754-9E30-47F7-8622-A96DC0EDB04D}" srcOrd="4" destOrd="0" presId="urn:microsoft.com/office/officeart/2005/8/layout/vList2"/>
    <dgm:cxn modelId="{7585492C-F367-483D-9309-971AA8076485}" type="presParOf" srcId="{7A184068-FE19-459F-9CD8-BCFD1245506B}" destId="{43FFE15A-D93C-43ED-8C52-8D731CE87425}" srcOrd="5" destOrd="0" presId="urn:microsoft.com/office/officeart/2005/8/layout/vList2"/>
    <dgm:cxn modelId="{B569A89F-E02B-4994-A052-AFB7E3DCA0A8}" type="presParOf" srcId="{7A184068-FE19-459F-9CD8-BCFD1245506B}" destId="{033C45BF-1841-43F4-87B7-68B5A7B490E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61827-C0A6-4A22-B320-68EFC1ACF422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de-AT"/>
        </a:p>
      </dgm:t>
    </dgm:pt>
    <dgm:pt modelId="{FCA59964-CC72-4033-A9FE-5E6A56F379C7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Oběti, svědkové a osoby vedoucí vyšetřování a jejich rodiny </a:t>
          </a:r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musí být ochráněny</a:t>
          </a:r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před projevy násilí, vyhrožováním násilím a všemi dalšími podobami zastrašování;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560AA5-7473-4951-A003-BFE844ECEF9C}" type="parTrans" cxnId="{46DC7F6A-22F7-451D-BE59-D79AD876791F}">
      <dgm:prSet/>
      <dgm:spPr/>
      <dgm:t>
        <a:bodyPr/>
        <a:lstStyle/>
        <a:p>
          <a:endParaRPr lang="de-AT"/>
        </a:p>
      </dgm:t>
    </dgm:pt>
    <dgm:pt modelId="{E09AFDBF-51F8-44FC-8ABB-F261B31A058B}" type="sibTrans" cxnId="{46DC7F6A-22F7-451D-BE59-D79AD876791F}">
      <dgm:prSet/>
      <dgm:spPr/>
      <dgm:t>
        <a:bodyPr/>
        <a:lstStyle/>
        <a:p>
          <a:endParaRPr lang="de-AT"/>
        </a:p>
      </dgm:t>
    </dgm:pt>
    <dgm:pt modelId="{2C4E33AB-A59F-4730-8812-C37F4D6AD5AD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Oběti a jejich právní zástupci musí být informováni nebo mít přístup na každé příslušné slyšení a ke všem příslušným informacím.</a:t>
          </a:r>
        </a:p>
      </dgm:t>
    </dgm:pt>
    <dgm:pt modelId="{D8BFC757-39C5-4BE0-AE8F-2D1418488429}" type="parTrans" cxnId="{0212ED13-4C20-4306-9C08-0C222A84492A}">
      <dgm:prSet/>
      <dgm:spPr/>
      <dgm:t>
        <a:bodyPr/>
        <a:lstStyle/>
        <a:p>
          <a:endParaRPr lang="de-AT"/>
        </a:p>
      </dgm:t>
    </dgm:pt>
    <dgm:pt modelId="{36F08787-04FA-4934-A784-DAC6A7822CAD}" type="sibTrans" cxnId="{0212ED13-4C20-4306-9C08-0C222A84492A}">
      <dgm:prSet/>
      <dgm:spPr/>
      <dgm:t>
        <a:bodyPr/>
        <a:lstStyle/>
        <a:p>
          <a:endParaRPr lang="de-AT"/>
        </a:p>
      </dgm:t>
    </dgm:pt>
    <dgm:pt modelId="{FDAF8964-0707-4171-9332-4D2B9B89522E}" type="pres">
      <dgm:prSet presAssocID="{EE961827-C0A6-4A22-B320-68EFC1ACF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3FFF27A-F864-4AC2-A313-1336F02D93AF}" type="pres">
      <dgm:prSet presAssocID="{FCA59964-CC72-4033-A9FE-5E6A56F379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0114C31-3FE4-48E0-AF85-55C4676B18BE}" type="pres">
      <dgm:prSet presAssocID="{E09AFDBF-51F8-44FC-8ABB-F261B31A058B}" presName="spacer" presStyleCnt="0"/>
      <dgm:spPr/>
    </dgm:pt>
    <dgm:pt modelId="{04B9B3CE-16B1-4B60-8194-C2CAE14F50FA}" type="pres">
      <dgm:prSet presAssocID="{2C4E33AB-A59F-4730-8812-C37F4D6AD5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EE4EF7B-C44E-4DAE-A474-2DA1C3B7C301}" type="presOf" srcId="{FCA59964-CC72-4033-A9FE-5E6A56F379C7}" destId="{E3FFF27A-F864-4AC2-A313-1336F02D93AF}" srcOrd="0" destOrd="0" presId="urn:microsoft.com/office/officeart/2005/8/layout/vList2"/>
    <dgm:cxn modelId="{0212ED13-4C20-4306-9C08-0C222A84492A}" srcId="{EE961827-C0A6-4A22-B320-68EFC1ACF422}" destId="{2C4E33AB-A59F-4730-8812-C37F4D6AD5AD}" srcOrd="1" destOrd="0" parTransId="{D8BFC757-39C5-4BE0-AE8F-2D1418488429}" sibTransId="{36F08787-04FA-4934-A784-DAC6A7822CAD}"/>
    <dgm:cxn modelId="{C35BE1DA-A6BA-4364-8D79-BFE81D029415}" type="presOf" srcId="{EE961827-C0A6-4A22-B320-68EFC1ACF422}" destId="{FDAF8964-0707-4171-9332-4D2B9B89522E}" srcOrd="0" destOrd="0" presId="urn:microsoft.com/office/officeart/2005/8/layout/vList2"/>
    <dgm:cxn modelId="{46DC7F6A-22F7-451D-BE59-D79AD876791F}" srcId="{EE961827-C0A6-4A22-B320-68EFC1ACF422}" destId="{FCA59964-CC72-4033-A9FE-5E6A56F379C7}" srcOrd="0" destOrd="0" parTransId="{83560AA5-7473-4951-A003-BFE844ECEF9C}" sibTransId="{E09AFDBF-51F8-44FC-8ABB-F261B31A058B}"/>
    <dgm:cxn modelId="{24068C70-6E13-41B7-9F7D-FA3CF68BDFBA}" type="presOf" srcId="{2C4E33AB-A59F-4730-8812-C37F4D6AD5AD}" destId="{04B9B3CE-16B1-4B60-8194-C2CAE14F50FA}" srcOrd="0" destOrd="0" presId="urn:microsoft.com/office/officeart/2005/8/layout/vList2"/>
    <dgm:cxn modelId="{303FC7C6-469C-46E7-BA9E-143935623440}" type="presParOf" srcId="{FDAF8964-0707-4171-9332-4D2B9B89522E}" destId="{E3FFF27A-F864-4AC2-A313-1336F02D93AF}" srcOrd="0" destOrd="0" presId="urn:microsoft.com/office/officeart/2005/8/layout/vList2"/>
    <dgm:cxn modelId="{4FFFDC28-C8FE-468F-B6BE-A92267F311EB}" type="presParOf" srcId="{FDAF8964-0707-4171-9332-4D2B9B89522E}" destId="{20114C31-3FE4-48E0-AF85-55C4676B18BE}" srcOrd="1" destOrd="0" presId="urn:microsoft.com/office/officeart/2005/8/layout/vList2"/>
    <dgm:cxn modelId="{0DF510AB-67CC-4DDC-BD51-A172736E2031}" type="presParOf" srcId="{FDAF8964-0707-4171-9332-4D2B9B89522E}" destId="{04B9B3CE-16B1-4B60-8194-C2CAE14F50F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61827-C0A6-4A22-B320-68EFC1ACF422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de-AT"/>
        </a:p>
      </dgm:t>
    </dgm:pt>
    <dgm:pt modelId="{FCA59964-CC72-4033-A9FE-5E6A56F379C7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400" dirty="0" smtClean="0"/>
            <a:t>Lékaři jsou během vyšetřování povinni se řídit příslušnými etickými kodexy. Jejich</a:t>
          </a:r>
          <a:r>
            <a:rPr dirty="0"/>
            <a:t> </a:t>
          </a:r>
          <a:r>
            <a:rPr lang="de-AT" sz="2400" b="1" dirty="0" smtClean="0"/>
            <a:t>odborné zprávy</a:t>
          </a:r>
          <a:r>
            <a:rPr lang="de-AT" sz="2400" dirty="0" smtClean="0"/>
            <a:t> by měly obsahovat alespoň tyto informace:</a:t>
          </a:r>
        </a:p>
        <a:p>
          <a:r>
            <a:rPr lang="de-AT" sz="2400" dirty="0" smtClean="0"/>
            <a:t>- Okolnosti</a:t>
          </a:r>
          <a:r>
            <a:rPr dirty="0"/>
            <a:t> </a:t>
          </a:r>
          <a:r>
            <a:rPr lang="de-AT" sz="2400" dirty="0" smtClean="0"/>
            <a:t>výslechu</a:t>
          </a:r>
          <a:r>
            <a:rPr dirty="0"/>
            <a:t>;</a:t>
          </a:r>
        </a:p>
        <a:p>
          <a:r>
            <a:rPr lang="de-AT" sz="2400" dirty="0" smtClean="0"/>
            <a:t>- Pozadí případu (metody mučení apod.);</a:t>
          </a:r>
        </a:p>
        <a:p>
          <a:r>
            <a:rPr lang="de-AT" sz="2400" dirty="0" smtClean="0"/>
            <a:t>- Tělesné a psychologické vyšetření;</a:t>
          </a:r>
        </a:p>
        <a:p>
          <a:r>
            <a:rPr lang="de-AT" sz="2400" dirty="0" smtClean="0"/>
            <a:t>- Odborný názor a informaci o autorství;</a:t>
          </a:r>
        </a:p>
        <a:p>
          <a:r>
            <a:rPr lang="de-AT" sz="2400" dirty="0" smtClean="0"/>
            <a:t>- Zprávy musí být důvěrné a smí být předány příslušným orgánům pouze se souhlasem oběti;</a:t>
          </a:r>
        </a:p>
        <a:p>
          <a:r>
            <a:rPr lang="de-AT" sz="2400" dirty="0" smtClean="0"/>
            <a:t>- Oběť musí být seznámena s obsahem zpráv;</a:t>
          </a:r>
          <a:endParaRPr lang="cs-CZ" sz="2400" dirty="0"/>
        </a:p>
      </dgm:t>
    </dgm:pt>
    <dgm:pt modelId="{83560AA5-7473-4951-A003-BFE844ECEF9C}" type="parTrans" cxnId="{46DC7F6A-22F7-451D-BE59-D79AD876791F}">
      <dgm:prSet/>
      <dgm:spPr/>
      <dgm:t>
        <a:bodyPr/>
        <a:lstStyle/>
        <a:p>
          <a:endParaRPr lang="de-AT"/>
        </a:p>
      </dgm:t>
    </dgm:pt>
    <dgm:pt modelId="{E09AFDBF-51F8-44FC-8ABB-F261B31A058B}" type="sibTrans" cxnId="{46DC7F6A-22F7-451D-BE59-D79AD876791F}">
      <dgm:prSet/>
      <dgm:spPr/>
      <dgm:t>
        <a:bodyPr/>
        <a:lstStyle/>
        <a:p>
          <a:endParaRPr lang="de-AT"/>
        </a:p>
      </dgm:t>
    </dgm:pt>
    <dgm:pt modelId="{FDAF8964-0707-4171-9332-4D2B9B89522E}" type="pres">
      <dgm:prSet presAssocID="{EE961827-C0A6-4A22-B320-68EFC1ACF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3FFF27A-F864-4AC2-A313-1336F02D93AF}" type="pres">
      <dgm:prSet presAssocID="{FCA59964-CC72-4033-A9FE-5E6A56F379C7}" presName="parentText" presStyleLbl="node1" presStyleIdx="0" presStyleCnt="1" custScaleY="104661" custLinFactNeighborY="8362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1F952DFA-53F2-42FB-BAAF-B6B07A83444F}" type="presOf" srcId="{EE961827-C0A6-4A22-B320-68EFC1ACF422}" destId="{FDAF8964-0707-4171-9332-4D2B9B89522E}" srcOrd="0" destOrd="0" presId="urn:microsoft.com/office/officeart/2005/8/layout/vList2"/>
    <dgm:cxn modelId="{46DC7F6A-22F7-451D-BE59-D79AD876791F}" srcId="{EE961827-C0A6-4A22-B320-68EFC1ACF422}" destId="{FCA59964-CC72-4033-A9FE-5E6A56F379C7}" srcOrd="0" destOrd="0" parTransId="{83560AA5-7473-4951-A003-BFE844ECEF9C}" sibTransId="{E09AFDBF-51F8-44FC-8ABB-F261B31A058B}"/>
    <dgm:cxn modelId="{58685495-FE92-473F-AC23-1E04F79EF846}" type="presOf" srcId="{FCA59964-CC72-4033-A9FE-5E6A56F379C7}" destId="{E3FFF27A-F864-4AC2-A313-1336F02D93AF}" srcOrd="0" destOrd="0" presId="urn:microsoft.com/office/officeart/2005/8/layout/vList2"/>
    <dgm:cxn modelId="{2365291D-3A5D-4807-A461-C841AF964615}" type="presParOf" srcId="{FDAF8964-0707-4171-9332-4D2B9B89522E}" destId="{E3FFF27A-F864-4AC2-A313-1336F02D93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248905-5366-419D-8FEB-435C55FE62D7}" type="doc">
      <dgm:prSet loTypeId="urn:microsoft.com/office/officeart/2005/8/layout/process1" loCatId="process" qsTypeId="urn:microsoft.com/office/officeart/2005/8/quickstyle/simple1#5" qsCatId="simple" csTypeId="urn:microsoft.com/office/officeart/2005/8/colors/accent6_2" csCatId="accent6" phldr="1"/>
      <dgm:spPr/>
    </dgm:pt>
    <dgm:pt modelId="{5E0EBCE7-AFF4-4F5C-8B0A-FDD973B2062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třeba shromáždit co nejvyšší počet fyzických důkazů;</a:t>
          </a:r>
          <a:r>
            <a:t/>
          </a:r>
          <a:br/>
          <a:endParaRPr lang="cs-CZ" sz="25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C267EA-DE1F-4858-8739-83F14AB91294}" type="parTrans" cxnId="{FC9A604B-F1DE-4051-87A4-6D6EB942947A}">
      <dgm:prSet/>
      <dgm:spPr/>
      <dgm:t>
        <a:bodyPr/>
        <a:lstStyle/>
        <a:p>
          <a:endParaRPr lang="de-AT"/>
        </a:p>
      </dgm:t>
    </dgm:pt>
    <dgm:pt modelId="{13E36704-9781-4F51-9208-E3D400E68E85}" type="sibTrans" cxnId="{FC9A604B-F1DE-4051-87A4-6D6EB942947A}">
      <dgm:prSet/>
      <dgm:spPr>
        <a:ln w="28575">
          <a:solidFill>
            <a:schemeClr val="bg1"/>
          </a:solidFill>
        </a:ln>
      </dgm:spPr>
      <dgm:t>
        <a:bodyPr/>
        <a:lstStyle/>
        <a:p>
          <a:endParaRPr lang="de-AT"/>
        </a:p>
      </dgm:t>
    </dgm:pt>
    <dgm:pt modelId="{C7AD35D8-5B82-40F7-8077-D293B8C6306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500" dirty="0" smtClean="0"/>
            <a:t>Vyšetřovatelé proto potřebují neomezený přístup na jakékoli místo.</a:t>
          </a:r>
        </a:p>
      </dgm:t>
    </dgm:pt>
    <dgm:pt modelId="{46864F3A-10DC-4078-A97B-B13EE6F25027}" type="parTrans" cxnId="{A642FEAB-4F63-414C-B339-8E2747936DF0}">
      <dgm:prSet/>
      <dgm:spPr/>
      <dgm:t>
        <a:bodyPr/>
        <a:lstStyle/>
        <a:p>
          <a:endParaRPr lang="de-AT"/>
        </a:p>
      </dgm:t>
    </dgm:pt>
    <dgm:pt modelId="{C3175524-6C89-4065-BB55-7E7A407F197B}" type="sibTrans" cxnId="{A642FEAB-4F63-414C-B339-8E2747936DF0}">
      <dgm:prSet/>
      <dgm:spPr/>
      <dgm:t>
        <a:bodyPr/>
        <a:lstStyle/>
        <a:p>
          <a:endParaRPr lang="de-AT"/>
        </a:p>
      </dgm:t>
    </dgm:pt>
    <dgm:pt modelId="{DFFCC387-7E20-417F-AC05-05CAC4E7834A}" type="pres">
      <dgm:prSet presAssocID="{02248905-5366-419D-8FEB-435C55FE62D7}" presName="Name0" presStyleCnt="0">
        <dgm:presLayoutVars>
          <dgm:dir/>
          <dgm:resizeHandles val="exact"/>
        </dgm:presLayoutVars>
      </dgm:prSet>
      <dgm:spPr/>
    </dgm:pt>
    <dgm:pt modelId="{54552056-E1B7-4E0D-AC45-AD7D4EC961E2}" type="pres">
      <dgm:prSet presAssocID="{5E0EBCE7-AFF4-4F5C-8B0A-FDD973B2062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1F59519-A506-4CD1-9EC7-F4BD2BD158E4}" type="pres">
      <dgm:prSet presAssocID="{13E36704-9781-4F51-9208-E3D400E68E85}" presName="sibTrans" presStyleLbl="sibTrans2D1" presStyleIdx="0" presStyleCnt="1"/>
      <dgm:spPr/>
      <dgm:t>
        <a:bodyPr/>
        <a:lstStyle/>
        <a:p>
          <a:endParaRPr lang="de-DE"/>
        </a:p>
      </dgm:t>
    </dgm:pt>
    <dgm:pt modelId="{CFD4465F-5734-4B4B-8D70-88B9F010B977}" type="pres">
      <dgm:prSet presAssocID="{13E36704-9781-4F51-9208-E3D400E68E85}" presName="connectorText" presStyleLbl="sibTrans2D1" presStyleIdx="0" presStyleCnt="1"/>
      <dgm:spPr/>
      <dgm:t>
        <a:bodyPr/>
        <a:lstStyle/>
        <a:p>
          <a:endParaRPr lang="de-DE"/>
        </a:p>
      </dgm:t>
    </dgm:pt>
    <dgm:pt modelId="{91DEBA9A-20BC-4AB0-9318-5B87B3221A7A}" type="pres">
      <dgm:prSet presAssocID="{C7AD35D8-5B82-40F7-8077-D293B8C6306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C097A8C-58F8-4157-8F8D-542B9A505B10}" type="presOf" srcId="{5E0EBCE7-AFF4-4F5C-8B0A-FDD973B20623}" destId="{54552056-E1B7-4E0D-AC45-AD7D4EC961E2}" srcOrd="0" destOrd="0" presId="urn:microsoft.com/office/officeart/2005/8/layout/process1"/>
    <dgm:cxn modelId="{A642FEAB-4F63-414C-B339-8E2747936DF0}" srcId="{02248905-5366-419D-8FEB-435C55FE62D7}" destId="{C7AD35D8-5B82-40F7-8077-D293B8C63069}" srcOrd="1" destOrd="0" parTransId="{46864F3A-10DC-4078-A97B-B13EE6F25027}" sibTransId="{C3175524-6C89-4065-BB55-7E7A407F197B}"/>
    <dgm:cxn modelId="{12C1B1A4-9537-4B4B-8EFE-B26112D6D1EE}" type="presOf" srcId="{13E36704-9781-4F51-9208-E3D400E68E85}" destId="{CFD4465F-5734-4B4B-8D70-88B9F010B977}" srcOrd="1" destOrd="0" presId="urn:microsoft.com/office/officeart/2005/8/layout/process1"/>
    <dgm:cxn modelId="{F17778D5-D877-40F0-A0F7-E056B19AEC0C}" type="presOf" srcId="{C7AD35D8-5B82-40F7-8077-D293B8C63069}" destId="{91DEBA9A-20BC-4AB0-9318-5B87B3221A7A}" srcOrd="0" destOrd="0" presId="urn:microsoft.com/office/officeart/2005/8/layout/process1"/>
    <dgm:cxn modelId="{FC9A604B-F1DE-4051-87A4-6D6EB942947A}" srcId="{02248905-5366-419D-8FEB-435C55FE62D7}" destId="{5E0EBCE7-AFF4-4F5C-8B0A-FDD973B20623}" srcOrd="0" destOrd="0" parTransId="{8EC267EA-DE1F-4858-8739-83F14AB91294}" sibTransId="{13E36704-9781-4F51-9208-E3D400E68E85}"/>
    <dgm:cxn modelId="{DC22A261-4A33-4566-8FDA-1CE088989E5B}" type="presOf" srcId="{02248905-5366-419D-8FEB-435C55FE62D7}" destId="{DFFCC387-7E20-417F-AC05-05CAC4E7834A}" srcOrd="0" destOrd="0" presId="urn:microsoft.com/office/officeart/2005/8/layout/process1"/>
    <dgm:cxn modelId="{23A3BCD8-216A-48EA-9202-4696A383BBF1}" type="presOf" srcId="{13E36704-9781-4F51-9208-E3D400E68E85}" destId="{61F59519-A506-4CD1-9EC7-F4BD2BD158E4}" srcOrd="0" destOrd="0" presId="urn:microsoft.com/office/officeart/2005/8/layout/process1"/>
    <dgm:cxn modelId="{1CD0B638-5B37-49DB-9858-3C482B8EAC6D}" type="presParOf" srcId="{DFFCC387-7E20-417F-AC05-05CAC4E7834A}" destId="{54552056-E1B7-4E0D-AC45-AD7D4EC961E2}" srcOrd="0" destOrd="0" presId="urn:microsoft.com/office/officeart/2005/8/layout/process1"/>
    <dgm:cxn modelId="{F8E5EA35-708F-4317-AB4F-2E8E6A54CFE5}" type="presParOf" srcId="{DFFCC387-7E20-417F-AC05-05CAC4E7834A}" destId="{61F59519-A506-4CD1-9EC7-F4BD2BD158E4}" srcOrd="1" destOrd="0" presId="urn:microsoft.com/office/officeart/2005/8/layout/process1"/>
    <dgm:cxn modelId="{7A2697DC-8E33-41F3-9722-D2C72A21A4D2}" type="presParOf" srcId="{61F59519-A506-4CD1-9EC7-F4BD2BD158E4}" destId="{CFD4465F-5734-4B4B-8D70-88B9F010B977}" srcOrd="0" destOrd="0" presId="urn:microsoft.com/office/officeart/2005/8/layout/process1"/>
    <dgm:cxn modelId="{535AFC86-6509-46C2-B3F1-96B67A9EBD82}" type="presParOf" srcId="{DFFCC387-7E20-417F-AC05-05CAC4E7834A}" destId="{91DEBA9A-20BC-4AB0-9318-5B87B3221A7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E09170-FA1C-4FF9-83A1-4C23B8894FC3}" type="doc">
      <dgm:prSet loTypeId="urn:microsoft.com/office/officeart/2005/8/layout/cycle3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de-DE"/>
        </a:p>
      </dgm:t>
    </dgm:pt>
    <dgm:pt modelId="{F2042341-E16C-4CAF-8167-99A442572DD2}">
      <dgm:prSet phldrT="[Text]"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Jsou přítomny indikátory křivého obvinění?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88E863-CF8A-48E2-8529-176D9856591E}" type="parTrans" cxnId="{DE10E466-7550-40AF-8D08-3613E0B3430B}">
      <dgm:prSet/>
      <dgm:spPr/>
      <dgm:t>
        <a:bodyPr/>
        <a:lstStyle/>
        <a:p>
          <a:endParaRPr lang="de-DE" sz="2800"/>
        </a:p>
      </dgm:t>
    </dgm:pt>
    <dgm:pt modelId="{1361A8D3-16DC-459C-90DA-4813718F31ED}" type="sibTrans" cxnId="{DE10E466-7550-40AF-8D08-3613E0B3430B}">
      <dgm:prSet/>
      <dgm:spPr/>
      <dgm:t>
        <a:bodyPr/>
        <a:lstStyle/>
        <a:p>
          <a:endParaRPr lang="de-DE" sz="2800"/>
        </a:p>
      </dgm:t>
    </dgm:pt>
    <dgm:pt modelId="{7D0599C1-942C-499F-83E8-5203BC32A0E0}">
      <dgm:prSet phldrT="[Text]"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Fyzické přispívající faktory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59F6D1-239C-477E-B4FB-493D78009529}" type="parTrans" cxnId="{29DB7009-0CA0-4E17-9291-506F36A2D1EE}">
      <dgm:prSet/>
      <dgm:spPr/>
      <dgm:t>
        <a:bodyPr/>
        <a:lstStyle/>
        <a:p>
          <a:endParaRPr lang="de-DE" sz="2800"/>
        </a:p>
      </dgm:t>
    </dgm:pt>
    <dgm:pt modelId="{A83AA7B1-E5AC-49DC-AB9B-4E96E339D903}" type="sibTrans" cxnId="{29DB7009-0CA0-4E17-9291-506F36A2D1EE}">
      <dgm:prSet/>
      <dgm:spPr/>
      <dgm:t>
        <a:bodyPr/>
        <a:lstStyle/>
        <a:p>
          <a:endParaRPr lang="de-DE" sz="2800"/>
        </a:p>
      </dgm:t>
    </dgm:pt>
    <dgm:pt modelId="{3494AEEF-E62A-4D48-8B7A-D977D1C5C5A4}">
      <dgm:prSet phldrT="[Text]"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Psychologické symptomy, které lze v tomto kulturním a sociálním prostředí očekávat?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64B1AA-B988-427A-9D84-DBA85871BB96}" type="parTrans" cxnId="{2D83663A-42B9-4E87-9011-46B65152F6E9}">
      <dgm:prSet/>
      <dgm:spPr/>
      <dgm:t>
        <a:bodyPr/>
        <a:lstStyle/>
        <a:p>
          <a:endParaRPr lang="de-DE" sz="2800"/>
        </a:p>
      </dgm:t>
    </dgm:pt>
    <dgm:pt modelId="{5612DB4D-A527-43AF-B4B5-B578B3863B6D}" type="sibTrans" cxnId="{2D83663A-42B9-4E87-9011-46B65152F6E9}">
      <dgm:prSet/>
      <dgm:spPr/>
      <dgm:t>
        <a:bodyPr/>
        <a:lstStyle/>
        <a:p>
          <a:endParaRPr lang="de-DE" sz="2800"/>
        </a:p>
      </dgm:t>
    </dgm:pt>
    <dgm:pt modelId="{AE968195-5327-4C32-95C6-90E761F189EF}">
      <dgm:prSet phldrT="[Text]"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Časový rámec důsledků a obnovy duševního zdraví?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CA0CA7-C6CC-4284-8913-53EC72F38FF3}" type="parTrans" cxnId="{6E4D09F5-E584-4CE1-90CF-E6152E3BE303}">
      <dgm:prSet/>
      <dgm:spPr/>
      <dgm:t>
        <a:bodyPr/>
        <a:lstStyle/>
        <a:p>
          <a:endParaRPr lang="de-DE" sz="2800"/>
        </a:p>
      </dgm:t>
    </dgm:pt>
    <dgm:pt modelId="{29334CFA-86BB-4487-8AAF-BC9D00E16326}" type="sibTrans" cxnId="{6E4D09F5-E584-4CE1-90CF-E6152E3BE303}">
      <dgm:prSet/>
      <dgm:spPr/>
      <dgm:t>
        <a:bodyPr/>
        <a:lstStyle/>
        <a:p>
          <a:endParaRPr lang="de-DE" sz="2800"/>
        </a:p>
      </dgm:t>
    </dgm:pt>
    <dgm:pt modelId="{608A913A-0F16-4B33-8E8A-64B29476520B}">
      <dgm:prSet phldrT="[Text]"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Důsledky dalších stresových faktorů (perzekuce, let apod.)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6EE49D-C748-4A2C-B324-5FD09F98B2C8}" type="parTrans" cxnId="{43D3C819-2471-4DC1-BACF-A3862A28AB7A}">
      <dgm:prSet/>
      <dgm:spPr/>
      <dgm:t>
        <a:bodyPr/>
        <a:lstStyle/>
        <a:p>
          <a:endParaRPr lang="de-DE" sz="2800"/>
        </a:p>
      </dgm:t>
    </dgm:pt>
    <dgm:pt modelId="{2D6C4BD0-CB7B-4576-A0FD-F407C2E4EFF3}" type="sibTrans" cxnId="{43D3C819-2471-4DC1-BACF-A3862A28AB7A}">
      <dgm:prSet/>
      <dgm:spPr/>
      <dgm:t>
        <a:bodyPr/>
        <a:lstStyle/>
        <a:p>
          <a:endParaRPr lang="de-DE" sz="2800"/>
        </a:p>
      </dgm:t>
    </dgm:pt>
    <dgm:pt modelId="{0322D91C-79F9-4EBE-88E8-5C8355FC10CB}">
      <dgm:prSet custT="1"/>
      <dgm:spPr/>
      <dgm:t>
        <a:bodyPr/>
        <a:lstStyle/>
        <a:p>
          <a:r>
            <a:rPr lang="de-D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Shodují se nálezy z tělesného a psychologického vyšetření s obsahem zpráv?</a:t>
          </a:r>
          <a:endParaRPr lang="cs-CZ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D30DD0-3F8E-45EE-B7C7-8C10785B1669}" type="parTrans" cxnId="{B5F21ADC-DAD1-4CFD-9CD6-51C1C5EDA527}">
      <dgm:prSet/>
      <dgm:spPr/>
      <dgm:t>
        <a:bodyPr/>
        <a:lstStyle/>
        <a:p>
          <a:endParaRPr lang="de-DE" sz="2800"/>
        </a:p>
      </dgm:t>
    </dgm:pt>
    <dgm:pt modelId="{A93DA4B3-78BA-48D6-8450-BADBDFAFB286}" type="sibTrans" cxnId="{B5F21ADC-DAD1-4CFD-9CD6-51C1C5EDA527}">
      <dgm:prSet/>
      <dgm:spPr/>
      <dgm:t>
        <a:bodyPr/>
        <a:lstStyle/>
        <a:p>
          <a:endParaRPr lang="de-DE" sz="2800"/>
        </a:p>
      </dgm:t>
    </dgm:pt>
    <dgm:pt modelId="{1AF192A1-8119-4543-BBEE-857BAE5E6E8E}" type="pres">
      <dgm:prSet presAssocID="{3BE09170-FA1C-4FF9-83A1-4C23B8894F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F33B7A4-706B-441D-BE83-5B1E0A4B9665}" type="pres">
      <dgm:prSet presAssocID="{3BE09170-FA1C-4FF9-83A1-4C23B8894FC3}" presName="cycle" presStyleCnt="0"/>
      <dgm:spPr/>
    </dgm:pt>
    <dgm:pt modelId="{5B630574-1755-426C-BD70-26CDED59D100}" type="pres">
      <dgm:prSet presAssocID="{F2042341-E16C-4CAF-8167-99A442572DD2}" presName="nodeFirstNode" presStyleLbl="node1" presStyleIdx="0" presStyleCnt="6" custScaleX="1289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1EF51F-3455-4B5C-BB5C-0E10DA4997FD}" type="pres">
      <dgm:prSet presAssocID="{1361A8D3-16DC-459C-90DA-4813718F31ED}" presName="sibTransFirstNode" presStyleLbl="bgShp" presStyleIdx="0" presStyleCnt="1"/>
      <dgm:spPr/>
      <dgm:t>
        <a:bodyPr/>
        <a:lstStyle/>
        <a:p>
          <a:endParaRPr lang="de-DE"/>
        </a:p>
      </dgm:t>
    </dgm:pt>
    <dgm:pt modelId="{75C14A6E-4879-4C5F-BAC0-6AD495E27590}" type="pres">
      <dgm:prSet presAssocID="{0322D91C-79F9-4EBE-88E8-5C8355FC10CB}" presName="nodeFollowingNodes" presStyleLbl="node1" presStyleIdx="1" presStyleCnt="6" custScaleX="12187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5D566A5-55CC-4327-AC9C-707CA27B1857}" type="pres">
      <dgm:prSet presAssocID="{7D0599C1-942C-499F-83E8-5203BC32A0E0}" presName="nodeFollowingNodes" presStyleLbl="node1" presStyleIdx="2" presStyleCnt="6" custScaleX="110104" custRadScaleRad="105607" custRadScaleInc="-76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36C0DF-B74E-4DAA-B412-FECD3C38825F}" type="pres">
      <dgm:prSet presAssocID="{3494AEEF-E62A-4D48-8B7A-D977D1C5C5A4}" presName="nodeFollowingNodes" presStyleLbl="node1" presStyleIdx="3" presStyleCnt="6" custScaleX="1339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3B8B7B6-613D-4844-9C21-D1F8CF5003EB}" type="pres">
      <dgm:prSet presAssocID="{AE968195-5327-4C32-95C6-90E761F189EF}" presName="nodeFollowingNodes" presStyleLbl="node1" presStyleIdx="4" presStyleCnt="6" custScaleX="116268" custRadScaleRad="111114" custRadScaleInc="67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B7DCC8-285C-4861-8746-4D001539D934}" type="pres">
      <dgm:prSet presAssocID="{608A913A-0F16-4B33-8E8A-64B29476520B}" presName="nodeFollowingNodes" presStyleLbl="node1" presStyleIdx="5" presStyleCnt="6" custScaleX="1200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55DA043-9DCD-4A3F-AA11-53E077E7C97F}" type="presOf" srcId="{F2042341-E16C-4CAF-8167-99A442572DD2}" destId="{5B630574-1755-426C-BD70-26CDED59D100}" srcOrd="0" destOrd="0" presId="urn:microsoft.com/office/officeart/2005/8/layout/cycle3"/>
    <dgm:cxn modelId="{BFFB2556-B83E-4B62-B928-D7780C995488}" type="presOf" srcId="{3BE09170-FA1C-4FF9-83A1-4C23B8894FC3}" destId="{1AF192A1-8119-4543-BBEE-857BAE5E6E8E}" srcOrd="0" destOrd="0" presId="urn:microsoft.com/office/officeart/2005/8/layout/cycle3"/>
    <dgm:cxn modelId="{545DC58B-59A6-473C-B3DF-AE2375DB344D}" type="presOf" srcId="{0322D91C-79F9-4EBE-88E8-5C8355FC10CB}" destId="{75C14A6E-4879-4C5F-BAC0-6AD495E27590}" srcOrd="0" destOrd="0" presId="urn:microsoft.com/office/officeart/2005/8/layout/cycle3"/>
    <dgm:cxn modelId="{7FE4D59C-E394-4414-B700-39EFDADEFEDA}" type="presOf" srcId="{1361A8D3-16DC-459C-90DA-4813718F31ED}" destId="{E71EF51F-3455-4B5C-BB5C-0E10DA4997FD}" srcOrd="0" destOrd="0" presId="urn:microsoft.com/office/officeart/2005/8/layout/cycle3"/>
    <dgm:cxn modelId="{2D83663A-42B9-4E87-9011-46B65152F6E9}" srcId="{3BE09170-FA1C-4FF9-83A1-4C23B8894FC3}" destId="{3494AEEF-E62A-4D48-8B7A-D977D1C5C5A4}" srcOrd="3" destOrd="0" parTransId="{A364B1AA-B988-427A-9D84-DBA85871BB96}" sibTransId="{5612DB4D-A527-43AF-B4B5-B578B3863B6D}"/>
    <dgm:cxn modelId="{43D3C819-2471-4DC1-BACF-A3862A28AB7A}" srcId="{3BE09170-FA1C-4FF9-83A1-4C23B8894FC3}" destId="{608A913A-0F16-4B33-8E8A-64B29476520B}" srcOrd="5" destOrd="0" parTransId="{B46EE49D-C748-4A2C-B324-5FD09F98B2C8}" sibTransId="{2D6C4BD0-CB7B-4576-A0FD-F407C2E4EFF3}"/>
    <dgm:cxn modelId="{5F40BE05-4E7A-4425-AE86-074114D7E6A9}" type="presOf" srcId="{AE968195-5327-4C32-95C6-90E761F189EF}" destId="{73B8B7B6-613D-4844-9C21-D1F8CF5003EB}" srcOrd="0" destOrd="0" presId="urn:microsoft.com/office/officeart/2005/8/layout/cycle3"/>
    <dgm:cxn modelId="{AB621690-0C18-4A47-936A-20AE1E666E97}" type="presOf" srcId="{3494AEEF-E62A-4D48-8B7A-D977D1C5C5A4}" destId="{3E36C0DF-B74E-4DAA-B412-FECD3C38825F}" srcOrd="0" destOrd="0" presId="urn:microsoft.com/office/officeart/2005/8/layout/cycle3"/>
    <dgm:cxn modelId="{295897DE-D082-42DB-A996-25337CA3E854}" type="presOf" srcId="{608A913A-0F16-4B33-8E8A-64B29476520B}" destId="{9CB7DCC8-285C-4861-8746-4D001539D934}" srcOrd="0" destOrd="0" presId="urn:microsoft.com/office/officeart/2005/8/layout/cycle3"/>
    <dgm:cxn modelId="{29DB7009-0CA0-4E17-9291-506F36A2D1EE}" srcId="{3BE09170-FA1C-4FF9-83A1-4C23B8894FC3}" destId="{7D0599C1-942C-499F-83E8-5203BC32A0E0}" srcOrd="2" destOrd="0" parTransId="{6759F6D1-239C-477E-B4FB-493D78009529}" sibTransId="{A83AA7B1-E5AC-49DC-AB9B-4E96E339D903}"/>
    <dgm:cxn modelId="{B5F21ADC-DAD1-4CFD-9CD6-51C1C5EDA527}" srcId="{3BE09170-FA1C-4FF9-83A1-4C23B8894FC3}" destId="{0322D91C-79F9-4EBE-88E8-5C8355FC10CB}" srcOrd="1" destOrd="0" parTransId="{9AD30DD0-3F8E-45EE-B7C7-8C10785B1669}" sibTransId="{A93DA4B3-78BA-48D6-8450-BADBDFAFB286}"/>
    <dgm:cxn modelId="{193B7FD1-62F4-4469-BE1D-B581A9752088}" type="presOf" srcId="{7D0599C1-942C-499F-83E8-5203BC32A0E0}" destId="{45D566A5-55CC-4327-AC9C-707CA27B1857}" srcOrd="0" destOrd="0" presId="urn:microsoft.com/office/officeart/2005/8/layout/cycle3"/>
    <dgm:cxn modelId="{DE10E466-7550-40AF-8D08-3613E0B3430B}" srcId="{3BE09170-FA1C-4FF9-83A1-4C23B8894FC3}" destId="{F2042341-E16C-4CAF-8167-99A442572DD2}" srcOrd="0" destOrd="0" parTransId="{3B88E863-CF8A-48E2-8529-176D9856591E}" sibTransId="{1361A8D3-16DC-459C-90DA-4813718F31ED}"/>
    <dgm:cxn modelId="{6E4D09F5-E584-4CE1-90CF-E6152E3BE303}" srcId="{3BE09170-FA1C-4FF9-83A1-4C23B8894FC3}" destId="{AE968195-5327-4C32-95C6-90E761F189EF}" srcOrd="4" destOrd="0" parTransId="{C5CA0CA7-C6CC-4284-8913-53EC72F38FF3}" sibTransId="{29334CFA-86BB-4487-8AAF-BC9D00E16326}"/>
    <dgm:cxn modelId="{BE9864EA-4E7F-41CB-AC25-24168AD28E64}" type="presParOf" srcId="{1AF192A1-8119-4543-BBEE-857BAE5E6E8E}" destId="{3F33B7A4-706B-441D-BE83-5B1E0A4B9665}" srcOrd="0" destOrd="0" presId="urn:microsoft.com/office/officeart/2005/8/layout/cycle3"/>
    <dgm:cxn modelId="{FADE7C97-5BA5-48BF-AF32-41F9141FC8D8}" type="presParOf" srcId="{3F33B7A4-706B-441D-BE83-5B1E0A4B9665}" destId="{5B630574-1755-426C-BD70-26CDED59D100}" srcOrd="0" destOrd="0" presId="urn:microsoft.com/office/officeart/2005/8/layout/cycle3"/>
    <dgm:cxn modelId="{D24FC21C-7109-4C9B-9806-32BAC72AFAC6}" type="presParOf" srcId="{3F33B7A4-706B-441D-BE83-5B1E0A4B9665}" destId="{E71EF51F-3455-4B5C-BB5C-0E10DA4997FD}" srcOrd="1" destOrd="0" presId="urn:microsoft.com/office/officeart/2005/8/layout/cycle3"/>
    <dgm:cxn modelId="{F5F037E0-BC8C-427C-AE14-2EC4ECE95EC7}" type="presParOf" srcId="{3F33B7A4-706B-441D-BE83-5B1E0A4B9665}" destId="{75C14A6E-4879-4C5F-BAC0-6AD495E27590}" srcOrd="2" destOrd="0" presId="urn:microsoft.com/office/officeart/2005/8/layout/cycle3"/>
    <dgm:cxn modelId="{35537B33-FB77-44AE-97C2-702F0FAA9D9E}" type="presParOf" srcId="{3F33B7A4-706B-441D-BE83-5B1E0A4B9665}" destId="{45D566A5-55CC-4327-AC9C-707CA27B1857}" srcOrd="3" destOrd="0" presId="urn:microsoft.com/office/officeart/2005/8/layout/cycle3"/>
    <dgm:cxn modelId="{2FC0A7A9-52AC-46A1-925E-592600E57C8B}" type="presParOf" srcId="{3F33B7A4-706B-441D-BE83-5B1E0A4B9665}" destId="{3E36C0DF-B74E-4DAA-B412-FECD3C38825F}" srcOrd="4" destOrd="0" presId="urn:microsoft.com/office/officeart/2005/8/layout/cycle3"/>
    <dgm:cxn modelId="{CE14FBDF-6A59-4057-8743-5414466D602D}" type="presParOf" srcId="{3F33B7A4-706B-441D-BE83-5B1E0A4B9665}" destId="{73B8B7B6-613D-4844-9C21-D1F8CF5003EB}" srcOrd="5" destOrd="0" presId="urn:microsoft.com/office/officeart/2005/8/layout/cycle3"/>
    <dgm:cxn modelId="{C8CA9350-7FB5-4603-8DEC-9B8012631249}" type="presParOf" srcId="{3F33B7A4-706B-441D-BE83-5B1E0A4B9665}" destId="{9CB7DCC8-285C-4861-8746-4D001539D93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C4862-6CC3-4A5E-8489-408A0A316EDB}">
      <dsp:nvSpPr>
        <dsp:cNvPr id="0" name=""/>
        <dsp:cNvSpPr/>
      </dsp:nvSpPr>
      <dsp:spPr>
        <a:xfrm>
          <a:off x="0" y="239275"/>
          <a:ext cx="7416824" cy="1034280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Objasnění skutečností a vytvoření a uznání odpovědnosti jednotlivce a státu</a:t>
          </a:r>
          <a:r>
            <a:rPr sz="2600" kern="1200"/>
            <a:t>;</a:t>
          </a:r>
        </a:p>
      </dsp:txBody>
      <dsp:txXfrm>
        <a:off x="50489" y="289764"/>
        <a:ext cx="7315846" cy="933302"/>
      </dsp:txXfrm>
    </dsp:sp>
    <dsp:sp modelId="{5CEF98E2-7FD5-4E33-8B55-C500820EFEB2}">
      <dsp:nvSpPr>
        <dsp:cNvPr id="0" name=""/>
        <dsp:cNvSpPr/>
      </dsp:nvSpPr>
      <dsp:spPr>
        <a:xfrm>
          <a:off x="0" y="1348435"/>
          <a:ext cx="7416824" cy="1034280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Určení opatření potřebných k prevenci opakovaného výskytu;</a:t>
          </a:r>
        </a:p>
      </dsp:txBody>
      <dsp:txXfrm>
        <a:off x="50489" y="1398924"/>
        <a:ext cx="7315846" cy="933302"/>
      </dsp:txXfrm>
    </dsp:sp>
    <dsp:sp modelId="{26231604-0E0C-4CA6-9E23-A5806DAB0853}">
      <dsp:nvSpPr>
        <dsp:cNvPr id="0" name=""/>
        <dsp:cNvSpPr/>
      </dsp:nvSpPr>
      <dsp:spPr>
        <a:xfrm>
          <a:off x="0" y="2457596"/>
          <a:ext cx="7416824" cy="1034280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Usnadnění trestního stíhání nebo disciplinárních postihů odpovědných osob;</a:t>
          </a:r>
        </a:p>
      </dsp:txBody>
      <dsp:txXfrm>
        <a:off x="50489" y="2508085"/>
        <a:ext cx="7315846" cy="933302"/>
      </dsp:txXfrm>
    </dsp:sp>
    <dsp:sp modelId="{C603802B-C395-4EBD-A53C-A15992071159}">
      <dsp:nvSpPr>
        <dsp:cNvPr id="0" name=""/>
        <dsp:cNvSpPr/>
      </dsp:nvSpPr>
      <dsp:spPr>
        <a:xfrm>
          <a:off x="0" y="3566756"/>
          <a:ext cx="7416824" cy="1034280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Demonstrace potřeby plné náhrady škody ze strany státu (včetně finančního odškodnění a rehabilitace);</a:t>
          </a:r>
        </a:p>
      </dsp:txBody>
      <dsp:txXfrm>
        <a:off x="50489" y="3617245"/>
        <a:ext cx="7315846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A9DF4-18D6-4A01-8F2B-7704B9D8D958}">
      <dsp:nvSpPr>
        <dsp:cNvPr id="0" name=""/>
        <dsp:cNvSpPr/>
      </dsp:nvSpPr>
      <dsp:spPr>
        <a:xfrm>
          <a:off x="0" y="3935"/>
          <a:ext cx="8136904" cy="1233213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Státy</a:t>
          </a:r>
          <a:r>
            <a:rPr lang="en-GB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jsou povinny zajistit rychlé a účinné vyšetřování oznámených případů.</a:t>
          </a:r>
          <a:endParaRPr lang="cs-CZ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00" y="64135"/>
        <a:ext cx="8016504" cy="1112813"/>
      </dsp:txXfrm>
    </dsp:sp>
    <dsp:sp modelId="{1D775773-983B-41A2-9ABC-BFDCDDC9C20A}">
      <dsp:nvSpPr>
        <dsp:cNvPr id="0" name=""/>
        <dsp:cNvSpPr/>
      </dsp:nvSpPr>
      <dsp:spPr>
        <a:xfrm>
          <a:off x="0" y="1245662"/>
          <a:ext cx="8136904" cy="1233213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 případě absence stížností jsou státy povinny zahájit </a:t>
          </a:r>
          <a:r>
            <a:rPr lang="en-GB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vyšetřování </a:t>
          </a:r>
          <a:r>
            <a:rPr lang="en-GB" sz="23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 moci úřední</a:t>
          </a:r>
          <a:r>
            <a:rPr lang="en-GB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jestliže existují důvody se domnívat, že mohlo dojít k případům mučení. </a:t>
          </a:r>
        </a:p>
      </dsp:txBody>
      <dsp:txXfrm>
        <a:off x="60200" y="1305862"/>
        <a:ext cx="8016504" cy="1112813"/>
      </dsp:txXfrm>
    </dsp:sp>
    <dsp:sp modelId="{44E5E754-9E30-47F7-8622-A96DC0EDB04D}">
      <dsp:nvSpPr>
        <dsp:cNvPr id="0" name=""/>
        <dsp:cNvSpPr/>
      </dsp:nvSpPr>
      <dsp:spPr>
        <a:xfrm>
          <a:off x="0" y="2489676"/>
          <a:ext cx="8136904" cy="1233213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Vyšetřovatelé</a:t>
          </a:r>
          <a:r>
            <a:rPr lang="en-GB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musí být nezávislí, odborně způsobilí, nestranní a musí disponovat veškerými zdroji a pověřením nezbytným k předvolání státního zaměstnance k podání svědecké výpovědi a k vedení vyšetřování.</a:t>
          </a:r>
        </a:p>
      </dsp:txBody>
      <dsp:txXfrm>
        <a:off x="60200" y="2549876"/>
        <a:ext cx="8016504" cy="1112813"/>
      </dsp:txXfrm>
    </dsp:sp>
    <dsp:sp modelId="{033C45BF-1841-43F4-87B7-68B5A7B490E3}">
      <dsp:nvSpPr>
        <dsp:cNvPr id="0" name=""/>
        <dsp:cNvSpPr/>
      </dsp:nvSpPr>
      <dsp:spPr>
        <a:xfrm>
          <a:off x="0" y="3733689"/>
          <a:ext cx="8136904" cy="1233213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Zjištění</a:t>
          </a:r>
          <a:r>
            <a:rPr lang="en-GB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musí být zveřejněna.</a:t>
          </a:r>
        </a:p>
      </dsp:txBody>
      <dsp:txXfrm>
        <a:off x="60200" y="3793889"/>
        <a:ext cx="8016504" cy="1112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FF27A-F864-4AC2-A313-1336F02D93AF}">
      <dsp:nvSpPr>
        <dsp:cNvPr id="0" name=""/>
        <dsp:cNvSpPr/>
      </dsp:nvSpPr>
      <dsp:spPr>
        <a:xfrm>
          <a:off x="0" y="66129"/>
          <a:ext cx="8064896" cy="1926990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Oběti, svědkové a osoby vedoucí vyšetřování a jejich rodiny </a:t>
          </a:r>
          <a:r>
            <a:rPr lang="en-GB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musí být ochráněny</a:t>
          </a:r>
          <a:r>
            <a:rPr lang="en-GB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před projevy násilí, vyhrožováním násilím a všemi dalšími podobami zastrašování;</a:t>
          </a:r>
          <a:endParaRPr lang="cs-CZ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068" y="160197"/>
        <a:ext cx="7876760" cy="1738854"/>
      </dsp:txXfrm>
    </dsp:sp>
    <dsp:sp modelId="{04B9B3CE-16B1-4B60-8194-C2CAE14F50FA}">
      <dsp:nvSpPr>
        <dsp:cNvPr id="0" name=""/>
        <dsp:cNvSpPr/>
      </dsp:nvSpPr>
      <dsp:spPr>
        <a:xfrm>
          <a:off x="0" y="2070880"/>
          <a:ext cx="8064896" cy="1926990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Oběti a jejich právní zástupci musí být informováni nebo mít přístup na každé příslušné slyšení a ke všem příslušným informacím.</a:t>
          </a:r>
        </a:p>
      </dsp:txBody>
      <dsp:txXfrm>
        <a:off x="94068" y="2164948"/>
        <a:ext cx="7876760" cy="1738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FF27A-F864-4AC2-A313-1336F02D93AF}">
      <dsp:nvSpPr>
        <dsp:cNvPr id="0" name=""/>
        <dsp:cNvSpPr/>
      </dsp:nvSpPr>
      <dsp:spPr>
        <a:xfrm>
          <a:off x="0" y="242118"/>
          <a:ext cx="7992887" cy="5014465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Lékaři jsou během vyšetřování povinni se řídit příslušnými etickými kodexy. Jejich</a:t>
          </a:r>
          <a:r>
            <a:rPr kern="1200" dirty="0"/>
            <a:t> </a:t>
          </a:r>
          <a:r>
            <a:rPr lang="de-AT" sz="2400" b="1" kern="1200" dirty="0" smtClean="0"/>
            <a:t>odborné zprávy</a:t>
          </a:r>
          <a:r>
            <a:rPr lang="de-AT" sz="2400" kern="1200" dirty="0" smtClean="0"/>
            <a:t> by měly obsahovat alespoň tyto informace: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Okolnosti</a:t>
          </a:r>
          <a:r>
            <a:rPr kern="1200" dirty="0"/>
            <a:t> </a:t>
          </a:r>
          <a:r>
            <a:rPr lang="de-AT" sz="2400" kern="1200" dirty="0" smtClean="0"/>
            <a:t>výslechu</a:t>
          </a:r>
          <a:r>
            <a:rPr kern="1200" dirty="0"/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Pozadí případu (metody mučení apod.);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Tělesné a psychologické vyšetření;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Odborný názor a informaci o autorství;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Zprávy musí být důvěrné a smí být předány příslušným orgánům pouze se souhlasem oběti;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- Oběť musí být seznámena s obsahem zpráv;</a:t>
          </a:r>
          <a:endParaRPr lang="cs-CZ" sz="2400" kern="1200" dirty="0"/>
        </a:p>
      </dsp:txBody>
      <dsp:txXfrm>
        <a:off x="244786" y="486904"/>
        <a:ext cx="7503315" cy="4524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52056-E1B7-4E0D-AC45-AD7D4EC961E2}">
      <dsp:nvSpPr>
        <dsp:cNvPr id="0" name=""/>
        <dsp:cNvSpPr/>
      </dsp:nvSpPr>
      <dsp:spPr>
        <a:xfrm>
          <a:off x="1284" y="1151293"/>
          <a:ext cx="2739092" cy="2105677"/>
        </a:xfrm>
        <a:prstGeom prst="roundRect">
          <a:avLst>
            <a:gd name="adj" fmla="val 10000"/>
          </a:avLst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třeba shromáždit co nejvyšší počet fyzických důkazů;</a:t>
          </a:r>
          <a:r>
            <a:rPr kern="1200"/>
            <a:t/>
          </a:r>
          <a:br>
            <a:rPr kern="1200"/>
          </a:br>
          <a:endParaRPr lang="cs-CZ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957" y="1212966"/>
        <a:ext cx="2615746" cy="1982331"/>
      </dsp:txXfrm>
    </dsp:sp>
    <dsp:sp modelId="{61F59519-A506-4CD1-9EC7-F4BD2BD158E4}">
      <dsp:nvSpPr>
        <dsp:cNvPr id="0" name=""/>
        <dsp:cNvSpPr/>
      </dsp:nvSpPr>
      <dsp:spPr>
        <a:xfrm>
          <a:off x="3014286" y="1864484"/>
          <a:ext cx="580687" cy="67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8575"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2900" kern="1200"/>
        </a:p>
      </dsp:txBody>
      <dsp:txXfrm>
        <a:off x="3014286" y="2000343"/>
        <a:ext cx="406481" cy="407577"/>
      </dsp:txXfrm>
    </dsp:sp>
    <dsp:sp modelId="{91DEBA9A-20BC-4AB0-9318-5B87B3221A7A}">
      <dsp:nvSpPr>
        <dsp:cNvPr id="0" name=""/>
        <dsp:cNvSpPr/>
      </dsp:nvSpPr>
      <dsp:spPr>
        <a:xfrm>
          <a:off x="3836014" y="1151293"/>
          <a:ext cx="2739092" cy="210567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Vyšetřovatelé proto potřebují neomezený přístup na jakékoli místo.</a:t>
          </a:r>
        </a:p>
      </dsp:txBody>
      <dsp:txXfrm>
        <a:off x="3897687" y="1212966"/>
        <a:ext cx="2615746" cy="19823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F51F-3455-4B5C-BB5C-0E10DA4997FD}">
      <dsp:nvSpPr>
        <dsp:cNvPr id="0" name=""/>
        <dsp:cNvSpPr/>
      </dsp:nvSpPr>
      <dsp:spPr>
        <a:xfrm>
          <a:off x="1000923" y="-174996"/>
          <a:ext cx="5539417" cy="5539417"/>
        </a:xfrm>
        <a:prstGeom prst="circularArrow">
          <a:avLst>
            <a:gd name="adj1" fmla="val 5274"/>
            <a:gd name="adj2" fmla="val 312630"/>
            <a:gd name="adj3" fmla="val 13710414"/>
            <a:gd name="adj4" fmla="val 17437032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30574-1755-426C-BD70-26CDED59D100}">
      <dsp:nvSpPr>
        <dsp:cNvPr id="0" name=""/>
        <dsp:cNvSpPr/>
      </dsp:nvSpPr>
      <dsp:spPr>
        <a:xfrm>
          <a:off x="2418905" y="841"/>
          <a:ext cx="2703453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Jsou přítomny indikátory křivého obvinění?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0087" y="52023"/>
        <a:ext cx="2601089" cy="946111"/>
      </dsp:txXfrm>
    </dsp:sp>
    <dsp:sp modelId="{75C14A6E-4879-4C5F-BAC0-6AD495E27590}">
      <dsp:nvSpPr>
        <dsp:cNvPr id="0" name=""/>
        <dsp:cNvSpPr/>
      </dsp:nvSpPr>
      <dsp:spPr>
        <a:xfrm>
          <a:off x="4439011" y="1124455"/>
          <a:ext cx="2555555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Shodují se nálezy z tělesného a psychologického vyšetření s obsahem zpráv?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0193" y="1175637"/>
        <a:ext cx="2453191" cy="946111"/>
      </dsp:txXfrm>
    </dsp:sp>
    <dsp:sp modelId="{45D566A5-55CC-4327-AC9C-707CA27B1857}">
      <dsp:nvSpPr>
        <dsp:cNvPr id="0" name=""/>
        <dsp:cNvSpPr/>
      </dsp:nvSpPr>
      <dsp:spPr>
        <a:xfrm>
          <a:off x="4747956" y="3291101"/>
          <a:ext cx="2308827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Fyzické přispívající faktory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9138" y="3342283"/>
        <a:ext cx="2206463" cy="946111"/>
      </dsp:txXfrm>
    </dsp:sp>
    <dsp:sp modelId="{3E36C0DF-B74E-4DAA-B412-FECD3C38825F}">
      <dsp:nvSpPr>
        <dsp:cNvPr id="0" name=""/>
        <dsp:cNvSpPr/>
      </dsp:nvSpPr>
      <dsp:spPr>
        <a:xfrm>
          <a:off x="2366471" y="4495298"/>
          <a:ext cx="2808321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Psychologické symptomy, které lze v tomto kulturním a sociálním prostředí očekávat?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7653" y="4546480"/>
        <a:ext cx="2705957" cy="946111"/>
      </dsp:txXfrm>
    </dsp:sp>
    <dsp:sp modelId="{73B8B7B6-613D-4844-9C21-D1F8CF5003EB}">
      <dsp:nvSpPr>
        <dsp:cNvPr id="0" name=""/>
        <dsp:cNvSpPr/>
      </dsp:nvSpPr>
      <dsp:spPr>
        <a:xfrm>
          <a:off x="317398" y="3363113"/>
          <a:ext cx="2438083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Časový rámec důsledků a obnovy duševního zdraví?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8580" y="3414295"/>
        <a:ext cx="2335719" cy="946111"/>
      </dsp:txXfrm>
    </dsp:sp>
    <dsp:sp modelId="{9CB7DCC8-285C-4861-8746-4D001539D934}">
      <dsp:nvSpPr>
        <dsp:cNvPr id="0" name=""/>
        <dsp:cNvSpPr/>
      </dsp:nvSpPr>
      <dsp:spPr>
        <a:xfrm>
          <a:off x="566273" y="1124455"/>
          <a:ext cx="2516404" cy="1048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Důsledky dalších stresových faktorů (perzekuce, let apod.)</a:t>
          </a:r>
          <a:endParaRPr lang="cs-CZ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7455" y="1175637"/>
        <a:ext cx="2414040" cy="946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A831C9-1F97-4C82-BB94-51B719F93C90}" type="datetimeFigureOut">
              <a:rPr lang="en-GB"/>
              <a:pPr>
                <a:defRPr/>
              </a:pPr>
              <a:t>19/05/2013</a:t>
            </a:fld>
            <a:endParaRPr lang="cs-CZ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8CEF06-09D8-4950-90FB-BBBF2FA76EBF}" type="slidenum">
              <a:rPr lang="en-GB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82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E28F85D-89BB-4254-878D-D06C65C0F53C}" type="slidenum">
              <a:rPr lang="el-GR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55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E93341C8-31EA-4934-BFDE-E729CEB15984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34AA8115-FAED-4C34-A1EF-FD4B694C812D}" type="slidenum">
              <a:rPr lang="el-GR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19845EA-048C-447F-A540-0A7B3AEFF69B}" type="slidenum">
              <a:rPr lang="el-GR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FDD5EAE-ACCD-43F4-9E2A-B171AB732565}" type="slidenum">
              <a:rPr lang="el-GR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B319EC2-A382-48B4-94F5-DC7AB661FBED}" type="slidenum">
              <a:rPr lang="el-GR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E6A8840-5B9F-4907-B137-5A1D62D6A588}" type="slidenum">
              <a:rPr lang="el-GR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2D8844F-95EC-4066-82F8-EFDF40923874}" type="slidenum">
              <a:rPr lang="el-GR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8371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52F7816-77DD-4DFD-BB6E-4A11496C7839}" type="slidenum">
              <a:rPr lang="el-GR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dirty="0" smtClean="0"/>
              <a:t>Komentář: založeno na definici úmluvy OSN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57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564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38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890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mage2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793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924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60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311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953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669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3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14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1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Právní vyšetřování </a:t>
            </a:r>
            <a:r>
              <a:rPr lang="cs-CZ" sz="4000" b="1" dirty="0" smtClean="0">
                <a:solidFill>
                  <a:srgbClr val="376092"/>
                </a:solidFill>
                <a:latin typeface="Trebuchet MS" pitchFamily="34" charset="0"/>
              </a:rPr>
              <a:t>případů mučení </a:t>
            </a: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a špatného zacházení</a:t>
            </a:r>
          </a:p>
        </p:txBody>
      </p:sp>
      <p:pic>
        <p:nvPicPr>
          <p:cNvPr id="3076" name="Content Placeholder 4" descr="LLP logo engl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3 - Εικόνα" descr="by-nc-n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nhaltsplatzhalter 3"/>
          <p:cNvSpPr>
            <a:spLocks noGrp="1"/>
          </p:cNvSpPr>
          <p:nvPr>
            <p:ph/>
          </p:nvPr>
        </p:nvSpPr>
        <p:spPr>
          <a:xfrm>
            <a:off x="1042988" y="5918200"/>
            <a:ext cx="7777484" cy="463550"/>
          </a:xfrm>
        </p:spPr>
        <p:txBody>
          <a:bodyPr/>
          <a:lstStyle/>
          <a:p>
            <a:r>
              <a:rPr lang="cs-CZ" sz="1800" dirty="0" smtClean="0"/>
              <a:t>Podrobné informace o </a:t>
            </a:r>
            <a:r>
              <a:rPr lang="cs-CZ" sz="1800" dirty="0" smtClean="0"/>
              <a:t>zprávách </a:t>
            </a:r>
            <a:r>
              <a:rPr lang="cs-CZ" sz="1800" dirty="0" smtClean="0"/>
              <a:t>a </a:t>
            </a:r>
            <a:r>
              <a:rPr lang="cs-CZ" sz="1800" dirty="0" smtClean="0"/>
              <a:t>vyhodnocení naleznete </a:t>
            </a:r>
            <a:r>
              <a:rPr lang="cs-CZ" sz="1800" dirty="0" smtClean="0"/>
              <a:t>v kapitolách IV, V a VI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-107950"/>
            <a:ext cx="8228012" cy="1311275"/>
          </a:xfrm>
        </p:spPr>
        <p:txBody>
          <a:bodyPr/>
          <a:lstStyle/>
          <a:p>
            <a:r>
              <a:rPr lang="cs-CZ" dirty="0" smtClean="0"/>
              <a:t>B. Zásady vyšetřování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28715698"/>
              </p:ext>
            </p:extLst>
          </p:nvPr>
        </p:nvGraphicFramePr>
        <p:xfrm>
          <a:off x="539750" y="693366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3" name="Pfeil nach rechts 2"/>
          <p:cNvSpPr>
            <a:spLocks noChangeArrowheads="1"/>
          </p:cNvSpPr>
          <p:nvPr/>
        </p:nvSpPr>
        <p:spPr bwMode="auto">
          <a:xfrm>
            <a:off x="539750" y="5949950"/>
            <a:ext cx="503238" cy="287338"/>
          </a:xfrm>
          <a:prstGeom prst="rightArrow">
            <a:avLst>
              <a:gd name="adj1" fmla="val 72148"/>
              <a:gd name="adj2" fmla="val 5003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c. Postupy při vyšetřování případů mučení</a:t>
            </a:r>
            <a:endParaRPr lang="cs-CZ" sz="3200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Právní vyšetřování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1. Určení vhodného vyšetřovacího orgánu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256212"/>
          </a:xfrm>
        </p:spPr>
        <p:txBody>
          <a:bodyPr/>
          <a:lstStyle/>
          <a:p>
            <a:pPr marL="0"/>
            <a:r>
              <a:rPr lang="cs-CZ" sz="2400" dirty="0" smtClean="0"/>
              <a:t>V případě zapojení veřejných činitelů nebo ohrožení nezávislosti vyšetřovatelů je třeba vytvořit </a:t>
            </a:r>
            <a:r>
              <a:rPr lang="cs-CZ" sz="2400" b="1" dirty="0" smtClean="0"/>
              <a:t>zvláštní vyšetřovací komisi</a:t>
            </a:r>
            <a:r>
              <a:rPr lang="cs-CZ" sz="2400" dirty="0" smtClean="0"/>
              <a:t>, která:</a:t>
            </a:r>
          </a:p>
          <a:p>
            <a:pPr marL="0"/>
            <a:endParaRPr lang="cs-CZ" sz="2400" dirty="0" smtClean="0"/>
          </a:p>
          <a:p>
            <a:pPr marL="0">
              <a:buFont typeface="Times New Roman" pitchFamily="18" charset="0"/>
              <a:buChar char="•"/>
            </a:pPr>
            <a:r>
              <a:rPr lang="cs-CZ" sz="2400" dirty="0" smtClean="0"/>
              <a:t>bude disponovat alespoň základními procedurálními jistotami </a:t>
            </a:r>
            <a:r>
              <a:rPr lang="cs-CZ" sz="2400" dirty="0" smtClean="0"/>
              <a:t>chráněnými </a:t>
            </a:r>
            <a:r>
              <a:rPr lang="cs-CZ" sz="2400" dirty="0" smtClean="0"/>
              <a:t>mezinárodním právem. </a:t>
            </a:r>
          </a:p>
          <a:p>
            <a:pPr marL="0">
              <a:buFont typeface="Times New Roman" pitchFamily="18" charset="0"/>
              <a:buChar char="•"/>
            </a:pPr>
            <a:r>
              <a:rPr lang="cs-CZ" sz="2400" dirty="0" smtClean="0"/>
              <a:t>bude vybavena adekvátní administrativní a technickou podporou.</a:t>
            </a:r>
          </a:p>
          <a:p>
            <a:pPr marL="0">
              <a:buFont typeface="Times New Roman" pitchFamily="18" charset="0"/>
              <a:buChar char="•"/>
            </a:pPr>
            <a:r>
              <a:rPr lang="cs-CZ" sz="2400" dirty="0" smtClean="0"/>
              <a:t>bude disponovat přístupem k objektivnímu a nestrannému právnímu poradenství.</a:t>
            </a:r>
          </a:p>
          <a:p>
            <a:pPr marL="0">
              <a:buFont typeface="Times New Roman" pitchFamily="18" charset="0"/>
              <a:buChar char="•"/>
            </a:pPr>
            <a:r>
              <a:rPr lang="cs-CZ" sz="2400" dirty="0" smtClean="0"/>
              <a:t>bude mít k dispozici zdroje a oprávnění příslušné země v plném rozsahu.</a:t>
            </a:r>
          </a:p>
          <a:p>
            <a:pPr marL="0">
              <a:buFont typeface="Arial" charset="0"/>
              <a:buChar char="•"/>
            </a:pPr>
            <a:r>
              <a:rPr lang="cs-CZ" sz="2400" dirty="0" smtClean="0"/>
              <a:t>bude oprávněna hledat pomoc u zahraničních odborníků.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1. Určení vhodného vyšetřovacího orgánu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002588" cy="5256212"/>
          </a:xfrm>
        </p:spPr>
        <p:txBody>
          <a:bodyPr/>
          <a:lstStyle/>
          <a:p>
            <a:pPr marL="114300" lvl="1" indent="0"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600" dirty="0" smtClean="0"/>
              <a:t>Zásah státu vytušit v těchto případech:</a:t>
            </a:r>
            <a:endParaRPr lang="cs-CZ" sz="2000" dirty="0" smtClean="0"/>
          </a:p>
          <a:p>
            <a:pPr marL="457200" lvl="1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oběť byla spatřena nezraněná ve vazbě </a:t>
            </a:r>
          </a:p>
          <a:p>
            <a:pPr marL="457200" lvl="1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je rozpoznatelný modus operandi (např. vyšetřovatelé používají stejné nástroje k mučení a špatnému zacházení opakovaně i v jiných případech);</a:t>
            </a:r>
          </a:p>
          <a:p>
            <a:pPr marL="457200" lvl="1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překážky ve vyšetřování.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2. Výslech údajné oběti a dalších svědků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500" smtClean="0"/>
              <a:t>Z důvodu zvláštního charakteru případů mučení je třeba věnovat zvýšenou pozornost níže uvedeným bodům:</a:t>
            </a:r>
          </a:p>
          <a:p>
            <a:pPr marL="400050"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500" smtClean="0"/>
              <a:t>Oběť musí být informována o každém dalším kroku</a:t>
            </a:r>
            <a:r>
              <a:rPr lang="en-US" sz="2500" smtClean="0"/>
              <a:t>	</a:t>
            </a:r>
            <a:r>
              <a:rPr lang="cs-CZ" sz="2500" smtClean="0"/>
              <a:t>v procesu/případu a měla by mít možnost udělit informovaný souhlas s využitím informací.</a:t>
            </a:r>
          </a:p>
          <a:p>
            <a:pPr marL="400050"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500" smtClean="0"/>
              <a:t>Hlavní vyšetřovatel by měl být vybírán na základě preferencí oběti (např. pohlaví, jazyk, kulturní zázemí).</a:t>
            </a:r>
          </a:p>
          <a:p>
            <a:pPr marL="400050"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500" smtClean="0"/>
              <a:t>Kontext vyšetřování (místo, účastníci, atmosféra, důsledky).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600" smtClean="0"/>
              <a:t>2. Výslech údajné oběti a dalších svědků</a:t>
            </a:r>
            <a:endParaRPr lang="cs-CZ" sz="3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600" smtClean="0"/>
              <a:t>Bezpečnost obětí/svědků a jejich rodin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600" smtClean="0"/>
              <a:t>Výběr tlumočníka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600" smtClean="0"/>
              <a:t>(Plán) které informace je od oběti třeba získat (např. okolnosti, data, místa, účastníci, metody, svědkové);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600" smtClean="0"/>
              <a:t>Záznam/přepis výpovědi oběti a dle možností i pachatele.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-107950"/>
            <a:ext cx="8228012" cy="1311275"/>
          </a:xfrm>
        </p:spPr>
        <p:txBody>
          <a:bodyPr/>
          <a:lstStyle/>
          <a:p>
            <a:r>
              <a:rPr lang="cs-CZ" dirty="0" smtClean="0"/>
              <a:t>3. Zajištění a získání fyzických důkazů</a:t>
            </a:r>
          </a:p>
        </p:txBody>
      </p:sp>
      <p:graphicFrame>
        <p:nvGraphicFramePr>
          <p:cNvPr id="3" name="Diagramm 2"/>
          <p:cNvGraphicFramePr/>
          <p:nvPr/>
        </p:nvGraphicFramePr>
        <p:xfrm>
          <a:off x="1524000" y="1397000"/>
          <a:ext cx="657639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493"/>
            <a:ext cx="8228012" cy="1311275"/>
          </a:xfrm>
        </p:spPr>
        <p:txBody>
          <a:bodyPr/>
          <a:lstStyle/>
          <a:p>
            <a:r>
              <a:rPr lang="cs-CZ" dirty="0" smtClean="0"/>
              <a:t>3. Zajištění a získání fyzických důkazů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  <a:defRPr/>
            </a:pPr>
            <a:r>
              <a:rPr lang="cs-CZ" dirty="0" smtClean="0"/>
              <a:t>Budova nebo oblast, kde probíhá vyšetřování, musí být uzavřena</a:t>
            </a:r>
          </a:p>
          <a:p>
            <a:pPr marL="0" indent="0">
              <a:defRPr/>
            </a:pPr>
            <a:endParaRPr lang="cs-CZ" dirty="0"/>
          </a:p>
          <a:p>
            <a:pPr marL="0" indent="0">
              <a:defRPr/>
            </a:pPr>
            <a:endParaRPr lang="cs-CZ" dirty="0" smtClean="0"/>
          </a:p>
          <a:p>
            <a:pPr>
              <a:buFont typeface="Times New Roman" pitchFamily="18" charset="0"/>
              <a:buChar char="•"/>
              <a:defRPr/>
            </a:pPr>
            <a:r>
              <a:rPr lang="cs-CZ" dirty="0" smtClean="0"/>
              <a:t>Veškeré důkazy je třeba shromažďovat, spravovat, balit, označovat a skladovat v úschově 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1844675"/>
            <a:ext cx="22145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Lékařská prohlídka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Součást každého vyšetřování.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(Velmi obecně) Kritická doba z hlediska lékařství – šest týdnů (stopy mizí – zachování důkazů) v závislosti na druhu zranění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i="1" dirty="0" smtClean="0"/>
              <a:t>Všeobecně: čím později, tím vyšší ztráty!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Psychologické vyšetření je vždy součástí některého lékařského vyšetření, nebo je provedeno samostatně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endParaRPr lang="cs-CZ" i="1" dirty="0" smtClean="0"/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924300" y="5805488"/>
            <a:ext cx="4537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400">
                <a:solidFill>
                  <a:schemeClr val="tx1"/>
                </a:solidFill>
              </a:rPr>
              <a:t>Viz též další kapitoly!</a:t>
            </a:r>
          </a:p>
        </p:txBody>
      </p:sp>
      <p:sp>
        <p:nvSpPr>
          <p:cNvPr id="20485" name="Right Arrow 6"/>
          <p:cNvSpPr>
            <a:spLocks noChangeArrowheads="1"/>
          </p:cNvSpPr>
          <p:nvPr/>
        </p:nvSpPr>
        <p:spPr bwMode="auto">
          <a:xfrm>
            <a:off x="5148263" y="5949950"/>
            <a:ext cx="215900" cy="2317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Lékařská prohlídka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smtClean="0"/>
          </a:p>
          <a:p>
            <a:r>
              <a:rPr lang="cs-CZ" dirty="0" smtClean="0"/>
              <a:t>  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500563" y="5876925"/>
            <a:ext cx="453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400">
                <a:solidFill>
                  <a:schemeClr val="tx1"/>
                </a:solidFill>
              </a:rPr>
              <a:t>Viz též další kapitoly!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07504" y="785970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10" name="TextBox 2"/>
          <p:cNvSpPr txBox="1">
            <a:spLocks noChangeArrowheads="1"/>
          </p:cNvSpPr>
          <p:nvPr/>
        </p:nvSpPr>
        <p:spPr bwMode="auto">
          <a:xfrm>
            <a:off x="7380288" y="1125538"/>
            <a:ext cx="15128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400">
                <a:solidFill>
                  <a:schemeClr val="tx1"/>
                </a:solidFill>
              </a:rPr>
              <a:t>Šest zásad části IP věnované lékařským otázkám</a:t>
            </a:r>
          </a:p>
        </p:txBody>
      </p:sp>
      <p:pic>
        <p:nvPicPr>
          <p:cNvPr id="21511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20938"/>
            <a:ext cx="135890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ight Arrow 6"/>
          <p:cNvSpPr>
            <a:spLocks noChangeArrowheads="1"/>
          </p:cNvSpPr>
          <p:nvPr/>
        </p:nvSpPr>
        <p:spPr bwMode="auto">
          <a:xfrm>
            <a:off x="5580063" y="6021388"/>
            <a:ext cx="287337" cy="230187"/>
          </a:xfrm>
          <a:prstGeom prst="rightArrow">
            <a:avLst>
              <a:gd name="adj1" fmla="val 50000"/>
              <a:gd name="adj2" fmla="val 5001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III. Právní vyšetřování </a:t>
            </a:r>
            <a:r>
              <a:rPr lang="cs-CZ" sz="3400" dirty="0" smtClean="0"/>
              <a:t>případů mučení </a:t>
            </a:r>
            <a:r>
              <a:rPr lang="cs-CZ" sz="3400" dirty="0" smtClean="0"/>
              <a:t>a špatného zacházení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78850" cy="4999037"/>
          </a:xfrm>
        </p:spPr>
        <p:txBody>
          <a:bodyPr/>
          <a:lstStyle/>
          <a:p>
            <a:pPr marL="0">
              <a:lnSpc>
                <a:spcPct val="90000"/>
              </a:lnSpc>
              <a:defRPr/>
            </a:pPr>
            <a:r>
              <a:rPr lang="cs-CZ" sz="2600" dirty="0" smtClean="0"/>
              <a:t>Mezinárodní právo </a:t>
            </a:r>
            <a:r>
              <a:rPr lang="cs-CZ" sz="2600" i="1" dirty="0" smtClean="0"/>
              <a:t>vyžaduje</a:t>
            </a:r>
            <a:r>
              <a:rPr lang="cs-CZ" sz="2600" dirty="0" smtClean="0"/>
              <a:t> od jednotlivých států zahájení vyšetřování oznámených případů mučení.</a:t>
            </a:r>
            <a:r>
              <a:rPr dirty="0"/>
              <a:t/>
            </a:r>
            <a:br>
              <a:rPr dirty="0"/>
            </a:br>
            <a:endParaRPr lang="cs-CZ" sz="1400" dirty="0" smtClean="0"/>
          </a:p>
          <a:p>
            <a:pPr marL="0">
              <a:lnSpc>
                <a:spcPct val="90000"/>
              </a:lnSpc>
              <a:defRPr/>
            </a:pPr>
            <a:r>
              <a:rPr lang="cs-CZ" sz="2600" b="1" dirty="0" smtClean="0"/>
              <a:t>Základní zásady</a:t>
            </a:r>
            <a:r>
              <a:rPr lang="cs-CZ" sz="2600" dirty="0" smtClean="0"/>
              <a:t> účinného vyšetřování:</a:t>
            </a:r>
          </a:p>
          <a:p>
            <a:pPr marL="0">
              <a:lnSpc>
                <a:spcPct val="90000"/>
              </a:lnSpc>
              <a:buFont typeface="Times New Roman" pitchFamily="18" charset="0"/>
              <a:buChar char="•"/>
              <a:defRPr/>
            </a:pPr>
            <a:r>
              <a:rPr lang="cs-CZ" sz="2600" dirty="0" smtClean="0"/>
              <a:t>Kompetence</a:t>
            </a:r>
          </a:p>
          <a:p>
            <a:pPr marL="0">
              <a:lnSpc>
                <a:spcPct val="90000"/>
              </a:lnSpc>
              <a:buFont typeface="Times New Roman" pitchFamily="18" charset="0"/>
              <a:buChar char="•"/>
              <a:defRPr/>
            </a:pPr>
            <a:r>
              <a:rPr lang="cs-CZ" sz="2600" dirty="0" smtClean="0"/>
              <a:t>Nestrannost</a:t>
            </a:r>
          </a:p>
          <a:p>
            <a:pPr marL="0">
              <a:lnSpc>
                <a:spcPct val="90000"/>
              </a:lnSpc>
              <a:buFont typeface="Times New Roman" pitchFamily="18" charset="0"/>
              <a:buChar char="•"/>
              <a:defRPr/>
            </a:pPr>
            <a:r>
              <a:rPr lang="cs-CZ" sz="2600" dirty="0" smtClean="0"/>
              <a:t>Nezávislost</a:t>
            </a:r>
          </a:p>
          <a:p>
            <a:pPr marL="0">
              <a:lnSpc>
                <a:spcPct val="90000"/>
              </a:lnSpc>
              <a:buFont typeface="Times New Roman" pitchFamily="18" charset="0"/>
              <a:buChar char="•"/>
              <a:defRPr/>
            </a:pPr>
            <a:r>
              <a:rPr lang="cs-CZ" sz="2600" dirty="0" smtClean="0"/>
              <a:t>Rychlost</a:t>
            </a:r>
          </a:p>
          <a:p>
            <a:pPr marL="0">
              <a:lnSpc>
                <a:spcPct val="90000"/>
              </a:lnSpc>
              <a:buFont typeface="Times New Roman" pitchFamily="18" charset="0"/>
              <a:buChar char="•"/>
              <a:defRPr/>
            </a:pPr>
            <a:r>
              <a:rPr lang="cs-CZ" sz="2600" dirty="0" smtClean="0"/>
              <a:t>Důkladnost</a:t>
            </a:r>
            <a:endParaRPr lang="cs-CZ" sz="2600" dirty="0"/>
          </a:p>
          <a:p>
            <a:pPr marL="0" indent="0">
              <a:lnSpc>
                <a:spcPct val="90000"/>
              </a:lnSpc>
              <a:defRPr/>
            </a:pPr>
            <a:endParaRPr lang="cs-CZ" sz="1400" dirty="0" smtClean="0"/>
          </a:p>
          <a:p>
            <a:pPr marL="0" indent="0">
              <a:lnSpc>
                <a:spcPct val="90000"/>
              </a:lnSpc>
              <a:defRPr/>
            </a:pPr>
            <a:r>
              <a:rPr lang="cs-CZ" dirty="0" smtClean="0"/>
              <a:t>  </a:t>
            </a:r>
            <a:r>
              <a:rPr lang="cs-CZ" sz="2500" dirty="0" smtClean="0"/>
              <a:t>Jestliže stát není schopen nebo ochoten zahájit trestní stíhání údajného pachatele, měl by jej předat jiné jurisdikci.</a:t>
            </a:r>
          </a:p>
        </p:txBody>
      </p:sp>
      <p:sp>
        <p:nvSpPr>
          <p:cNvPr id="4100" name="Pfeil nach rechts 1"/>
          <p:cNvSpPr>
            <a:spLocks noChangeArrowheads="1"/>
          </p:cNvSpPr>
          <p:nvPr/>
        </p:nvSpPr>
        <p:spPr bwMode="auto">
          <a:xfrm>
            <a:off x="0" y="5445224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Fotodokumentace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228013" cy="4999037"/>
          </a:xfrm>
        </p:spPr>
        <p:txBody>
          <a:bodyPr/>
          <a:lstStyle/>
          <a:p>
            <a:r>
              <a:rPr lang="cs-CZ" dirty="0" smtClean="0"/>
              <a:t>Klíčové body: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Součást každé dokumentace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Fotodokumentaci je třeba pořizovat co nejdříve, protože během času dochází </a:t>
            </a:r>
            <a:r>
              <a:rPr lang="cs-CZ" dirty="0" smtClean="0"/>
              <a:t>ke </a:t>
            </a:r>
            <a:r>
              <a:rPr lang="cs-CZ" dirty="0" smtClean="0"/>
              <a:t>změnám vzhledu a zhojení poranění; fotodokumentace slouží coby součást důkazního řízení.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Na kvalitě záleží, avšak je lépe pořídit raději jednodušší fotografie než žádné. </a:t>
            </a:r>
          </a:p>
          <a:p>
            <a:r>
              <a:rPr lang="cs-CZ" sz="2000" b="1" i="1" dirty="0" smtClean="0">
                <a:solidFill>
                  <a:schemeClr val="tx1"/>
                </a:solidFill>
              </a:rPr>
              <a:t>Poznámka: podrobné informace naleznete v aktualizovaných základních a rozšířených modulech k IP. IP částečně hovoří o analogové technologii.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2532" name="Photo"/>
          <p:cNvSpPr>
            <a:spLocks noEditPoints="1" noChangeArrowheads="1"/>
          </p:cNvSpPr>
          <p:nvPr/>
        </p:nvSpPr>
        <p:spPr bwMode="auto">
          <a:xfrm>
            <a:off x="6659563" y="1268760"/>
            <a:ext cx="865187" cy="6413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Right Arrow 2"/>
          <p:cNvSpPr>
            <a:spLocks noChangeArrowheads="1"/>
          </p:cNvSpPr>
          <p:nvPr/>
        </p:nvSpPr>
        <p:spPr bwMode="auto">
          <a:xfrm>
            <a:off x="107950" y="5732463"/>
            <a:ext cx="215900" cy="2174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D. Vyšetřovací komise</a:t>
            </a:r>
            <a:endParaRPr lang="cs-CZ" sz="3200" dirty="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Právní vyšetřování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1–2. Rozsah vyšetřování a pravomoci komise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Neutrální </a:t>
            </a:r>
            <a:r>
              <a:rPr lang="cs-CZ" sz="2800" b="1" smtClean="0"/>
              <a:t>pravomoci vyplývající z pověření</a:t>
            </a:r>
            <a:r>
              <a:rPr lang="cs-CZ" sz="2800" smtClean="0"/>
              <a:t> by měly obsahovat přesnou definici </a:t>
            </a:r>
            <a:r>
              <a:rPr lang="cs-CZ" sz="2800" b="1" smtClean="0"/>
              <a:t>rozsahu</a:t>
            </a:r>
            <a:r>
              <a:rPr lang="cs-CZ" sz="2800" smtClean="0"/>
              <a:t> vyšetřování</a:t>
            </a:r>
            <a:r>
              <a:rPr lang="cs-CZ" dirty="0" smtClean="0"/>
              <a:t> </a:t>
            </a:r>
            <a:r>
              <a:rPr lang="cs-CZ" sz="2800" smtClean="0"/>
              <a:t>a poskytovat dostatečnou flexibilitu.</a:t>
            </a:r>
          </a:p>
          <a:p>
            <a:endParaRPr lang="cs-CZ" sz="1400" smtClean="0"/>
          </a:p>
          <a:p>
            <a:r>
              <a:rPr lang="cs-CZ" sz="2800" smtClean="0"/>
              <a:t>Komise musí mít tyto </a:t>
            </a:r>
            <a:r>
              <a:rPr lang="cs-CZ" sz="2800" b="1" smtClean="0"/>
              <a:t>pravomoci</a:t>
            </a:r>
            <a:r>
              <a:rPr lang="cs-CZ" sz="2800" smtClean="0"/>
              <a:t>:</a:t>
            </a:r>
          </a:p>
          <a:p>
            <a:pPr>
              <a:buFont typeface="Times New Roman" pitchFamily="18" charset="0"/>
              <a:buChar char="•"/>
            </a:pPr>
            <a:r>
              <a:rPr lang="cs-CZ" sz="2800" smtClean="0"/>
              <a:t>získávat veškeré informace nezbytné k vyšetřování, tj. svědecké výpovědi, chorobopisy atd.</a:t>
            </a:r>
          </a:p>
          <a:p>
            <a:pPr>
              <a:buFont typeface="Times New Roman" pitchFamily="18" charset="0"/>
              <a:buChar char="•"/>
            </a:pPr>
            <a:r>
              <a:rPr lang="cs-CZ" sz="2800" smtClean="0"/>
              <a:t>vydávat veřejné zprávy</a:t>
            </a:r>
          </a:p>
          <a:p>
            <a:pPr>
              <a:buFont typeface="Times New Roman" pitchFamily="18" charset="0"/>
              <a:buChar char="•"/>
            </a:pPr>
            <a:r>
              <a:rPr lang="cs-CZ" sz="2800" smtClean="0"/>
              <a:t>navštěvovat příslušná místa, a to včetně míst, kde mělo docházet k mučení</a:t>
            </a:r>
          </a:p>
          <a:p>
            <a:pPr>
              <a:buFont typeface="Times New Roman" pitchFamily="18" charset="0"/>
              <a:buChar char="•"/>
            </a:pPr>
            <a:r>
              <a:rPr lang="cs-CZ" sz="2800" smtClean="0"/>
              <a:t>získávat důkazní materiály od svědků v cizině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3-4. Kritéria členství a zaměstnanci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267"/>
            <a:ext cx="8228013" cy="49990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800" b="1" dirty="0" smtClean="0"/>
              <a:t>Nestrannost</a:t>
            </a:r>
            <a:r>
              <a:rPr lang="cs-CZ" sz="2800" dirty="0" smtClean="0"/>
              <a:t> – </a:t>
            </a:r>
            <a:r>
              <a:rPr lang="cs-CZ" sz="2800" b="1" dirty="0" smtClean="0"/>
              <a:t>Způsobilost</a:t>
            </a:r>
            <a:r>
              <a:rPr lang="cs-CZ" sz="2800" dirty="0" smtClean="0"/>
              <a:t> – </a:t>
            </a:r>
            <a:r>
              <a:rPr lang="cs-CZ" sz="2800" b="1" dirty="0" smtClean="0"/>
              <a:t>Nezávislost: </a:t>
            </a:r>
            <a:r>
              <a:rPr lang="cs-CZ" sz="2800" dirty="0" smtClean="0"/>
              <a:t>tři </a:t>
            </a:r>
            <a:r>
              <a:rPr lang="cs-CZ" sz="2800" dirty="0" smtClean="0"/>
              <a:t>základní požadavky na členy vyšetřovací komise;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800" dirty="0" smtClean="0"/>
              <a:t>Objektivita je zajištěna vyšším počtem členů komise.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800" dirty="0" smtClean="0"/>
              <a:t> </a:t>
            </a:r>
            <a:r>
              <a:rPr lang="en-US" sz="2800" dirty="0" smtClean="0"/>
              <a:t>	</a:t>
            </a:r>
            <a:r>
              <a:rPr lang="cs-CZ" sz="2800" dirty="0" smtClean="0"/>
              <a:t>Členové komise by obecně neměli sami vést vyšetřování případů mučení a špatného zacházení;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800" dirty="0" smtClean="0"/>
              <a:t>Mezi </a:t>
            </a:r>
            <a:r>
              <a:rPr lang="cs-CZ" sz="2800" b="1" dirty="0" smtClean="0"/>
              <a:t>zaměstnanci</a:t>
            </a:r>
            <a:r>
              <a:rPr lang="cs-CZ" sz="2800" dirty="0" smtClean="0"/>
              <a:t> by měli být nestranní odborní poradci s potřebnými technickými odbornými znalostmi;</a:t>
            </a:r>
          </a:p>
        </p:txBody>
      </p:sp>
      <p:sp>
        <p:nvSpPr>
          <p:cNvPr id="25604" name="Right Arrow 2"/>
          <p:cNvSpPr>
            <a:spLocks noChangeArrowheads="1"/>
          </p:cNvSpPr>
          <p:nvPr/>
        </p:nvSpPr>
        <p:spPr bwMode="auto">
          <a:xfrm>
            <a:off x="251520" y="3284984"/>
            <a:ext cx="431800" cy="217488"/>
          </a:xfrm>
          <a:prstGeom prst="rightArrow">
            <a:avLst>
              <a:gd name="adj1" fmla="val 50000"/>
              <a:gd name="adj2" fmla="val 49929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493"/>
            <a:ext cx="8228012" cy="1311275"/>
          </a:xfrm>
        </p:spPr>
        <p:txBody>
          <a:bodyPr/>
          <a:lstStyle/>
          <a:p>
            <a:r>
              <a:rPr lang="cs-CZ" dirty="0" smtClean="0"/>
              <a:t>5-7. Ochrana svědků, postupy a oznámení o zahájení vyšetřování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1300" smtClean="0"/>
          </a:p>
          <a:p>
            <a:r>
              <a:rPr lang="cs-CZ" sz="3000" smtClean="0"/>
              <a:t>Komise by měla:</a:t>
            </a:r>
          </a:p>
          <a:p>
            <a:pPr>
              <a:buFont typeface="Times New Roman" pitchFamily="18" charset="0"/>
              <a:buChar char="•"/>
            </a:pPr>
            <a:r>
              <a:rPr lang="cs-CZ" sz="3000" smtClean="0"/>
              <a:t>uchovávat identitu svědků v tajnosti, neboť v opačném případě by mohlo dojít k jejich ohrožení;</a:t>
            </a:r>
          </a:p>
          <a:p>
            <a:pPr>
              <a:buFont typeface="Times New Roman" pitchFamily="18" charset="0"/>
              <a:buChar char="•"/>
            </a:pPr>
            <a:r>
              <a:rPr lang="cs-CZ" sz="3000" smtClean="0"/>
              <a:t>provádět veřejná slyšení, a to s výjimkou případů, kdy jsou vzdálené slyšení prostřednictvím kamery a písemné svědecké výpovědi nezbytné k zajištění ochrany svědka;</a:t>
            </a:r>
          </a:p>
          <a:p>
            <a:pPr>
              <a:buFont typeface="Times New Roman" pitchFamily="18" charset="0"/>
              <a:buChar char="•"/>
            </a:pPr>
            <a:r>
              <a:rPr lang="cs-CZ" sz="3000" smtClean="0"/>
              <a:t>oznamovat široké veřejnosti své zřízení a žádat veřejnost o poskytnutí informací;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493"/>
            <a:ext cx="8228012" cy="1311275"/>
          </a:xfrm>
        </p:spPr>
        <p:txBody>
          <a:bodyPr/>
          <a:lstStyle/>
          <a:p>
            <a:r>
              <a:rPr lang="cs-CZ" dirty="0" smtClean="0"/>
              <a:t>8-10. Přijetí a posuzování důkazů, práva stran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0283"/>
            <a:ext cx="8228013" cy="49990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Komise by měla: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400" dirty="0" smtClean="0"/>
              <a:t>disponovat pravomocí nařídit svědeckou výpověď (včetně výpovědí od údajných pachatelů mučení) a nařizovat přípravu dokument (např. chorobopisů);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400" dirty="0" smtClean="0"/>
              <a:t>poskytnout údajným obětem přístup ke všem informacím ohledně řízení;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400" dirty="0" smtClean="0"/>
              <a:t>dovolit právní poradenství svědkům;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400" dirty="0" smtClean="0"/>
              <a:t>vyhodnocovat veškeré informace a posuzovat jejich spolehlivost;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</a:pPr>
            <a:r>
              <a:rPr lang="cs-CZ" sz="2400" dirty="0" smtClean="0"/>
              <a:t>citlivě zohledňovat pohlaví, jakož i sociální a kulturní okolnosti, které ovlivňují chování svědků;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 Zpráva komise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700" dirty="0" smtClean="0"/>
              <a:t>Zprávy by měly obsahovat následující informace: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Rozsah a pověření k vyšetřování;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700" dirty="0" smtClean="0"/>
              <a:t>Postupy a metody posuzování důkazů;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700" dirty="0" smtClean="0"/>
              <a:t>Seznam svědků, doličných předmětů a údaje o času a místě každého zasedání;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700" dirty="0" smtClean="0"/>
              <a:t>Popis širších souvislostí vyšetřování (společenských, politických a hospodářských podmínek);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700" dirty="0" smtClean="0"/>
              <a:t>Popis událostí a důkazní materiál k jednotlivým zjištěním;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 Zpráva komise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8012" cy="499745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600" dirty="0" smtClean="0"/>
              <a:t>Zprávy by měly obsahovat následující informace (pokračování):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600" dirty="0" smtClean="0"/>
              <a:t>Právní předpisy, kterými se komise řídila;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600" dirty="0" smtClean="0"/>
              <a:t>Závěry na základě příslušných právních předpisů a věcné závěry;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r>
              <a:rPr lang="cs-CZ" sz="2600" dirty="0" smtClean="0"/>
              <a:t>Doporučení na základě závěrů komise.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Times New Roman" pitchFamily="18" charset="0"/>
              <a:buChar char="•"/>
              <a:defRPr/>
            </a:pPr>
            <a:endParaRPr lang="cs-CZ" sz="2600" dirty="0" smtClean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600" dirty="0" smtClean="0"/>
              <a:t>	</a:t>
            </a:r>
            <a:r>
              <a:rPr lang="cs-CZ" sz="2600" dirty="0" smtClean="0"/>
              <a:t>Nejsou-li závěry přijaty jednomyslně, nesouhlasící členové komise musí mít možnost vyjádřit své nesouhlasné stanovisko.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600" dirty="0" smtClean="0"/>
              <a:t>	</a:t>
            </a:r>
            <a:r>
              <a:rPr lang="cs-CZ" sz="2600" dirty="0" smtClean="0"/>
              <a:t>Stát by měl poskytnout veřejnou reakci na zprávu komise.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cs-CZ" sz="2400" dirty="0" smtClean="0"/>
          </a:p>
        </p:txBody>
      </p:sp>
      <p:sp>
        <p:nvSpPr>
          <p:cNvPr id="29700" name="Right Arrow 2"/>
          <p:cNvSpPr>
            <a:spLocks noChangeArrowheads="1"/>
          </p:cNvSpPr>
          <p:nvPr/>
        </p:nvSpPr>
        <p:spPr bwMode="auto">
          <a:xfrm>
            <a:off x="468313" y="4292600"/>
            <a:ext cx="215900" cy="2174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  <p:sp>
        <p:nvSpPr>
          <p:cNvPr id="29701" name="Right Arrow 2"/>
          <p:cNvSpPr>
            <a:spLocks noChangeArrowheads="1"/>
          </p:cNvSpPr>
          <p:nvPr/>
        </p:nvSpPr>
        <p:spPr bwMode="auto">
          <a:xfrm>
            <a:off x="468313" y="5445125"/>
            <a:ext cx="215900" cy="2174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A. Cíle vyšetřování </a:t>
            </a:r>
            <a:r>
              <a:rPr lang="cs-CZ" sz="3200" dirty="0" smtClean="0"/>
              <a:t>PŘÍPADŮ mučení </a:t>
            </a:r>
            <a:r>
              <a:rPr lang="cs-CZ" sz="3200" dirty="0" smtClean="0"/>
              <a:t>a špatného zacházení</a:t>
            </a:r>
            <a:endParaRPr lang="cs-CZ" sz="320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Právní vyšetřování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493"/>
            <a:ext cx="8228012" cy="1311275"/>
          </a:xfrm>
        </p:spPr>
        <p:txBody>
          <a:bodyPr/>
          <a:lstStyle/>
          <a:p>
            <a:r>
              <a:rPr lang="cs-CZ" dirty="0" smtClean="0"/>
              <a:t>A. Cíle vyšetřování </a:t>
            </a:r>
            <a:r>
              <a:rPr lang="cs-CZ" dirty="0" smtClean="0"/>
              <a:t>případů mučení </a:t>
            </a:r>
            <a:r>
              <a:rPr lang="cs-CZ" dirty="0" smtClean="0"/>
              <a:t>a špatného zacházení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8012" cy="2590800"/>
          </a:xfrm>
        </p:spPr>
        <p:txBody>
          <a:bodyPr/>
          <a:lstStyle/>
          <a:p>
            <a:pPr marL="0"/>
            <a:r>
              <a:rPr lang="cs-CZ" dirty="0" smtClean="0"/>
              <a:t>IP: </a:t>
            </a:r>
            <a:r>
              <a:rPr lang="cs-CZ" i="1" smtClean="0"/>
              <a:t>„Širším účelem vyšetřování je zjistit skutečnosti související s údajnými případy mučení.“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493"/>
            <a:ext cx="8228012" cy="1311275"/>
          </a:xfrm>
        </p:spPr>
        <p:txBody>
          <a:bodyPr/>
          <a:lstStyle/>
          <a:p>
            <a:r>
              <a:rPr lang="cs-CZ" dirty="0" smtClean="0"/>
              <a:t>A. Cíle vyšetřování </a:t>
            </a:r>
            <a:r>
              <a:rPr lang="cs-CZ" dirty="0" smtClean="0"/>
              <a:t>případů mučení </a:t>
            </a:r>
            <a:r>
              <a:rPr lang="cs-CZ" dirty="0" smtClean="0"/>
              <a:t>a špatného zacházení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351837" cy="4999037"/>
          </a:xfrm>
        </p:spPr>
        <p:txBody>
          <a:bodyPr/>
          <a:lstStyle/>
          <a:p>
            <a:pPr marL="0" indent="0">
              <a:defRPr/>
            </a:pPr>
            <a:r>
              <a:rPr lang="cs-CZ" sz="2600" dirty="0" smtClean="0"/>
              <a:t>Osoby vedoucí vyšetřování jsou povinny:</a:t>
            </a:r>
          </a:p>
          <a:p>
            <a:pPr>
              <a:buFont typeface="Times New Roman" pitchFamily="18" charset="0"/>
              <a:buChar char="•"/>
              <a:defRPr/>
            </a:pPr>
            <a:r>
              <a:rPr lang="cs-CZ" sz="2600" dirty="0" smtClean="0"/>
              <a:t>směřovat svoji činnost k získání </a:t>
            </a:r>
            <a:r>
              <a:rPr lang="cs-CZ" sz="2600" dirty="0" smtClean="0"/>
              <a:t>výpovědí od</a:t>
            </a:r>
            <a:r>
              <a:rPr lang="cs-CZ" sz="2600" dirty="0" smtClean="0"/>
              <a:t> obětí</a:t>
            </a:r>
          </a:p>
          <a:p>
            <a:pPr>
              <a:buFont typeface="Times New Roman" pitchFamily="18" charset="0"/>
              <a:buChar char="•"/>
              <a:defRPr/>
            </a:pPr>
            <a:r>
              <a:rPr lang="cs-CZ" sz="2600" dirty="0" smtClean="0"/>
              <a:t>zajišťovat a uchovávat důkazní materiály (včetně lékařských důkazů) </a:t>
            </a:r>
          </a:p>
          <a:p>
            <a:pPr>
              <a:buFont typeface="Times New Roman" pitchFamily="18" charset="0"/>
              <a:buChar char="•"/>
              <a:defRPr/>
            </a:pPr>
            <a:r>
              <a:rPr lang="cs-CZ" sz="2600" dirty="0" smtClean="0"/>
              <a:t>identifikovat případné svědky a získávat jejich vyjádření</a:t>
            </a:r>
          </a:p>
          <a:p>
            <a:pPr>
              <a:buFont typeface="Times New Roman" pitchFamily="18" charset="0"/>
              <a:buChar char="•"/>
              <a:defRPr/>
            </a:pPr>
            <a:r>
              <a:rPr lang="cs-CZ" sz="2600" dirty="0" smtClean="0"/>
              <a:t>zjistit jakým způsobem, kdy a kde se údajné případy mučení odehrály</a:t>
            </a:r>
          </a:p>
          <a:p>
            <a:pPr>
              <a:buFont typeface="Times New Roman" pitchFamily="18" charset="0"/>
              <a:buChar char="•"/>
              <a:defRPr/>
            </a:pPr>
            <a:r>
              <a:rPr lang="cs-CZ" sz="2600" dirty="0" smtClean="0"/>
              <a:t>zjišťovat vzory nebo obvyklé praktiky mučení.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B. Zásady vyšetřování</a:t>
            </a:r>
            <a:endParaRPr lang="cs-CZ" sz="3200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Právní vyšetřování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B. Zásady vyšetřování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 smtClean="0"/>
              <a:t>Cíle</a:t>
            </a:r>
            <a:r>
              <a:rPr lang="cs-CZ" dirty="0" smtClean="0"/>
              <a:t> </a:t>
            </a:r>
            <a:r>
              <a:rPr lang="cs-CZ" sz="2800" dirty="0" smtClean="0"/>
              <a:t>účinného vyšetřování a dokumentace: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54622309"/>
              </p:ext>
            </p:extLst>
          </p:nvPr>
        </p:nvGraphicFramePr>
        <p:xfrm>
          <a:off x="1115616" y="1484784"/>
          <a:ext cx="741682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-100013"/>
            <a:ext cx="8228012" cy="1311276"/>
          </a:xfrm>
        </p:spPr>
        <p:txBody>
          <a:bodyPr/>
          <a:lstStyle/>
          <a:p>
            <a:r>
              <a:rPr lang="cs-CZ" dirty="0" smtClean="0"/>
              <a:t>B. Zásady vyšetřování</a:t>
            </a:r>
          </a:p>
        </p:txBody>
      </p:sp>
      <p:graphicFrame>
        <p:nvGraphicFramePr>
          <p:cNvPr id="2" name="Diagramm 1"/>
          <p:cNvGraphicFramePr/>
          <p:nvPr/>
        </p:nvGraphicFramePr>
        <p:xfrm>
          <a:off x="683568" y="1196752"/>
          <a:ext cx="81369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-107950"/>
            <a:ext cx="8228012" cy="1311275"/>
          </a:xfrm>
        </p:spPr>
        <p:txBody>
          <a:bodyPr/>
          <a:lstStyle/>
          <a:p>
            <a:r>
              <a:rPr lang="cs-CZ" dirty="0" smtClean="0"/>
              <a:t>B. Zásady vyšetřování</a:t>
            </a:r>
          </a:p>
        </p:txBody>
      </p:sp>
      <p:graphicFrame>
        <p:nvGraphicFramePr>
          <p:cNvPr id="2" name="Diagramm 1"/>
          <p:cNvGraphicFramePr/>
          <p:nvPr/>
        </p:nvGraphicFramePr>
        <p:xfrm>
          <a:off x="539552" y="13970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12</TotalTime>
  <Words>771</Words>
  <Application>Microsoft Office PowerPoint</Application>
  <PresentationFormat>Předvádění na obrazovce (4:3)</PresentationFormat>
  <Paragraphs>157</Paragraphs>
  <Slides>27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1_Standarddesign</vt:lpstr>
      <vt:lpstr>Prezentace aplikace PowerPoint</vt:lpstr>
      <vt:lpstr>III. Právní vyšetřování případů mučení a špatného zacházení</vt:lpstr>
      <vt:lpstr>A. Cíle vyšetřování PŘÍPADŮ mučení a špatného zacházení</vt:lpstr>
      <vt:lpstr>A. Cíle vyšetřování případů mučení a špatného zacházení</vt:lpstr>
      <vt:lpstr>A. Cíle vyšetřování případů mučení a špatného zacházení</vt:lpstr>
      <vt:lpstr>B. Zásady vyšetřování</vt:lpstr>
      <vt:lpstr>B. Zásady vyšetřování</vt:lpstr>
      <vt:lpstr>B. Zásady vyšetřování</vt:lpstr>
      <vt:lpstr>B. Zásady vyšetřování</vt:lpstr>
      <vt:lpstr>B. Zásady vyšetřování</vt:lpstr>
      <vt:lpstr>c. Postupy při vyšetřování případů mučení</vt:lpstr>
      <vt:lpstr>1. Určení vhodného vyšetřovacího orgánu</vt:lpstr>
      <vt:lpstr>1. Určení vhodného vyšetřovacího orgánu</vt:lpstr>
      <vt:lpstr>2. Výslech údajné oběti a dalších svědků</vt:lpstr>
      <vt:lpstr>2. Výslech údajné oběti a dalších svědků</vt:lpstr>
      <vt:lpstr>3. Zajištění a získání fyzických důkazů</vt:lpstr>
      <vt:lpstr>3. Zajištění a získání fyzických důkazů</vt:lpstr>
      <vt:lpstr>4. Lékařská prohlídka</vt:lpstr>
      <vt:lpstr>4. Lékařská prohlídka</vt:lpstr>
      <vt:lpstr>5. Fotodokumentace</vt:lpstr>
      <vt:lpstr>D. Vyšetřovací komise</vt:lpstr>
      <vt:lpstr>1–2. Rozsah vyšetřování a pravomoci komise</vt:lpstr>
      <vt:lpstr>3-4. Kritéria členství a zaměstnanci</vt:lpstr>
      <vt:lpstr>5-7. Ochrana svědků, postupy a oznámení o zahájení vyšetřování</vt:lpstr>
      <vt:lpstr>8-10. Přijetí a posuzování důkazů, práva stran</vt:lpstr>
      <vt:lpstr>11. Zpráva komise</vt:lpstr>
      <vt:lpstr>11. Zpráva komise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 1</dc:title>
  <dc:creator>twenzel</dc:creator>
  <cp:lastModifiedBy>Mgr. Stanislav Pokorný</cp:lastModifiedBy>
  <cp:revision>266</cp:revision>
  <cp:lastPrinted>1601-01-01T00:00:00Z</cp:lastPrinted>
  <dcterms:created xsi:type="dcterms:W3CDTF">2011-11-08T11:48:10Z</dcterms:created>
  <dcterms:modified xsi:type="dcterms:W3CDTF">2013-05-19T07:08:27Z</dcterms:modified>
</cp:coreProperties>
</file>