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685" r:id="rId2"/>
    <p:sldId id="686" r:id="rId3"/>
    <p:sldId id="687" r:id="rId4"/>
    <p:sldId id="688" r:id="rId5"/>
    <p:sldId id="689" r:id="rId6"/>
    <p:sldId id="690" r:id="rId7"/>
    <p:sldId id="691" r:id="rId8"/>
    <p:sldId id="692" r:id="rId9"/>
    <p:sldId id="693" r:id="rId10"/>
    <p:sldId id="694" r:id="rId11"/>
    <p:sldId id="695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6" autoAdjust="0"/>
    <p:restoredTop sz="93642" autoAdjust="0"/>
  </p:normalViewPr>
  <p:slideViewPr>
    <p:cSldViewPr>
      <p:cViewPr varScale="1">
        <p:scale>
          <a:sx n="83" d="100"/>
          <a:sy n="83" d="100"/>
        </p:scale>
        <p:origin x="144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1EC26-AEFE-4594-A245-F01EB66A5445}" type="doc">
      <dgm:prSet loTypeId="urn:microsoft.com/office/officeart/2005/8/layout/cycle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FA04BD-2F30-4D98-B104-CFA60058D9C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dirty="0" err="1"/>
            <a:t>Lékař</a:t>
          </a:r>
          <a:r>
            <a:rPr dirty="0"/>
            <a:t> pro </a:t>
          </a:r>
          <a:r>
            <a:rPr lang="cs-CZ" dirty="0" smtClean="0"/>
            <a:t>otázky </a:t>
          </a:r>
          <a:r>
            <a:rPr dirty="0" err="1" smtClean="0"/>
            <a:t>dodržování</a:t>
          </a:r>
          <a:r>
            <a:rPr dirty="0" smtClean="0"/>
            <a:t> </a:t>
          </a:r>
          <a:r>
            <a:rPr dirty="0" err="1"/>
            <a:t>lidských</a:t>
          </a:r>
          <a:r>
            <a:rPr dirty="0"/>
            <a:t> </a:t>
          </a:r>
          <a:r>
            <a:rPr dirty="0" err="1"/>
            <a:t>práv</a:t>
          </a:r>
          <a:endParaRPr lang="cs-CZ" dirty="0"/>
        </a:p>
      </dgm:t>
    </dgm:pt>
    <dgm:pt modelId="{58947B17-3E17-4FCC-A401-E08FEF8D3AAA}" type="parTrans" cxnId="{94B93573-3A48-4D33-9F14-AD4480B7AC3F}">
      <dgm:prSet/>
      <dgm:spPr/>
      <dgm:t>
        <a:bodyPr/>
        <a:lstStyle/>
        <a:p>
          <a:endParaRPr lang="de-DE"/>
        </a:p>
      </dgm:t>
    </dgm:pt>
    <dgm:pt modelId="{57645E83-5624-40FD-BC44-BE3A9DB3F39A}" type="sibTrans" cxnId="{94B93573-3A48-4D33-9F14-AD4480B7AC3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63B8806B-EE79-4816-8542-5D799CD42F3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dirty="0" err="1"/>
            <a:t>Turecká</a:t>
          </a:r>
          <a:r>
            <a:rPr dirty="0"/>
            <a:t> </a:t>
          </a:r>
          <a:r>
            <a:rPr dirty="0" err="1"/>
            <a:t>lékařská</a:t>
          </a:r>
          <a:r>
            <a:rPr dirty="0"/>
            <a:t> </a:t>
          </a:r>
          <a:r>
            <a:rPr dirty="0" err="1"/>
            <a:t>asociace</a:t>
          </a:r>
          <a:endParaRPr lang="cs-CZ" dirty="0"/>
        </a:p>
      </dgm:t>
    </dgm:pt>
    <dgm:pt modelId="{09C48A95-9F54-4A5C-87A5-05D1D9373897}" type="parTrans" cxnId="{480E324C-D6C0-492F-9F21-41485C4181B1}">
      <dgm:prSet/>
      <dgm:spPr/>
      <dgm:t>
        <a:bodyPr/>
        <a:lstStyle/>
        <a:p>
          <a:endParaRPr lang="de-DE"/>
        </a:p>
      </dgm:t>
    </dgm:pt>
    <dgm:pt modelId="{D70CB2E9-566B-4859-9820-D0F653C1944A}" type="sibTrans" cxnId="{480E324C-D6C0-492F-9F21-41485C4181B1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23302772-C05C-4228-BF4F-9B63603DF3C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t>Turecká nadace pro dodržování lidských práv</a:t>
          </a:r>
          <a:endParaRPr lang="cs-CZ" dirty="0"/>
        </a:p>
      </dgm:t>
    </dgm:pt>
    <dgm:pt modelId="{D0172DAE-5525-4127-8E6D-89E6744E6022}" type="parTrans" cxnId="{CE291E34-4EF4-4E91-A13F-53FEC8F58E6F}">
      <dgm:prSet/>
      <dgm:spPr/>
      <dgm:t>
        <a:bodyPr/>
        <a:lstStyle/>
        <a:p>
          <a:endParaRPr lang="de-DE"/>
        </a:p>
      </dgm:t>
    </dgm:pt>
    <dgm:pt modelId="{A920B42F-1609-46F8-A265-48AC2CB6EDA8}" type="sibTrans" cxnId="{CE291E34-4EF4-4E91-A13F-53FEC8F58E6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CD462CA7-C8BE-4BD5-B68D-36E8BAF38338}" type="pres">
      <dgm:prSet presAssocID="{7CD1EC26-AEFE-4594-A245-F01EB66A54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C9B325-7B68-432F-95FC-75DF1CC1835C}" type="pres">
      <dgm:prSet presAssocID="{D5FA04BD-2F30-4D98-B104-CFA60058D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497F05-ECB6-4D7B-BC0F-423221AED1B8}" type="pres">
      <dgm:prSet presAssocID="{D5FA04BD-2F30-4D98-B104-CFA60058D9CA}" presName="spNode" presStyleCnt="0"/>
      <dgm:spPr/>
      <dgm:t>
        <a:bodyPr/>
        <a:lstStyle/>
        <a:p>
          <a:endParaRPr lang="en-US"/>
        </a:p>
      </dgm:t>
    </dgm:pt>
    <dgm:pt modelId="{F30A90DC-CE50-407A-B960-FC735CFBB06E}" type="pres">
      <dgm:prSet presAssocID="{57645E83-5624-40FD-BC44-BE3A9DB3F39A}" presName="sibTrans" presStyleLbl="sibTrans1D1" presStyleIdx="0" presStyleCnt="3"/>
      <dgm:spPr/>
      <dgm:t>
        <a:bodyPr/>
        <a:lstStyle/>
        <a:p>
          <a:endParaRPr lang="de-DE"/>
        </a:p>
      </dgm:t>
    </dgm:pt>
    <dgm:pt modelId="{40DFA1CC-870D-4971-B4D9-8A771E206DE6}" type="pres">
      <dgm:prSet presAssocID="{63B8806B-EE79-4816-8542-5D799CD42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B26F5B-050D-4292-A30E-34B319A8F96D}" type="pres">
      <dgm:prSet presAssocID="{63B8806B-EE79-4816-8542-5D799CD42F3F}" presName="spNode" presStyleCnt="0"/>
      <dgm:spPr/>
      <dgm:t>
        <a:bodyPr/>
        <a:lstStyle/>
        <a:p>
          <a:endParaRPr lang="en-US"/>
        </a:p>
      </dgm:t>
    </dgm:pt>
    <dgm:pt modelId="{AE850AD8-B46C-4E78-9AD8-F8BE3F71479A}" type="pres">
      <dgm:prSet presAssocID="{D70CB2E9-566B-4859-9820-D0F653C1944A}" presName="sibTrans" presStyleLbl="sibTrans1D1" presStyleIdx="1" presStyleCnt="3"/>
      <dgm:spPr/>
      <dgm:t>
        <a:bodyPr/>
        <a:lstStyle/>
        <a:p>
          <a:endParaRPr lang="de-DE"/>
        </a:p>
      </dgm:t>
    </dgm:pt>
    <dgm:pt modelId="{9D6FF76E-2FBE-43A9-88EF-8AAA0FEDF3DF}" type="pres">
      <dgm:prSet presAssocID="{23302772-C05C-4228-BF4F-9B63603DF3C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C7720C-9DE0-4E5A-9FC6-80AC02364C53}" type="pres">
      <dgm:prSet presAssocID="{23302772-C05C-4228-BF4F-9B63603DF3C8}" presName="spNode" presStyleCnt="0"/>
      <dgm:spPr/>
      <dgm:t>
        <a:bodyPr/>
        <a:lstStyle/>
        <a:p>
          <a:endParaRPr lang="en-US"/>
        </a:p>
      </dgm:t>
    </dgm:pt>
    <dgm:pt modelId="{72917A81-25F4-47A3-B02E-12905F4F8732}" type="pres">
      <dgm:prSet presAssocID="{A920B42F-1609-46F8-A265-48AC2CB6EDA8}" presName="sibTrans" presStyleLbl="sibTrans1D1" presStyleIdx="2" presStyleCnt="3"/>
      <dgm:spPr/>
      <dgm:t>
        <a:bodyPr/>
        <a:lstStyle/>
        <a:p>
          <a:endParaRPr lang="de-DE"/>
        </a:p>
      </dgm:t>
    </dgm:pt>
  </dgm:ptLst>
  <dgm:cxnLst>
    <dgm:cxn modelId="{FEB878FA-56DB-4915-B24D-4F93300C9AA4}" type="presOf" srcId="{7CD1EC26-AEFE-4594-A245-F01EB66A5445}" destId="{CD462CA7-C8BE-4BD5-B68D-36E8BAF38338}" srcOrd="0" destOrd="0" presId="urn:microsoft.com/office/officeart/2005/8/layout/cycle6"/>
    <dgm:cxn modelId="{D3B7EF72-5381-4431-A820-000757534A99}" type="presOf" srcId="{63B8806B-EE79-4816-8542-5D799CD42F3F}" destId="{40DFA1CC-870D-4971-B4D9-8A771E206DE6}" srcOrd="0" destOrd="0" presId="urn:microsoft.com/office/officeart/2005/8/layout/cycle6"/>
    <dgm:cxn modelId="{CE291E34-4EF4-4E91-A13F-53FEC8F58E6F}" srcId="{7CD1EC26-AEFE-4594-A245-F01EB66A5445}" destId="{23302772-C05C-4228-BF4F-9B63603DF3C8}" srcOrd="2" destOrd="0" parTransId="{D0172DAE-5525-4127-8E6D-89E6744E6022}" sibTransId="{A920B42F-1609-46F8-A265-48AC2CB6EDA8}"/>
    <dgm:cxn modelId="{1C68B60D-EA83-4F62-B0F4-BC40B355775B}" type="presOf" srcId="{57645E83-5624-40FD-BC44-BE3A9DB3F39A}" destId="{F30A90DC-CE50-407A-B960-FC735CFBB06E}" srcOrd="0" destOrd="0" presId="urn:microsoft.com/office/officeart/2005/8/layout/cycle6"/>
    <dgm:cxn modelId="{480E324C-D6C0-492F-9F21-41485C4181B1}" srcId="{7CD1EC26-AEFE-4594-A245-F01EB66A5445}" destId="{63B8806B-EE79-4816-8542-5D799CD42F3F}" srcOrd="1" destOrd="0" parTransId="{09C48A95-9F54-4A5C-87A5-05D1D9373897}" sibTransId="{D70CB2E9-566B-4859-9820-D0F653C1944A}"/>
    <dgm:cxn modelId="{CDE581B4-5F9B-4AB6-BDD0-C574C6468233}" type="presOf" srcId="{D70CB2E9-566B-4859-9820-D0F653C1944A}" destId="{AE850AD8-B46C-4E78-9AD8-F8BE3F71479A}" srcOrd="0" destOrd="0" presId="urn:microsoft.com/office/officeart/2005/8/layout/cycle6"/>
    <dgm:cxn modelId="{B9C6625F-77F1-4EE9-93ED-1C90409DF35E}" type="presOf" srcId="{23302772-C05C-4228-BF4F-9B63603DF3C8}" destId="{9D6FF76E-2FBE-43A9-88EF-8AAA0FEDF3DF}" srcOrd="0" destOrd="0" presId="urn:microsoft.com/office/officeart/2005/8/layout/cycle6"/>
    <dgm:cxn modelId="{35CCEB1D-8183-42F9-A5AD-F7B87FE5B877}" type="presOf" srcId="{D5FA04BD-2F30-4D98-B104-CFA60058D9CA}" destId="{D1C9B325-7B68-432F-95FC-75DF1CC1835C}" srcOrd="0" destOrd="0" presId="urn:microsoft.com/office/officeart/2005/8/layout/cycle6"/>
    <dgm:cxn modelId="{94B93573-3A48-4D33-9F14-AD4480B7AC3F}" srcId="{7CD1EC26-AEFE-4594-A245-F01EB66A5445}" destId="{D5FA04BD-2F30-4D98-B104-CFA60058D9CA}" srcOrd="0" destOrd="0" parTransId="{58947B17-3E17-4FCC-A401-E08FEF8D3AAA}" sibTransId="{57645E83-5624-40FD-BC44-BE3A9DB3F39A}"/>
    <dgm:cxn modelId="{442DBD35-4EC2-40F5-88A4-C9FA85D9C80F}" type="presOf" srcId="{A920B42F-1609-46F8-A265-48AC2CB6EDA8}" destId="{72917A81-25F4-47A3-B02E-12905F4F8732}" srcOrd="0" destOrd="0" presId="urn:microsoft.com/office/officeart/2005/8/layout/cycle6"/>
    <dgm:cxn modelId="{54B1D9FD-D034-4204-AAAF-F92F450FC55C}" type="presParOf" srcId="{CD462CA7-C8BE-4BD5-B68D-36E8BAF38338}" destId="{D1C9B325-7B68-432F-95FC-75DF1CC1835C}" srcOrd="0" destOrd="0" presId="urn:microsoft.com/office/officeart/2005/8/layout/cycle6"/>
    <dgm:cxn modelId="{42D27785-29F6-440A-A8F6-EAB7454D4195}" type="presParOf" srcId="{CD462CA7-C8BE-4BD5-B68D-36E8BAF38338}" destId="{89497F05-ECB6-4D7B-BC0F-423221AED1B8}" srcOrd="1" destOrd="0" presId="urn:microsoft.com/office/officeart/2005/8/layout/cycle6"/>
    <dgm:cxn modelId="{48CE5ACE-BCC4-4E71-8F96-EB26B364D206}" type="presParOf" srcId="{CD462CA7-C8BE-4BD5-B68D-36E8BAF38338}" destId="{F30A90DC-CE50-407A-B960-FC735CFBB06E}" srcOrd="2" destOrd="0" presId="urn:microsoft.com/office/officeart/2005/8/layout/cycle6"/>
    <dgm:cxn modelId="{D714CDF9-DD49-4AD2-B4F3-64FB57CE6779}" type="presParOf" srcId="{CD462CA7-C8BE-4BD5-B68D-36E8BAF38338}" destId="{40DFA1CC-870D-4971-B4D9-8A771E206DE6}" srcOrd="3" destOrd="0" presId="urn:microsoft.com/office/officeart/2005/8/layout/cycle6"/>
    <dgm:cxn modelId="{E89C8545-65D1-4D49-89AE-60139701A255}" type="presParOf" srcId="{CD462CA7-C8BE-4BD5-B68D-36E8BAF38338}" destId="{1CB26F5B-050D-4292-A30E-34B319A8F96D}" srcOrd="4" destOrd="0" presId="urn:microsoft.com/office/officeart/2005/8/layout/cycle6"/>
    <dgm:cxn modelId="{8902EBCA-8620-47D2-B21E-8943A59D13B3}" type="presParOf" srcId="{CD462CA7-C8BE-4BD5-B68D-36E8BAF38338}" destId="{AE850AD8-B46C-4E78-9AD8-F8BE3F71479A}" srcOrd="5" destOrd="0" presId="urn:microsoft.com/office/officeart/2005/8/layout/cycle6"/>
    <dgm:cxn modelId="{13ABDF7D-9AFA-4063-91AB-D8A9B3039886}" type="presParOf" srcId="{CD462CA7-C8BE-4BD5-B68D-36E8BAF38338}" destId="{9D6FF76E-2FBE-43A9-88EF-8AAA0FEDF3DF}" srcOrd="6" destOrd="0" presId="urn:microsoft.com/office/officeart/2005/8/layout/cycle6"/>
    <dgm:cxn modelId="{9B48CD63-D16A-4829-BBAB-8075A706772D}" type="presParOf" srcId="{CD462CA7-C8BE-4BD5-B68D-36E8BAF38338}" destId="{65C7720C-9DE0-4E5A-9FC6-80AC02364C53}" srcOrd="7" destOrd="0" presId="urn:microsoft.com/office/officeart/2005/8/layout/cycle6"/>
    <dgm:cxn modelId="{45679E74-533B-4F46-98EE-3D6F0DBE60D6}" type="presParOf" srcId="{CD462CA7-C8BE-4BD5-B68D-36E8BAF38338}" destId="{72917A81-25F4-47A3-B02E-12905F4F8732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63A32-8326-4681-923B-911EF220AF7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DD132D5-0F6A-4703-97CA-FC8F30E64823}">
      <dgm:prSet custT="1"/>
      <dgm:spPr/>
      <dgm:t>
        <a:bodyPr/>
        <a:lstStyle/>
        <a:p>
          <a:pPr rtl="0"/>
          <a:r>
            <a:rPr lang="de-DE" sz="1800" b="1" dirty="0" smtClean="0"/>
            <a:t>Srpen 1999: </a:t>
          </a:r>
          <a:r>
            <a:t/>
          </a:r>
          <a:br/>
          <a:r>
            <a:rPr lang="de-DE" sz="1800" dirty="0" smtClean="0"/>
            <a:t>Na sestavení IP se podílelo více než 75 odborníků ze 40 organizací v 15 zemích</a:t>
          </a:r>
          <a:endParaRPr lang="cs-CZ" sz="1800" dirty="0"/>
        </a:p>
      </dgm:t>
    </dgm:pt>
    <dgm:pt modelId="{D4B56219-372B-488C-A42E-47901AF45207}" type="parTrans" cxnId="{72996D8A-904F-40A0-9A3B-9C2C17A744C5}">
      <dgm:prSet/>
      <dgm:spPr/>
      <dgm:t>
        <a:bodyPr/>
        <a:lstStyle/>
        <a:p>
          <a:endParaRPr lang="de-DE"/>
        </a:p>
      </dgm:t>
    </dgm:pt>
    <dgm:pt modelId="{CDC85F18-7C47-4C5D-831A-148B07A4B6AD}" type="sibTrans" cxnId="{72996D8A-904F-40A0-9A3B-9C2C17A744C5}">
      <dgm:prSet/>
      <dgm:spPr/>
      <dgm:t>
        <a:bodyPr/>
        <a:lstStyle/>
        <a:p>
          <a:endParaRPr lang="de-DE"/>
        </a:p>
      </dgm:t>
    </dgm:pt>
    <dgm:pt modelId="{2A0B9DB6-B985-42FF-BAD8-D540F7782C73}">
      <dgm:prSet custT="1"/>
      <dgm:spPr/>
      <dgm:t>
        <a:bodyPr/>
        <a:lstStyle/>
        <a:p>
          <a:pPr rtl="0"/>
          <a:r>
            <a:rPr lang="de-DE" sz="1800" b="1" dirty="0" smtClean="0"/>
            <a:t>Prosinec 2000: </a:t>
          </a:r>
          <a:r>
            <a:rPr dirty="0"/>
            <a:t/>
          </a:r>
          <a:br>
            <a:rPr dirty="0"/>
          </a:br>
          <a:r>
            <a:rPr lang="de-DE" sz="1800" dirty="0" smtClean="0"/>
            <a:t>IP byl přijat Valným shromážděním OSN a vysokým </a:t>
          </a:r>
          <a:r>
            <a:rPr lang="de-DE" sz="1800" dirty="0" err="1" smtClean="0"/>
            <a:t>komisařem</a:t>
          </a:r>
          <a:r>
            <a:rPr lang="de-DE" sz="1800" dirty="0" smtClean="0"/>
            <a:t> </a:t>
          </a:r>
          <a:r>
            <a:rPr lang="cs-CZ" sz="1800" dirty="0" smtClean="0"/>
            <a:t>OSN </a:t>
          </a:r>
          <a:r>
            <a:rPr lang="de-DE" sz="1800" dirty="0" smtClean="0"/>
            <a:t>pro lidská práva</a:t>
          </a:r>
          <a:endParaRPr lang="cs-CZ" sz="1800" dirty="0"/>
        </a:p>
      </dgm:t>
    </dgm:pt>
    <dgm:pt modelId="{95C47708-AA3D-47F8-833A-E732FB2FC78C}" type="parTrans" cxnId="{6FA510A7-6402-4EE0-9423-C9EA7661CF06}">
      <dgm:prSet/>
      <dgm:spPr/>
      <dgm:t>
        <a:bodyPr/>
        <a:lstStyle/>
        <a:p>
          <a:endParaRPr lang="de-DE"/>
        </a:p>
      </dgm:t>
    </dgm:pt>
    <dgm:pt modelId="{C1799B26-4B13-450F-B0FE-8A6742EC22E1}" type="sibTrans" cxnId="{6FA510A7-6402-4EE0-9423-C9EA7661CF06}">
      <dgm:prSet/>
      <dgm:spPr/>
      <dgm:t>
        <a:bodyPr/>
        <a:lstStyle/>
        <a:p>
          <a:endParaRPr lang="de-DE"/>
        </a:p>
      </dgm:t>
    </dgm:pt>
    <dgm:pt modelId="{183B59BD-E08E-4903-A2CC-124DE9A70AF9}">
      <dgm:prSet custT="1"/>
      <dgm:spPr/>
      <dgm:t>
        <a:bodyPr/>
        <a:lstStyle/>
        <a:p>
          <a:pPr rtl="0"/>
          <a:r>
            <a:rPr lang="de-DE" sz="1800" b="1" dirty="0" smtClean="0"/>
            <a:t>Březen 2001:</a:t>
          </a:r>
          <a:r>
            <a:t/>
          </a:r>
          <a:br/>
          <a:r>
            <a:rPr lang="de-DE" sz="1800" dirty="0" smtClean="0"/>
            <a:t> IP byl zveřejněn coby součást řady odborných školení OSN</a:t>
          </a:r>
          <a:endParaRPr lang="cs-CZ" sz="1800" dirty="0"/>
        </a:p>
      </dgm:t>
    </dgm:pt>
    <dgm:pt modelId="{59A0716F-8551-4939-8BBA-8B2595944CEE}" type="parTrans" cxnId="{E7E99683-0F85-42FF-9EDA-9AA63B78B56D}">
      <dgm:prSet/>
      <dgm:spPr/>
      <dgm:t>
        <a:bodyPr/>
        <a:lstStyle/>
        <a:p>
          <a:endParaRPr lang="de-DE"/>
        </a:p>
      </dgm:t>
    </dgm:pt>
    <dgm:pt modelId="{61CBD94F-592C-426D-B173-389FC78FCAAC}" type="sibTrans" cxnId="{E7E99683-0F85-42FF-9EDA-9AA63B78B56D}">
      <dgm:prSet/>
      <dgm:spPr/>
      <dgm:t>
        <a:bodyPr/>
        <a:lstStyle/>
        <a:p>
          <a:endParaRPr lang="de-DE"/>
        </a:p>
      </dgm:t>
    </dgm:pt>
    <dgm:pt modelId="{94483D9B-6BB8-4DD6-8FB8-92A44AC22D6D}" type="pres">
      <dgm:prSet presAssocID="{ADB63A32-8326-4681-923B-911EF220AF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1CB83B-BCA4-44AA-93AD-B7162F09D994}" type="pres">
      <dgm:prSet presAssocID="{ADB63A32-8326-4681-923B-911EF220AF7F}" presName="arrow" presStyleLbl="bgShp" presStyleIdx="0" presStyleCn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ABDAE23-29C5-43AC-B908-6D5448CF88B9}" type="pres">
      <dgm:prSet presAssocID="{ADB63A32-8326-4681-923B-911EF220AF7F}" presName="points" presStyleCnt="0"/>
      <dgm:spPr/>
    </dgm:pt>
    <dgm:pt modelId="{5EB1B43F-7154-446C-B242-7EB058094A24}" type="pres">
      <dgm:prSet presAssocID="{ADD132D5-0F6A-4703-97CA-FC8F30E64823}" presName="compositeA" presStyleCnt="0"/>
      <dgm:spPr/>
    </dgm:pt>
    <dgm:pt modelId="{37865F9A-074E-4541-A435-400088D8C976}" type="pres">
      <dgm:prSet presAssocID="{ADD132D5-0F6A-4703-97CA-FC8F30E64823}" presName="textA" presStyleLbl="revTx" presStyleIdx="0" presStyleCnt="3" custScaleX="27703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83A73E-C368-403D-B055-86BAC576E57B}" type="pres">
      <dgm:prSet presAssocID="{ADD132D5-0F6A-4703-97CA-FC8F30E64823}" presName="circleA" presStyleLbl="node1" presStyleIdx="0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C2B6EC-DC0A-4FD7-A71F-87DB53C4977B}" type="pres">
      <dgm:prSet presAssocID="{ADD132D5-0F6A-4703-97CA-FC8F30E64823}" presName="spaceA" presStyleCnt="0"/>
      <dgm:spPr/>
    </dgm:pt>
    <dgm:pt modelId="{A8CF315F-F3A5-40F6-AE43-49EE0344EE9C}" type="pres">
      <dgm:prSet presAssocID="{CDC85F18-7C47-4C5D-831A-148B07A4B6AD}" presName="space" presStyleCnt="0"/>
      <dgm:spPr/>
    </dgm:pt>
    <dgm:pt modelId="{7DB7452C-0960-4B17-AD5F-386F30759819}" type="pres">
      <dgm:prSet presAssocID="{2A0B9DB6-B985-42FF-BAD8-D540F7782C73}" presName="compositeB" presStyleCnt="0"/>
      <dgm:spPr/>
    </dgm:pt>
    <dgm:pt modelId="{798546DA-A82D-4867-B2D6-1D2069B79A7F}" type="pres">
      <dgm:prSet presAssocID="{2A0B9DB6-B985-42FF-BAD8-D540F7782C73}" presName="textB" presStyleLbl="revTx" presStyleIdx="1" presStyleCnt="3" custScaleX="3015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664EFF-565D-479E-8911-213F5D67C235}" type="pres">
      <dgm:prSet presAssocID="{2A0B9DB6-B985-42FF-BAD8-D540F7782C73}" presName="circleB" presStyleLbl="node1" presStyleIdx="1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5ED3E9D-73C5-4AB0-A8D6-49DF598198F8}" type="pres">
      <dgm:prSet presAssocID="{2A0B9DB6-B985-42FF-BAD8-D540F7782C73}" presName="spaceB" presStyleCnt="0"/>
      <dgm:spPr/>
    </dgm:pt>
    <dgm:pt modelId="{9B02F79A-4402-4FDF-B604-E811CA0BE22A}" type="pres">
      <dgm:prSet presAssocID="{C1799B26-4B13-450F-B0FE-8A6742EC22E1}" presName="space" presStyleCnt="0"/>
      <dgm:spPr/>
    </dgm:pt>
    <dgm:pt modelId="{905DDD0E-AA3E-41CA-9CBE-58B4584E682D}" type="pres">
      <dgm:prSet presAssocID="{183B59BD-E08E-4903-A2CC-124DE9A70AF9}" presName="compositeA" presStyleCnt="0"/>
      <dgm:spPr/>
    </dgm:pt>
    <dgm:pt modelId="{3F0B3B33-AAE0-42A7-8F30-F2D3E575591D}" type="pres">
      <dgm:prSet presAssocID="{183B59BD-E08E-4903-A2CC-124DE9A70AF9}" presName="textA" presStyleLbl="revTx" presStyleIdx="2" presStyleCnt="3" custScaleX="267819" custLinFactNeighborX="-32719" custLinFactNeighborY="-364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DEB090-5239-4FB7-9566-5F3C4846E2E7}" type="pres">
      <dgm:prSet presAssocID="{183B59BD-E08E-4903-A2CC-124DE9A70AF9}" presName="circleA" presStyleLbl="node1" presStyleIdx="2" presStyleCnt="3" custLinFactNeighborX="-35126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CF4CD63-FF9C-4572-94DA-10EFD5F85108}" type="pres">
      <dgm:prSet presAssocID="{183B59BD-E08E-4903-A2CC-124DE9A70AF9}" presName="spaceA" presStyleCnt="0"/>
      <dgm:spPr/>
    </dgm:pt>
  </dgm:ptLst>
  <dgm:cxnLst>
    <dgm:cxn modelId="{53F65CD2-88A5-450E-8D14-DE07C20BE190}" type="presOf" srcId="{ADB63A32-8326-4681-923B-911EF220AF7F}" destId="{94483D9B-6BB8-4DD6-8FB8-92A44AC22D6D}" srcOrd="0" destOrd="0" presId="urn:microsoft.com/office/officeart/2005/8/layout/hProcess11"/>
    <dgm:cxn modelId="{72996D8A-904F-40A0-9A3B-9C2C17A744C5}" srcId="{ADB63A32-8326-4681-923B-911EF220AF7F}" destId="{ADD132D5-0F6A-4703-97CA-FC8F30E64823}" srcOrd="0" destOrd="0" parTransId="{D4B56219-372B-488C-A42E-47901AF45207}" sibTransId="{CDC85F18-7C47-4C5D-831A-148B07A4B6AD}"/>
    <dgm:cxn modelId="{5CFDF49C-06FA-407F-9A33-D2E9BCCAB00C}" type="presOf" srcId="{183B59BD-E08E-4903-A2CC-124DE9A70AF9}" destId="{3F0B3B33-AAE0-42A7-8F30-F2D3E575591D}" srcOrd="0" destOrd="0" presId="urn:microsoft.com/office/officeart/2005/8/layout/hProcess11"/>
    <dgm:cxn modelId="{587FFCD7-8F88-43E4-B5A8-3F7CD7FBD171}" type="presOf" srcId="{2A0B9DB6-B985-42FF-BAD8-D540F7782C73}" destId="{798546DA-A82D-4867-B2D6-1D2069B79A7F}" srcOrd="0" destOrd="0" presId="urn:microsoft.com/office/officeart/2005/8/layout/hProcess11"/>
    <dgm:cxn modelId="{E7E99683-0F85-42FF-9EDA-9AA63B78B56D}" srcId="{ADB63A32-8326-4681-923B-911EF220AF7F}" destId="{183B59BD-E08E-4903-A2CC-124DE9A70AF9}" srcOrd="2" destOrd="0" parTransId="{59A0716F-8551-4939-8BBA-8B2595944CEE}" sibTransId="{61CBD94F-592C-426D-B173-389FC78FCAAC}"/>
    <dgm:cxn modelId="{6FA510A7-6402-4EE0-9423-C9EA7661CF06}" srcId="{ADB63A32-8326-4681-923B-911EF220AF7F}" destId="{2A0B9DB6-B985-42FF-BAD8-D540F7782C73}" srcOrd="1" destOrd="0" parTransId="{95C47708-AA3D-47F8-833A-E732FB2FC78C}" sibTransId="{C1799B26-4B13-450F-B0FE-8A6742EC22E1}"/>
    <dgm:cxn modelId="{B3A428FD-B717-4EB9-BCB7-2F6A1D4359C5}" type="presOf" srcId="{ADD132D5-0F6A-4703-97CA-FC8F30E64823}" destId="{37865F9A-074E-4541-A435-400088D8C976}" srcOrd="0" destOrd="0" presId="urn:microsoft.com/office/officeart/2005/8/layout/hProcess11"/>
    <dgm:cxn modelId="{23C6AC72-8469-473A-AFC3-74FAC77A4103}" type="presParOf" srcId="{94483D9B-6BB8-4DD6-8FB8-92A44AC22D6D}" destId="{5F1CB83B-BCA4-44AA-93AD-B7162F09D994}" srcOrd="0" destOrd="0" presId="urn:microsoft.com/office/officeart/2005/8/layout/hProcess11"/>
    <dgm:cxn modelId="{A073D280-F511-4CC8-8A6E-B276AD491E92}" type="presParOf" srcId="{94483D9B-6BB8-4DD6-8FB8-92A44AC22D6D}" destId="{FABDAE23-29C5-43AC-B908-6D5448CF88B9}" srcOrd="1" destOrd="0" presId="urn:microsoft.com/office/officeart/2005/8/layout/hProcess11"/>
    <dgm:cxn modelId="{B07839EA-6DBF-4E3E-89E6-770A28572138}" type="presParOf" srcId="{FABDAE23-29C5-43AC-B908-6D5448CF88B9}" destId="{5EB1B43F-7154-446C-B242-7EB058094A24}" srcOrd="0" destOrd="0" presId="urn:microsoft.com/office/officeart/2005/8/layout/hProcess11"/>
    <dgm:cxn modelId="{D28DE763-DBD3-45D2-BCF7-A91F9E766A1E}" type="presParOf" srcId="{5EB1B43F-7154-446C-B242-7EB058094A24}" destId="{37865F9A-074E-4541-A435-400088D8C976}" srcOrd="0" destOrd="0" presId="urn:microsoft.com/office/officeart/2005/8/layout/hProcess11"/>
    <dgm:cxn modelId="{656B2F86-65BF-4FEC-8D12-C8A34EA072ED}" type="presParOf" srcId="{5EB1B43F-7154-446C-B242-7EB058094A24}" destId="{0683A73E-C368-403D-B055-86BAC576E57B}" srcOrd="1" destOrd="0" presId="urn:microsoft.com/office/officeart/2005/8/layout/hProcess11"/>
    <dgm:cxn modelId="{C35EDBD7-5046-4A28-8A3C-4ADEFDB4EA31}" type="presParOf" srcId="{5EB1B43F-7154-446C-B242-7EB058094A24}" destId="{53C2B6EC-DC0A-4FD7-A71F-87DB53C4977B}" srcOrd="2" destOrd="0" presId="urn:microsoft.com/office/officeart/2005/8/layout/hProcess11"/>
    <dgm:cxn modelId="{5E7F396E-46F4-4A65-91A2-60689B5D9EFB}" type="presParOf" srcId="{FABDAE23-29C5-43AC-B908-6D5448CF88B9}" destId="{A8CF315F-F3A5-40F6-AE43-49EE0344EE9C}" srcOrd="1" destOrd="0" presId="urn:microsoft.com/office/officeart/2005/8/layout/hProcess11"/>
    <dgm:cxn modelId="{ACFF7CFE-7100-4504-9A43-F91985C175A5}" type="presParOf" srcId="{FABDAE23-29C5-43AC-B908-6D5448CF88B9}" destId="{7DB7452C-0960-4B17-AD5F-386F30759819}" srcOrd="2" destOrd="0" presId="urn:microsoft.com/office/officeart/2005/8/layout/hProcess11"/>
    <dgm:cxn modelId="{F495CA2F-0A05-41F4-A8C9-CB3833B89286}" type="presParOf" srcId="{7DB7452C-0960-4B17-AD5F-386F30759819}" destId="{798546DA-A82D-4867-B2D6-1D2069B79A7F}" srcOrd="0" destOrd="0" presId="urn:microsoft.com/office/officeart/2005/8/layout/hProcess11"/>
    <dgm:cxn modelId="{7D75919E-FA16-4FAA-8D77-06A5A6341441}" type="presParOf" srcId="{7DB7452C-0960-4B17-AD5F-386F30759819}" destId="{E3664EFF-565D-479E-8911-213F5D67C235}" srcOrd="1" destOrd="0" presId="urn:microsoft.com/office/officeart/2005/8/layout/hProcess11"/>
    <dgm:cxn modelId="{D2AEB779-CC5B-418D-B4D8-BF4181302A77}" type="presParOf" srcId="{7DB7452C-0960-4B17-AD5F-386F30759819}" destId="{55ED3E9D-73C5-4AB0-A8D6-49DF598198F8}" srcOrd="2" destOrd="0" presId="urn:microsoft.com/office/officeart/2005/8/layout/hProcess11"/>
    <dgm:cxn modelId="{465B7843-E2B1-46FD-B14E-38FAED03B384}" type="presParOf" srcId="{FABDAE23-29C5-43AC-B908-6D5448CF88B9}" destId="{9B02F79A-4402-4FDF-B604-E811CA0BE22A}" srcOrd="3" destOrd="0" presId="urn:microsoft.com/office/officeart/2005/8/layout/hProcess11"/>
    <dgm:cxn modelId="{8AE8A6C4-C824-4225-ABAD-A153887D510B}" type="presParOf" srcId="{FABDAE23-29C5-43AC-B908-6D5448CF88B9}" destId="{905DDD0E-AA3E-41CA-9CBE-58B4584E682D}" srcOrd="4" destOrd="0" presId="urn:microsoft.com/office/officeart/2005/8/layout/hProcess11"/>
    <dgm:cxn modelId="{53B0AF88-922B-40DC-A19A-6A7C9279E225}" type="presParOf" srcId="{905DDD0E-AA3E-41CA-9CBE-58B4584E682D}" destId="{3F0B3B33-AAE0-42A7-8F30-F2D3E575591D}" srcOrd="0" destOrd="0" presId="urn:microsoft.com/office/officeart/2005/8/layout/hProcess11"/>
    <dgm:cxn modelId="{C4BC5D77-7546-4074-AC20-020A7AD8FB3C}" type="presParOf" srcId="{905DDD0E-AA3E-41CA-9CBE-58B4584E682D}" destId="{5EDEB090-5239-4FB7-9566-5F3C4846E2E7}" srcOrd="1" destOrd="0" presId="urn:microsoft.com/office/officeart/2005/8/layout/hProcess11"/>
    <dgm:cxn modelId="{6C52BD41-387D-46E2-A8EF-E2E09CF98600}" type="presParOf" srcId="{905DDD0E-AA3E-41CA-9CBE-58B4584E682D}" destId="{ECF4CD63-FF9C-4572-94DA-10EFD5F8510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9B325-7B68-432F-95FC-75DF1CC1835C}">
      <dsp:nvSpPr>
        <dsp:cNvPr id="0" name=""/>
        <dsp:cNvSpPr/>
      </dsp:nvSpPr>
      <dsp:spPr>
        <a:xfrm>
          <a:off x="3103797" y="1672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100" kern="1200" dirty="0" err="1"/>
            <a:t>Lékař</a:t>
          </a:r>
          <a:r>
            <a:rPr sz="2100" kern="1200" dirty="0"/>
            <a:t> pro </a:t>
          </a:r>
          <a:r>
            <a:rPr lang="cs-CZ" sz="2100" kern="1200" dirty="0" smtClean="0"/>
            <a:t>otázky </a:t>
          </a:r>
          <a:r>
            <a:rPr sz="2100" kern="1200" dirty="0" err="1" smtClean="0"/>
            <a:t>dodržování</a:t>
          </a:r>
          <a:r>
            <a:rPr sz="2100" kern="1200" dirty="0" smtClean="0"/>
            <a:t> </a:t>
          </a:r>
          <a:r>
            <a:rPr sz="2100" kern="1200" dirty="0" err="1"/>
            <a:t>lidských</a:t>
          </a:r>
          <a:r>
            <a:rPr sz="2100" kern="1200" dirty="0"/>
            <a:t> </a:t>
          </a:r>
          <a:r>
            <a:rPr sz="2100" kern="1200" dirty="0" err="1"/>
            <a:t>práv</a:t>
          </a:r>
          <a:endParaRPr lang="cs-CZ" sz="2100" kern="1200" dirty="0"/>
        </a:p>
      </dsp:txBody>
      <dsp:txXfrm>
        <a:off x="3171869" y="69744"/>
        <a:ext cx="2009188" cy="1258321"/>
      </dsp:txXfrm>
    </dsp:sp>
    <dsp:sp modelId="{F30A90DC-CE50-407A-B960-FC735CFBB06E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2949529" y="351316"/>
              </a:moveTo>
              <a:arcTo wR="1861250" hR="1861250" stAng="18346923" swAng="3649875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FA1CC-870D-4971-B4D9-8A771E206DE6}">
      <dsp:nvSpPr>
        <dsp:cNvPr id="0" name=""/>
        <dsp:cNvSpPr/>
      </dsp:nvSpPr>
      <dsp:spPr>
        <a:xfrm>
          <a:off x="4715687" y="2793548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100" kern="1200" dirty="0" err="1"/>
            <a:t>Turecká</a:t>
          </a:r>
          <a:r>
            <a:rPr sz="2100" kern="1200" dirty="0"/>
            <a:t> </a:t>
          </a:r>
          <a:r>
            <a:rPr sz="2100" kern="1200" dirty="0" err="1"/>
            <a:t>lékařská</a:t>
          </a:r>
          <a:r>
            <a:rPr sz="2100" kern="1200" dirty="0"/>
            <a:t> </a:t>
          </a:r>
          <a:r>
            <a:rPr sz="2100" kern="1200" dirty="0" err="1"/>
            <a:t>asociace</a:t>
          </a:r>
          <a:endParaRPr lang="cs-CZ" sz="2100" kern="1200" dirty="0"/>
        </a:p>
      </dsp:txBody>
      <dsp:txXfrm>
        <a:off x="4783759" y="2861620"/>
        <a:ext cx="2009188" cy="1258321"/>
      </dsp:txXfrm>
    </dsp:sp>
    <dsp:sp modelId="{AE850AD8-B46C-4E78-9AD8-F8BE3F71479A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2747825" y="3497781"/>
              </a:moveTo>
              <a:arcTo wR="1861250" hR="1861250" stAng="3693228" swAng="3413544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FF76E-2FBE-43A9-88EF-8AAA0FEDF3DF}">
      <dsp:nvSpPr>
        <dsp:cNvPr id="0" name=""/>
        <dsp:cNvSpPr/>
      </dsp:nvSpPr>
      <dsp:spPr>
        <a:xfrm>
          <a:off x="1491908" y="2793548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100" kern="1200"/>
            <a:t>Turecká nadace pro dodržování lidských práv</a:t>
          </a:r>
          <a:endParaRPr lang="cs-CZ" sz="2100" kern="1200" dirty="0"/>
        </a:p>
      </dsp:txBody>
      <dsp:txXfrm>
        <a:off x="1559980" y="2861620"/>
        <a:ext cx="2009188" cy="1258321"/>
      </dsp:txXfrm>
    </dsp:sp>
    <dsp:sp modelId="{72917A81-25F4-47A3-B02E-12905F4F8732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12384" y="2075606"/>
              </a:moveTo>
              <a:arcTo wR="1861250" hR="1861250" stAng="10403202" swAng="3649875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CB83B-BCA4-44AA-93AD-B7162F09D994}">
      <dsp:nvSpPr>
        <dsp:cNvPr id="0" name=""/>
        <dsp:cNvSpPr/>
      </dsp:nvSpPr>
      <dsp:spPr>
        <a:xfrm>
          <a:off x="0" y="1499711"/>
          <a:ext cx="7067127" cy="1999614"/>
        </a:xfrm>
        <a:prstGeom prst="notchedRightArrow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37865F9A-074E-4541-A435-400088D8C976}">
      <dsp:nvSpPr>
        <dsp:cNvPr id="0" name=""/>
        <dsp:cNvSpPr/>
      </dsp:nvSpPr>
      <dsp:spPr>
        <a:xfrm>
          <a:off x="1943" y="0"/>
          <a:ext cx="2056299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Srpen 1999: </a:t>
          </a:r>
          <a:r>
            <a:rPr kern="1200"/>
            <a:t/>
          </a:r>
          <a:br>
            <a:rPr kern="1200"/>
          </a:br>
          <a:r>
            <a:rPr lang="de-DE" sz="1800" kern="1200" dirty="0" smtClean="0"/>
            <a:t>Na sestavení IP se podílelo více než 75 odborníků ze 40 organizací v 15 zemích</a:t>
          </a:r>
          <a:endParaRPr lang="cs-CZ" sz="1800" kern="1200" dirty="0"/>
        </a:p>
      </dsp:txBody>
      <dsp:txXfrm>
        <a:off x="1943" y="0"/>
        <a:ext cx="2056299" cy="1999614"/>
      </dsp:txXfrm>
    </dsp:sp>
    <dsp:sp modelId="{0683A73E-C368-403D-B055-86BAC576E57B}">
      <dsp:nvSpPr>
        <dsp:cNvPr id="0" name=""/>
        <dsp:cNvSpPr/>
      </dsp:nvSpPr>
      <dsp:spPr>
        <a:xfrm>
          <a:off x="780141" y="2249566"/>
          <a:ext cx="499903" cy="499903"/>
        </a:xfrm>
        <a:prstGeom prst="ellipse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798546DA-A82D-4867-B2D6-1D2069B79A7F}">
      <dsp:nvSpPr>
        <dsp:cNvPr id="0" name=""/>
        <dsp:cNvSpPr/>
      </dsp:nvSpPr>
      <dsp:spPr>
        <a:xfrm>
          <a:off x="2095356" y="2999422"/>
          <a:ext cx="2238100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Prosinec 2000: </a:t>
          </a:r>
          <a:r>
            <a:rPr kern="1200" dirty="0"/>
            <a:t/>
          </a:r>
          <a:br>
            <a:rPr kern="1200" dirty="0"/>
          </a:br>
          <a:r>
            <a:rPr lang="de-DE" sz="1800" kern="1200" dirty="0" smtClean="0"/>
            <a:t>IP byl přijat Valným shromážděním OSN a vysokým </a:t>
          </a:r>
          <a:r>
            <a:rPr lang="de-DE" sz="1800" kern="1200" dirty="0" err="1" smtClean="0"/>
            <a:t>komisařem</a:t>
          </a:r>
          <a:r>
            <a:rPr lang="de-DE" sz="1800" kern="1200" dirty="0" smtClean="0"/>
            <a:t> </a:t>
          </a:r>
          <a:r>
            <a:rPr lang="cs-CZ" sz="1800" kern="1200" dirty="0" smtClean="0"/>
            <a:t>OSN </a:t>
          </a:r>
          <a:r>
            <a:rPr lang="de-DE" sz="1800" kern="1200" dirty="0" smtClean="0"/>
            <a:t>pro lidská práva</a:t>
          </a:r>
          <a:endParaRPr lang="cs-CZ" sz="1800" kern="1200" dirty="0"/>
        </a:p>
      </dsp:txBody>
      <dsp:txXfrm>
        <a:off x="2095356" y="2999422"/>
        <a:ext cx="2238100" cy="1999614"/>
      </dsp:txXfrm>
    </dsp:sp>
    <dsp:sp modelId="{E3664EFF-565D-479E-8911-213F5D67C235}">
      <dsp:nvSpPr>
        <dsp:cNvPr id="0" name=""/>
        <dsp:cNvSpPr/>
      </dsp:nvSpPr>
      <dsp:spPr>
        <a:xfrm>
          <a:off x="2964454" y="2249566"/>
          <a:ext cx="499903" cy="499903"/>
        </a:xfrm>
        <a:prstGeom prst="ellipse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3F0B3B33-AAE0-42A7-8F30-F2D3E575591D}">
      <dsp:nvSpPr>
        <dsp:cNvPr id="0" name=""/>
        <dsp:cNvSpPr/>
      </dsp:nvSpPr>
      <dsp:spPr>
        <a:xfrm>
          <a:off x="4127710" y="0"/>
          <a:ext cx="1987900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Březen 2001:</a:t>
          </a:r>
          <a:r>
            <a:rPr kern="1200"/>
            <a:t/>
          </a:r>
          <a:br>
            <a:rPr kern="1200"/>
          </a:br>
          <a:r>
            <a:rPr lang="de-DE" sz="1800" kern="1200" dirty="0" smtClean="0"/>
            <a:t> IP byl zveřejněn coby součást řady odborných školení OSN</a:t>
          </a:r>
          <a:endParaRPr lang="cs-CZ" sz="1800" kern="1200" dirty="0"/>
        </a:p>
      </dsp:txBody>
      <dsp:txXfrm>
        <a:off x="4127710" y="0"/>
        <a:ext cx="1987900" cy="1999614"/>
      </dsp:txXfrm>
    </dsp:sp>
    <dsp:sp modelId="{5EDEB090-5239-4FB7-9566-5F3C4846E2E7}">
      <dsp:nvSpPr>
        <dsp:cNvPr id="0" name=""/>
        <dsp:cNvSpPr/>
      </dsp:nvSpPr>
      <dsp:spPr>
        <a:xfrm>
          <a:off x="4938971" y="2249566"/>
          <a:ext cx="499903" cy="499903"/>
        </a:xfrm>
        <a:prstGeom prst="ellipse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7CE86-9447-46AA-9D13-C59372277FB0}" type="datetimeFigureOut">
              <a:rPr lang="en-GB"/>
              <a:pPr>
                <a:defRPr/>
              </a:pPr>
              <a:t>26/05/2013</a:t>
            </a:fld>
            <a:endParaRPr lang="cs-CZ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8D553A-540E-43C9-9F56-6B1229B6D544}" type="slidenum">
              <a:rPr lang="en-GB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35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604F39B-B818-4DF9-B01F-ACC40E722DF1}" type="slidenum">
              <a:rPr lang="el-GR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661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7FFA7266-CFE4-4A6F-9557-B577AA268986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30C5D9-B347-468F-9D46-36F0CADE075F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cs-CZ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4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717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43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A89BCE3F-B866-4AE0-BB1F-7E5FAEEAAB51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2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269BBD5-CB9C-42AC-B9A0-43D4E9E352A0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cs-CZ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38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2D874B7D-3FD2-4294-84C1-FE6A83CAC14E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3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13DF1E1-4BA6-42DA-9625-5B29758E0B5B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90187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1187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675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67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02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ECBF3F-8F26-4CBC-99B7-6F609FAB8059}" type="slidenum">
              <a:rPr lang="el-GR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4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5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658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381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14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174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©:Thomas Wenzel/ WPA, 2010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fld id="{9AEDD87D-0E35-4E5A-8CC3-A1B58D62E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979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11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24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902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99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86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5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dirty="0"/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ARTIP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Osvěta a vzdělávání na téma Istanbulský protokol</a:t>
            </a:r>
          </a:p>
        </p:txBody>
      </p:sp>
      <p:pic>
        <p:nvPicPr>
          <p:cNvPr id="7" name="Content Placeholder 4" descr="LLP logo engl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  <p:pic>
        <p:nvPicPr>
          <p:cNvPr id="8" name="3 - Εικόνα" descr="by-nc-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08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bbogen 3"/>
          <p:cNvSpPr/>
          <p:nvPr/>
        </p:nvSpPr>
        <p:spPr>
          <a:xfrm>
            <a:off x="-5020360" y="511461"/>
            <a:ext cx="6448771" cy="6448771"/>
          </a:xfrm>
          <a:prstGeom prst="blockArc">
            <a:avLst>
              <a:gd name="adj1" fmla="val 18900000"/>
              <a:gd name="adj2" fmla="val 2700000"/>
              <a:gd name="adj3" fmla="val 335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ihandform 4"/>
          <p:cNvSpPr/>
          <p:nvPr/>
        </p:nvSpPr>
        <p:spPr>
          <a:xfrm>
            <a:off x="936272" y="1709035"/>
            <a:ext cx="6593408" cy="736917"/>
          </a:xfrm>
          <a:custGeom>
            <a:avLst/>
            <a:gdLst>
              <a:gd name="connsiteX0" fmla="*/ 0 w 6593408"/>
              <a:gd name="connsiteY0" fmla="*/ 0 h 736917"/>
              <a:gd name="connsiteX1" fmla="*/ 6593408 w 6593408"/>
              <a:gd name="connsiteY1" fmla="*/ 0 h 736917"/>
              <a:gd name="connsiteX2" fmla="*/ 6593408 w 6593408"/>
              <a:gd name="connsiteY2" fmla="*/ 736917 h 736917"/>
              <a:gd name="connsiteX3" fmla="*/ 0 w 6593408"/>
              <a:gd name="connsiteY3" fmla="*/ 736917 h 736917"/>
              <a:gd name="connsiteX4" fmla="*/ 0 w 6593408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3408" h="736917">
                <a:moveTo>
                  <a:pt x="0" y="0"/>
                </a:moveTo>
                <a:lnTo>
                  <a:pt x="6593408" y="0"/>
                </a:lnTo>
                <a:lnTo>
                  <a:pt x="6593408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1. Dokumentace chrání traumatizované oběti proti navrácení do jejich země původu k další perzekuci </a:t>
            </a:r>
            <a:endParaRPr lang="cs-CZ" sz="2000" b="1" kern="1200" dirty="0"/>
          </a:p>
        </p:txBody>
      </p:sp>
      <p:sp>
        <p:nvSpPr>
          <p:cNvPr id="7" name="Ellipse 6"/>
          <p:cNvSpPr/>
          <p:nvPr/>
        </p:nvSpPr>
        <p:spPr>
          <a:xfrm>
            <a:off x="475698" y="1616920"/>
            <a:ext cx="921147" cy="9211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Freihandform 7"/>
          <p:cNvSpPr/>
          <p:nvPr/>
        </p:nvSpPr>
        <p:spPr>
          <a:xfrm>
            <a:off x="1358764" y="2814603"/>
            <a:ext cx="6170916" cy="736917"/>
          </a:xfrm>
          <a:custGeom>
            <a:avLst/>
            <a:gdLst>
              <a:gd name="connsiteX0" fmla="*/ 0 w 6170916"/>
              <a:gd name="connsiteY0" fmla="*/ 0 h 736917"/>
              <a:gd name="connsiteX1" fmla="*/ 6170916 w 6170916"/>
              <a:gd name="connsiteY1" fmla="*/ 0 h 736917"/>
              <a:gd name="connsiteX2" fmla="*/ 6170916 w 6170916"/>
              <a:gd name="connsiteY2" fmla="*/ 736917 h 736917"/>
              <a:gd name="connsiteX3" fmla="*/ 0 w 6170916"/>
              <a:gd name="connsiteY3" fmla="*/ 736917 h 736917"/>
              <a:gd name="connsiteX4" fmla="*/ 0 w 6170916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0916" h="736917">
                <a:moveTo>
                  <a:pt x="0" y="0"/>
                </a:moveTo>
                <a:lnTo>
                  <a:pt x="6170916" y="0"/>
                </a:lnTo>
                <a:lnTo>
                  <a:pt x="6170916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2. Dokumentace přiznává obětem prožité útrapy</a:t>
            </a:r>
            <a:endParaRPr lang="cs-CZ" sz="2000" kern="1200" dirty="0"/>
          </a:p>
        </p:txBody>
      </p:sp>
      <p:sp>
        <p:nvSpPr>
          <p:cNvPr id="9" name="Ellipse 8"/>
          <p:cNvSpPr/>
          <p:nvPr/>
        </p:nvSpPr>
        <p:spPr>
          <a:xfrm>
            <a:off x="898190" y="2722488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Freihandform 9"/>
          <p:cNvSpPr/>
          <p:nvPr/>
        </p:nvSpPr>
        <p:spPr>
          <a:xfrm>
            <a:off x="1358764" y="3920171"/>
            <a:ext cx="6170916" cy="736917"/>
          </a:xfrm>
          <a:custGeom>
            <a:avLst/>
            <a:gdLst>
              <a:gd name="connsiteX0" fmla="*/ 0 w 6170916"/>
              <a:gd name="connsiteY0" fmla="*/ 0 h 736917"/>
              <a:gd name="connsiteX1" fmla="*/ 6170916 w 6170916"/>
              <a:gd name="connsiteY1" fmla="*/ 0 h 736917"/>
              <a:gd name="connsiteX2" fmla="*/ 6170916 w 6170916"/>
              <a:gd name="connsiteY2" fmla="*/ 736917 h 736917"/>
              <a:gd name="connsiteX3" fmla="*/ 0 w 6170916"/>
              <a:gd name="connsiteY3" fmla="*/ 736917 h 736917"/>
              <a:gd name="connsiteX4" fmla="*/ 0 w 6170916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0916" h="736917">
                <a:moveTo>
                  <a:pt x="0" y="0"/>
                </a:moveTo>
                <a:lnTo>
                  <a:pt x="6170916" y="0"/>
                </a:lnTo>
                <a:lnTo>
                  <a:pt x="6170916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3. Dokumentace poukazuje na porušování lidských práv v zemích původu obětí</a:t>
            </a:r>
            <a:endParaRPr lang="cs-CZ" sz="2000" kern="1200" dirty="0"/>
          </a:p>
        </p:txBody>
      </p:sp>
      <p:sp>
        <p:nvSpPr>
          <p:cNvPr id="11" name="Ellipse 10"/>
          <p:cNvSpPr/>
          <p:nvPr/>
        </p:nvSpPr>
        <p:spPr>
          <a:xfrm>
            <a:off x="898190" y="3828057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2" name="Freihandform 11"/>
          <p:cNvSpPr/>
          <p:nvPr/>
        </p:nvSpPr>
        <p:spPr>
          <a:xfrm>
            <a:off x="936272" y="5025739"/>
            <a:ext cx="6593408" cy="736917"/>
          </a:xfrm>
          <a:custGeom>
            <a:avLst/>
            <a:gdLst>
              <a:gd name="connsiteX0" fmla="*/ 0 w 6593408"/>
              <a:gd name="connsiteY0" fmla="*/ 0 h 736917"/>
              <a:gd name="connsiteX1" fmla="*/ 6593408 w 6593408"/>
              <a:gd name="connsiteY1" fmla="*/ 0 h 736917"/>
              <a:gd name="connsiteX2" fmla="*/ 6593408 w 6593408"/>
              <a:gd name="connsiteY2" fmla="*/ 736917 h 736917"/>
              <a:gd name="connsiteX3" fmla="*/ 0 w 6593408"/>
              <a:gd name="connsiteY3" fmla="*/ 736917 h 736917"/>
              <a:gd name="connsiteX4" fmla="*/ 0 w 6593408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3408" h="736917">
                <a:moveTo>
                  <a:pt x="0" y="0"/>
                </a:moveTo>
                <a:lnTo>
                  <a:pt x="6593408" y="0"/>
                </a:lnTo>
                <a:lnTo>
                  <a:pt x="6593408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4. Dokumentace poskytuje obětem prostředek ke stíhání pachatelů soudy v příslušných zemích</a:t>
            </a:r>
            <a:endParaRPr lang="cs-CZ" sz="2000" b="1" kern="1200" dirty="0"/>
          </a:p>
        </p:txBody>
      </p:sp>
      <p:sp>
        <p:nvSpPr>
          <p:cNvPr id="13" name="Ellipse 12"/>
          <p:cNvSpPr/>
          <p:nvPr/>
        </p:nvSpPr>
        <p:spPr>
          <a:xfrm>
            <a:off x="475698" y="4933625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dirty="0" smtClean="0"/>
              <a:t>B. Proč dokumentovat mučení?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44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bbogen 4"/>
          <p:cNvSpPr/>
          <p:nvPr/>
        </p:nvSpPr>
        <p:spPr>
          <a:xfrm>
            <a:off x="-5221088" y="371903"/>
            <a:ext cx="6729505" cy="6729505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ihandform 5"/>
          <p:cNvSpPr/>
          <p:nvPr/>
        </p:nvSpPr>
        <p:spPr>
          <a:xfrm>
            <a:off x="948203" y="1580915"/>
            <a:ext cx="6576126" cy="769051"/>
          </a:xfrm>
          <a:custGeom>
            <a:avLst/>
            <a:gdLst>
              <a:gd name="connsiteX0" fmla="*/ 0 w 7594135"/>
              <a:gd name="connsiteY0" fmla="*/ 0 h 769051"/>
              <a:gd name="connsiteX1" fmla="*/ 7594135 w 7594135"/>
              <a:gd name="connsiteY1" fmla="*/ 0 h 769051"/>
              <a:gd name="connsiteX2" fmla="*/ 7594135 w 7594135"/>
              <a:gd name="connsiteY2" fmla="*/ 769051 h 769051"/>
              <a:gd name="connsiteX3" fmla="*/ 0 w 7594135"/>
              <a:gd name="connsiteY3" fmla="*/ 769051 h 769051"/>
              <a:gd name="connsiteX4" fmla="*/ 0 w 7594135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135" h="769051">
                <a:moveTo>
                  <a:pt x="0" y="0"/>
                </a:moveTo>
                <a:lnTo>
                  <a:pt x="7594135" y="0"/>
                </a:lnTo>
                <a:lnTo>
                  <a:pt x="7594135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5. Dokumentace umožňuje trestní stíhání pachatelů mezinárodními soudy nebo soudy ve třetích zemích</a:t>
            </a:r>
            <a:endParaRPr lang="cs-CZ" sz="2000" b="1" kern="1200" dirty="0"/>
          </a:p>
        </p:txBody>
      </p:sp>
      <p:sp>
        <p:nvSpPr>
          <p:cNvPr id="7" name="Ellipse 6"/>
          <p:cNvSpPr/>
          <p:nvPr/>
        </p:nvSpPr>
        <p:spPr>
          <a:xfrm>
            <a:off x="467544" y="1484784"/>
            <a:ext cx="961314" cy="961314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ihandform 7"/>
          <p:cNvSpPr/>
          <p:nvPr/>
        </p:nvSpPr>
        <p:spPr>
          <a:xfrm>
            <a:off x="1389117" y="2734693"/>
            <a:ext cx="6135212" cy="769051"/>
          </a:xfrm>
          <a:custGeom>
            <a:avLst/>
            <a:gdLst>
              <a:gd name="connsiteX0" fmla="*/ 0 w 7153220"/>
              <a:gd name="connsiteY0" fmla="*/ 0 h 769051"/>
              <a:gd name="connsiteX1" fmla="*/ 7153220 w 7153220"/>
              <a:gd name="connsiteY1" fmla="*/ 0 h 769051"/>
              <a:gd name="connsiteX2" fmla="*/ 7153220 w 7153220"/>
              <a:gd name="connsiteY2" fmla="*/ 769051 h 769051"/>
              <a:gd name="connsiteX3" fmla="*/ 0 w 7153220"/>
              <a:gd name="connsiteY3" fmla="*/ 769051 h 769051"/>
              <a:gd name="connsiteX4" fmla="*/ 0 w 7153220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20" h="769051">
                <a:moveTo>
                  <a:pt x="0" y="0"/>
                </a:moveTo>
                <a:lnTo>
                  <a:pt x="7153220" y="0"/>
                </a:lnTo>
                <a:lnTo>
                  <a:pt x="7153220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6. Dokumentace rozšiřuje povědomí o mučení </a:t>
            </a:r>
            <a:r>
              <a:t/>
            </a:r>
            <a:br/>
            <a:r>
              <a:rPr lang="cs-CZ" sz="2000" b="1" kern="1200" dirty="0" smtClean="0"/>
              <a:t>a jiných formách špatného zacházení</a:t>
            </a:r>
            <a:endParaRPr lang="cs-CZ" sz="2000" b="1" kern="1200" dirty="0"/>
          </a:p>
        </p:txBody>
      </p:sp>
      <p:sp>
        <p:nvSpPr>
          <p:cNvPr id="9" name="Ellipse 8"/>
          <p:cNvSpPr/>
          <p:nvPr/>
        </p:nvSpPr>
        <p:spPr>
          <a:xfrm>
            <a:off x="908460" y="2638562"/>
            <a:ext cx="961314" cy="9613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Freihandform 9"/>
          <p:cNvSpPr/>
          <p:nvPr/>
        </p:nvSpPr>
        <p:spPr>
          <a:xfrm>
            <a:off x="1389117" y="3888471"/>
            <a:ext cx="6135212" cy="769051"/>
          </a:xfrm>
          <a:custGeom>
            <a:avLst/>
            <a:gdLst>
              <a:gd name="connsiteX0" fmla="*/ 0 w 7153220"/>
              <a:gd name="connsiteY0" fmla="*/ 0 h 769051"/>
              <a:gd name="connsiteX1" fmla="*/ 7153220 w 7153220"/>
              <a:gd name="connsiteY1" fmla="*/ 0 h 769051"/>
              <a:gd name="connsiteX2" fmla="*/ 7153220 w 7153220"/>
              <a:gd name="connsiteY2" fmla="*/ 769051 h 769051"/>
              <a:gd name="connsiteX3" fmla="*/ 0 w 7153220"/>
              <a:gd name="connsiteY3" fmla="*/ 769051 h 769051"/>
              <a:gd name="connsiteX4" fmla="*/ 0 w 7153220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20" h="769051">
                <a:moveTo>
                  <a:pt x="0" y="0"/>
                </a:moveTo>
                <a:lnTo>
                  <a:pt x="7153220" y="0"/>
                </a:lnTo>
                <a:lnTo>
                  <a:pt x="7153220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7. Pořízení dokumentace je snazší v bezpečných zemích</a:t>
            </a:r>
            <a:endParaRPr lang="cs-CZ" sz="2000" b="1" kern="1200" dirty="0"/>
          </a:p>
        </p:txBody>
      </p:sp>
      <p:sp>
        <p:nvSpPr>
          <p:cNvPr id="11" name="Ellipse 10"/>
          <p:cNvSpPr/>
          <p:nvPr/>
        </p:nvSpPr>
        <p:spPr>
          <a:xfrm>
            <a:off x="908460" y="3792339"/>
            <a:ext cx="961314" cy="9613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2" name="Freihandform 11"/>
          <p:cNvSpPr/>
          <p:nvPr/>
        </p:nvSpPr>
        <p:spPr>
          <a:xfrm>
            <a:off x="948202" y="5042249"/>
            <a:ext cx="6576127" cy="865182"/>
          </a:xfrm>
          <a:custGeom>
            <a:avLst/>
            <a:gdLst>
              <a:gd name="connsiteX0" fmla="*/ 0 w 7594135"/>
              <a:gd name="connsiteY0" fmla="*/ 0 h 769051"/>
              <a:gd name="connsiteX1" fmla="*/ 7594135 w 7594135"/>
              <a:gd name="connsiteY1" fmla="*/ 0 h 769051"/>
              <a:gd name="connsiteX2" fmla="*/ 7594135 w 7594135"/>
              <a:gd name="connsiteY2" fmla="*/ 769051 h 769051"/>
              <a:gd name="connsiteX3" fmla="*/ 0 w 7594135"/>
              <a:gd name="connsiteY3" fmla="*/ 769051 h 769051"/>
              <a:gd name="connsiteX4" fmla="*/ 0 w 7594135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135" h="769051">
                <a:moveTo>
                  <a:pt x="0" y="0"/>
                </a:moveTo>
                <a:lnTo>
                  <a:pt x="7594135" y="0"/>
                </a:lnTo>
                <a:lnTo>
                  <a:pt x="7594135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8. Dokumentace upozorňuje na skutečnost, že případy mučení a špatného zacházení se mohou vyskytovat i v tzv. „civilizovaných“ zemích</a:t>
            </a:r>
            <a:endParaRPr lang="cs-CZ" sz="2000" b="1" kern="1200" dirty="0"/>
          </a:p>
        </p:txBody>
      </p:sp>
      <p:sp>
        <p:nvSpPr>
          <p:cNvPr id="13" name="Ellipse 12"/>
          <p:cNvSpPr/>
          <p:nvPr/>
        </p:nvSpPr>
        <p:spPr>
          <a:xfrm>
            <a:off x="467544" y="4946117"/>
            <a:ext cx="961314" cy="961314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dirty="0" smtClean="0"/>
              <a:t>B. Proč dokumentovat mučení?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1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Finanční podpora</a:t>
            </a:r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801813" y="1387475"/>
            <a:ext cx="5576887" cy="2255838"/>
            <a:chOff x="1135" y="874"/>
            <a:chExt cx="3513" cy="1421"/>
          </a:xfrm>
        </p:grpSpPr>
        <p:pic>
          <p:nvPicPr>
            <p:cNvPr id="3584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5" y="874"/>
              <a:ext cx="3513" cy="1421"/>
            </a:xfrm>
            <a:prstGeom prst="rect">
              <a:avLst/>
            </a:prstGeom>
            <a:solidFill>
              <a:srgbClr val="C6D9F1"/>
            </a:solidFill>
            <a:ln w="324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1135" y="874"/>
              <a:ext cx="3513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de-AT" dirty="0"/>
            </a:p>
          </p:txBody>
        </p:sp>
      </p:grp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468313" y="4149725"/>
            <a:ext cx="82073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i="1" dirty="0">
                <a:solidFill>
                  <a:srgbClr val="000000"/>
                </a:solidFill>
              </a:rPr>
              <a:t>Tento projekt je financován s podporou Evropské komise. Tato zpráva vyjadřuje pouze názory autorů a Komise neodpovídá za žádné použití informací obsažených v této publikaci.</a:t>
            </a:r>
          </a:p>
        </p:txBody>
      </p:sp>
    </p:spTree>
    <p:extLst>
      <p:ext uri="{BB962C8B-B14F-4D97-AF65-F5344CB8AC3E}">
        <p14:creationId xmlns:p14="http://schemas.microsoft.com/office/powerpoint/2010/main" val="3309728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376092"/>
                </a:solidFill>
                <a:latin typeface="Trebuchet MS" pitchFamily="34" charset="0"/>
              </a:rPr>
              <a:t>Autorská práva</a:t>
            </a:r>
          </a:p>
        </p:txBody>
      </p:sp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484438" y="3284538"/>
            <a:ext cx="3692525" cy="1292225"/>
            <a:chOff x="1565" y="2069"/>
            <a:chExt cx="2326" cy="814"/>
          </a:xfrm>
        </p:grpSpPr>
        <p:pic>
          <p:nvPicPr>
            <p:cNvPr id="3789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5" y="2069"/>
              <a:ext cx="232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4" name="Text Box 4"/>
            <p:cNvSpPr txBox="1">
              <a:spLocks noChangeArrowheads="1"/>
            </p:cNvSpPr>
            <p:nvPr/>
          </p:nvSpPr>
          <p:spPr bwMode="auto">
            <a:xfrm>
              <a:off x="1565" y="2069"/>
              <a:ext cx="232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de-AT" dirty="0"/>
            </a:p>
          </p:txBody>
        </p:sp>
      </p:grp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827088" y="1557338"/>
            <a:ext cx="6913562" cy="1201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400" dirty="0">
                <a:solidFill>
                  <a:srgbClr val="000000"/>
                </a:solidFill>
              </a:rPr>
              <a:t>Toto dílo je chráněno licencí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400" u="sng" dirty="0">
                <a:solidFill>
                  <a:schemeClr val="accent3"/>
                </a:solidFill>
              </a:rPr>
              <a:t>Creative Commons Attribution-NonCommercial-NoDerivs 3.0 Unported License.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23529" y="5373688"/>
            <a:ext cx="849694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400" dirty="0">
                <a:solidFill>
                  <a:srgbClr val="000000"/>
                </a:solidFill>
              </a:rPr>
              <a:t>Podrobné informace o licenci: </a:t>
            </a:r>
            <a:r>
              <a:rPr lang="cs-CZ" sz="2400" u="sng" dirty="0">
                <a:solidFill>
                  <a:schemeClr val="accent3"/>
                </a:solidFill>
              </a:rPr>
              <a:t>http:// creativecommons.org</a:t>
            </a:r>
            <a:endParaRPr lang="cs-CZ" sz="24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83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Istanbulský protokol a jeho historie –</a:t>
            </a:r>
            <a:r>
              <a:t/>
            </a:r>
            <a:br/>
            <a:r>
              <a:rPr lang="cs-CZ" dirty="0" smtClean="0"/>
              <a:t>stručný přehled</a:t>
            </a:r>
            <a:r>
              <a:t/>
            </a:r>
            <a:br/>
            <a:endParaRPr lang="cs-CZ" dirty="0"/>
          </a:p>
        </p:txBody>
      </p:sp>
      <p:sp>
        <p:nvSpPr>
          <p:cNvPr id="66562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 smtClean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9961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Historie IP 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 smtClean="0"/>
              <a:t>Případ Baki Erdoğana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Desátý den po svém zadržení dne 10. srpna 1993 Baki Erdoğan upadl do kómatu a následně zemřel. 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Oficiální příčina smrti: plicní edém následkem držení hladovky.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Při přípravě těla k pohřbu příbuzní zesnulého zjistili stopy fyzického násilí, které fotograficky zdokumentovali.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7112"/>
            <a:ext cx="3361905" cy="1728019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652120" y="6104329"/>
            <a:ext cx="210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</a:rPr>
              <a:t>Okresy</a:t>
            </a:r>
            <a:r>
              <a:rPr lang="cs-CZ" dirty="0" smtClean="0"/>
              <a:t> </a:t>
            </a:r>
            <a:r>
              <a:rPr lang="cs-CZ" sz="1200" dirty="0" smtClean="0">
                <a:solidFill>
                  <a:schemeClr val="tx1"/>
                </a:solidFill>
              </a:rPr>
              <a:t>oblasti Aydin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</a:pPr>
            <a:r>
              <a:rPr lang="cs-CZ" sz="2800" b="1" dirty="0" smtClean="0"/>
              <a:t>Případ Baki Erdoğana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Alternativní lékařská</a:t>
            </a:r>
            <a:r>
              <a:rPr lang="cs-CZ" dirty="0" smtClean="0"/>
              <a:t> </a:t>
            </a:r>
            <a:r>
              <a:rPr lang="cs-CZ" sz="2400" dirty="0" smtClean="0"/>
              <a:t>zpráva,</a:t>
            </a:r>
            <a:r>
              <a:rPr lang="cs-CZ" dirty="0" smtClean="0"/>
              <a:t> </a:t>
            </a:r>
            <a:r>
              <a:rPr lang="cs-CZ" sz="2400" dirty="0" smtClean="0"/>
              <a:t>kterou sestavila lékařská asociace</a:t>
            </a:r>
            <a:r>
              <a:rPr lang="cs-CZ" dirty="0" smtClean="0"/>
              <a:t> </a:t>
            </a:r>
            <a:r>
              <a:rPr lang="cs-CZ" sz="2400" dirty="0" smtClean="0"/>
              <a:t>Izmir Medical Association,</a:t>
            </a:r>
            <a:r>
              <a:rPr lang="cs-CZ" dirty="0" smtClean="0"/>
              <a:t> </a:t>
            </a:r>
            <a:r>
              <a:rPr lang="cs-CZ" sz="2400" dirty="0" smtClean="0"/>
              <a:t>uvádí</a:t>
            </a:r>
            <a:r>
              <a:rPr lang="cs-CZ" dirty="0" smtClean="0"/>
              <a:t> </a:t>
            </a:r>
            <a:r>
              <a:rPr lang="cs-CZ" sz="2400" dirty="0" smtClean="0"/>
              <a:t>smrt</a:t>
            </a:r>
            <a:r>
              <a:rPr lang="cs-CZ" dirty="0" smtClean="0"/>
              <a:t> </a:t>
            </a:r>
            <a:r>
              <a:rPr lang="cs-CZ" sz="2400" dirty="0" smtClean="0"/>
              <a:t>následkem</a:t>
            </a:r>
            <a:r>
              <a:rPr lang="cs-CZ" dirty="0" smtClean="0"/>
              <a:t> </a:t>
            </a:r>
            <a:r>
              <a:rPr lang="cs-CZ" sz="2400" dirty="0" smtClean="0"/>
              <a:t>akutního</a:t>
            </a:r>
            <a:r>
              <a:rPr lang="cs-CZ" dirty="0" smtClean="0"/>
              <a:t> </a:t>
            </a:r>
            <a:r>
              <a:rPr lang="cs-CZ" sz="2400" dirty="0"/>
              <a:t>selhání dýchacích funkcí v důsledku různých traumat, zejména elektrických šoků a mučení při zavěšení oběti.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Referenční materiál pro vyšetřování: </a:t>
            </a:r>
            <a:r>
              <a:rPr lang="cs-CZ" sz="2400" i="1" dirty="0" smtClean="0"/>
              <a:t>Minnesotský protokol</a:t>
            </a:r>
            <a:r>
              <a:rPr lang="cs-CZ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Wingdings" pitchFamily="2" charset="2"/>
              </a:rPr>
              <a:t></a:t>
            </a:r>
            <a:r>
              <a:rPr lang="cs-CZ" dirty="0" smtClean="0"/>
              <a:t> </a:t>
            </a:r>
            <a:r>
              <a:rPr lang="cs-CZ" sz="2400" dirty="0">
                <a:sym typeface="Wingdings" pitchFamily="2" charset="2"/>
              </a:rPr>
              <a:t>Trestní stíhání:  </a:t>
            </a:r>
            <a:r>
              <a:rPr dirty="0"/>
              <a:t/>
            </a:r>
            <a:br>
              <a:rPr dirty="0"/>
            </a:br>
            <a:r>
              <a:rPr lang="en-US" sz="2400" dirty="0">
                <a:sym typeface="Wingdings" pitchFamily="2" charset="2"/>
              </a:rPr>
              <a:t>	</a:t>
            </a:r>
            <a:r>
              <a:rPr lang="cs-CZ" sz="2400" dirty="0">
                <a:sym typeface="Wingdings" pitchFamily="2" charset="2"/>
              </a:rPr>
              <a:t>pachatelé byli shledáni vinnými z trestného činu usmrcení </a:t>
            </a:r>
            <a:r>
              <a:rPr lang="cs-CZ" sz="2400" dirty="0" smtClean="0">
                <a:sym typeface="Wingdings" pitchFamily="2" charset="2"/>
              </a:rPr>
              <a:t>	z</a:t>
            </a:r>
            <a:r>
              <a:rPr lang="cs-CZ" sz="2400" dirty="0">
                <a:sym typeface="Wingdings" pitchFamily="2" charset="2"/>
              </a:rPr>
              <a:t> </a:t>
            </a:r>
            <a:r>
              <a:rPr lang="cs-CZ" sz="2400" dirty="0" smtClean="0">
                <a:sym typeface="Wingdings" pitchFamily="2" charset="2"/>
              </a:rPr>
              <a:t>nedbalosti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sz="2400" dirty="0" smtClean="0">
                <a:sym typeface="Wingdings" pitchFamily="2" charset="2"/>
              </a:rPr>
              <a:t>a odsouzeni k trestu </a:t>
            </a:r>
            <a:r>
              <a:rPr lang="cs-CZ" sz="2400" dirty="0">
                <a:sym typeface="Wingdings" pitchFamily="2" charset="2"/>
              </a:rPr>
              <a:t>odnětí </a:t>
            </a:r>
            <a:r>
              <a:rPr lang="cs-CZ" sz="2400" dirty="0" smtClean="0">
                <a:sym typeface="Wingdings" pitchFamily="2" charset="2"/>
              </a:rPr>
              <a:t>svobody v</a:t>
            </a:r>
            <a:r>
              <a:rPr lang="cs-CZ" sz="2400" dirty="0">
                <a:sym typeface="Wingdings" pitchFamily="2" charset="2"/>
              </a:rPr>
              <a:t> délce </a:t>
            </a:r>
            <a:r>
              <a:rPr lang="cs-CZ" sz="2400" dirty="0" smtClean="0">
                <a:sym typeface="Wingdings" pitchFamily="2" charset="2"/>
              </a:rPr>
              <a:t>	trvání </a:t>
            </a:r>
            <a:r>
              <a:rPr lang="cs-CZ" sz="2400" dirty="0">
                <a:sym typeface="Wingdings" pitchFamily="2" charset="2"/>
              </a:rPr>
              <a:t>pěti a půl roku.</a:t>
            </a:r>
            <a:endParaRPr lang="cs-CZ" sz="2400" dirty="0" smtClean="0"/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Historie IP </a:t>
            </a:r>
          </a:p>
        </p:txBody>
      </p:sp>
    </p:spTree>
    <p:extLst>
      <p:ext uri="{BB962C8B-B14F-4D97-AF65-F5344CB8AC3E}">
        <p14:creationId xmlns:p14="http://schemas.microsoft.com/office/powerpoint/2010/main" val="38726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/>
          <p:cNvGraphicFramePr/>
          <p:nvPr>
            <p:extLst/>
          </p:nvPr>
        </p:nvGraphicFramePr>
        <p:xfrm>
          <a:off x="395536" y="1268760"/>
          <a:ext cx="8352928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Historie IP 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30" y="4293096"/>
            <a:ext cx="936104" cy="93610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2742435" y="2708920"/>
            <a:ext cx="36706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1996: Symposium</a:t>
            </a:r>
            <a:r>
              <a:rPr dirty="0"/>
              <a:t/>
            </a:r>
            <a:br>
              <a:rPr dirty="0"/>
            </a:b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 lékařství</a:t>
            </a:r>
            <a:r>
              <a:rPr lang="cs-CZ" dirty="0" smtClean="0"/>
              <a:t>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dodržování lidských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vytvoření</a:t>
            </a:r>
            <a:r>
              <a:rPr lang="cs-CZ" dirty="0" smtClean="0"/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93095"/>
            <a:ext cx="864096" cy="97930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Historie IP 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1125538"/>
          <a:ext cx="7067127" cy="499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713" y="2708920"/>
            <a:ext cx="135177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B. Proč dokumentovat mučení?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3272" cy="45307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IP byl vytvořen s cílem přivést před soud pachatele, kteří se dopouštějí mučení, a tak bojovat proti jejich beztrestnosti.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IP se vztahuje zejména na země, kde stále dochází k případům mučení, ať již jsou takové případy systematické, nebo spíše sporadické.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Proto nemusí být na první pohled patrné, proč by se měly důkladnou dokumentací případů mučení zabývat evropské země, ve kterých podle předpokladů k případům mučení nedochází.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</a:pPr>
            <a:r>
              <a:rPr lang="de-DE" sz="2400" dirty="0" smtClean="0">
                <a:sym typeface="Wingdings" pitchFamily="2" charset="2"/>
              </a:rPr>
              <a:t></a:t>
            </a:r>
            <a:r>
              <a:rPr lang="cs-CZ" dirty="0" smtClean="0"/>
              <a:t> </a:t>
            </a:r>
            <a:r>
              <a:rPr lang="cs-CZ" sz="2400" i="1" dirty="0" smtClean="0">
                <a:sym typeface="Wingdings" pitchFamily="2" charset="2"/>
              </a:rPr>
              <a:t>Zamyslete se a zkuste najít důvody, proč je dokumentace případů mučení vhodná a užitečná i v evropských zemích!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9918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51</TotalTime>
  <Words>208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1_Standarddesign</vt:lpstr>
      <vt:lpstr>PowerPoint Presentation</vt:lpstr>
      <vt:lpstr>PowerPoint Presentation</vt:lpstr>
      <vt:lpstr>PowerPoint Presentation</vt:lpstr>
      <vt:lpstr>Istanbulský protokol a jeho historie – stručný přehled </vt:lpstr>
      <vt:lpstr>A. Historie IP </vt:lpstr>
      <vt:lpstr>A. Historie IP </vt:lpstr>
      <vt:lpstr>A. Historie IP </vt:lpstr>
      <vt:lpstr>A. Historie IP </vt:lpstr>
      <vt:lpstr>B. Proč dokumentovat mučení?</vt:lpstr>
      <vt:lpstr>B. Proč dokumentovat mučení?</vt:lpstr>
      <vt:lpstr>B. Proč dokumentovat mučení?</vt:lpstr>
    </vt:vector>
  </TitlesOfParts>
  <Company>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 1</dc:title>
  <dc:creator>twenzel</dc:creator>
  <cp:lastModifiedBy>pantelis</cp:lastModifiedBy>
  <cp:revision>338</cp:revision>
  <cp:lastPrinted>1601-01-01T00:00:00Z</cp:lastPrinted>
  <dcterms:created xsi:type="dcterms:W3CDTF">2011-11-08T11:48:10Z</dcterms:created>
  <dcterms:modified xsi:type="dcterms:W3CDTF">2013-05-26T17:43:10Z</dcterms:modified>
</cp:coreProperties>
</file>