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0" r:id="rId2"/>
    <p:sldId id="259" r:id="rId3"/>
    <p:sldId id="260" r:id="rId4"/>
    <p:sldId id="317" r:id="rId5"/>
    <p:sldId id="318" r:id="rId6"/>
    <p:sldId id="319" r:id="rId7"/>
    <p:sldId id="310" r:id="rId8"/>
    <p:sldId id="311" r:id="rId9"/>
    <p:sldId id="312" r:id="rId10"/>
    <p:sldId id="313" r:id="rId11"/>
    <p:sldId id="314" r:id="rId12"/>
    <p:sldId id="315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3932C-6DDD-410E-AE8B-4CA511F61DBF}" type="datetimeFigureOut">
              <a:rPr lang="el-GR" smtClean="0"/>
              <a:pPr/>
              <a:t>19/5/2013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053F1-96F3-4097-A068-A851F0E773FD}" type="slidenum">
              <a:rPr lang="el-GR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05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7"/>
          <p:cNvSpPr>
            <a:spLocks noGrp="1" noChangeArrowheads="1"/>
          </p:cNvSpPr>
          <p:nvPr>
            <p:ph type="sldNum" sz="quarter"/>
          </p:nvPr>
        </p:nvSpPr>
        <p:spPr>
          <a:extLst/>
        </p:spPr>
        <p:txBody>
          <a:bodyPr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buSzPct val="45000"/>
              <a:buFont typeface="Wingdings" pitchFamily="2" charset="2"/>
              <a:buNone/>
              <a:defRPr/>
            </a:pPr>
            <a:fld id="{7FFA7266-CFE4-4A6F-9557-B577AA268986}" type="slidenum">
              <a:rPr lang="el-GR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SzPct val="45000"/>
                <a:buFont typeface="Wingdings" pitchFamily="2" charset="2"/>
                <a:buNone/>
                <a:defRPr/>
              </a:pPr>
              <a:t>1</a:t>
            </a:fld>
            <a:endParaRPr lang="cs-CZ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dirty="0" smtClean="0">
              <a:latin typeface="Calibri" pitchFamily="34" charset="0"/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830C5D9-B347-468F-9D46-36F0CADE075F}" type="slidenum">
              <a:rPr lang="el-GR" sz="1200">
                <a:solidFill>
                  <a:srgbClr val="000000"/>
                </a:solidFill>
              </a:rPr>
              <a:pPr algn="r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78C8E-C8FA-4191-B231-32C0D68C508B}" type="slidenum">
              <a:rPr lang="el-GR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78C8E-C8FA-4191-B231-32C0D68C508B}" type="slidenum">
              <a:rPr lang="el-GR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936104"/>
          </a:xfrm>
        </p:spPr>
        <p:txBody>
          <a:bodyPr/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  <p:pic>
        <p:nvPicPr>
          <p:cNvPr id="4" name="3 - Εικόνα" descr="by-nc-n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1520" y="6165304"/>
            <a:ext cx="1584176" cy="554266"/>
          </a:xfrm>
          <a:prstGeom prst="rect">
            <a:avLst/>
          </a:prstGeom>
        </p:spPr>
      </p:pic>
      <p:pic>
        <p:nvPicPr>
          <p:cNvPr id="6" name="Content Placeholder 4" descr="LLP logo english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55264" y="5805042"/>
            <a:ext cx="2339752" cy="946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bg1">
                  <a:lumMod val="50000"/>
                </a:schemeClr>
              </a:buClr>
              <a:defRPr/>
            </a:lvl2pPr>
            <a:lvl5pPr>
              <a:buClr>
                <a:schemeClr val="accent1">
                  <a:lumMod val="50000"/>
                </a:schemeClr>
              </a:buClr>
              <a:defRPr/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1 - Θέση τίτλου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pic>
        <p:nvPicPr>
          <p:cNvPr id="9" name="3 - Εικόνα" descr="by-nc-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34893" y="6500852"/>
            <a:ext cx="823239" cy="288032"/>
          </a:xfrm>
          <a:prstGeom prst="rect">
            <a:avLst/>
          </a:prstGeom>
        </p:spPr>
      </p:pic>
      <p:pic>
        <p:nvPicPr>
          <p:cNvPr id="10" name="Content Placeholder 4" descr="LLP logo english.JPG"/>
          <p:cNvPicPr>
            <a:picLocks noChangeAspect="1"/>
          </p:cNvPicPr>
          <p:nvPr userDrawn="1"/>
        </p:nvPicPr>
        <p:blipFill>
          <a:blip r:embed="rId3" cstate="print"/>
          <a:srcRect l="1314" t="3111" r="63210" b="37782"/>
          <a:stretch>
            <a:fillRect/>
          </a:stretch>
        </p:blipFill>
        <p:spPr>
          <a:xfrm>
            <a:off x="7907153" y="6494156"/>
            <a:ext cx="409263" cy="288000"/>
          </a:xfrm>
          <a:prstGeom prst="rect">
            <a:avLst/>
          </a:prstGeom>
        </p:spPr>
      </p:pic>
      <p:pic>
        <p:nvPicPr>
          <p:cNvPr id="11" name="Content Placeholder 4" descr="LLP logo english.JPG"/>
          <p:cNvPicPr>
            <a:picLocks noChangeAspect="1"/>
          </p:cNvPicPr>
          <p:nvPr userDrawn="1"/>
        </p:nvPicPr>
        <p:blipFill>
          <a:blip r:embed="rId3" cstate="print"/>
          <a:srcRect l="38104" r="7916" b="52920"/>
          <a:stretch>
            <a:fillRect/>
          </a:stretch>
        </p:blipFill>
        <p:spPr>
          <a:xfrm>
            <a:off x="8300087" y="6490814"/>
            <a:ext cx="788834" cy="28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Θέση τίτλου"/>
          <p:cNvSpPr>
            <a:spLocks noGrp="1"/>
          </p:cNvSpPr>
          <p:nvPr>
            <p:ph type="title"/>
          </p:nvPr>
        </p:nvSpPr>
        <p:spPr>
          <a:xfrm>
            <a:off x="683568" y="285293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/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pic>
        <p:nvPicPr>
          <p:cNvPr id="8" name="3 - Εικόνα" descr="by-nc-n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034893" y="6500852"/>
            <a:ext cx="823239" cy="288032"/>
          </a:xfrm>
          <a:prstGeom prst="rect">
            <a:avLst/>
          </a:prstGeom>
        </p:spPr>
      </p:pic>
      <p:pic>
        <p:nvPicPr>
          <p:cNvPr id="9" name="Content Placeholder 4" descr="LLP logo english.JPG"/>
          <p:cNvPicPr>
            <a:picLocks noChangeAspect="1"/>
          </p:cNvPicPr>
          <p:nvPr userDrawn="1"/>
        </p:nvPicPr>
        <p:blipFill>
          <a:blip r:embed="rId4" cstate="print"/>
          <a:srcRect l="1314" t="3111" r="63210" b="37782"/>
          <a:stretch>
            <a:fillRect/>
          </a:stretch>
        </p:blipFill>
        <p:spPr>
          <a:xfrm>
            <a:off x="7907153" y="6494156"/>
            <a:ext cx="409263" cy="288000"/>
          </a:xfrm>
          <a:prstGeom prst="rect">
            <a:avLst/>
          </a:prstGeom>
        </p:spPr>
      </p:pic>
      <p:pic>
        <p:nvPicPr>
          <p:cNvPr id="10" name="Content Placeholder 4" descr="LLP logo english.JPG"/>
          <p:cNvPicPr>
            <a:picLocks noChangeAspect="1"/>
          </p:cNvPicPr>
          <p:nvPr userDrawn="1"/>
        </p:nvPicPr>
        <p:blipFill>
          <a:blip r:embed="rId4" cstate="print"/>
          <a:srcRect l="38104" r="7916" b="52920"/>
          <a:stretch>
            <a:fillRect/>
          </a:stretch>
        </p:blipFill>
        <p:spPr>
          <a:xfrm>
            <a:off x="8300087" y="6490814"/>
            <a:ext cx="788834" cy="28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-107950"/>
            <a:ext cx="8228012" cy="1311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pic>
        <p:nvPicPr>
          <p:cNvPr id="3" name="Picture 2" descr="image2.jpe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525" y="0"/>
            <a:ext cx="912495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Courier New" pitchFamily="49" charset="0"/>
        <a:buChar char="o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Wingdings" pitchFamily="2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Arial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" TargetMode="External"/><Relationship Id="rId4" Type="http://schemas.openxmlformats.org/officeDocument/2006/relationships/hyperlink" Target="http://creativecommons.org/licenses/by-nc-nd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wma.net/en/10home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irc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1403350" y="328453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AT" dirty="0"/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403350" y="2099816"/>
            <a:ext cx="648017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Tokijská deklarace světové lékařské asociace </a:t>
            </a:r>
            <a:r>
              <a:rPr dirty="0"/>
              <a:t/>
            </a:r>
            <a:br>
              <a:rPr dirty="0"/>
            </a:br>
            <a:r>
              <a:rPr lang="cs-CZ" sz="22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Směrnice pro lékaře ohledně mučení a jiného krutého, nelidského nebo ponižujícího zacházení nebo trestání v souvislosti s vazbou a uvězněním</a:t>
            </a:r>
            <a:endParaRPr lang="cs-CZ" sz="2200" b="1" dirty="0">
              <a:solidFill>
                <a:schemeClr val="accent1">
                  <a:lumMod val="75000"/>
                </a:schemeClr>
              </a:solidFill>
              <a:latin typeface="Trebuchet MS" pitchFamily="34" charset="0"/>
              <a:ea typeface="+mj-ea"/>
              <a:cs typeface="+mj-cs"/>
            </a:endParaRPr>
          </a:p>
        </p:txBody>
      </p:sp>
      <p:pic>
        <p:nvPicPr>
          <p:cNvPr id="7" name="Content Placeholder 4" descr="LLP logo engl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55264" y="5805042"/>
            <a:ext cx="2339752" cy="946825"/>
          </a:xfrm>
          <a:prstGeom prst="rect">
            <a:avLst/>
          </a:prstGeom>
        </p:spPr>
      </p:pic>
      <p:pic>
        <p:nvPicPr>
          <p:cNvPr id="8" name="3 - Εικόνα" descr="by-nc-n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6165304"/>
            <a:ext cx="1584176" cy="554266"/>
          </a:xfrm>
          <a:prstGeom prst="rect">
            <a:avLst/>
          </a:prstGeom>
        </p:spPr>
      </p:pic>
      <p:sp>
        <p:nvSpPr>
          <p:cNvPr id="6" name="2 - Υπότιτλος"/>
          <p:cNvSpPr txBox="1">
            <a:spLocks/>
          </p:cNvSpPr>
          <p:nvPr/>
        </p:nvSpPr>
        <p:spPr>
          <a:xfrm>
            <a:off x="899592" y="4221088"/>
            <a:ext cx="7488832" cy="1248544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tabLst/>
              <a:defRPr/>
            </a:pPr>
            <a:r>
              <a:rPr kumimoji="0" lang="cs-CZ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</a:rPr>
              <a:t>Přijatá 29. Světovým zdravotnickým shromážděním v Tokiu </a:t>
            </a:r>
            <a:r>
              <a:rPr kumimoji="0" lang="cs-CZ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cs-CZ" sz="16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lang="cs-CZ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Japonsku</a:t>
            </a:r>
            <a:r>
              <a:rPr kumimoji="0" lang="cs-CZ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cs-CZ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</a:rPr>
              <a:t>v říjnu 1975</a:t>
            </a:r>
            <a:r>
              <a:rPr dirty="0"/>
              <a:t/>
            </a:r>
            <a:br>
              <a:rPr dirty="0"/>
            </a:br>
            <a:r>
              <a:rPr kumimoji="0" lang="cs-CZ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</a:rPr>
              <a:t>a redakčně upravená 170. zasedáním rady Světové lékařské organizace v Divonne-les-Bains ve Francii v květnu 2005 a 173. zasedáním rady Světové lékařské organizace </a:t>
            </a:r>
            <a:br>
              <a:rPr kumimoji="0" lang="cs-CZ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</a:rPr>
            </a:br>
            <a:r>
              <a:rPr kumimoji="0" lang="cs-CZ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</a:rPr>
              <a:t>v Divonne-les-Bains ve Francii v květnu 2006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cs-CZ" sz="2400" dirty="0"/>
              <a:t>Lékaři nebudou přítomni postupům, při kterých se používá mučení nebo jiné podoby krutého, nelidského či ponižujícího zacházení, ani postupům, při kterých se takovým jednáním vyhrožuje.</a:t>
            </a:r>
          </a:p>
          <a:p>
            <a:pPr marL="457200" lvl="0" indent="-45720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cs-CZ" sz="2400" dirty="0"/>
              <a:t>Lékař musí mít naprostou klinickou nezávislost v rozhodování o poskytnutí péče osobě, za kterou je lékařsky odpovědný. Základní úlohou lékaře je zmírnit útrapy jiných osob a tomuto vyššímu cíli nesmí odporovat žádný motiv, ať již osobní, kolektivní nebo politický.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DEKLARACE</a:t>
            </a:r>
          </a:p>
        </p:txBody>
      </p:sp>
    </p:spTree>
    <p:extLst>
      <p:ext uri="{BB962C8B-B14F-4D97-AF65-F5344CB8AC3E}">
        <p14:creationId xmlns:p14="http://schemas.microsoft.com/office/powerpoint/2010/main" val="14282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 startAt="7"/>
            </a:pPr>
            <a:r>
              <a:rPr lang="cs-CZ" sz="2400" dirty="0"/>
              <a:t>Jestliže uvězněná osoba odmítá příjem stravy a je lékařem uznána za schopnou neoslabeného a racionálního úsudku ohledně důsledků dobrovolného odmítání stravy, nebude taková osoba nucena k umělé výživě. Rozhodnutí ohledně schopnosti racionálního úsudku musí potvrdit alespoň jeden další nezávislý lékař. Lékař je povinen uvězněné osobě vysvětlit důsledky odmítání příjmu stravy.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DEKLARACE</a:t>
            </a:r>
          </a:p>
        </p:txBody>
      </p:sp>
    </p:spTree>
    <p:extLst>
      <p:ext uri="{BB962C8B-B14F-4D97-AF65-F5344CB8AC3E}">
        <p14:creationId xmlns:p14="http://schemas.microsoft.com/office/powerpoint/2010/main" val="278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algn="just">
              <a:buFont typeface="+mj-lt"/>
              <a:buAutoNum type="arabicPeriod" startAt="8"/>
            </a:pPr>
            <a:r>
              <a:rPr lang="cs-CZ" sz="2400" dirty="0"/>
              <a:t>Světová lékařská asociace bude podporovat a nabádat mezinárodní společenství, národní lékařské </a:t>
            </a:r>
            <a:r>
              <a:rPr lang="cs-CZ" sz="2400"/>
              <a:t>asociace </a:t>
            </a:r>
            <a:r>
              <a:rPr lang="cs-CZ" sz="2400" smtClean="0"/>
              <a:t/>
            </a:r>
            <a:br>
              <a:rPr lang="cs-CZ" sz="2400" smtClean="0"/>
            </a:br>
            <a:r>
              <a:rPr lang="cs-CZ" sz="2400" smtClean="0"/>
              <a:t>a jednotlivé</a:t>
            </a:r>
            <a:r>
              <a:rPr lang="cs-CZ" sz="2400" dirty="0"/>
              <a:t> lékaře k podpoře jiných lékařů a jejich rodin čelících výhrůžkám či odvetným opatřením v důsledku jejich odmítnutí účasti na mučení nebo jiných podob krutého, nelidského či ponižujícího zacházení.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DEKLARACE</a:t>
            </a:r>
          </a:p>
        </p:txBody>
      </p:sp>
    </p:spTree>
    <p:extLst>
      <p:ext uri="{BB962C8B-B14F-4D97-AF65-F5344CB8AC3E}">
        <p14:creationId xmlns:p14="http://schemas.microsoft.com/office/powerpoint/2010/main" val="15461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podpora</a:t>
            </a:r>
            <a:endParaRPr lang="cs-CZ" dirty="0"/>
          </a:p>
        </p:txBody>
      </p:sp>
      <p:pic>
        <p:nvPicPr>
          <p:cNvPr id="5" name="Content Placeholder 4" descr="LLP logo englis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01769" y="1387559"/>
            <a:ext cx="5578543" cy="2257465"/>
          </a:xfr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467544" y="414908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 smtClean="0"/>
              <a:t>Tento projekt je financován s podporou Evropské komise. Tato zpráva vyjadřuje pouze názory autorů a Komise neodpovídá za žádné použití informací obsažených v této publikaci.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Autorská práva</a:t>
            </a:r>
            <a:endParaRPr lang="cs-CZ" dirty="0"/>
          </a:p>
        </p:txBody>
      </p:sp>
      <p:pic>
        <p:nvPicPr>
          <p:cNvPr id="4" name="Content Placeholder 3" descr="by-nc-n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3284984"/>
            <a:ext cx="3694757" cy="1292708"/>
          </a:xfrm>
        </p:spPr>
      </p:pic>
      <p:sp>
        <p:nvSpPr>
          <p:cNvPr id="5" name="Rectangle 4"/>
          <p:cNvSpPr/>
          <p:nvPr/>
        </p:nvSpPr>
        <p:spPr>
          <a:xfrm>
            <a:off x="827584" y="1556792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Toto dílo je chráněno licencí</a:t>
            </a:r>
          </a:p>
          <a:p>
            <a:pPr algn="ctr"/>
            <a:r>
              <a:rPr lang="cs-CZ" sz="2400" dirty="0" smtClean="0"/>
              <a:t> </a:t>
            </a:r>
            <a:r>
              <a:rPr lang="cs-CZ" sz="2400" dirty="0" smtClean="0">
                <a:hlinkClick r:id="rId4"/>
              </a:rPr>
              <a:t>Creative Commons Attribution-NonCommercial-NoDerivs 3.0 Unported License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6" name="Rectangle 5"/>
          <p:cNvSpPr/>
          <p:nvPr/>
        </p:nvSpPr>
        <p:spPr>
          <a:xfrm>
            <a:off x="323528" y="5373216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Podrobné informace o licenci:  </a:t>
            </a:r>
            <a:r>
              <a:rPr lang="cs-CZ" sz="2400" dirty="0" smtClean="0">
                <a:hlinkClick r:id="rId5"/>
              </a:rPr>
              <a:t>http:// creativecommons.org</a:t>
            </a:r>
            <a:r>
              <a:rPr lang="cs-CZ" dirty="0" smtClean="0"/>
              <a:t>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01419"/>
          </a:xfrm>
        </p:spPr>
        <p:txBody>
          <a:bodyPr>
            <a:noAutofit/>
          </a:bodyPr>
          <a:lstStyle/>
          <a:p>
            <a:pPr marL="756000" lvl="1" indent="-342900" algn="just"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/>
              <a:t>Světová lékařská asociace zastřešuje jednotlivé celostátní lékařské organizace na celém světě.</a:t>
            </a:r>
            <a:endParaRPr lang="cs-CZ" sz="2400" dirty="0"/>
          </a:p>
          <a:p>
            <a:pPr marL="756000" lvl="1" indent="-342900" algn="just"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/>
              <a:t>Zvláštní úsilí vyvíjí při sestavování etických kodexů založených na rozhodnutích přijatých valným shromážděním Světové lékařské organizace.</a:t>
            </a:r>
            <a:endParaRPr lang="cs-CZ" sz="2400" dirty="0"/>
          </a:p>
          <a:p>
            <a:pPr marL="756000" lvl="1" indent="-342900" algn="just">
              <a:spcBef>
                <a:spcPts val="600"/>
              </a:spcBef>
              <a:spcAft>
                <a:spcPts val="1200"/>
              </a:spcAft>
            </a:pPr>
            <a:r>
              <a:rPr lang="cs-CZ" sz="2400" dirty="0"/>
              <a:t>Světová lékařská organizace vede databázi příslušných položek, která je k dispozici na internetové adrese </a:t>
            </a:r>
            <a:r>
              <a:rPr lang="cs-CZ" sz="2400" dirty="0">
                <a:hlinkClick r:id="rId2"/>
              </a:rPr>
              <a:t>http://www.wma.net/en/10home/index.html</a:t>
            </a:r>
            <a:r>
              <a:rPr lang="cs-CZ" sz="2400" dirty="0" smtClean="0"/>
              <a:t>.</a:t>
            </a:r>
            <a:endParaRPr lang="cs-CZ" sz="2400" dirty="0"/>
          </a:p>
          <a:p>
            <a:pPr marL="756000" lvl="1" indent="-342900" algn="just">
              <a:spcBef>
                <a:spcPts val="600"/>
              </a:spcBef>
              <a:spcAft>
                <a:spcPts val="1200"/>
              </a:spcAft>
            </a:pPr>
            <a:r>
              <a:rPr lang="cs-CZ" sz="2400" dirty="0" smtClean="0"/>
              <a:t>Světová lékařská asociace zaujala jednoznačné stanovisko proti mučení a odmítá jakékoli zdůvodnění účasti, utajování či napomáhání mučení</a:t>
            </a:r>
            <a:endParaRPr lang="cs-CZ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Světová lékařská asociace</a:t>
            </a:r>
            <a:endParaRPr lang="cs-CZ" dirty="0"/>
          </a:p>
        </p:txBody>
      </p:sp>
      <p:pic>
        <p:nvPicPr>
          <p:cNvPr id="4" name="Picture 3" descr="C:\Users\Stevy\Desktop\1348565967_Documen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0526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3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01419"/>
          </a:xfrm>
        </p:spPr>
        <p:txBody>
          <a:bodyPr>
            <a:normAutofit/>
          </a:bodyPr>
          <a:lstStyle/>
          <a:p>
            <a:pPr lvl="1" indent="-342900" algn="just">
              <a:spcBef>
                <a:spcPts val="1200"/>
              </a:spcBef>
              <a:spcAft>
                <a:spcPts val="1200"/>
              </a:spcAft>
            </a:pPr>
            <a:r>
              <a:rPr lang="cs-CZ" sz="2400" dirty="0" smtClean="0"/>
              <a:t>Světová lékařská asociace (WMA) plně podporuje Istanbulský protokol.</a:t>
            </a:r>
          </a:p>
          <a:p>
            <a:pPr lvl="1" indent="-342900" algn="just">
              <a:spcBef>
                <a:spcPts val="1200"/>
              </a:spcBef>
              <a:spcAft>
                <a:spcPts val="1200"/>
              </a:spcAft>
            </a:pPr>
            <a:r>
              <a:rPr lang="cs-CZ" sz="2400" dirty="0" smtClean="0"/>
              <a:t>Světová lékařská asociace rovněž podporuje úmluvu OSN proti mučení, avšak rozšiřuje definici tak, aby odrážela i potřeby lékařské obce a etické normy a aby zahrnovala širší škálu událostí v některých oblastech.</a:t>
            </a:r>
          </a:p>
          <a:p>
            <a:pPr lvl="1" indent="-342900" algn="just">
              <a:spcBef>
                <a:spcPts val="1200"/>
              </a:spcBef>
              <a:spcAft>
                <a:spcPts val="1200"/>
              </a:spcAft>
            </a:pPr>
            <a:r>
              <a:rPr lang="cs-CZ" sz="2400" dirty="0" smtClean="0"/>
              <a:t>WMA se účastní a spolupracuje na zavádění projektů v rámci Istanbulského protokolu, například IRCT IPIP (viz </a:t>
            </a:r>
            <a:r>
              <a:rPr lang="cs-CZ" sz="2400" dirty="0" smtClean="0">
                <a:hlinkClick r:id="rId2"/>
              </a:rPr>
              <a:t>www.irct.org</a:t>
            </a:r>
            <a:r>
              <a:rPr lang="cs-CZ" sz="2400" dirty="0" smtClean="0"/>
              <a:t>). </a:t>
            </a:r>
            <a:endParaRPr lang="cs-CZ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Světová lékařská asociace</a:t>
            </a:r>
            <a:endParaRPr lang="cs-CZ" dirty="0"/>
          </a:p>
        </p:txBody>
      </p:sp>
      <p:pic>
        <p:nvPicPr>
          <p:cNvPr id="4" name="Picture 3" descr="C:\Users\Stevy\Desktop\1348565967_Document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8518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6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01419"/>
          </a:xfrm>
        </p:spPr>
        <p:txBody>
          <a:bodyPr>
            <a:normAutofit/>
          </a:bodyPr>
          <a:lstStyle/>
          <a:p>
            <a:pPr lvl="1" indent="-342900" algn="just"/>
            <a:r>
              <a:rPr lang="cs-CZ" sz="2400" dirty="0" smtClean="0"/>
              <a:t>WMA poskytuje směrnice k chování lékařů v různých relevantních a souvisejících situacích, například v případě držení hladovky.</a:t>
            </a:r>
          </a:p>
          <a:p>
            <a:pPr lvl="1" indent="-342900" algn="just"/>
            <a:endParaRPr lang="cs-CZ" sz="2400" dirty="0"/>
          </a:p>
          <a:p>
            <a:pPr lvl="1" indent="-342900"/>
            <a:r>
              <a:rPr lang="cs-CZ" sz="2400" dirty="0" smtClean="0"/>
              <a:t>Níže uvedená Tokijská deklarace WMA představuje </a:t>
            </a:r>
            <a:r>
              <a:rPr lang="cs-CZ" sz="2400" dirty="0"/>
              <a:t>klíčový dokument, a proto by měla být prozkoumána podrobněji.</a:t>
            </a:r>
          </a:p>
          <a:p>
            <a:pPr lvl="1" indent="-342900" algn="just"/>
            <a:endParaRPr lang="cs-CZ" sz="2400" dirty="0" smtClean="0"/>
          </a:p>
          <a:p>
            <a:pPr lvl="1" indent="-342900" algn="just"/>
            <a:endParaRPr lang="cs-CZ" sz="2400" dirty="0"/>
          </a:p>
          <a:p>
            <a:pPr lvl="1" indent="-342900" algn="just"/>
            <a:endParaRPr lang="cs-CZ" sz="2400" dirty="0" smtClean="0"/>
          </a:p>
          <a:p>
            <a:pPr lvl="1" indent="-342900" algn="just"/>
            <a:endParaRPr lang="cs-CZ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Světová lékařská asociace</a:t>
            </a:r>
            <a:endParaRPr lang="cs-CZ" dirty="0"/>
          </a:p>
        </p:txBody>
      </p:sp>
      <p:pic>
        <p:nvPicPr>
          <p:cNvPr id="4" name="Picture 3" descr="C:\Users\Stevy\Desktop\1348565967_Document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8518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5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01419"/>
          </a:xfrm>
        </p:spPr>
        <p:txBody>
          <a:bodyPr>
            <a:normAutofit/>
          </a:bodyPr>
          <a:lstStyle/>
          <a:p>
            <a:pPr marL="400050" lvl="1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000" dirty="0" smtClean="0"/>
              <a:t>Právem každého lékaře je vykonávat lékařské povolání ve prospěch lidskosti, zachovávat a navracet tělesné a duševní zdraví a zmírňovat utrpení svých pacientů. </a:t>
            </a:r>
          </a:p>
          <a:p>
            <a:pPr marL="400050" lvl="1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000" dirty="0" smtClean="0"/>
              <a:t>Za všech okolností, dokonce i pod pohrůžkami, bude zachováván naprostý respekt vůči lidskému životu a lékařských znalostí nebude zneužíváno v rozporu se zásadami lidskosti.</a:t>
            </a:r>
            <a:r>
              <a:rPr lang="cs-CZ" dirty="0" smtClean="0"/>
              <a:t> </a:t>
            </a:r>
          </a:p>
          <a:p>
            <a:pPr marL="400050" lvl="1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000" dirty="0" smtClean="0"/>
              <a:t>Pro účely této deklarace se mučením rozumí záměrné, systematické nebo svévolné vyvolání fyzických nebo psychických útrap jednou nebo několika osobami jednajícími z vlastní vůle nebo na základě příkazu nadřízených osob s cílem získat informace, vynutit přiznání nebo za jakýmkoli jiným účelem.</a:t>
            </a:r>
            <a:endParaRPr lang="cs-CZ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PREAMBULE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4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00141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cs-CZ" sz="2400" dirty="0"/>
              <a:t>Lékaři nebudou v žádné situaci, včetně ozbrojených konfliktů a občanských nepokojů, schvalovat, přehlížet ani se účastnit mučení ani jiných podob krutého, nelidského či ponižujícího zacházení, a to bez ohledu na trestný čin, ze kterého je oběť mučení podezřelá, obviněná nebo uznána vinnou, a bez ohledu na názory a motivy oběti.</a:t>
            </a:r>
            <a:endParaRPr lang="cs-CZ" sz="2400" dirty="0" smtClean="0"/>
          </a:p>
          <a:p>
            <a:pPr marL="514350" lvl="0" indent="-514350" algn="just">
              <a:buFont typeface="+mj-lt"/>
              <a:buAutoNum type="arabicPeriod"/>
            </a:pPr>
            <a:endParaRPr lang="cs-CZ" sz="2400" dirty="0"/>
          </a:p>
          <a:p>
            <a:pPr marL="514350" lvl="0" indent="-514350" algn="just">
              <a:buFont typeface="+mj-lt"/>
              <a:buAutoNum type="arabicPeriod"/>
            </a:pPr>
            <a:r>
              <a:rPr lang="cs-CZ" sz="2400" dirty="0"/>
              <a:t>Lékař neposkytne své provozovny, nástroje, chemické látky ani znalosti k usnadnění mučení nebo jiných podob krutého, nelidského či ponižujícího zacházení ani ke snížení schopnosti oběti odolávat takovému zacházení.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DEKLARACE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2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0141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cs-CZ" sz="2400" dirty="0"/>
              <a:t>Při poskytování lékařské pomoci zadrženým nebo uvězněným osobám, které jsou nebo by v budoucnu mohly být vyslýchány, se lékaři zavazují zachovávat lékařské tajemství. Každé porušení Ženevských úmluv lékař vždy oznámí příslušným úřadům.</a:t>
            </a:r>
            <a:r>
              <a:rPr lang="cs-CZ" dirty="0" smtClean="0"/>
              <a:t> </a:t>
            </a:r>
            <a:r>
              <a:rPr lang="cs-CZ" sz="2400" dirty="0" smtClean="0"/>
              <a:t>Lékař podle svých možností nebude používat a nedovolí používání svých lékařských znalostí a dovedností či zdravotnických informací o konkrétních jednotlivcích k usnadnění a jiným způsobům napomáhání výslechu, ať již legálního či nelegálního, takových jednotlivců.</a:t>
            </a:r>
            <a:endParaRPr lang="cs-CZ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DEKLARACE</a:t>
            </a:r>
          </a:p>
        </p:txBody>
      </p:sp>
    </p:spTree>
    <p:extLst>
      <p:ext uri="{BB962C8B-B14F-4D97-AF65-F5344CB8AC3E}">
        <p14:creationId xmlns:p14="http://schemas.microsoft.com/office/powerpoint/2010/main" val="299660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208</Words>
  <Application>Microsoft Office PowerPoint</Application>
  <PresentationFormat>Předvádění na obrazovce (4:3)</PresentationFormat>
  <Paragraphs>44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Θέμα του Office</vt:lpstr>
      <vt:lpstr>Prezentace aplikace PowerPoint</vt:lpstr>
      <vt:lpstr>Finanční podpora</vt:lpstr>
      <vt:lpstr>Autorská práva</vt:lpstr>
      <vt:lpstr>Světová lékařská asociace</vt:lpstr>
      <vt:lpstr>Světová lékařská asociace</vt:lpstr>
      <vt:lpstr>Světová lékařská asociace</vt:lpstr>
      <vt:lpstr>PREAMBULE</vt:lpstr>
      <vt:lpstr>DEKLARACE</vt:lpstr>
      <vt:lpstr>DEKLARACE</vt:lpstr>
      <vt:lpstr>DEKLARACE</vt:lpstr>
      <vt:lpstr>DEKLARACE</vt:lpstr>
      <vt:lpstr>DEKLARACE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Medicine module for trainers</dc:title>
  <dc:creator>Zeti Karydi</dc:creator>
  <cp:lastModifiedBy>Mgr. Stanislav Pokorný</cp:lastModifiedBy>
  <cp:revision>45</cp:revision>
  <dcterms:created xsi:type="dcterms:W3CDTF">2011-06-15T12:35:52Z</dcterms:created>
  <dcterms:modified xsi:type="dcterms:W3CDTF">2013-05-18T22:20:57Z</dcterms:modified>
</cp:coreProperties>
</file>