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261" r:id="rId2"/>
    <p:sldId id="256" r:id="rId3"/>
    <p:sldId id="257" r:id="rId4"/>
    <p:sldId id="258" r:id="rId5"/>
    <p:sldId id="259" r:id="rId6"/>
    <p:sldId id="260" r:id="rId7"/>
  </p:sldIdLst>
  <p:sldSz cx="9144000" cy="6858000" type="screen4x3"/>
  <p:notesSz cx="6669088" cy="9926638"/>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8" clrIdx="1"/>
  <p:cmAuthor id="2" name="crittit6"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2" autoAdjust="0"/>
    <p:restoredTop sz="82304" autoAdjust="0"/>
  </p:normalViewPr>
  <p:slideViewPr>
    <p:cSldViewPr>
      <p:cViewPr>
        <p:scale>
          <a:sx n="75" d="100"/>
          <a:sy n="75" d="100"/>
        </p:scale>
        <p:origin x="-979" y="816"/>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19/05/2013</a:t>
            </a:fld>
            <a:endParaRPr lang="en-GB" dirty="0"/>
          </a:p>
        </p:txBody>
      </p:sp>
      <p:sp>
        <p:nvSpPr>
          <p:cNvPr id="336900"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669088" cy="9926638"/>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889938" cy="496332"/>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777607" y="1"/>
            <a:ext cx="2888394" cy="494609"/>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854075" y="744538"/>
            <a:ext cx="4959350" cy="3721100"/>
          </a:xfrm>
          <a:prstGeom prst="rect">
            <a:avLst/>
          </a:prstGeom>
          <a:noFill/>
          <a:ln w="9525">
            <a:noFill/>
            <a:miter lim="800000"/>
            <a:headEnd/>
            <a:tailEnd/>
          </a:ln>
        </p:spPr>
      </p:sp>
      <p:sp>
        <p:nvSpPr>
          <p:cNvPr id="5125" name="Rectangle 5"/>
          <p:cNvSpPr>
            <a:spLocks noGrp="1" noChangeArrowheads="1"/>
          </p:cNvSpPr>
          <p:nvPr>
            <p:ph type="body"/>
          </p:nvPr>
        </p:nvSpPr>
        <p:spPr bwMode="auto">
          <a:xfrm>
            <a:off x="666909" y="4715154"/>
            <a:ext cx="5333727" cy="4465264"/>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9428583"/>
            <a:ext cx="2889938" cy="496332"/>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777607" y="9428583"/>
            <a:ext cx="2888394" cy="494608"/>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r>
              <a:rPr lang="de-AT" dirty="0" smtClean="0"/>
              <a:t> </a:t>
            </a:r>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0C5520-03D6-4811-BCF4-04C44A36CE7B}"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AT" dirty="0" smtClean="0"/>
              <a:t>Source:</a:t>
            </a:r>
            <a:r>
              <a:rPr lang="de-AT" baseline="0" dirty="0" smtClean="0"/>
              <a:t> </a:t>
            </a:r>
            <a:r>
              <a:rPr lang="en-GB" b="1" dirty="0" smtClean="0">
                <a:hlinkClick r:id="rId3"/>
              </a:rPr>
              <a:t>CVICT (Centre for </a:t>
            </a:r>
            <a:r>
              <a:rPr lang="en-GB" b="1" i="1" dirty="0" smtClean="0">
                <a:hlinkClick r:id="rId3"/>
              </a:rPr>
              <a:t>Victims of Torture Nepal</a:t>
            </a:r>
            <a:r>
              <a:rPr lang="en-GB" b="1" dirty="0" smtClean="0">
                <a:hlinkClick r:id="rId3"/>
              </a:rPr>
              <a:t>)</a:t>
            </a:r>
            <a:endParaRPr lang="en-GB" b="1" dirty="0" smtClean="0"/>
          </a:p>
          <a:p>
            <a:endParaRPr lang="en-GB" dirty="0"/>
          </a:p>
        </p:txBody>
      </p:sp>
      <p:sp>
        <p:nvSpPr>
          <p:cNvPr id="4" name="Slide Number Placeholder 3"/>
          <p:cNvSpPr>
            <a:spLocks noGrp="1"/>
          </p:cNvSpPr>
          <p:nvPr>
            <p:ph type="sldNum" idx="10"/>
          </p:nvPr>
        </p:nvSpPr>
        <p:spPr/>
        <p:txBody>
          <a:bodyPr/>
          <a:lstStyle/>
          <a:p>
            <a:pPr>
              <a:defRPr/>
            </a:pPr>
            <a:fld id="{B0ECBF3F-8F26-4CBC-99B7-6F609FAB8059}" type="slidenum">
              <a:rPr lang="el-GR" smtClean="0"/>
              <a:pPr>
                <a:defRPr/>
              </a:pPr>
              <a:t>3</a:t>
            </a:fld>
            <a:endParaRPr lang="el-GR"/>
          </a:p>
        </p:txBody>
      </p:sp>
    </p:spTree>
    <p:extLst>
      <p:ext uri="{BB962C8B-B14F-4D97-AF65-F5344CB8AC3E}">
        <p14:creationId xmlns:p14="http://schemas.microsoft.com/office/powerpoint/2010/main" val="117389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de-AT" dirty="0" smtClean="0"/>
              <a:t>Siehe auch die folgenden Literaturquellen weiter unten und in den folgenden Folien. </a:t>
            </a:r>
          </a:p>
          <a:p>
            <a:pPr lvl="0"/>
            <a:r>
              <a:rPr lang="de-AT" dirty="0" smtClean="0"/>
              <a:t>Die relative Rolle des</a:t>
            </a:r>
            <a:r>
              <a:rPr lang="de-AT" baseline="0" dirty="0" smtClean="0"/>
              <a:t> Kompartments</a:t>
            </a:r>
            <a:r>
              <a:rPr lang="de-AT" dirty="0" smtClean="0"/>
              <a:t>yndroms ist umstritten.</a:t>
            </a:r>
          </a:p>
          <a:p>
            <a:r>
              <a:rPr lang="en-GB" sz="1200" dirty="0" err="1" smtClean="0"/>
              <a:t>Falanga</a:t>
            </a:r>
            <a:r>
              <a:rPr lang="en-GB" sz="1200" dirty="0" smtClean="0"/>
              <a:t>” </a:t>
            </a:r>
            <a:r>
              <a:rPr lang="en-GB" sz="1200" dirty="0" err="1" smtClean="0"/>
              <a:t>kann</a:t>
            </a:r>
            <a:r>
              <a:rPr lang="en-GB" sz="1200" dirty="0" smtClean="0"/>
              <a:t> </a:t>
            </a:r>
            <a:r>
              <a:rPr lang="en-GB" sz="1200" dirty="0" err="1" smtClean="0"/>
              <a:t>bei</a:t>
            </a:r>
            <a:r>
              <a:rPr lang="en-GB" sz="1200" dirty="0" smtClean="0"/>
              <a:t> </a:t>
            </a:r>
            <a:r>
              <a:rPr lang="en-GB" sz="1200" dirty="0" err="1" smtClean="0"/>
              <a:t>akuten</a:t>
            </a:r>
            <a:r>
              <a:rPr lang="en-GB" sz="1200" dirty="0" smtClean="0"/>
              <a:t> </a:t>
            </a:r>
            <a:r>
              <a:rPr lang="en-GB" sz="1200" dirty="0" err="1" smtClean="0"/>
              <a:t>Verletzungen</a:t>
            </a:r>
            <a:r>
              <a:rPr lang="en-GB" sz="1200" dirty="0" smtClean="0"/>
              <a:t> </a:t>
            </a:r>
            <a:r>
              <a:rPr lang="en-GB" sz="1200" dirty="0" err="1" smtClean="0"/>
              <a:t>Verletzung</a:t>
            </a:r>
            <a:r>
              <a:rPr lang="en-GB" sz="1200" dirty="0" smtClean="0"/>
              <a:t> des </a:t>
            </a:r>
            <a:r>
              <a:rPr lang="en-GB" sz="1200" dirty="0" err="1" smtClean="0"/>
              <a:t>Fußgewölbes</a:t>
            </a:r>
            <a:r>
              <a:rPr lang="en-GB" sz="1200" dirty="0" smtClean="0"/>
              <a:t> und </a:t>
            </a:r>
            <a:r>
              <a:rPr lang="en-GB" sz="1200" dirty="0" err="1" smtClean="0"/>
              <a:t>Schwellung</a:t>
            </a:r>
            <a:r>
              <a:rPr lang="en-GB" sz="1200" dirty="0" smtClean="0"/>
              <a:t> der </a:t>
            </a:r>
            <a:r>
              <a:rPr lang="en-GB" sz="1200" dirty="0" err="1" smtClean="0"/>
              <a:t>Füße</a:t>
            </a:r>
            <a:r>
              <a:rPr lang="en-GB" sz="1200" dirty="0" smtClean="0"/>
              <a:t>, die </a:t>
            </a:r>
            <a:r>
              <a:rPr lang="en-GB" sz="1200" dirty="0" err="1" smtClean="0"/>
              <a:t>sich</a:t>
            </a:r>
            <a:r>
              <a:rPr lang="en-GB" sz="1200" dirty="0" smtClean="0"/>
              <a:t> </a:t>
            </a:r>
            <a:r>
              <a:rPr lang="en-GB" sz="1200" dirty="0" err="1" smtClean="0"/>
              <a:t>vom</a:t>
            </a:r>
            <a:r>
              <a:rPr lang="en-GB" sz="1200" dirty="0" smtClean="0"/>
              <a:t> </a:t>
            </a:r>
            <a:r>
              <a:rPr lang="en-GB" sz="1200" dirty="0" err="1" smtClean="0"/>
              <a:t>Fußgewölbe</a:t>
            </a:r>
            <a:r>
              <a:rPr lang="en-GB" sz="1200" dirty="0" smtClean="0"/>
              <a:t> </a:t>
            </a:r>
            <a:r>
              <a:rPr lang="en-GB" sz="1200" dirty="0" err="1" smtClean="0"/>
              <a:t>bis</a:t>
            </a:r>
            <a:r>
              <a:rPr lang="en-GB" sz="1200" dirty="0" smtClean="0"/>
              <a:t> </a:t>
            </a:r>
            <a:r>
              <a:rPr lang="en-GB" sz="1200" dirty="0" err="1" smtClean="0"/>
              <a:t>über</a:t>
            </a:r>
            <a:r>
              <a:rPr lang="en-GB" sz="1200" dirty="0" smtClean="0"/>
              <a:t> die </a:t>
            </a:r>
            <a:r>
              <a:rPr lang="en-GB" sz="1200" dirty="0" err="1" smtClean="0"/>
              <a:t>Knöchel</a:t>
            </a:r>
            <a:r>
              <a:rPr lang="en-GB" sz="1200" dirty="0" smtClean="0"/>
              <a:t> </a:t>
            </a:r>
            <a:r>
              <a:rPr lang="en-GB" sz="1200" dirty="0" err="1" smtClean="0"/>
              <a:t>hin</a:t>
            </a:r>
            <a:r>
              <a:rPr lang="en-GB" sz="1200" dirty="0" smtClean="0"/>
              <a:t> </a:t>
            </a:r>
            <a:r>
              <a:rPr lang="en-GB" sz="1200" dirty="0" err="1" smtClean="0"/>
              <a:t>ausbreiten</a:t>
            </a:r>
            <a:r>
              <a:rPr lang="en-GB" sz="1200" dirty="0" smtClean="0"/>
              <a:t> </a:t>
            </a:r>
            <a:r>
              <a:rPr lang="en-GB" sz="1200" dirty="0" err="1" smtClean="0"/>
              <a:t>hervorrufen</a:t>
            </a:r>
            <a:r>
              <a:rPr lang="en-GB" sz="1200" dirty="0" smtClean="0"/>
              <a:t> </a:t>
            </a:r>
            <a:r>
              <a:rPr lang="en-GB" sz="1000" dirty="0" smtClean="0"/>
              <a:t>1</a:t>
            </a:r>
            <a:r>
              <a:rPr lang="en-GB" sz="1200" dirty="0" smtClean="0"/>
              <a:t>.</a:t>
            </a:r>
            <a:br>
              <a:rPr lang="en-GB" sz="1200" dirty="0" smtClean="0"/>
            </a:br>
            <a:endParaRPr lang="en-GB" sz="1200" dirty="0" smtClean="0"/>
          </a:p>
          <a:p>
            <a:r>
              <a:rPr lang="de-AT" sz="1200" dirty="0" smtClean="0"/>
              <a:t>Zusätzliche Verletzungen wie Narben können entstehen wenn die Patienten wie bereits angeführt gezwungen werden auf Steinen oder Glas zu gehen</a:t>
            </a:r>
            <a:endParaRPr lang="de-DE" sz="1200" dirty="0" smtClean="0"/>
          </a:p>
          <a:p>
            <a:pPr marL="457200" indent="-457200">
              <a:buFont typeface="Arial" pitchFamily="34" charset="0"/>
              <a:buChar char="•"/>
            </a:pPr>
            <a:endParaRPr lang="de-DE" sz="1200" dirty="0" smtClean="0"/>
          </a:p>
          <a:p>
            <a:pPr lvl="0"/>
            <a:endParaRPr lang="de-AT"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AT" dirty="0" smtClean="0"/>
              <a:t/>
            </a:r>
            <a:br>
              <a:rPr lang="de-AT" dirty="0" smtClean="0"/>
            </a:br>
            <a:r>
              <a:rPr lang="en-GB" sz="1200" b="1" i="0" u="none" strike="noStrike" kern="1200" baseline="0" dirty="0" err="1" smtClean="0">
                <a:solidFill>
                  <a:srgbClr val="000000"/>
                </a:solidFill>
                <a:latin typeface="Times New Roman" pitchFamily="18" charset="0"/>
                <a:ea typeface="+mn-ea"/>
                <a:cs typeface="+mn-cs"/>
              </a:rPr>
              <a:t>Für</a:t>
            </a:r>
            <a:r>
              <a:rPr lang="en-GB" sz="1200" b="1" i="0" u="none" strike="noStrike" kern="1200" baseline="0" dirty="0" smtClean="0">
                <a:solidFill>
                  <a:srgbClr val="000000"/>
                </a:solidFill>
                <a:latin typeface="Times New Roman" pitchFamily="18" charset="0"/>
                <a:ea typeface="+mn-ea"/>
                <a:cs typeface="+mn-cs"/>
              </a:rPr>
              <a:t> den </a:t>
            </a:r>
            <a:r>
              <a:rPr lang="en-GB" sz="1200" b="1" i="0" u="none" strike="noStrike" kern="1200" baseline="0" dirty="0" err="1" smtClean="0">
                <a:solidFill>
                  <a:srgbClr val="000000"/>
                </a:solidFill>
                <a:latin typeface="Times New Roman" pitchFamily="18" charset="0"/>
                <a:ea typeface="+mn-ea"/>
                <a:cs typeface="+mn-cs"/>
              </a:rPr>
              <a:t>ausgezeichneten</a:t>
            </a:r>
            <a:r>
              <a:rPr lang="en-GB" sz="1200" b="1" i="0" u="none" strike="noStrike" kern="1200" baseline="0" dirty="0" smtClean="0">
                <a:solidFill>
                  <a:srgbClr val="000000"/>
                </a:solidFill>
                <a:latin typeface="Times New Roman" pitchFamily="18" charset="0"/>
                <a:ea typeface="+mn-ea"/>
                <a:cs typeface="+mn-cs"/>
              </a:rPr>
              <a:t> </a:t>
            </a:r>
            <a:r>
              <a:rPr lang="en-GB" sz="1200" b="1" i="0" u="none" strike="noStrike" kern="1200" baseline="0" dirty="0" err="1" smtClean="0">
                <a:solidFill>
                  <a:srgbClr val="000000"/>
                </a:solidFill>
                <a:latin typeface="Times New Roman" pitchFamily="18" charset="0"/>
                <a:ea typeface="+mn-ea"/>
                <a:cs typeface="+mn-cs"/>
              </a:rPr>
              <a:t>Überblick</a:t>
            </a:r>
            <a:r>
              <a:rPr lang="en-GB" sz="1200" b="1" i="0" u="none" strike="noStrike" kern="1200" baseline="0" dirty="0" smtClean="0">
                <a:solidFill>
                  <a:srgbClr val="000000"/>
                </a:solidFill>
                <a:latin typeface="Times New Roman" pitchFamily="18" charset="0"/>
                <a:ea typeface="+mn-ea"/>
                <a:cs typeface="+mn-cs"/>
              </a:rPr>
              <a:t> </a:t>
            </a:r>
            <a:r>
              <a:rPr lang="en-GB" sz="1200" b="1" i="0" u="none" strike="noStrike" kern="1200" baseline="0" dirty="0" err="1" smtClean="0">
                <a:solidFill>
                  <a:srgbClr val="000000"/>
                </a:solidFill>
                <a:latin typeface="Times New Roman" pitchFamily="18" charset="0"/>
                <a:ea typeface="+mn-ea"/>
                <a:cs typeface="+mn-cs"/>
              </a:rPr>
              <a:t>siehe</a:t>
            </a:r>
            <a:r>
              <a:rPr lang="en-GB" sz="1200" b="1" i="0" u="none" strike="noStrike" kern="1200" baseline="0" dirty="0" smtClean="0">
                <a:solidFill>
                  <a:srgbClr val="000000"/>
                </a:solidFill>
                <a:latin typeface="Times New Roman" pitchFamily="18" charset="0"/>
                <a:ea typeface="+mn-ea"/>
                <a:cs typeface="+mn-cs"/>
              </a:rPr>
              <a:t>: </a:t>
            </a:r>
            <a:r>
              <a:rPr lang="en-GB" sz="1200" b="1" i="0" u="none" strike="noStrike" kern="1200" baseline="0" dirty="0" err="1" smtClean="0">
                <a:solidFill>
                  <a:srgbClr val="000000"/>
                </a:solidFill>
                <a:latin typeface="Times New Roman" pitchFamily="18" charset="0"/>
                <a:ea typeface="+mn-ea"/>
                <a:cs typeface="+mn-cs"/>
              </a:rPr>
              <a:t>Lis</a:t>
            </a:r>
            <a:r>
              <a:rPr lang="en-GB" sz="1200" b="1" i="0" u="none" strike="noStrike" kern="1200" baseline="0" dirty="0" smtClean="0">
                <a:solidFill>
                  <a:srgbClr val="000000"/>
                </a:solidFill>
                <a:latin typeface="Times New Roman" pitchFamily="18" charset="0"/>
                <a:ea typeface="+mn-ea"/>
                <a:cs typeface="+mn-cs"/>
              </a:rPr>
              <a:t> </a:t>
            </a:r>
            <a:r>
              <a:rPr lang="en-GB" sz="1200" b="1" i="0" u="none" strike="noStrike" kern="1200" baseline="0" dirty="0" err="1" smtClean="0">
                <a:solidFill>
                  <a:srgbClr val="000000"/>
                </a:solidFill>
                <a:latin typeface="Times New Roman" pitchFamily="18" charset="0"/>
                <a:ea typeface="+mn-ea"/>
                <a:cs typeface="+mn-cs"/>
              </a:rPr>
              <a:t>Danielsen</a:t>
            </a:r>
            <a:r>
              <a:rPr lang="en-GB" sz="1200" b="1" i="0" u="none" strike="noStrike" kern="1200" baseline="0" dirty="0" smtClean="0">
                <a:solidFill>
                  <a:srgbClr val="000000"/>
                </a:solidFill>
                <a:latin typeface="Times New Roman" pitchFamily="18" charset="0"/>
                <a:ea typeface="+mn-ea"/>
                <a:cs typeface="+mn-cs"/>
              </a:rPr>
              <a:t>, Ole </a:t>
            </a:r>
            <a:r>
              <a:rPr lang="en-GB" sz="1200" b="1" i="0" u="none" strike="noStrike" kern="1200" baseline="0" dirty="0" err="1" smtClean="0">
                <a:solidFill>
                  <a:srgbClr val="000000"/>
                </a:solidFill>
                <a:latin typeface="Times New Roman" pitchFamily="18" charset="0"/>
                <a:ea typeface="+mn-ea"/>
                <a:cs typeface="+mn-cs"/>
              </a:rPr>
              <a:t>Vedel</a:t>
            </a:r>
            <a:r>
              <a:rPr lang="en-GB" sz="1200" b="1" i="0" u="none" strike="noStrike" kern="1200" baseline="0" dirty="0" smtClean="0">
                <a:solidFill>
                  <a:srgbClr val="000000"/>
                </a:solidFill>
                <a:latin typeface="Times New Roman" pitchFamily="18" charset="0"/>
                <a:ea typeface="+mn-ea"/>
                <a:cs typeface="+mn-cs"/>
              </a:rPr>
              <a:t> Rasmussen: Dermatological findings after alleged torture, </a:t>
            </a:r>
            <a:r>
              <a:rPr lang="en-GB" sz="1200" b="0" i="1" u="none" strike="noStrike" kern="1200" baseline="0" dirty="0" smtClean="0">
                <a:solidFill>
                  <a:srgbClr val="000000"/>
                </a:solidFill>
                <a:latin typeface="Times New Roman" pitchFamily="18" charset="0"/>
                <a:ea typeface="+mn-ea"/>
                <a:cs typeface="+mn-cs"/>
              </a:rPr>
              <a:t>TORTURE Volume 16, Number 2, 2006. </a:t>
            </a:r>
            <a:endParaRPr lang="de-DE" dirty="0" smtClean="0"/>
          </a:p>
          <a:p>
            <a:pPr lvl="0"/>
            <a:endParaRPr lang="en-GB" dirty="0"/>
          </a:p>
          <a:p>
            <a:pPr lvl="0"/>
            <a:r>
              <a:rPr lang="en-GB" dirty="0" err="1"/>
              <a:t>Amris</a:t>
            </a:r>
            <a:r>
              <a:rPr lang="en-GB" dirty="0"/>
              <a:t> K, </a:t>
            </a:r>
            <a:r>
              <a:rPr lang="en-GB" dirty="0" err="1"/>
              <a:t>Torp</a:t>
            </a:r>
            <a:r>
              <a:rPr lang="en-GB" dirty="0"/>
              <a:t>-Pedersen S, Rasmussen OV. Long-term consequences of </a:t>
            </a:r>
            <a:r>
              <a:rPr lang="en-GB" dirty="0" err="1"/>
              <a:t>falanga</a:t>
            </a:r>
            <a:r>
              <a:rPr lang="en-GB" dirty="0"/>
              <a:t> torture--what do we know and what do we need to know? Torture. 2009;19(1):33–40. for a discussion.</a:t>
            </a:r>
          </a:p>
          <a:p>
            <a:pPr lvl="0"/>
            <a:r>
              <a:rPr lang="en-GB" dirty="0" err="1"/>
              <a:t>Edston</a:t>
            </a:r>
            <a:r>
              <a:rPr lang="en-GB" dirty="0"/>
              <a:t> E. The epidemiology of </a:t>
            </a:r>
            <a:r>
              <a:rPr lang="en-GB" dirty="0" err="1"/>
              <a:t>falanga</a:t>
            </a:r>
            <a:r>
              <a:rPr lang="en-GB" dirty="0"/>
              <a:t>–incidence among Swedish asylum seekers. Torture. 2009;19(1):27–32. </a:t>
            </a:r>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DB864E-0F21-42F3-9393-A33668CF7115}"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err="1"/>
              <a:t>Savnik</a:t>
            </a:r>
            <a:r>
              <a:rPr lang="en-GB" dirty="0"/>
              <a:t> A, </a:t>
            </a:r>
            <a:r>
              <a:rPr lang="en-GB" dirty="0" err="1"/>
              <a:t>Amris</a:t>
            </a:r>
            <a:r>
              <a:rPr lang="en-GB" dirty="0"/>
              <a:t> K, R&amp;#x000F8;gind H, </a:t>
            </a:r>
            <a:r>
              <a:rPr lang="en-GB" dirty="0" err="1"/>
              <a:t>Prip</a:t>
            </a:r>
            <a:r>
              <a:rPr lang="en-GB" dirty="0"/>
              <a:t> K, </a:t>
            </a:r>
            <a:r>
              <a:rPr lang="en-GB" dirty="0" err="1"/>
              <a:t>Danneskiold-Sams</a:t>
            </a:r>
            <a:r>
              <a:rPr lang="en-GB" dirty="0"/>
              <a:t>&amp;#x000F8;e B, </a:t>
            </a:r>
            <a:r>
              <a:rPr lang="en-GB" dirty="0" err="1"/>
              <a:t>Bojsen</a:t>
            </a:r>
            <a:r>
              <a:rPr lang="en-GB" dirty="0"/>
              <a:t>-M&amp;#x000F8;ller F, et al. MRI of the plantar structures of the foot after </a:t>
            </a:r>
            <a:r>
              <a:rPr lang="en-GB" dirty="0" err="1"/>
              <a:t>falanga</a:t>
            </a:r>
            <a:r>
              <a:rPr lang="en-GB" dirty="0"/>
              <a:t> torture. European Radiology. 2000 Sep 20;10(10):1655–9. </a:t>
            </a:r>
          </a:p>
          <a:p>
            <a:pPr lvl="0"/>
            <a:r>
              <a:rPr lang="en-GB" dirty="0"/>
              <a:t>Bro-Rasmussen F, Rasmussen OV. [</a:t>
            </a:r>
            <a:r>
              <a:rPr lang="en-GB" dirty="0" err="1"/>
              <a:t>Falanga</a:t>
            </a:r>
            <a:r>
              <a:rPr lang="en-GB" dirty="0"/>
              <a:t> torture. Are the </a:t>
            </a:r>
            <a:r>
              <a:rPr lang="en-GB" dirty="0" err="1"/>
              <a:t>sequelae</a:t>
            </a:r>
            <a:r>
              <a:rPr lang="en-GB" dirty="0"/>
              <a:t> of </a:t>
            </a:r>
            <a:r>
              <a:rPr lang="en-GB" dirty="0" err="1"/>
              <a:t>falanga</a:t>
            </a:r>
            <a:r>
              <a:rPr lang="en-GB" dirty="0"/>
              <a:t> torture due to the closed compartment syndrome in the feet and is this a common clinical picture?]. </a:t>
            </a:r>
            <a:r>
              <a:rPr lang="en-GB" dirty="0" err="1"/>
              <a:t>Ugeskr</a:t>
            </a:r>
            <a:r>
              <a:rPr lang="en-GB" dirty="0"/>
              <a:t>. </a:t>
            </a:r>
            <a:r>
              <a:rPr lang="en-GB" dirty="0" err="1"/>
              <a:t>Laeg</a:t>
            </a:r>
            <a:r>
              <a:rPr lang="en-GB" dirty="0"/>
              <a:t>. 1978 Dec 18;140(51):3197–202. </a:t>
            </a:r>
            <a:br>
              <a:rPr lang="en-GB" dirty="0"/>
            </a:br>
            <a:r>
              <a:rPr lang="en-GB" dirty="0" err="1" smtClean="0"/>
              <a:t>Altun</a:t>
            </a:r>
            <a:r>
              <a:rPr lang="en-GB" dirty="0" smtClean="0"/>
              <a:t> </a:t>
            </a:r>
            <a:r>
              <a:rPr lang="en-GB" dirty="0"/>
              <a:t>G, </a:t>
            </a:r>
            <a:r>
              <a:rPr lang="en-GB" dirty="0" err="1"/>
              <a:t>Durmus-Altun</a:t>
            </a:r>
            <a:r>
              <a:rPr lang="en-GB" dirty="0"/>
              <a:t> G. Confirmation of alleged </a:t>
            </a:r>
            <a:r>
              <a:rPr lang="en-GB" dirty="0" err="1"/>
              <a:t>falanga</a:t>
            </a:r>
            <a:r>
              <a:rPr lang="en-GB" dirty="0"/>
              <a:t> torture by bone </a:t>
            </a:r>
            <a:r>
              <a:rPr lang="en-GB" dirty="0" err="1"/>
              <a:t>scintigraphy</a:t>
            </a:r>
            <a:r>
              <a:rPr lang="en-GB" dirty="0"/>
              <a:t>—Case report. </a:t>
            </a:r>
            <a:r>
              <a:rPr lang="en-GB" dirty="0" err="1"/>
              <a:t>Int</a:t>
            </a:r>
            <a:r>
              <a:rPr lang="en-GB" dirty="0"/>
              <a:t> J Legal Med. 2003 Dec 1;117(6):365–6. </a:t>
            </a:r>
          </a:p>
          <a:p>
            <a:pPr lvl="0"/>
            <a:r>
              <a:rPr lang="de-AT" dirty="0" smtClean="0"/>
              <a:t/>
            </a:r>
            <a:br>
              <a:rPr lang="de-AT" dirty="0" smtClean="0"/>
            </a:br>
            <a:r>
              <a:rPr lang="de-AT" dirty="0" smtClean="0"/>
              <a:t>Anm. In Gangbbild bzw. motorisch versuchen viele Patienten schmerzhafte Bewegungen zu vermeiden, die Wirbelsäule oder Füße belasten, bzw. für Bewegungseinschränkungen zu kompensieren.</a:t>
            </a:r>
            <a:endParaRPr lang="en-GB" dirty="0"/>
          </a:p>
          <a:p>
            <a:pPr lvl="0"/>
            <a:endParaRPr lang="en-GB" dirty="0"/>
          </a:p>
          <a:p>
            <a:pPr marL="228600" lvl="0" indent="-228600">
              <a:buSzPct val="100000"/>
              <a:buAutoNum type="arabicPeriod"/>
            </a:pPr>
            <a:endParaRPr lang="en-GB" dirty="0"/>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C448EC-BC26-4161-9617-A5C5FDBA2922}"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err="1"/>
              <a:t>Amris</a:t>
            </a:r>
            <a:r>
              <a:rPr lang="en-GB" dirty="0"/>
              <a:t> K, </a:t>
            </a:r>
            <a:r>
              <a:rPr lang="en-GB" dirty="0" err="1"/>
              <a:t>Torp</a:t>
            </a:r>
            <a:r>
              <a:rPr lang="en-GB" dirty="0"/>
              <a:t>-Pedersen S, Rasmussen OV. Long-term consequences of </a:t>
            </a:r>
            <a:r>
              <a:rPr lang="en-GB" dirty="0" err="1"/>
              <a:t>falanga</a:t>
            </a:r>
            <a:r>
              <a:rPr lang="en-GB" dirty="0"/>
              <a:t> torture--what do we know and what do we need to know? Torture. 2009;19(1):33–40. </a:t>
            </a:r>
            <a:endParaRPr lang="en-GB"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dirty="0" err="1" smtClean="0"/>
              <a:t>Prip</a:t>
            </a:r>
            <a:r>
              <a:rPr lang="en-GB" dirty="0" smtClean="0"/>
              <a:t> K, </a:t>
            </a:r>
            <a:r>
              <a:rPr lang="en-GB" dirty="0" err="1" smtClean="0"/>
              <a:t>Persson</a:t>
            </a:r>
            <a:r>
              <a:rPr lang="en-GB" dirty="0" smtClean="0"/>
              <a:t> AL. Clinical findings in men with chronic pain after </a:t>
            </a:r>
            <a:r>
              <a:rPr lang="en-GB" dirty="0" err="1" smtClean="0"/>
              <a:t>falanga</a:t>
            </a:r>
            <a:r>
              <a:rPr lang="en-GB" dirty="0" smtClean="0"/>
              <a:t> torture. </a:t>
            </a:r>
            <a:r>
              <a:rPr lang="en-GB" dirty="0" err="1" smtClean="0"/>
              <a:t>Clin</a:t>
            </a:r>
            <a:r>
              <a:rPr lang="en-GB" dirty="0" smtClean="0"/>
              <a:t> J Pain. 2008 Feb;24(2):135–41. </a:t>
            </a:r>
          </a:p>
          <a:p>
            <a:pPr lvl="0"/>
            <a:r>
              <a:rPr lang="en-GB" dirty="0" err="1" smtClean="0"/>
              <a:t>Edston</a:t>
            </a:r>
            <a:r>
              <a:rPr lang="en-GB" dirty="0" smtClean="0"/>
              <a:t> </a:t>
            </a:r>
            <a:r>
              <a:rPr lang="en-GB" dirty="0"/>
              <a:t>E. The epidemiology of </a:t>
            </a:r>
            <a:r>
              <a:rPr lang="en-GB" dirty="0" err="1"/>
              <a:t>falanga</a:t>
            </a:r>
            <a:r>
              <a:rPr lang="en-GB" dirty="0"/>
              <a:t>–incidence among Swedish asylum seekers. Torture. 2009;19(1):27–32. </a:t>
            </a:r>
          </a:p>
          <a:p>
            <a:pPr lvl="0"/>
            <a:endParaRPr lang="en-GB" dirty="0"/>
          </a:p>
          <a:p>
            <a:pPr lvl="0"/>
            <a:endParaRPr lang="en-GB" dirty="0"/>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9EC52E-3624-4791-B320-6A9CA914811A}"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5"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6"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7"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AT" dirty="0" smtClean="0"/>
              <a:t>Fortgeschrittenes Modul: </a:t>
            </a:r>
            <a:r>
              <a:rPr lang="de-AT" dirty="0" smtClean="0"/>
              <a:t>Falanga</a:t>
            </a:r>
            <a:endParaRPr lang="en-GB" dirty="0"/>
          </a:p>
        </p:txBody>
      </p:sp>
    </p:spTree>
    <p:extLst>
      <p:ext uri="{BB962C8B-B14F-4D97-AF65-F5344CB8AC3E}">
        <p14:creationId xmlns:p14="http://schemas.microsoft.com/office/powerpoint/2010/main" val="75095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dirty="0" smtClean="0"/>
              <a:t>Beispiel: </a:t>
            </a:r>
            <a:r>
              <a:rPr lang="de-AT" dirty="0"/>
              <a:t>Falanga</a:t>
            </a:r>
            <a:endParaRPr lang="en-GB" dirty="0"/>
          </a:p>
        </p:txBody>
      </p:sp>
      <p:sp>
        <p:nvSpPr>
          <p:cNvPr id="3" name="Content Placeholder 2"/>
          <p:cNvSpPr txBox="1">
            <a:spLocks noGrp="1"/>
          </p:cNvSpPr>
          <p:nvPr>
            <p:ph idx="1"/>
          </p:nvPr>
        </p:nvSpPr>
        <p:spPr/>
        <p:txBody>
          <a:bodyPr/>
          <a:lstStyle/>
          <a:p>
            <a:pPr marL="457200" lvl="0" indent="-457200">
              <a:buFont typeface="Arial" pitchFamily="34" charset="0"/>
              <a:buChar char="•"/>
            </a:pPr>
            <a:r>
              <a:rPr lang="de-AT" dirty="0"/>
              <a:t>„Falanga“ </a:t>
            </a:r>
            <a:r>
              <a:rPr lang="de-AT" dirty="0" smtClean="0"/>
              <a:t>(auch „Bastonada</a:t>
            </a:r>
            <a:r>
              <a:rPr lang="de-AT" dirty="0"/>
              <a:t>“ </a:t>
            </a:r>
            <a:r>
              <a:rPr lang="de-AT" dirty="0" smtClean="0"/>
              <a:t>o.a.) ist eine Foltertechnik die in einer Reihe von Ländern, besonders in ein Osten, Afrika und Asien verbreitet. </a:t>
            </a:r>
            <a:r>
              <a:rPr lang="de-AT" dirty="0"/>
              <a:t/>
            </a:r>
            <a:br>
              <a:rPr lang="de-AT" dirty="0"/>
            </a:br>
            <a:endParaRPr lang="de-AT" dirty="0"/>
          </a:p>
          <a:p>
            <a:pPr marL="457200" lvl="0" indent="-457200">
              <a:buFont typeface="Arial" pitchFamily="34" charset="0"/>
              <a:buChar char="•"/>
            </a:pPr>
            <a:r>
              <a:rPr lang="de-AT" dirty="0" smtClean="0"/>
              <a:t>Bei </a:t>
            </a:r>
            <a:r>
              <a:rPr lang="de-AT" dirty="0"/>
              <a:t>Falanga, </a:t>
            </a:r>
            <a:r>
              <a:rPr lang="de-AT" dirty="0" smtClean="0"/>
              <a:t>werden die Fußsohlen mit Stöcken, aber auch Peitschen Gummischläuchen oder anderen Instrumenten geschlagen.</a:t>
            </a:r>
            <a:endParaRPr lang="de-AT" dirty="0"/>
          </a:p>
        </p:txBody>
      </p:sp>
    </p:spTree>
    <p:extLst>
      <p:ext uri="{BB962C8B-B14F-4D97-AF65-F5344CB8AC3E}">
        <p14:creationId xmlns:p14="http://schemas.microsoft.com/office/powerpoint/2010/main" val="127246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dirty="0" smtClean="0"/>
              <a:t>Beispiel: </a:t>
            </a:r>
            <a:r>
              <a:rPr lang="de-AT" dirty="0"/>
              <a:t>Falanga</a:t>
            </a:r>
            <a:endParaRPr lang="en-GB" dirty="0"/>
          </a:p>
        </p:txBody>
      </p:sp>
      <p:pic>
        <p:nvPicPr>
          <p:cNvPr id="3" name="Picture 2"/>
          <p:cNvPicPr>
            <a:picLocks noChangeAspect="1"/>
          </p:cNvPicPr>
          <p:nvPr/>
        </p:nvPicPr>
        <p:blipFill>
          <a:blip r:embed="rId3"/>
          <a:srcRect/>
          <a:stretch>
            <a:fillRect/>
          </a:stretch>
        </p:blipFill>
        <p:spPr>
          <a:xfrm rot="10799991">
            <a:off x="1115613" y="1916838"/>
            <a:ext cx="6696078" cy="3636961"/>
          </a:xfrm>
          <a:prstGeom prst="rect">
            <a:avLst/>
          </a:prstGeom>
          <a:noFill/>
          <a:ln>
            <a:noFill/>
          </a:ln>
        </p:spPr>
      </p:pic>
    </p:spTree>
    <p:extLst>
      <p:ext uri="{BB962C8B-B14F-4D97-AF65-F5344CB8AC3E}">
        <p14:creationId xmlns:p14="http://schemas.microsoft.com/office/powerpoint/2010/main" val="281618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dirty="0" smtClean="0"/>
              <a:t>Beispiel: </a:t>
            </a:r>
            <a:r>
              <a:rPr lang="de-AT" dirty="0"/>
              <a:t>Falanga</a:t>
            </a:r>
            <a:endParaRPr lang="en-GB" dirty="0"/>
          </a:p>
        </p:txBody>
      </p:sp>
      <p:sp>
        <p:nvSpPr>
          <p:cNvPr id="3" name="Content Placeholder 2"/>
          <p:cNvSpPr txBox="1">
            <a:spLocks noGrp="1"/>
          </p:cNvSpPr>
          <p:nvPr>
            <p:ph idx="1"/>
          </p:nvPr>
        </p:nvSpPr>
        <p:spPr/>
        <p:txBody>
          <a:bodyPr/>
          <a:lstStyle/>
          <a:p>
            <a:pPr lvl="0">
              <a:lnSpc>
                <a:spcPct val="80000"/>
              </a:lnSpc>
              <a:spcBef>
                <a:spcPts val="500"/>
              </a:spcBef>
              <a:buFont typeface="Arial" pitchFamily="34" charset="0"/>
              <a:buChar char="•"/>
            </a:pPr>
            <a:r>
              <a:rPr lang="de-AT" sz="2000" dirty="0" smtClean="0"/>
              <a:t>Mehrere Faktoren führen zu bleibenden Verletzungsfolgen, wahrscheinlich insbesonders die Schwellung im Gewebe </a:t>
            </a:r>
            <a:r>
              <a:rPr lang="en-GB" sz="2000" dirty="0" smtClean="0"/>
              <a:t>(</a:t>
            </a:r>
            <a:r>
              <a:rPr lang="de-AT" sz="2000" dirty="0"/>
              <a:t>Kompartmentsyndrom</a:t>
            </a:r>
            <a:r>
              <a:rPr lang="en-GB" sz="2000" dirty="0" smtClean="0"/>
              <a:t>)</a:t>
            </a:r>
            <a:r>
              <a:rPr lang="en-GB" sz="1100" dirty="0" smtClean="0"/>
              <a:t>1</a:t>
            </a:r>
            <a:r>
              <a:rPr lang="de-AT" sz="2000" dirty="0"/>
              <a:t>.</a:t>
            </a:r>
            <a:br>
              <a:rPr lang="de-AT" sz="2000" dirty="0"/>
            </a:br>
            <a:endParaRPr lang="de-AT" sz="2000" dirty="0"/>
          </a:p>
          <a:p>
            <a:pPr lvl="0">
              <a:lnSpc>
                <a:spcPct val="80000"/>
              </a:lnSpc>
              <a:spcBef>
                <a:spcPts val="500"/>
              </a:spcBef>
              <a:buFont typeface="Arial" pitchFamily="34" charset="0"/>
              <a:buChar char="•"/>
            </a:pPr>
            <a:r>
              <a:rPr lang="de-AT" sz="2000" dirty="0" smtClean="0"/>
              <a:t>In einigen Ländern, werden die Opfer gezwungen, mit den Verletzten Füßen auf Glasscherben oder Nägeln zu gehen, was zu zusätzlichen Verletzungen und Schmerzen führt.</a:t>
            </a:r>
            <a:r>
              <a:rPr lang="de-AT" sz="2000" dirty="0"/>
              <a:t/>
            </a:r>
            <a:br>
              <a:rPr lang="de-AT" sz="2000" dirty="0"/>
            </a:br>
            <a:endParaRPr lang="de-AT" sz="2000" dirty="0"/>
          </a:p>
          <a:p>
            <a:pPr lvl="0">
              <a:lnSpc>
                <a:spcPct val="80000"/>
              </a:lnSpc>
              <a:spcBef>
                <a:spcPts val="500"/>
              </a:spcBef>
              <a:buFont typeface="Arial" pitchFamily="34" charset="0"/>
              <a:buChar char="•"/>
            </a:pPr>
            <a:r>
              <a:rPr lang="de-AT" sz="2000" b="1" dirty="0" smtClean="0"/>
              <a:t>Unmittelbare Folgen und Diagnose:</a:t>
            </a:r>
            <a:r>
              <a:rPr lang="de-AT" sz="2000" b="1" dirty="0"/>
              <a:t/>
            </a:r>
            <a:br>
              <a:rPr lang="de-AT" sz="2000" b="1" dirty="0"/>
            </a:br>
            <a:r>
              <a:rPr lang="de-AT" sz="2000" dirty="0"/>
              <a:t/>
            </a:r>
            <a:br>
              <a:rPr lang="de-AT" sz="2000" dirty="0"/>
            </a:br>
            <a:r>
              <a:rPr lang="de-AT" sz="2000" dirty="0" smtClean="0"/>
              <a:t>die unmittelbaren Folgen sind erhebliche Schmerzen und eine Schwellung der Füße, sowie Verfärbungen. Die Diagnose kann auf den klinischen Befund beruhen, zusätzlich können Ultraschall, Nuklearmagnetresonanz oder Röntgen bzw. Knochenszintigraphie zugezogen werden. Nervenverletzungen können im Rahmen des Neurologischen Status  oder durch Messung der Nervenleitgeschwindigkeit nachgewiesen werden. Abhängig von den verwendeten Instrumenten, kann es auch zu Hautverletzungen und Infektionen kommen.</a:t>
            </a:r>
            <a:endParaRPr lang="en-GB" sz="2000" dirty="0"/>
          </a:p>
          <a:p>
            <a:pPr marL="0" lvl="0" indent="0">
              <a:lnSpc>
                <a:spcPct val="80000"/>
              </a:lnSpc>
              <a:spcBef>
                <a:spcPts val="500"/>
              </a:spcBef>
            </a:pPr>
            <a:r>
              <a:rPr lang="de-AT" sz="2000" dirty="0"/>
              <a:t> </a:t>
            </a:r>
            <a:endParaRPr lang="en-GB" sz="2000" dirty="0"/>
          </a:p>
        </p:txBody>
      </p:sp>
    </p:spTree>
    <p:extLst>
      <p:ext uri="{BB962C8B-B14F-4D97-AF65-F5344CB8AC3E}">
        <p14:creationId xmlns:p14="http://schemas.microsoft.com/office/powerpoint/2010/main" val="197712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dirty="0" smtClean="0"/>
              <a:t>Beispiel: </a:t>
            </a:r>
            <a:r>
              <a:rPr lang="de-AT" dirty="0"/>
              <a:t>Falanga</a:t>
            </a:r>
            <a:endParaRPr lang="en-GB" dirty="0"/>
          </a:p>
        </p:txBody>
      </p:sp>
      <p:sp>
        <p:nvSpPr>
          <p:cNvPr id="3" name="Content Placeholder 2"/>
          <p:cNvSpPr txBox="1">
            <a:spLocks noGrp="1"/>
          </p:cNvSpPr>
          <p:nvPr>
            <p:ph idx="1"/>
          </p:nvPr>
        </p:nvSpPr>
        <p:spPr/>
        <p:txBody>
          <a:bodyPr/>
          <a:lstStyle/>
          <a:p>
            <a:pPr lvl="0">
              <a:lnSpc>
                <a:spcPct val="90000"/>
              </a:lnSpc>
              <a:spcBef>
                <a:spcPts val="600"/>
              </a:spcBef>
            </a:pPr>
            <a:r>
              <a:rPr lang="de-AT" sz="2400" b="1" dirty="0" smtClean="0"/>
              <a:t>Langzeitfolgen und ihre Diagnose</a:t>
            </a:r>
            <a:r>
              <a:rPr lang="de-AT" sz="2400" dirty="0" smtClean="0"/>
              <a:t>:</a:t>
            </a:r>
            <a:r>
              <a:rPr lang="de-AT" sz="2400" dirty="0"/>
              <a:t/>
            </a:r>
            <a:br>
              <a:rPr lang="de-AT" sz="2400" dirty="0"/>
            </a:br>
            <a:endParaRPr lang="de-AT" sz="2400" dirty="0"/>
          </a:p>
          <a:p>
            <a:pPr marL="457200" lvl="0" indent="-457200">
              <a:lnSpc>
                <a:spcPct val="90000"/>
              </a:lnSpc>
              <a:spcBef>
                <a:spcPts val="600"/>
              </a:spcBef>
              <a:buFont typeface="Arial" pitchFamily="34" charset="0"/>
              <a:buChar char="•"/>
            </a:pPr>
            <a:r>
              <a:rPr lang="de-AT" sz="2400" dirty="0" smtClean="0"/>
              <a:t>Chronische Schmerzen vor allem im Bereich der Füße und der Unterschenkel.häufig leiden Patienten auch unter Schmerzen im Bereich der unteren Wirbelsäule (dies sollte in der Begutachtung berücksichtigt werden).</a:t>
            </a:r>
            <a:endParaRPr lang="de-AT" sz="2400" dirty="0"/>
          </a:p>
          <a:p>
            <a:pPr marL="457200" lvl="0" indent="-457200">
              <a:lnSpc>
                <a:spcPct val="90000"/>
              </a:lnSpc>
              <a:spcBef>
                <a:spcPts val="600"/>
              </a:spcBef>
              <a:buFont typeface="Arial" pitchFamily="34" charset="0"/>
              <a:buChar char="•"/>
            </a:pPr>
            <a:endParaRPr lang="de-AT" sz="2400" dirty="0"/>
          </a:p>
          <a:p>
            <a:pPr marL="457200" lvl="0" indent="-457200">
              <a:lnSpc>
                <a:spcPct val="90000"/>
              </a:lnSpc>
              <a:spcBef>
                <a:spcPts val="600"/>
              </a:spcBef>
              <a:buFont typeface="Arial" pitchFamily="34" charset="0"/>
              <a:buChar char="•"/>
            </a:pPr>
            <a:r>
              <a:rPr lang="de-AT" sz="2400" dirty="0" smtClean="0"/>
              <a:t>Diagnostische Überlegungen:  Röntgen, Nuklearmagnetresonanz und Knochenszintigraphie können (Nichtwissen) einen erfolgreichen Nachweis ermöglichen, </a:t>
            </a:r>
            <a:r>
              <a:rPr lang="en-GB" sz="2400" i="1" dirty="0" err="1" smtClean="0"/>
              <a:t>Ultraschall</a:t>
            </a:r>
            <a:r>
              <a:rPr lang="en-GB" sz="2400" i="1" dirty="0" smtClean="0"/>
              <a:t> </a:t>
            </a:r>
            <a:r>
              <a:rPr lang="en-GB" sz="2400" i="1" dirty="0" err="1" smtClean="0"/>
              <a:t>kann</a:t>
            </a:r>
            <a:r>
              <a:rPr lang="en-GB" sz="2400" i="1" dirty="0" smtClean="0"/>
              <a:t> </a:t>
            </a:r>
            <a:r>
              <a:rPr lang="en-GB" sz="2400" i="1" dirty="0" err="1" smtClean="0"/>
              <a:t>Gewebeverletzung</a:t>
            </a:r>
            <a:r>
              <a:rPr lang="en-GB" sz="2400" i="1" dirty="0" smtClean="0"/>
              <a:t> </a:t>
            </a:r>
            <a:r>
              <a:rPr lang="en-GB" sz="2400" i="1" dirty="0" err="1" smtClean="0"/>
              <a:t>nachweisen</a:t>
            </a:r>
            <a:r>
              <a:rPr lang="en-GB" sz="2400" i="1" dirty="0" smtClean="0"/>
              <a:t>,, </a:t>
            </a:r>
            <a:r>
              <a:rPr lang="en-GB" sz="2400" i="1" dirty="0" err="1" smtClean="0"/>
              <a:t>im</a:t>
            </a:r>
            <a:r>
              <a:rPr lang="en-GB" sz="2400" i="1" dirty="0" smtClean="0"/>
              <a:t> </a:t>
            </a:r>
            <a:r>
              <a:rPr lang="en-GB" sz="2400" i="1" dirty="0" err="1" smtClean="0"/>
              <a:t>neurologischen</a:t>
            </a:r>
            <a:r>
              <a:rPr lang="en-GB" sz="2400" i="1" dirty="0" smtClean="0"/>
              <a:t> Status </a:t>
            </a:r>
            <a:r>
              <a:rPr lang="en-GB" sz="2400" i="1" dirty="0" err="1" smtClean="0"/>
              <a:t>können</a:t>
            </a:r>
            <a:r>
              <a:rPr lang="en-GB" sz="2400" i="1" dirty="0" smtClean="0"/>
              <a:t> </a:t>
            </a:r>
            <a:r>
              <a:rPr lang="en-GB" sz="2400" i="1" dirty="0" err="1" smtClean="0"/>
              <a:t>sensorische</a:t>
            </a:r>
            <a:r>
              <a:rPr lang="en-GB" sz="2400" i="1" dirty="0" smtClean="0"/>
              <a:t> </a:t>
            </a:r>
            <a:r>
              <a:rPr lang="en-GB" sz="2400" i="1" dirty="0" err="1" smtClean="0"/>
              <a:t>Verletzung</a:t>
            </a:r>
            <a:r>
              <a:rPr lang="en-GB" sz="2400" i="1" dirty="0" smtClean="0"/>
              <a:t> </a:t>
            </a:r>
            <a:r>
              <a:rPr lang="en-GB" sz="2400" i="1" dirty="0" err="1" smtClean="0"/>
              <a:t>oder</a:t>
            </a:r>
            <a:r>
              <a:rPr lang="en-GB" sz="2400" i="1" dirty="0" smtClean="0"/>
              <a:t> </a:t>
            </a:r>
            <a:r>
              <a:rPr lang="en-GB" sz="2400" i="1" dirty="0" err="1" smtClean="0"/>
              <a:t>selten</a:t>
            </a:r>
            <a:r>
              <a:rPr lang="en-GB" sz="2400" i="1" dirty="0" smtClean="0"/>
              <a:t> </a:t>
            </a:r>
            <a:r>
              <a:rPr lang="en-GB" sz="2400" i="1" dirty="0" err="1" smtClean="0"/>
              <a:t>Funktionsausfälle</a:t>
            </a:r>
            <a:r>
              <a:rPr lang="en-GB" sz="2400" i="1" dirty="0" smtClean="0"/>
              <a:t> </a:t>
            </a:r>
            <a:r>
              <a:rPr lang="en-GB" sz="2400" i="1" dirty="0" err="1" smtClean="0"/>
              <a:t>nachgewiesen</a:t>
            </a:r>
            <a:r>
              <a:rPr lang="en-GB" sz="2400" i="1" dirty="0" smtClean="0"/>
              <a:t> </a:t>
            </a:r>
            <a:r>
              <a:rPr lang="en-GB" sz="2400" i="1" dirty="0" err="1" smtClean="0"/>
              <a:t>werden</a:t>
            </a:r>
            <a:r>
              <a:rPr lang="en-GB" sz="2400" dirty="0" smtClean="0"/>
              <a:t>. </a:t>
            </a:r>
            <a:r>
              <a:rPr lang="en-GB" sz="2400" dirty="0" err="1" smtClean="0"/>
              <a:t>Beachte</a:t>
            </a:r>
            <a:r>
              <a:rPr lang="en-GB" sz="2400" dirty="0" smtClean="0"/>
              <a:t> das </a:t>
            </a:r>
            <a:r>
              <a:rPr lang="en-GB" sz="2400" dirty="0" err="1" smtClean="0"/>
              <a:t>Gangbild</a:t>
            </a:r>
            <a:r>
              <a:rPr lang="en-GB" sz="2400" dirty="0" smtClean="0"/>
              <a:t>. </a:t>
            </a:r>
            <a:endParaRPr lang="en-GB"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25144"/>
            <a:ext cx="864096" cy="67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25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dirty="0" smtClean="0"/>
              <a:t>Beispiel: </a:t>
            </a:r>
            <a:r>
              <a:rPr lang="de-AT" dirty="0"/>
              <a:t>Falanga</a:t>
            </a:r>
            <a:endParaRPr lang="en-GB" dirty="0"/>
          </a:p>
        </p:txBody>
      </p:sp>
      <p:sp>
        <p:nvSpPr>
          <p:cNvPr id="3" name="Content Placeholder 2"/>
          <p:cNvSpPr txBox="1">
            <a:spLocks noGrp="1"/>
          </p:cNvSpPr>
          <p:nvPr>
            <p:ph idx="1"/>
          </p:nvPr>
        </p:nvSpPr>
        <p:spPr/>
        <p:txBody>
          <a:bodyPr/>
          <a:lstStyle/>
          <a:p>
            <a:pPr lvl="0">
              <a:lnSpc>
                <a:spcPct val="90000"/>
              </a:lnSpc>
            </a:pPr>
            <a:r>
              <a:rPr lang="de-AT" sz="2800" b="1" dirty="0" smtClean="0"/>
              <a:t>Weitere Aspekte:</a:t>
            </a:r>
            <a:endParaRPr lang="de-AT" sz="2800" b="1" dirty="0"/>
          </a:p>
          <a:p>
            <a:pPr marL="0" lvl="0" indent="0">
              <a:lnSpc>
                <a:spcPct val="90000"/>
              </a:lnSpc>
              <a:buNone/>
            </a:pPr>
            <a:endParaRPr lang="de-AT" sz="2800" dirty="0"/>
          </a:p>
          <a:p>
            <a:pPr marL="457200" lvl="0" indent="-457200">
              <a:lnSpc>
                <a:spcPct val="90000"/>
              </a:lnSpc>
              <a:buFont typeface="Arial" pitchFamily="34" charset="0"/>
              <a:buChar char="•"/>
            </a:pPr>
            <a:r>
              <a:rPr lang="en-GB" sz="2800" dirty="0" smtClean="0"/>
              <a:t>Quantitative </a:t>
            </a:r>
            <a:r>
              <a:rPr lang="en-GB" sz="2800" dirty="0" err="1" smtClean="0"/>
              <a:t>sensorische</a:t>
            </a:r>
            <a:r>
              <a:rPr lang="en-GB" sz="2800" dirty="0" smtClean="0"/>
              <a:t> </a:t>
            </a:r>
            <a:r>
              <a:rPr lang="en-GB" sz="2800" dirty="0" err="1" smtClean="0"/>
              <a:t>Testung</a:t>
            </a:r>
            <a:r>
              <a:rPr lang="en-GB" sz="2800" dirty="0" smtClean="0"/>
              <a:t> (Quantitative </a:t>
            </a:r>
            <a:r>
              <a:rPr lang="en-GB" sz="2800" dirty="0"/>
              <a:t>sensory testing (QST</a:t>
            </a:r>
            <a:r>
              <a:rPr lang="en-GB" sz="2800" dirty="0" smtClean="0"/>
              <a:t>)) </a:t>
            </a:r>
            <a:r>
              <a:rPr lang="en-GB" sz="2800" dirty="0" err="1" smtClean="0"/>
              <a:t>kann</a:t>
            </a:r>
            <a:r>
              <a:rPr lang="en-GB" sz="2800" dirty="0" smtClean="0"/>
              <a:t>, falls </a:t>
            </a:r>
            <a:r>
              <a:rPr lang="en-GB" sz="2800" dirty="0" err="1" smtClean="0"/>
              <a:t>verfügbar</a:t>
            </a:r>
            <a:r>
              <a:rPr lang="en-GB" sz="2800" dirty="0" smtClean="0"/>
              <a:t> </a:t>
            </a:r>
            <a:r>
              <a:rPr lang="en-GB" sz="2800" dirty="0" err="1" smtClean="0"/>
              <a:t>angewendet</a:t>
            </a:r>
            <a:r>
              <a:rPr lang="en-GB" sz="2800" dirty="0" smtClean="0"/>
              <a:t> </a:t>
            </a:r>
            <a:r>
              <a:rPr lang="en-GB" sz="2800" dirty="0" err="1" smtClean="0"/>
              <a:t>werden</a:t>
            </a:r>
            <a:r>
              <a:rPr lang="en-GB" sz="2800" dirty="0" smtClean="0"/>
              <a:t>.</a:t>
            </a:r>
            <a:endParaRPr lang="en-GB" sz="2800" dirty="0"/>
          </a:p>
          <a:p>
            <a:pPr marL="457200" lvl="0" indent="-457200">
              <a:lnSpc>
                <a:spcPct val="90000"/>
              </a:lnSpc>
              <a:buFont typeface="Arial" pitchFamily="34" charset="0"/>
              <a:buChar char="•"/>
            </a:pPr>
            <a:endParaRPr lang="de-AT" sz="2800" dirty="0"/>
          </a:p>
          <a:p>
            <a:pPr marL="457200" lvl="0" indent="-457200">
              <a:lnSpc>
                <a:spcPct val="90000"/>
              </a:lnSpc>
              <a:buFont typeface="Arial" pitchFamily="34" charset="0"/>
              <a:buChar char="•"/>
            </a:pPr>
            <a:r>
              <a:rPr lang="de-AT" sz="2800" dirty="0" smtClean="0"/>
              <a:t>Die Behandlung kann schwierig sein, Beeinträchtigung und krankheitsbedingtes leiden sind häufige und schwere Langzeitfolgen die bei Entschädigungsüberlegungen und für die zu erwartenden Behandlungskosten berücksichtigt werden sollten. </a:t>
            </a:r>
            <a:endParaRPr lang="en-GB" sz="2800" dirty="0"/>
          </a:p>
        </p:txBody>
      </p:sp>
    </p:spTree>
    <p:extLst>
      <p:ext uri="{BB962C8B-B14F-4D97-AF65-F5344CB8AC3E}">
        <p14:creationId xmlns:p14="http://schemas.microsoft.com/office/powerpoint/2010/main" val="45805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100</TotalTime>
  <Words>352</Words>
  <Application>Microsoft Office PowerPoint</Application>
  <PresentationFormat>On-screen Show (4:3)</PresentationFormat>
  <Paragraphs>46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1_Standarddesign</vt:lpstr>
      <vt:lpstr>Fortgeschrittenes Modul: Falanga</vt:lpstr>
      <vt:lpstr>Beispiel: Falanga</vt:lpstr>
      <vt:lpstr>Beispiel: Falanga</vt:lpstr>
      <vt:lpstr>Beispiel: Falanga</vt:lpstr>
      <vt:lpstr>Beispiel: Falanga</vt:lpstr>
      <vt:lpstr>Beispiel: Falanga</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tw</cp:lastModifiedBy>
  <cp:revision>308</cp:revision>
  <cp:lastPrinted>2012-11-14T10:07:54Z</cp:lastPrinted>
  <dcterms:created xsi:type="dcterms:W3CDTF">2011-11-08T11:48:10Z</dcterms:created>
  <dcterms:modified xsi:type="dcterms:W3CDTF">2013-05-19T15:25:35Z</dcterms:modified>
</cp:coreProperties>
</file>