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1.xml" ContentType="application/vnd.openxmlformats-officedocument.presentationml.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50" r:id="rId2"/>
  </p:sldMasterIdLst>
  <p:notesMasterIdLst>
    <p:notesMasterId r:id="rId14"/>
  </p:notesMasterIdLst>
  <p:handoutMasterIdLst>
    <p:handoutMasterId r:id="rId15"/>
  </p:handoutMasterIdLst>
  <p:sldIdLst>
    <p:sldId id="256" r:id="rId3"/>
    <p:sldId id="257" r:id="rId4"/>
    <p:sldId id="258" r:id="rId5"/>
    <p:sldId id="501" r:id="rId6"/>
    <p:sldId id="504" r:id="rId7"/>
    <p:sldId id="593" r:id="rId8"/>
    <p:sldId id="594" r:id="rId9"/>
    <p:sldId id="595" r:id="rId10"/>
    <p:sldId id="604" r:id="rId11"/>
    <p:sldId id="597" r:id="rId12"/>
    <p:sldId id="601" r:id="rId13"/>
  </p:sldIdLst>
  <p:sldSz cx="9144000" cy="6858000" type="screen4x3"/>
  <p:notesSz cx="6858000" cy="9144000"/>
  <p:defaultTextStyle>
    <a:defPPr>
      <a:defRPr lang="en-GB"/>
    </a:defPPr>
    <a:lvl1pPr algn="l" defTabSz="449263" rtl="0" fontAlgn="base">
      <a:spcBef>
        <a:spcPct val="0"/>
      </a:spcBef>
      <a:spcAft>
        <a:spcPct val="0"/>
      </a:spcAft>
      <a:defRPr kern="1200">
        <a:solidFill>
          <a:schemeClr val="bg1"/>
        </a:solidFill>
        <a:latin typeface="Calibri" pitchFamily="34" charset="0"/>
        <a:ea typeface="+mn-ea"/>
        <a:cs typeface="Arial" charset="0"/>
      </a:defRPr>
    </a:lvl1pPr>
    <a:lvl2pPr marL="742950" indent="-285750" algn="l" defTabSz="449263" rtl="0" fontAlgn="base">
      <a:spcBef>
        <a:spcPct val="0"/>
      </a:spcBef>
      <a:spcAft>
        <a:spcPct val="0"/>
      </a:spcAft>
      <a:defRPr kern="1200">
        <a:solidFill>
          <a:schemeClr val="bg1"/>
        </a:solidFill>
        <a:latin typeface="Calibri" pitchFamily="34" charset="0"/>
        <a:ea typeface="+mn-ea"/>
        <a:cs typeface="Arial" charset="0"/>
      </a:defRPr>
    </a:lvl2pPr>
    <a:lvl3pPr marL="1143000" indent="-228600" algn="l" defTabSz="449263" rtl="0" fontAlgn="base">
      <a:spcBef>
        <a:spcPct val="0"/>
      </a:spcBef>
      <a:spcAft>
        <a:spcPct val="0"/>
      </a:spcAft>
      <a:defRPr kern="1200">
        <a:solidFill>
          <a:schemeClr val="bg1"/>
        </a:solidFill>
        <a:latin typeface="Calibri" pitchFamily="34" charset="0"/>
        <a:ea typeface="+mn-ea"/>
        <a:cs typeface="Arial" charset="0"/>
      </a:defRPr>
    </a:lvl3pPr>
    <a:lvl4pPr marL="1600200" indent="-228600" algn="l" defTabSz="449263" rtl="0" fontAlgn="base">
      <a:spcBef>
        <a:spcPct val="0"/>
      </a:spcBef>
      <a:spcAft>
        <a:spcPct val="0"/>
      </a:spcAft>
      <a:defRPr kern="1200">
        <a:solidFill>
          <a:schemeClr val="bg1"/>
        </a:solidFill>
        <a:latin typeface="Calibri" pitchFamily="34" charset="0"/>
        <a:ea typeface="+mn-ea"/>
        <a:cs typeface="Arial" charset="0"/>
      </a:defRPr>
    </a:lvl4pPr>
    <a:lvl5pPr marL="2057400" indent="-228600" algn="l" defTabSz="449263" rtl="0" fontAlgn="base">
      <a:spcBef>
        <a:spcPct val="0"/>
      </a:spcBef>
      <a:spcAft>
        <a:spcPct val="0"/>
      </a:spcAft>
      <a:defRPr kern="1200">
        <a:solidFill>
          <a:schemeClr val="bg1"/>
        </a:solidFill>
        <a:latin typeface="Calibri" pitchFamily="34" charset="0"/>
        <a:ea typeface="+mn-ea"/>
        <a:cs typeface="Arial" charset="0"/>
      </a:defRPr>
    </a:lvl5pPr>
    <a:lvl6pPr marL="2286000" algn="l" defTabSz="914400" rtl="0" eaLnBrk="1" latinLnBrk="0" hangingPunct="1">
      <a:defRPr kern="1200">
        <a:solidFill>
          <a:schemeClr val="bg1"/>
        </a:solidFill>
        <a:latin typeface="Calibri" pitchFamily="34" charset="0"/>
        <a:ea typeface="+mn-ea"/>
        <a:cs typeface="Arial" charset="0"/>
      </a:defRPr>
    </a:lvl6pPr>
    <a:lvl7pPr marL="2743200" algn="l" defTabSz="914400" rtl="0" eaLnBrk="1" latinLnBrk="0" hangingPunct="1">
      <a:defRPr kern="1200">
        <a:solidFill>
          <a:schemeClr val="bg1"/>
        </a:solidFill>
        <a:latin typeface="Calibri" pitchFamily="34" charset="0"/>
        <a:ea typeface="+mn-ea"/>
        <a:cs typeface="Arial" charset="0"/>
      </a:defRPr>
    </a:lvl7pPr>
    <a:lvl8pPr marL="3200400" algn="l" defTabSz="914400" rtl="0" eaLnBrk="1" latinLnBrk="0" hangingPunct="1">
      <a:defRPr kern="1200">
        <a:solidFill>
          <a:schemeClr val="bg1"/>
        </a:solidFill>
        <a:latin typeface="Calibri" pitchFamily="34" charset="0"/>
        <a:ea typeface="+mn-ea"/>
        <a:cs typeface="Arial" charset="0"/>
      </a:defRPr>
    </a:lvl8pPr>
    <a:lvl9pPr marL="3657600" algn="l" defTabSz="914400" rtl="0" eaLnBrk="1" latinLnBrk="0" hangingPunct="1">
      <a:defRPr kern="1200">
        <a:solidFill>
          <a:schemeClr val="bg1"/>
        </a:solidFill>
        <a:latin typeface="Calibri" pitchFamily="34"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wvaio" initials="t" lastIdx="1" clrIdx="0"/>
  <p:cmAuthor id="1" name="Holger Furtmayr" initials="HR"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9" autoAdjust="0"/>
    <p:restoredTop sz="94605" autoAdjust="0"/>
  </p:normalViewPr>
  <p:slideViewPr>
    <p:cSldViewPr>
      <p:cViewPr varScale="1">
        <p:scale>
          <a:sx n="81" d="100"/>
          <a:sy n="81" d="100"/>
        </p:scale>
        <p:origin x="-1056" y="-96"/>
      </p:cViewPr>
      <p:guideLst>
        <p:guide orient="horz" pos="2160"/>
        <p:guide pos="2880"/>
      </p:guideLst>
    </p:cSldViewPr>
  </p:slideViewPr>
  <p:outlineViewPr>
    <p:cViewPr varScale="1">
      <p:scale>
        <a:sx n="170" d="200"/>
        <a:sy n="170" d="200"/>
      </p:scale>
      <p:origin x="187" y="525158"/>
    </p:cViewPr>
  </p:outlineViewPr>
  <p:notesTextViewPr>
    <p:cViewPr>
      <p:scale>
        <a:sx n="100" d="100"/>
        <a:sy n="100" d="100"/>
      </p:scale>
      <p:origin x="0" y="102"/>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3-04-26T16:49:18.712" idx="1">
    <p:pos x="2001" y="3109"/>
    <p:text>evtl. anstatt "Geschichte" im Deutschen besser "Entstehung".</p:tex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D1EC26-AEFE-4594-A245-F01EB66A5445}" type="doc">
      <dgm:prSet loTypeId="urn:microsoft.com/office/officeart/2005/8/layout/cycle6" loCatId="relationship" qsTypeId="urn:microsoft.com/office/officeart/2005/8/quickstyle/3d3" qsCatId="3D" csTypeId="urn:microsoft.com/office/officeart/2005/8/colors/accent1_2" csCatId="accent1" phldr="1"/>
      <dgm:spPr/>
      <dgm:t>
        <a:bodyPr/>
        <a:lstStyle/>
        <a:p>
          <a:endParaRPr lang="de-DE"/>
        </a:p>
      </dgm:t>
    </dgm:pt>
    <dgm:pt modelId="{D5FA04BD-2F30-4D98-B104-CFA60058D9CA}">
      <dgm:prSet>
        <dgm:style>
          <a:lnRef idx="1">
            <a:schemeClr val="dk1"/>
          </a:lnRef>
          <a:fillRef idx="2">
            <a:schemeClr val="dk1"/>
          </a:fillRef>
          <a:effectRef idx="1">
            <a:schemeClr val="dk1"/>
          </a:effectRef>
          <a:fontRef idx="minor">
            <a:schemeClr val="dk1"/>
          </a:fontRef>
        </dgm:style>
      </dgm:prSet>
      <dgm:spPr/>
      <dgm:t>
        <a:bodyPr/>
        <a:lstStyle/>
        <a:p>
          <a:pPr rtl="0"/>
          <a:r>
            <a:rPr lang="de-DE" dirty="0" smtClean="0"/>
            <a:t>Physicans for Human Rights</a:t>
          </a:r>
          <a:endParaRPr lang="de-DE" dirty="0"/>
        </a:p>
      </dgm:t>
    </dgm:pt>
    <dgm:pt modelId="{58947B17-3E17-4FCC-A401-E08FEF8D3AAA}" type="parTrans" cxnId="{94B93573-3A48-4D33-9F14-AD4480B7AC3F}">
      <dgm:prSet/>
      <dgm:spPr/>
      <dgm:t>
        <a:bodyPr/>
        <a:lstStyle/>
        <a:p>
          <a:endParaRPr lang="de-DE"/>
        </a:p>
      </dgm:t>
    </dgm:pt>
    <dgm:pt modelId="{57645E83-5624-40FD-BC44-BE3A9DB3F39A}" type="sibTrans" cxnId="{94B93573-3A48-4D33-9F14-AD4480B7AC3F}">
      <dgm:prSet/>
      <dgm:spPr>
        <a:ln>
          <a:solidFill>
            <a:schemeClr val="tx1">
              <a:lumMod val="95000"/>
              <a:lumOff val="5000"/>
            </a:schemeClr>
          </a:solidFill>
        </a:ln>
      </dgm:spPr>
      <dgm:t>
        <a:bodyPr/>
        <a:lstStyle/>
        <a:p>
          <a:endParaRPr lang="de-DE"/>
        </a:p>
      </dgm:t>
    </dgm:pt>
    <dgm:pt modelId="{63B8806B-EE79-4816-8542-5D799CD42F3F}">
      <dgm:prSet>
        <dgm:style>
          <a:lnRef idx="1">
            <a:schemeClr val="dk1"/>
          </a:lnRef>
          <a:fillRef idx="2">
            <a:schemeClr val="dk1"/>
          </a:fillRef>
          <a:effectRef idx="1">
            <a:schemeClr val="dk1"/>
          </a:effectRef>
          <a:fontRef idx="minor">
            <a:schemeClr val="dk1"/>
          </a:fontRef>
        </dgm:style>
      </dgm:prSet>
      <dgm:spPr/>
      <dgm:t>
        <a:bodyPr/>
        <a:lstStyle/>
        <a:p>
          <a:pPr rtl="0"/>
          <a:r>
            <a:rPr lang="de-DE" dirty="0" err="1" smtClean="0"/>
            <a:t>Turkish</a:t>
          </a:r>
          <a:r>
            <a:rPr lang="de-DE" dirty="0" smtClean="0"/>
            <a:t> Medical </a:t>
          </a:r>
          <a:r>
            <a:rPr lang="de-DE" dirty="0" err="1" smtClean="0"/>
            <a:t>Association</a:t>
          </a:r>
          <a:endParaRPr lang="de-DE" dirty="0"/>
        </a:p>
      </dgm:t>
    </dgm:pt>
    <dgm:pt modelId="{09C48A95-9F54-4A5C-87A5-05D1D9373897}" type="parTrans" cxnId="{480E324C-D6C0-492F-9F21-41485C4181B1}">
      <dgm:prSet/>
      <dgm:spPr/>
      <dgm:t>
        <a:bodyPr/>
        <a:lstStyle/>
        <a:p>
          <a:endParaRPr lang="de-DE"/>
        </a:p>
      </dgm:t>
    </dgm:pt>
    <dgm:pt modelId="{D70CB2E9-566B-4859-9820-D0F653C1944A}" type="sibTrans" cxnId="{480E324C-D6C0-492F-9F21-41485C4181B1}">
      <dgm:prSet/>
      <dgm:spPr>
        <a:ln>
          <a:solidFill>
            <a:schemeClr val="tx1">
              <a:lumMod val="95000"/>
              <a:lumOff val="5000"/>
            </a:schemeClr>
          </a:solidFill>
        </a:ln>
      </dgm:spPr>
      <dgm:t>
        <a:bodyPr/>
        <a:lstStyle/>
        <a:p>
          <a:endParaRPr lang="de-DE"/>
        </a:p>
      </dgm:t>
    </dgm:pt>
    <dgm:pt modelId="{23302772-C05C-4228-BF4F-9B63603DF3C8}">
      <dgm:prSet>
        <dgm:style>
          <a:lnRef idx="1">
            <a:schemeClr val="dk1"/>
          </a:lnRef>
          <a:fillRef idx="2">
            <a:schemeClr val="dk1"/>
          </a:fillRef>
          <a:effectRef idx="1">
            <a:schemeClr val="dk1"/>
          </a:effectRef>
          <a:fontRef idx="minor">
            <a:schemeClr val="dk1"/>
          </a:fontRef>
        </dgm:style>
      </dgm:prSet>
      <dgm:spPr/>
      <dgm:t>
        <a:bodyPr/>
        <a:lstStyle/>
        <a:p>
          <a:pPr rtl="0"/>
          <a:r>
            <a:rPr lang="de-DE" dirty="0" smtClean="0"/>
            <a:t>Human </a:t>
          </a:r>
          <a:r>
            <a:rPr lang="de-DE" dirty="0" err="1" smtClean="0"/>
            <a:t>Rights</a:t>
          </a:r>
          <a:r>
            <a:rPr lang="de-DE" dirty="0" smtClean="0"/>
            <a:t> </a:t>
          </a:r>
          <a:r>
            <a:rPr lang="de-DE" dirty="0" err="1" smtClean="0"/>
            <a:t>Foundation</a:t>
          </a:r>
          <a:r>
            <a:rPr lang="de-DE" dirty="0" smtClean="0"/>
            <a:t> </a:t>
          </a:r>
          <a:r>
            <a:rPr lang="de-DE" dirty="0" err="1" smtClean="0"/>
            <a:t>of</a:t>
          </a:r>
          <a:r>
            <a:rPr lang="de-DE" dirty="0" smtClean="0"/>
            <a:t> Turkey</a:t>
          </a:r>
          <a:endParaRPr lang="de-DE" dirty="0"/>
        </a:p>
      </dgm:t>
    </dgm:pt>
    <dgm:pt modelId="{D0172DAE-5525-4127-8E6D-89E6744E6022}" type="parTrans" cxnId="{CE291E34-4EF4-4E91-A13F-53FEC8F58E6F}">
      <dgm:prSet/>
      <dgm:spPr/>
      <dgm:t>
        <a:bodyPr/>
        <a:lstStyle/>
        <a:p>
          <a:endParaRPr lang="de-DE"/>
        </a:p>
      </dgm:t>
    </dgm:pt>
    <dgm:pt modelId="{A920B42F-1609-46F8-A265-48AC2CB6EDA8}" type="sibTrans" cxnId="{CE291E34-4EF4-4E91-A13F-53FEC8F58E6F}">
      <dgm:prSet/>
      <dgm:spPr>
        <a:ln>
          <a:solidFill>
            <a:schemeClr val="tx1">
              <a:lumMod val="95000"/>
              <a:lumOff val="5000"/>
            </a:schemeClr>
          </a:solidFill>
        </a:ln>
      </dgm:spPr>
      <dgm:t>
        <a:bodyPr/>
        <a:lstStyle/>
        <a:p>
          <a:endParaRPr lang="de-DE"/>
        </a:p>
      </dgm:t>
    </dgm:pt>
    <dgm:pt modelId="{CD462CA7-C8BE-4BD5-B68D-36E8BAF38338}" type="pres">
      <dgm:prSet presAssocID="{7CD1EC26-AEFE-4594-A245-F01EB66A5445}" presName="cycle" presStyleCnt="0">
        <dgm:presLayoutVars>
          <dgm:dir/>
          <dgm:resizeHandles val="exact"/>
        </dgm:presLayoutVars>
      </dgm:prSet>
      <dgm:spPr/>
      <dgm:t>
        <a:bodyPr/>
        <a:lstStyle/>
        <a:p>
          <a:endParaRPr lang="de-DE"/>
        </a:p>
      </dgm:t>
    </dgm:pt>
    <dgm:pt modelId="{D1C9B325-7B68-432F-95FC-75DF1CC1835C}" type="pres">
      <dgm:prSet presAssocID="{D5FA04BD-2F30-4D98-B104-CFA60058D9CA}" presName="node" presStyleLbl="node1" presStyleIdx="0" presStyleCnt="3">
        <dgm:presLayoutVars>
          <dgm:bulletEnabled val="1"/>
        </dgm:presLayoutVars>
      </dgm:prSet>
      <dgm:spPr/>
      <dgm:t>
        <a:bodyPr/>
        <a:lstStyle/>
        <a:p>
          <a:endParaRPr lang="de-DE"/>
        </a:p>
      </dgm:t>
    </dgm:pt>
    <dgm:pt modelId="{89497F05-ECB6-4D7B-BC0F-423221AED1B8}" type="pres">
      <dgm:prSet presAssocID="{D5FA04BD-2F30-4D98-B104-CFA60058D9CA}" presName="spNode" presStyleCnt="0"/>
      <dgm:spPr/>
      <dgm:t>
        <a:bodyPr/>
        <a:lstStyle/>
        <a:p>
          <a:endParaRPr lang="en-US"/>
        </a:p>
      </dgm:t>
    </dgm:pt>
    <dgm:pt modelId="{F30A90DC-CE50-407A-B960-FC735CFBB06E}" type="pres">
      <dgm:prSet presAssocID="{57645E83-5624-40FD-BC44-BE3A9DB3F39A}" presName="sibTrans" presStyleLbl="sibTrans1D1" presStyleIdx="0" presStyleCnt="3"/>
      <dgm:spPr/>
      <dgm:t>
        <a:bodyPr/>
        <a:lstStyle/>
        <a:p>
          <a:endParaRPr lang="de-DE"/>
        </a:p>
      </dgm:t>
    </dgm:pt>
    <dgm:pt modelId="{40DFA1CC-870D-4971-B4D9-8A771E206DE6}" type="pres">
      <dgm:prSet presAssocID="{63B8806B-EE79-4816-8542-5D799CD42F3F}" presName="node" presStyleLbl="node1" presStyleIdx="1" presStyleCnt="3">
        <dgm:presLayoutVars>
          <dgm:bulletEnabled val="1"/>
        </dgm:presLayoutVars>
      </dgm:prSet>
      <dgm:spPr/>
      <dgm:t>
        <a:bodyPr/>
        <a:lstStyle/>
        <a:p>
          <a:endParaRPr lang="de-DE"/>
        </a:p>
      </dgm:t>
    </dgm:pt>
    <dgm:pt modelId="{1CB26F5B-050D-4292-A30E-34B319A8F96D}" type="pres">
      <dgm:prSet presAssocID="{63B8806B-EE79-4816-8542-5D799CD42F3F}" presName="spNode" presStyleCnt="0"/>
      <dgm:spPr/>
      <dgm:t>
        <a:bodyPr/>
        <a:lstStyle/>
        <a:p>
          <a:endParaRPr lang="en-US"/>
        </a:p>
      </dgm:t>
    </dgm:pt>
    <dgm:pt modelId="{AE850AD8-B46C-4E78-9AD8-F8BE3F71479A}" type="pres">
      <dgm:prSet presAssocID="{D70CB2E9-566B-4859-9820-D0F653C1944A}" presName="sibTrans" presStyleLbl="sibTrans1D1" presStyleIdx="1" presStyleCnt="3"/>
      <dgm:spPr/>
      <dgm:t>
        <a:bodyPr/>
        <a:lstStyle/>
        <a:p>
          <a:endParaRPr lang="de-DE"/>
        </a:p>
      </dgm:t>
    </dgm:pt>
    <dgm:pt modelId="{9D6FF76E-2FBE-43A9-88EF-8AAA0FEDF3DF}" type="pres">
      <dgm:prSet presAssocID="{23302772-C05C-4228-BF4F-9B63603DF3C8}" presName="node" presStyleLbl="node1" presStyleIdx="2" presStyleCnt="3">
        <dgm:presLayoutVars>
          <dgm:bulletEnabled val="1"/>
        </dgm:presLayoutVars>
      </dgm:prSet>
      <dgm:spPr/>
      <dgm:t>
        <a:bodyPr/>
        <a:lstStyle/>
        <a:p>
          <a:endParaRPr lang="de-DE"/>
        </a:p>
      </dgm:t>
    </dgm:pt>
    <dgm:pt modelId="{65C7720C-9DE0-4E5A-9FC6-80AC02364C53}" type="pres">
      <dgm:prSet presAssocID="{23302772-C05C-4228-BF4F-9B63603DF3C8}" presName="spNode" presStyleCnt="0"/>
      <dgm:spPr/>
      <dgm:t>
        <a:bodyPr/>
        <a:lstStyle/>
        <a:p>
          <a:endParaRPr lang="en-US"/>
        </a:p>
      </dgm:t>
    </dgm:pt>
    <dgm:pt modelId="{72917A81-25F4-47A3-B02E-12905F4F8732}" type="pres">
      <dgm:prSet presAssocID="{A920B42F-1609-46F8-A265-48AC2CB6EDA8}" presName="sibTrans" presStyleLbl="sibTrans1D1" presStyleIdx="2" presStyleCnt="3"/>
      <dgm:spPr/>
      <dgm:t>
        <a:bodyPr/>
        <a:lstStyle/>
        <a:p>
          <a:endParaRPr lang="de-DE"/>
        </a:p>
      </dgm:t>
    </dgm:pt>
  </dgm:ptLst>
  <dgm:cxnLst>
    <dgm:cxn modelId="{DB0027FA-7A56-4549-B237-C71E4EDFD4D4}" type="presOf" srcId="{57645E83-5624-40FD-BC44-BE3A9DB3F39A}" destId="{F30A90DC-CE50-407A-B960-FC735CFBB06E}" srcOrd="0" destOrd="0" presId="urn:microsoft.com/office/officeart/2005/8/layout/cycle6"/>
    <dgm:cxn modelId="{CE291E34-4EF4-4E91-A13F-53FEC8F58E6F}" srcId="{7CD1EC26-AEFE-4594-A245-F01EB66A5445}" destId="{23302772-C05C-4228-BF4F-9B63603DF3C8}" srcOrd="2" destOrd="0" parTransId="{D0172DAE-5525-4127-8E6D-89E6744E6022}" sibTransId="{A920B42F-1609-46F8-A265-48AC2CB6EDA8}"/>
    <dgm:cxn modelId="{377AA34D-F284-48C0-9571-1CB11AA84D5C}" type="presOf" srcId="{D5FA04BD-2F30-4D98-B104-CFA60058D9CA}" destId="{D1C9B325-7B68-432F-95FC-75DF1CC1835C}" srcOrd="0" destOrd="0" presId="urn:microsoft.com/office/officeart/2005/8/layout/cycle6"/>
    <dgm:cxn modelId="{480E324C-D6C0-492F-9F21-41485C4181B1}" srcId="{7CD1EC26-AEFE-4594-A245-F01EB66A5445}" destId="{63B8806B-EE79-4816-8542-5D799CD42F3F}" srcOrd="1" destOrd="0" parTransId="{09C48A95-9F54-4A5C-87A5-05D1D9373897}" sibTransId="{D70CB2E9-566B-4859-9820-D0F653C1944A}"/>
    <dgm:cxn modelId="{B5056D9F-7B2F-44BB-B9EE-FF57F2D4BE72}" type="presOf" srcId="{63B8806B-EE79-4816-8542-5D799CD42F3F}" destId="{40DFA1CC-870D-4971-B4D9-8A771E206DE6}" srcOrd="0" destOrd="0" presId="urn:microsoft.com/office/officeart/2005/8/layout/cycle6"/>
    <dgm:cxn modelId="{DCB43846-9DD2-4CE1-A434-3D4210269E19}" type="presOf" srcId="{23302772-C05C-4228-BF4F-9B63603DF3C8}" destId="{9D6FF76E-2FBE-43A9-88EF-8AAA0FEDF3DF}" srcOrd="0" destOrd="0" presId="urn:microsoft.com/office/officeart/2005/8/layout/cycle6"/>
    <dgm:cxn modelId="{94B93573-3A48-4D33-9F14-AD4480B7AC3F}" srcId="{7CD1EC26-AEFE-4594-A245-F01EB66A5445}" destId="{D5FA04BD-2F30-4D98-B104-CFA60058D9CA}" srcOrd="0" destOrd="0" parTransId="{58947B17-3E17-4FCC-A401-E08FEF8D3AAA}" sibTransId="{57645E83-5624-40FD-BC44-BE3A9DB3F39A}"/>
    <dgm:cxn modelId="{C329120B-C9AB-40E3-AF1F-6620383DA6A7}" type="presOf" srcId="{D70CB2E9-566B-4859-9820-D0F653C1944A}" destId="{AE850AD8-B46C-4E78-9AD8-F8BE3F71479A}" srcOrd="0" destOrd="0" presId="urn:microsoft.com/office/officeart/2005/8/layout/cycle6"/>
    <dgm:cxn modelId="{58AD12DA-A33F-4990-B298-E147AEB808AD}" type="presOf" srcId="{A920B42F-1609-46F8-A265-48AC2CB6EDA8}" destId="{72917A81-25F4-47A3-B02E-12905F4F8732}" srcOrd="0" destOrd="0" presId="urn:microsoft.com/office/officeart/2005/8/layout/cycle6"/>
    <dgm:cxn modelId="{40BEF7F5-7AF8-4738-BB8E-8F50984B2448}" type="presOf" srcId="{7CD1EC26-AEFE-4594-A245-F01EB66A5445}" destId="{CD462CA7-C8BE-4BD5-B68D-36E8BAF38338}" srcOrd="0" destOrd="0" presId="urn:microsoft.com/office/officeart/2005/8/layout/cycle6"/>
    <dgm:cxn modelId="{18773427-34DE-4B12-9F5C-7095A525C85D}" type="presParOf" srcId="{CD462CA7-C8BE-4BD5-B68D-36E8BAF38338}" destId="{D1C9B325-7B68-432F-95FC-75DF1CC1835C}" srcOrd="0" destOrd="0" presId="urn:microsoft.com/office/officeart/2005/8/layout/cycle6"/>
    <dgm:cxn modelId="{B72733A6-73E2-413B-ABE5-23C8BE4A8696}" type="presParOf" srcId="{CD462CA7-C8BE-4BD5-B68D-36E8BAF38338}" destId="{89497F05-ECB6-4D7B-BC0F-423221AED1B8}" srcOrd="1" destOrd="0" presId="urn:microsoft.com/office/officeart/2005/8/layout/cycle6"/>
    <dgm:cxn modelId="{3AB8DAB2-E0F0-49ED-8F34-9BFBEE8319B1}" type="presParOf" srcId="{CD462CA7-C8BE-4BD5-B68D-36E8BAF38338}" destId="{F30A90DC-CE50-407A-B960-FC735CFBB06E}" srcOrd="2" destOrd="0" presId="urn:microsoft.com/office/officeart/2005/8/layout/cycle6"/>
    <dgm:cxn modelId="{DAAEE566-A30C-4136-9E40-D555027249B9}" type="presParOf" srcId="{CD462CA7-C8BE-4BD5-B68D-36E8BAF38338}" destId="{40DFA1CC-870D-4971-B4D9-8A771E206DE6}" srcOrd="3" destOrd="0" presId="urn:microsoft.com/office/officeart/2005/8/layout/cycle6"/>
    <dgm:cxn modelId="{291047CA-A234-48B5-AA60-519FAA44BC5B}" type="presParOf" srcId="{CD462CA7-C8BE-4BD5-B68D-36E8BAF38338}" destId="{1CB26F5B-050D-4292-A30E-34B319A8F96D}" srcOrd="4" destOrd="0" presId="urn:microsoft.com/office/officeart/2005/8/layout/cycle6"/>
    <dgm:cxn modelId="{DD16DEEE-2B4F-484E-996E-131EF79C6D15}" type="presParOf" srcId="{CD462CA7-C8BE-4BD5-B68D-36E8BAF38338}" destId="{AE850AD8-B46C-4E78-9AD8-F8BE3F71479A}" srcOrd="5" destOrd="0" presId="urn:microsoft.com/office/officeart/2005/8/layout/cycle6"/>
    <dgm:cxn modelId="{9B14DE56-19AA-439F-811E-C35FB730371C}" type="presParOf" srcId="{CD462CA7-C8BE-4BD5-B68D-36E8BAF38338}" destId="{9D6FF76E-2FBE-43A9-88EF-8AAA0FEDF3DF}" srcOrd="6" destOrd="0" presId="urn:microsoft.com/office/officeart/2005/8/layout/cycle6"/>
    <dgm:cxn modelId="{040341EF-2E89-485C-8331-0931A6DA98D7}" type="presParOf" srcId="{CD462CA7-C8BE-4BD5-B68D-36E8BAF38338}" destId="{65C7720C-9DE0-4E5A-9FC6-80AC02364C53}" srcOrd="7" destOrd="0" presId="urn:microsoft.com/office/officeart/2005/8/layout/cycle6"/>
    <dgm:cxn modelId="{BF339140-40DB-45BE-9664-AF77C52DDF6E}" type="presParOf" srcId="{CD462CA7-C8BE-4BD5-B68D-36E8BAF38338}" destId="{72917A81-25F4-47A3-B02E-12905F4F8732}" srcOrd="8"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B63A32-8326-4681-923B-911EF220AF7F}"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de-DE"/>
        </a:p>
      </dgm:t>
    </dgm:pt>
    <dgm:pt modelId="{ADD132D5-0F6A-4703-97CA-FC8F30E64823}">
      <dgm:prSet custT="1"/>
      <dgm:spPr/>
      <dgm:t>
        <a:bodyPr/>
        <a:lstStyle/>
        <a:p>
          <a:pPr rtl="0"/>
          <a:r>
            <a:rPr lang="de-DE" sz="1600" b="1" dirty="0" smtClean="0"/>
            <a:t>Aug. 1999: </a:t>
          </a:r>
          <a:r>
            <a:rPr lang="de-DE" sz="1600" dirty="0" smtClean="0"/>
            <a:t/>
          </a:r>
          <a:br>
            <a:rPr lang="de-DE" sz="1600" dirty="0" smtClean="0"/>
          </a:br>
          <a:r>
            <a:rPr lang="de-DE" sz="1600" dirty="0" smtClean="0"/>
            <a:t>Fertigstellung des Istanbul </a:t>
          </a:r>
          <a:r>
            <a:rPr lang="de-DE" sz="1600" dirty="0" smtClean="0"/>
            <a:t>Protokolls (IP) </a:t>
          </a:r>
          <a:r>
            <a:rPr lang="de-DE" sz="1600" dirty="0" smtClean="0"/>
            <a:t>durch mehr als 75 Experten, die 40 Organisationen in 15 Ländern repräsentieren</a:t>
          </a:r>
          <a:endParaRPr lang="de-DE" sz="1600" dirty="0"/>
        </a:p>
      </dgm:t>
    </dgm:pt>
    <dgm:pt modelId="{D4B56219-372B-488C-A42E-47901AF45207}" type="parTrans" cxnId="{72996D8A-904F-40A0-9A3B-9C2C17A744C5}">
      <dgm:prSet/>
      <dgm:spPr/>
      <dgm:t>
        <a:bodyPr/>
        <a:lstStyle/>
        <a:p>
          <a:endParaRPr lang="de-DE"/>
        </a:p>
      </dgm:t>
    </dgm:pt>
    <dgm:pt modelId="{CDC85F18-7C47-4C5D-831A-148B07A4B6AD}" type="sibTrans" cxnId="{72996D8A-904F-40A0-9A3B-9C2C17A744C5}">
      <dgm:prSet/>
      <dgm:spPr/>
      <dgm:t>
        <a:bodyPr/>
        <a:lstStyle/>
        <a:p>
          <a:endParaRPr lang="de-DE"/>
        </a:p>
      </dgm:t>
    </dgm:pt>
    <dgm:pt modelId="{2A0B9DB6-B985-42FF-BAD8-D540F7782C73}">
      <dgm:prSet custT="1"/>
      <dgm:spPr/>
      <dgm:t>
        <a:bodyPr/>
        <a:lstStyle/>
        <a:p>
          <a:pPr rtl="0"/>
          <a:r>
            <a:rPr lang="en-GB" sz="1600" b="1" dirty="0" err="1" smtClean="0"/>
            <a:t>Dezember</a:t>
          </a:r>
          <a:r>
            <a:rPr lang="de-DE" sz="1600" b="1" dirty="0" smtClean="0"/>
            <a:t> 2000: </a:t>
          </a:r>
          <a:r>
            <a:rPr lang="de-DE" sz="1600" dirty="0" smtClean="0"/>
            <a:t/>
          </a:r>
          <a:br>
            <a:rPr lang="de-DE" sz="1600" dirty="0" smtClean="0"/>
          </a:br>
          <a:r>
            <a:rPr lang="de-DE" sz="1600" dirty="0" smtClean="0"/>
            <a:t>Das </a:t>
          </a:r>
          <a:r>
            <a:rPr lang="de-DE" sz="1600" dirty="0" smtClean="0"/>
            <a:t>IP wird </a:t>
          </a:r>
          <a:r>
            <a:rPr lang="de-DE" sz="1600" dirty="0" smtClean="0"/>
            <a:t>durch die Generalversammlung der Vereinten Nationen und den Hochkommissar für Menschenrechte angenommen</a:t>
          </a:r>
          <a:endParaRPr lang="de-DE" sz="1600" dirty="0"/>
        </a:p>
      </dgm:t>
    </dgm:pt>
    <dgm:pt modelId="{95C47708-AA3D-47F8-833A-E732FB2FC78C}" type="parTrans" cxnId="{6FA510A7-6402-4EE0-9423-C9EA7661CF06}">
      <dgm:prSet/>
      <dgm:spPr/>
      <dgm:t>
        <a:bodyPr/>
        <a:lstStyle/>
        <a:p>
          <a:endParaRPr lang="de-DE"/>
        </a:p>
      </dgm:t>
    </dgm:pt>
    <dgm:pt modelId="{C1799B26-4B13-450F-B0FE-8A6742EC22E1}" type="sibTrans" cxnId="{6FA510A7-6402-4EE0-9423-C9EA7661CF06}">
      <dgm:prSet/>
      <dgm:spPr/>
      <dgm:t>
        <a:bodyPr/>
        <a:lstStyle/>
        <a:p>
          <a:endParaRPr lang="de-DE"/>
        </a:p>
      </dgm:t>
    </dgm:pt>
    <dgm:pt modelId="{183B59BD-E08E-4903-A2CC-124DE9A70AF9}">
      <dgm:prSet custT="1"/>
      <dgm:spPr/>
      <dgm:t>
        <a:bodyPr/>
        <a:lstStyle/>
        <a:p>
          <a:pPr rtl="0"/>
          <a:r>
            <a:rPr lang="en-GB" sz="1600" b="1" dirty="0" err="1" smtClean="0"/>
            <a:t>März</a:t>
          </a:r>
          <a:r>
            <a:rPr lang="de-DE" sz="1600" b="1" dirty="0" smtClean="0"/>
            <a:t> 2001:</a:t>
          </a:r>
          <a:r>
            <a:rPr lang="de-DE" sz="1600" dirty="0" smtClean="0"/>
            <a:t/>
          </a:r>
          <a:br>
            <a:rPr lang="de-DE" sz="1600" dirty="0" smtClean="0"/>
          </a:br>
          <a:r>
            <a:rPr lang="de-DE" sz="1600" dirty="0" smtClean="0"/>
            <a:t> Das </a:t>
          </a:r>
          <a:r>
            <a:rPr lang="de-DE" sz="1600" dirty="0" smtClean="0"/>
            <a:t>IP </a:t>
          </a:r>
          <a:r>
            <a:rPr lang="de-DE" sz="1600" dirty="0" smtClean="0"/>
            <a:t>wird als Teil der professionellen </a:t>
          </a:r>
          <a:r>
            <a:rPr lang="de-DE" sz="1600" dirty="0" smtClean="0"/>
            <a:t>Trainingshand-bücher </a:t>
          </a:r>
          <a:r>
            <a:rPr lang="de-DE" sz="1600" dirty="0" smtClean="0"/>
            <a:t>der Vereinten Nationen </a:t>
          </a:r>
          <a:r>
            <a:rPr lang="de-DE" sz="1600" dirty="0" smtClean="0"/>
            <a:t>publiziert</a:t>
          </a:r>
        </a:p>
      </dgm:t>
    </dgm:pt>
    <dgm:pt modelId="{59A0716F-8551-4939-8BBA-8B2595944CEE}" type="parTrans" cxnId="{E7E99683-0F85-42FF-9EDA-9AA63B78B56D}">
      <dgm:prSet/>
      <dgm:spPr/>
      <dgm:t>
        <a:bodyPr/>
        <a:lstStyle/>
        <a:p>
          <a:endParaRPr lang="de-DE"/>
        </a:p>
      </dgm:t>
    </dgm:pt>
    <dgm:pt modelId="{61CBD94F-592C-426D-B173-389FC78FCAAC}" type="sibTrans" cxnId="{E7E99683-0F85-42FF-9EDA-9AA63B78B56D}">
      <dgm:prSet/>
      <dgm:spPr/>
      <dgm:t>
        <a:bodyPr/>
        <a:lstStyle/>
        <a:p>
          <a:endParaRPr lang="de-DE"/>
        </a:p>
      </dgm:t>
    </dgm:pt>
    <dgm:pt modelId="{94483D9B-6BB8-4DD6-8FB8-92A44AC22D6D}" type="pres">
      <dgm:prSet presAssocID="{ADB63A32-8326-4681-923B-911EF220AF7F}" presName="Name0" presStyleCnt="0">
        <dgm:presLayoutVars>
          <dgm:dir/>
          <dgm:resizeHandles val="exact"/>
        </dgm:presLayoutVars>
      </dgm:prSet>
      <dgm:spPr/>
      <dgm:t>
        <a:bodyPr/>
        <a:lstStyle/>
        <a:p>
          <a:endParaRPr lang="de-DE"/>
        </a:p>
      </dgm:t>
    </dgm:pt>
    <dgm:pt modelId="{5F1CB83B-BCA4-44AA-93AD-B7162F09D994}" type="pres">
      <dgm:prSet presAssocID="{ADB63A32-8326-4681-923B-911EF220AF7F}" presName="arrow" presStyleLbl="bgShp" presStyleIdx="0" presStyleCnt="1">
        <dgm:style>
          <a:lnRef idx="1">
            <a:schemeClr val="dk1"/>
          </a:lnRef>
          <a:fillRef idx="2">
            <a:schemeClr val="dk1"/>
          </a:fillRef>
          <a:effectRef idx="1">
            <a:schemeClr val="dk1"/>
          </a:effectRef>
          <a:fontRef idx="minor">
            <a:schemeClr val="dk1"/>
          </a:fontRef>
        </dgm:style>
      </dgm:prSet>
      <dgm:spPr/>
      <dgm:t>
        <a:bodyPr/>
        <a:lstStyle/>
        <a:p>
          <a:endParaRPr lang="en-US"/>
        </a:p>
      </dgm:t>
    </dgm:pt>
    <dgm:pt modelId="{FABDAE23-29C5-43AC-B908-6D5448CF88B9}" type="pres">
      <dgm:prSet presAssocID="{ADB63A32-8326-4681-923B-911EF220AF7F}" presName="points" presStyleCnt="0"/>
      <dgm:spPr/>
    </dgm:pt>
    <dgm:pt modelId="{5EB1B43F-7154-446C-B242-7EB058094A24}" type="pres">
      <dgm:prSet presAssocID="{ADD132D5-0F6A-4703-97CA-FC8F30E64823}" presName="compositeA" presStyleCnt="0"/>
      <dgm:spPr/>
    </dgm:pt>
    <dgm:pt modelId="{37865F9A-074E-4541-A435-400088D8C976}" type="pres">
      <dgm:prSet presAssocID="{ADD132D5-0F6A-4703-97CA-FC8F30E64823}" presName="textA" presStyleLbl="revTx" presStyleIdx="0" presStyleCnt="3" custScaleX="277034">
        <dgm:presLayoutVars>
          <dgm:bulletEnabled val="1"/>
        </dgm:presLayoutVars>
      </dgm:prSet>
      <dgm:spPr/>
      <dgm:t>
        <a:bodyPr/>
        <a:lstStyle/>
        <a:p>
          <a:endParaRPr lang="de-DE"/>
        </a:p>
      </dgm:t>
    </dgm:pt>
    <dgm:pt modelId="{0683A73E-C368-403D-B055-86BAC576E57B}" type="pres">
      <dgm:prSet presAssocID="{ADD132D5-0F6A-4703-97CA-FC8F30E64823}" presName="circleA" presStyleLbl="node1" presStyleIdx="0" presStyleCnt="3">
        <dgm:style>
          <a:lnRef idx="2">
            <a:schemeClr val="accent4"/>
          </a:lnRef>
          <a:fillRef idx="1">
            <a:schemeClr val="lt1"/>
          </a:fillRef>
          <a:effectRef idx="0">
            <a:schemeClr val="accent4"/>
          </a:effectRef>
          <a:fontRef idx="minor">
            <a:schemeClr val="dk1"/>
          </a:fontRef>
        </dgm:style>
      </dgm:prSet>
      <dgm:spPr/>
      <dgm:t>
        <a:bodyPr/>
        <a:lstStyle/>
        <a:p>
          <a:endParaRPr lang="en-US"/>
        </a:p>
      </dgm:t>
    </dgm:pt>
    <dgm:pt modelId="{53C2B6EC-DC0A-4FD7-A71F-87DB53C4977B}" type="pres">
      <dgm:prSet presAssocID="{ADD132D5-0F6A-4703-97CA-FC8F30E64823}" presName="spaceA" presStyleCnt="0"/>
      <dgm:spPr/>
    </dgm:pt>
    <dgm:pt modelId="{A8CF315F-F3A5-40F6-AE43-49EE0344EE9C}" type="pres">
      <dgm:prSet presAssocID="{CDC85F18-7C47-4C5D-831A-148B07A4B6AD}" presName="space" presStyleCnt="0"/>
      <dgm:spPr/>
    </dgm:pt>
    <dgm:pt modelId="{7DB7452C-0960-4B17-AD5F-386F30759819}" type="pres">
      <dgm:prSet presAssocID="{2A0B9DB6-B985-42FF-BAD8-D540F7782C73}" presName="compositeB" presStyleCnt="0"/>
      <dgm:spPr/>
    </dgm:pt>
    <dgm:pt modelId="{798546DA-A82D-4867-B2D6-1D2069B79A7F}" type="pres">
      <dgm:prSet presAssocID="{2A0B9DB6-B985-42FF-BAD8-D540F7782C73}" presName="textB" presStyleLbl="revTx" presStyleIdx="1" presStyleCnt="3" custScaleX="364399">
        <dgm:presLayoutVars>
          <dgm:bulletEnabled val="1"/>
        </dgm:presLayoutVars>
      </dgm:prSet>
      <dgm:spPr/>
      <dgm:t>
        <a:bodyPr/>
        <a:lstStyle/>
        <a:p>
          <a:endParaRPr lang="de-DE"/>
        </a:p>
      </dgm:t>
    </dgm:pt>
    <dgm:pt modelId="{E3664EFF-565D-479E-8911-213F5D67C235}" type="pres">
      <dgm:prSet presAssocID="{2A0B9DB6-B985-42FF-BAD8-D540F7782C73}" presName="circleB" presStyleLbl="node1" presStyleIdx="1" presStyleCnt="3">
        <dgm:style>
          <a:lnRef idx="2">
            <a:schemeClr val="accent4"/>
          </a:lnRef>
          <a:fillRef idx="1">
            <a:schemeClr val="lt1"/>
          </a:fillRef>
          <a:effectRef idx="0">
            <a:schemeClr val="accent4"/>
          </a:effectRef>
          <a:fontRef idx="minor">
            <a:schemeClr val="dk1"/>
          </a:fontRef>
        </dgm:style>
      </dgm:prSet>
      <dgm:spPr/>
      <dgm:t>
        <a:bodyPr/>
        <a:lstStyle/>
        <a:p>
          <a:endParaRPr lang="en-US"/>
        </a:p>
      </dgm:t>
    </dgm:pt>
    <dgm:pt modelId="{55ED3E9D-73C5-4AB0-A8D6-49DF598198F8}" type="pres">
      <dgm:prSet presAssocID="{2A0B9DB6-B985-42FF-BAD8-D540F7782C73}" presName="spaceB" presStyleCnt="0"/>
      <dgm:spPr/>
    </dgm:pt>
    <dgm:pt modelId="{9B02F79A-4402-4FDF-B604-E811CA0BE22A}" type="pres">
      <dgm:prSet presAssocID="{C1799B26-4B13-450F-B0FE-8A6742EC22E1}" presName="space" presStyleCnt="0"/>
      <dgm:spPr/>
    </dgm:pt>
    <dgm:pt modelId="{905DDD0E-AA3E-41CA-9CBE-58B4584E682D}" type="pres">
      <dgm:prSet presAssocID="{183B59BD-E08E-4903-A2CC-124DE9A70AF9}" presName="compositeA" presStyleCnt="0"/>
      <dgm:spPr/>
    </dgm:pt>
    <dgm:pt modelId="{3F0B3B33-AAE0-42A7-8F30-F2D3E575591D}" type="pres">
      <dgm:prSet presAssocID="{183B59BD-E08E-4903-A2CC-124DE9A70AF9}" presName="textA" presStyleLbl="revTx" presStyleIdx="2" presStyleCnt="3" custScaleX="267819" custLinFactNeighborX="-32719" custLinFactNeighborY="-3641">
        <dgm:presLayoutVars>
          <dgm:bulletEnabled val="1"/>
        </dgm:presLayoutVars>
      </dgm:prSet>
      <dgm:spPr/>
      <dgm:t>
        <a:bodyPr/>
        <a:lstStyle/>
        <a:p>
          <a:endParaRPr lang="de-DE"/>
        </a:p>
      </dgm:t>
    </dgm:pt>
    <dgm:pt modelId="{5EDEB090-5239-4FB7-9566-5F3C4846E2E7}" type="pres">
      <dgm:prSet presAssocID="{183B59BD-E08E-4903-A2CC-124DE9A70AF9}" presName="circleA" presStyleLbl="node1" presStyleIdx="2" presStyleCnt="3" custLinFactNeighborX="-35126">
        <dgm:style>
          <a:lnRef idx="2">
            <a:schemeClr val="accent4"/>
          </a:lnRef>
          <a:fillRef idx="1">
            <a:schemeClr val="lt1"/>
          </a:fillRef>
          <a:effectRef idx="0">
            <a:schemeClr val="accent4"/>
          </a:effectRef>
          <a:fontRef idx="minor">
            <a:schemeClr val="dk1"/>
          </a:fontRef>
        </dgm:style>
      </dgm:prSet>
      <dgm:spPr/>
      <dgm:t>
        <a:bodyPr/>
        <a:lstStyle/>
        <a:p>
          <a:endParaRPr lang="en-US"/>
        </a:p>
      </dgm:t>
    </dgm:pt>
    <dgm:pt modelId="{ECF4CD63-FF9C-4572-94DA-10EFD5F85108}" type="pres">
      <dgm:prSet presAssocID="{183B59BD-E08E-4903-A2CC-124DE9A70AF9}" presName="spaceA" presStyleCnt="0"/>
      <dgm:spPr/>
    </dgm:pt>
  </dgm:ptLst>
  <dgm:cxnLst>
    <dgm:cxn modelId="{72996D8A-904F-40A0-9A3B-9C2C17A744C5}" srcId="{ADB63A32-8326-4681-923B-911EF220AF7F}" destId="{ADD132D5-0F6A-4703-97CA-FC8F30E64823}" srcOrd="0" destOrd="0" parTransId="{D4B56219-372B-488C-A42E-47901AF45207}" sibTransId="{CDC85F18-7C47-4C5D-831A-148B07A4B6AD}"/>
    <dgm:cxn modelId="{0FBA3284-57AA-4BBB-B322-22CD88BE75AB}" type="presOf" srcId="{183B59BD-E08E-4903-A2CC-124DE9A70AF9}" destId="{3F0B3B33-AAE0-42A7-8F30-F2D3E575591D}" srcOrd="0" destOrd="0" presId="urn:microsoft.com/office/officeart/2005/8/layout/hProcess11"/>
    <dgm:cxn modelId="{079739C5-DCA7-42F8-90F7-BD3E36DBC85E}" type="presOf" srcId="{ADD132D5-0F6A-4703-97CA-FC8F30E64823}" destId="{37865F9A-074E-4541-A435-400088D8C976}" srcOrd="0" destOrd="0" presId="urn:microsoft.com/office/officeart/2005/8/layout/hProcess11"/>
    <dgm:cxn modelId="{534C00DB-81B8-4653-AED7-BC581A8B3E53}" type="presOf" srcId="{2A0B9DB6-B985-42FF-BAD8-D540F7782C73}" destId="{798546DA-A82D-4867-B2D6-1D2069B79A7F}" srcOrd="0" destOrd="0" presId="urn:microsoft.com/office/officeart/2005/8/layout/hProcess11"/>
    <dgm:cxn modelId="{E7E99683-0F85-42FF-9EDA-9AA63B78B56D}" srcId="{ADB63A32-8326-4681-923B-911EF220AF7F}" destId="{183B59BD-E08E-4903-A2CC-124DE9A70AF9}" srcOrd="2" destOrd="0" parTransId="{59A0716F-8551-4939-8BBA-8B2595944CEE}" sibTransId="{61CBD94F-592C-426D-B173-389FC78FCAAC}"/>
    <dgm:cxn modelId="{734AC00C-F523-4EB0-AB4A-E3877205782E}" type="presOf" srcId="{ADB63A32-8326-4681-923B-911EF220AF7F}" destId="{94483D9B-6BB8-4DD6-8FB8-92A44AC22D6D}" srcOrd="0" destOrd="0" presId="urn:microsoft.com/office/officeart/2005/8/layout/hProcess11"/>
    <dgm:cxn modelId="{6FA510A7-6402-4EE0-9423-C9EA7661CF06}" srcId="{ADB63A32-8326-4681-923B-911EF220AF7F}" destId="{2A0B9DB6-B985-42FF-BAD8-D540F7782C73}" srcOrd="1" destOrd="0" parTransId="{95C47708-AA3D-47F8-833A-E732FB2FC78C}" sibTransId="{C1799B26-4B13-450F-B0FE-8A6742EC22E1}"/>
    <dgm:cxn modelId="{E66D7656-B52E-460E-9DC4-A5B3424AADF7}" type="presParOf" srcId="{94483D9B-6BB8-4DD6-8FB8-92A44AC22D6D}" destId="{5F1CB83B-BCA4-44AA-93AD-B7162F09D994}" srcOrd="0" destOrd="0" presId="urn:microsoft.com/office/officeart/2005/8/layout/hProcess11"/>
    <dgm:cxn modelId="{877BE9BC-1C96-4179-B6C2-7E82EBAC906D}" type="presParOf" srcId="{94483D9B-6BB8-4DD6-8FB8-92A44AC22D6D}" destId="{FABDAE23-29C5-43AC-B908-6D5448CF88B9}" srcOrd="1" destOrd="0" presId="urn:microsoft.com/office/officeart/2005/8/layout/hProcess11"/>
    <dgm:cxn modelId="{FC810166-3246-47CC-B555-FF11ABCCED41}" type="presParOf" srcId="{FABDAE23-29C5-43AC-B908-6D5448CF88B9}" destId="{5EB1B43F-7154-446C-B242-7EB058094A24}" srcOrd="0" destOrd="0" presId="urn:microsoft.com/office/officeart/2005/8/layout/hProcess11"/>
    <dgm:cxn modelId="{969DE6CA-A229-4C18-BCAC-01DEFAC26998}" type="presParOf" srcId="{5EB1B43F-7154-446C-B242-7EB058094A24}" destId="{37865F9A-074E-4541-A435-400088D8C976}" srcOrd="0" destOrd="0" presId="urn:microsoft.com/office/officeart/2005/8/layout/hProcess11"/>
    <dgm:cxn modelId="{01540E46-5CD5-4734-90A1-7A790FE5B328}" type="presParOf" srcId="{5EB1B43F-7154-446C-B242-7EB058094A24}" destId="{0683A73E-C368-403D-B055-86BAC576E57B}" srcOrd="1" destOrd="0" presId="urn:microsoft.com/office/officeart/2005/8/layout/hProcess11"/>
    <dgm:cxn modelId="{1D569960-FB18-4F03-9795-450331E70C9D}" type="presParOf" srcId="{5EB1B43F-7154-446C-B242-7EB058094A24}" destId="{53C2B6EC-DC0A-4FD7-A71F-87DB53C4977B}" srcOrd="2" destOrd="0" presId="urn:microsoft.com/office/officeart/2005/8/layout/hProcess11"/>
    <dgm:cxn modelId="{C53D2223-E2D3-4EFB-854D-1AE358207F1E}" type="presParOf" srcId="{FABDAE23-29C5-43AC-B908-6D5448CF88B9}" destId="{A8CF315F-F3A5-40F6-AE43-49EE0344EE9C}" srcOrd="1" destOrd="0" presId="urn:microsoft.com/office/officeart/2005/8/layout/hProcess11"/>
    <dgm:cxn modelId="{60D678FE-B7C0-4E44-A21E-1FAE19ED6627}" type="presParOf" srcId="{FABDAE23-29C5-43AC-B908-6D5448CF88B9}" destId="{7DB7452C-0960-4B17-AD5F-386F30759819}" srcOrd="2" destOrd="0" presId="urn:microsoft.com/office/officeart/2005/8/layout/hProcess11"/>
    <dgm:cxn modelId="{ADC1E2C7-C016-4288-8777-A5547E85BD19}" type="presParOf" srcId="{7DB7452C-0960-4B17-AD5F-386F30759819}" destId="{798546DA-A82D-4867-B2D6-1D2069B79A7F}" srcOrd="0" destOrd="0" presId="urn:microsoft.com/office/officeart/2005/8/layout/hProcess11"/>
    <dgm:cxn modelId="{F44149BB-071D-44D6-B7AE-F6F12BDDC245}" type="presParOf" srcId="{7DB7452C-0960-4B17-AD5F-386F30759819}" destId="{E3664EFF-565D-479E-8911-213F5D67C235}" srcOrd="1" destOrd="0" presId="urn:microsoft.com/office/officeart/2005/8/layout/hProcess11"/>
    <dgm:cxn modelId="{D485F9B2-D4A0-4285-B4DF-9C8696B2DF3E}" type="presParOf" srcId="{7DB7452C-0960-4B17-AD5F-386F30759819}" destId="{55ED3E9D-73C5-4AB0-A8D6-49DF598198F8}" srcOrd="2" destOrd="0" presId="urn:microsoft.com/office/officeart/2005/8/layout/hProcess11"/>
    <dgm:cxn modelId="{97184936-5141-4A21-A304-DEA594A18BA1}" type="presParOf" srcId="{FABDAE23-29C5-43AC-B908-6D5448CF88B9}" destId="{9B02F79A-4402-4FDF-B604-E811CA0BE22A}" srcOrd="3" destOrd="0" presId="urn:microsoft.com/office/officeart/2005/8/layout/hProcess11"/>
    <dgm:cxn modelId="{4F9CB263-3953-4252-80CE-F89B89525489}" type="presParOf" srcId="{FABDAE23-29C5-43AC-B908-6D5448CF88B9}" destId="{905DDD0E-AA3E-41CA-9CBE-58B4584E682D}" srcOrd="4" destOrd="0" presId="urn:microsoft.com/office/officeart/2005/8/layout/hProcess11"/>
    <dgm:cxn modelId="{1D9976E7-F52E-4EA4-AAD6-3F18D42C4C9B}" type="presParOf" srcId="{905DDD0E-AA3E-41CA-9CBE-58B4584E682D}" destId="{3F0B3B33-AAE0-42A7-8F30-F2D3E575591D}" srcOrd="0" destOrd="0" presId="urn:microsoft.com/office/officeart/2005/8/layout/hProcess11"/>
    <dgm:cxn modelId="{1EEF5F2D-96EB-4595-9FAA-C68BFE57A31C}" type="presParOf" srcId="{905DDD0E-AA3E-41CA-9CBE-58B4584E682D}" destId="{5EDEB090-5239-4FB7-9566-5F3C4846E2E7}" srcOrd="1" destOrd="0" presId="urn:microsoft.com/office/officeart/2005/8/layout/hProcess11"/>
    <dgm:cxn modelId="{72EC2454-C3E5-4A86-8CC8-972725ED7D0E}" type="presParOf" srcId="{905DDD0E-AA3E-41CA-9CBE-58B4584E682D}" destId="{ECF4CD63-FF9C-4572-94DA-10EFD5F85108}"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C9B325-7B68-432F-95FC-75DF1CC1835C}">
      <dsp:nvSpPr>
        <dsp:cNvPr id="0" name=""/>
        <dsp:cNvSpPr/>
      </dsp:nvSpPr>
      <dsp:spPr>
        <a:xfrm>
          <a:off x="3103797" y="1672"/>
          <a:ext cx="2145332" cy="1394465"/>
        </a:xfrm>
        <a:prstGeom prst="round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dsp:spPr>
      <dsp:style>
        <a:lnRef idx="1">
          <a:schemeClr val="dk1"/>
        </a:lnRef>
        <a:fillRef idx="2">
          <a:schemeClr val="dk1"/>
        </a:fillRef>
        <a:effectRef idx="1">
          <a:schemeClr val="dk1"/>
        </a:effectRef>
        <a:fontRef idx="minor">
          <a:schemeClr val="dk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de-DE" sz="2500" kern="1200" dirty="0" smtClean="0"/>
            <a:t>Physicans for Human Rights</a:t>
          </a:r>
          <a:endParaRPr lang="de-DE" sz="2500" kern="1200" dirty="0"/>
        </a:p>
      </dsp:txBody>
      <dsp:txXfrm>
        <a:off x="3171869" y="69744"/>
        <a:ext cx="2009188" cy="1258321"/>
      </dsp:txXfrm>
    </dsp:sp>
    <dsp:sp modelId="{F30A90DC-CE50-407A-B960-FC735CFBB06E}">
      <dsp:nvSpPr>
        <dsp:cNvPr id="0" name=""/>
        <dsp:cNvSpPr/>
      </dsp:nvSpPr>
      <dsp:spPr>
        <a:xfrm>
          <a:off x="2315213" y="698905"/>
          <a:ext cx="3722500" cy="3722500"/>
        </a:xfrm>
        <a:custGeom>
          <a:avLst/>
          <a:gdLst/>
          <a:ahLst/>
          <a:cxnLst/>
          <a:rect l="0" t="0" r="0" b="0"/>
          <a:pathLst>
            <a:path>
              <a:moveTo>
                <a:pt x="2949529" y="351316"/>
              </a:moveTo>
              <a:arcTo wR="1861250" hR="1861250" stAng="18346923" swAng="3649875"/>
            </a:path>
          </a:pathLst>
        </a:custGeom>
        <a:noFill/>
        <a:ln w="9525" cap="flat" cmpd="sng" algn="ctr">
          <a:solidFill>
            <a:schemeClr val="tx1">
              <a:lumMod val="95000"/>
              <a:lumOff val="5000"/>
            </a:schemeClr>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40DFA1CC-870D-4971-B4D9-8A771E206DE6}">
      <dsp:nvSpPr>
        <dsp:cNvPr id="0" name=""/>
        <dsp:cNvSpPr/>
      </dsp:nvSpPr>
      <dsp:spPr>
        <a:xfrm>
          <a:off x="4715687" y="2793548"/>
          <a:ext cx="2145332" cy="1394465"/>
        </a:xfrm>
        <a:prstGeom prst="round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dsp:spPr>
      <dsp:style>
        <a:lnRef idx="1">
          <a:schemeClr val="dk1"/>
        </a:lnRef>
        <a:fillRef idx="2">
          <a:schemeClr val="dk1"/>
        </a:fillRef>
        <a:effectRef idx="1">
          <a:schemeClr val="dk1"/>
        </a:effectRef>
        <a:fontRef idx="minor">
          <a:schemeClr val="dk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de-DE" sz="2500" kern="1200" dirty="0" err="1" smtClean="0"/>
            <a:t>Turkish</a:t>
          </a:r>
          <a:r>
            <a:rPr lang="de-DE" sz="2500" kern="1200" dirty="0" smtClean="0"/>
            <a:t> Medical </a:t>
          </a:r>
          <a:r>
            <a:rPr lang="de-DE" sz="2500" kern="1200" dirty="0" err="1" smtClean="0"/>
            <a:t>Association</a:t>
          </a:r>
          <a:endParaRPr lang="de-DE" sz="2500" kern="1200" dirty="0"/>
        </a:p>
      </dsp:txBody>
      <dsp:txXfrm>
        <a:off x="4783759" y="2861620"/>
        <a:ext cx="2009188" cy="1258321"/>
      </dsp:txXfrm>
    </dsp:sp>
    <dsp:sp modelId="{AE850AD8-B46C-4E78-9AD8-F8BE3F71479A}">
      <dsp:nvSpPr>
        <dsp:cNvPr id="0" name=""/>
        <dsp:cNvSpPr/>
      </dsp:nvSpPr>
      <dsp:spPr>
        <a:xfrm>
          <a:off x="2315213" y="698905"/>
          <a:ext cx="3722500" cy="3722500"/>
        </a:xfrm>
        <a:custGeom>
          <a:avLst/>
          <a:gdLst/>
          <a:ahLst/>
          <a:cxnLst/>
          <a:rect l="0" t="0" r="0" b="0"/>
          <a:pathLst>
            <a:path>
              <a:moveTo>
                <a:pt x="2747825" y="3497781"/>
              </a:moveTo>
              <a:arcTo wR="1861250" hR="1861250" stAng="3693228" swAng="3413544"/>
            </a:path>
          </a:pathLst>
        </a:custGeom>
        <a:noFill/>
        <a:ln w="9525" cap="flat" cmpd="sng" algn="ctr">
          <a:solidFill>
            <a:schemeClr val="tx1">
              <a:lumMod val="95000"/>
              <a:lumOff val="5000"/>
            </a:schemeClr>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9D6FF76E-2FBE-43A9-88EF-8AAA0FEDF3DF}">
      <dsp:nvSpPr>
        <dsp:cNvPr id="0" name=""/>
        <dsp:cNvSpPr/>
      </dsp:nvSpPr>
      <dsp:spPr>
        <a:xfrm>
          <a:off x="1491908" y="2793548"/>
          <a:ext cx="2145332" cy="1394465"/>
        </a:xfrm>
        <a:prstGeom prst="round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dsp:spPr>
      <dsp:style>
        <a:lnRef idx="1">
          <a:schemeClr val="dk1"/>
        </a:lnRef>
        <a:fillRef idx="2">
          <a:schemeClr val="dk1"/>
        </a:fillRef>
        <a:effectRef idx="1">
          <a:schemeClr val="dk1"/>
        </a:effectRef>
        <a:fontRef idx="minor">
          <a:schemeClr val="dk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de-DE" sz="2500" kern="1200" dirty="0" smtClean="0"/>
            <a:t>Human </a:t>
          </a:r>
          <a:r>
            <a:rPr lang="de-DE" sz="2500" kern="1200" dirty="0" err="1" smtClean="0"/>
            <a:t>Rights</a:t>
          </a:r>
          <a:r>
            <a:rPr lang="de-DE" sz="2500" kern="1200" dirty="0" smtClean="0"/>
            <a:t> </a:t>
          </a:r>
          <a:r>
            <a:rPr lang="de-DE" sz="2500" kern="1200" dirty="0" err="1" smtClean="0"/>
            <a:t>Foundation</a:t>
          </a:r>
          <a:r>
            <a:rPr lang="de-DE" sz="2500" kern="1200" dirty="0" smtClean="0"/>
            <a:t> </a:t>
          </a:r>
          <a:r>
            <a:rPr lang="de-DE" sz="2500" kern="1200" dirty="0" err="1" smtClean="0"/>
            <a:t>of</a:t>
          </a:r>
          <a:r>
            <a:rPr lang="de-DE" sz="2500" kern="1200" dirty="0" smtClean="0"/>
            <a:t> Turkey</a:t>
          </a:r>
          <a:endParaRPr lang="de-DE" sz="2500" kern="1200" dirty="0"/>
        </a:p>
      </dsp:txBody>
      <dsp:txXfrm>
        <a:off x="1559980" y="2861620"/>
        <a:ext cx="2009188" cy="1258321"/>
      </dsp:txXfrm>
    </dsp:sp>
    <dsp:sp modelId="{72917A81-25F4-47A3-B02E-12905F4F8732}">
      <dsp:nvSpPr>
        <dsp:cNvPr id="0" name=""/>
        <dsp:cNvSpPr/>
      </dsp:nvSpPr>
      <dsp:spPr>
        <a:xfrm>
          <a:off x="2315213" y="698905"/>
          <a:ext cx="3722500" cy="3722500"/>
        </a:xfrm>
        <a:custGeom>
          <a:avLst/>
          <a:gdLst/>
          <a:ahLst/>
          <a:cxnLst/>
          <a:rect l="0" t="0" r="0" b="0"/>
          <a:pathLst>
            <a:path>
              <a:moveTo>
                <a:pt x="12384" y="2075606"/>
              </a:moveTo>
              <a:arcTo wR="1861250" hR="1861250" stAng="10403202" swAng="3649875"/>
            </a:path>
          </a:pathLst>
        </a:custGeom>
        <a:noFill/>
        <a:ln w="9525" cap="flat" cmpd="sng" algn="ctr">
          <a:solidFill>
            <a:schemeClr val="tx1">
              <a:lumMod val="95000"/>
              <a:lumOff val="5000"/>
            </a:schemeClr>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1CB83B-BCA4-44AA-93AD-B7162F09D994}">
      <dsp:nvSpPr>
        <dsp:cNvPr id="0" name=""/>
        <dsp:cNvSpPr/>
      </dsp:nvSpPr>
      <dsp:spPr>
        <a:xfrm>
          <a:off x="0" y="1499711"/>
          <a:ext cx="7067127" cy="1999614"/>
        </a:xfrm>
        <a:prstGeom prst="notchedRightArrow">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37865F9A-074E-4541-A435-400088D8C976}">
      <dsp:nvSpPr>
        <dsp:cNvPr id="0" name=""/>
        <dsp:cNvSpPr/>
      </dsp:nvSpPr>
      <dsp:spPr>
        <a:xfrm>
          <a:off x="568" y="0"/>
          <a:ext cx="1916488" cy="19996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lvl="0" algn="ctr" defTabSz="711200" rtl="0">
            <a:lnSpc>
              <a:spcPct val="90000"/>
            </a:lnSpc>
            <a:spcBef>
              <a:spcPct val="0"/>
            </a:spcBef>
            <a:spcAft>
              <a:spcPct val="35000"/>
            </a:spcAft>
          </a:pPr>
          <a:r>
            <a:rPr lang="de-DE" sz="1600" b="1" kern="1200" dirty="0" smtClean="0"/>
            <a:t>Aug. 1999: </a:t>
          </a:r>
          <a:r>
            <a:rPr lang="de-DE" sz="1600" kern="1200" dirty="0" smtClean="0"/>
            <a:t/>
          </a:r>
          <a:br>
            <a:rPr lang="de-DE" sz="1600" kern="1200" dirty="0" smtClean="0"/>
          </a:br>
          <a:r>
            <a:rPr lang="de-DE" sz="1600" kern="1200" dirty="0" smtClean="0"/>
            <a:t>Fertigstellung des Istanbul </a:t>
          </a:r>
          <a:r>
            <a:rPr lang="de-DE" sz="1600" kern="1200" dirty="0" smtClean="0"/>
            <a:t>Protokolls (IP) </a:t>
          </a:r>
          <a:r>
            <a:rPr lang="de-DE" sz="1600" kern="1200" dirty="0" smtClean="0"/>
            <a:t>durch mehr als 75 Experten, die 40 Organisationen in 15 Ländern repräsentieren</a:t>
          </a:r>
          <a:endParaRPr lang="de-DE" sz="1600" kern="1200" dirty="0"/>
        </a:p>
      </dsp:txBody>
      <dsp:txXfrm>
        <a:off x="568" y="0"/>
        <a:ext cx="1916488" cy="1999614"/>
      </dsp:txXfrm>
    </dsp:sp>
    <dsp:sp modelId="{0683A73E-C368-403D-B055-86BAC576E57B}">
      <dsp:nvSpPr>
        <dsp:cNvPr id="0" name=""/>
        <dsp:cNvSpPr/>
      </dsp:nvSpPr>
      <dsp:spPr>
        <a:xfrm>
          <a:off x="708861" y="2249566"/>
          <a:ext cx="499903" cy="499903"/>
        </a:xfrm>
        <a:prstGeom prst="ellipse">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sp>
    <dsp:sp modelId="{798546DA-A82D-4867-B2D6-1D2069B79A7F}">
      <dsp:nvSpPr>
        <dsp:cNvPr id="0" name=""/>
        <dsp:cNvSpPr/>
      </dsp:nvSpPr>
      <dsp:spPr>
        <a:xfrm>
          <a:off x="1951646" y="2999422"/>
          <a:ext cx="2520869" cy="19996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lvl="0" algn="ctr" defTabSz="711200" rtl="0">
            <a:lnSpc>
              <a:spcPct val="90000"/>
            </a:lnSpc>
            <a:spcBef>
              <a:spcPct val="0"/>
            </a:spcBef>
            <a:spcAft>
              <a:spcPct val="35000"/>
            </a:spcAft>
          </a:pPr>
          <a:r>
            <a:rPr lang="en-GB" sz="1600" b="1" kern="1200" dirty="0" err="1" smtClean="0"/>
            <a:t>Dezember</a:t>
          </a:r>
          <a:r>
            <a:rPr lang="de-DE" sz="1600" b="1" kern="1200" dirty="0" smtClean="0"/>
            <a:t> 2000: </a:t>
          </a:r>
          <a:r>
            <a:rPr lang="de-DE" sz="1600" kern="1200" dirty="0" smtClean="0"/>
            <a:t/>
          </a:r>
          <a:br>
            <a:rPr lang="de-DE" sz="1600" kern="1200" dirty="0" smtClean="0"/>
          </a:br>
          <a:r>
            <a:rPr lang="de-DE" sz="1600" kern="1200" dirty="0" smtClean="0"/>
            <a:t>Das </a:t>
          </a:r>
          <a:r>
            <a:rPr lang="de-DE" sz="1600" kern="1200" dirty="0" smtClean="0"/>
            <a:t>IP wird </a:t>
          </a:r>
          <a:r>
            <a:rPr lang="de-DE" sz="1600" kern="1200" dirty="0" smtClean="0"/>
            <a:t>durch die Generalversammlung der Vereinten Nationen und den Hochkommissar für Menschenrechte angenommen</a:t>
          </a:r>
          <a:endParaRPr lang="de-DE" sz="1600" kern="1200" dirty="0"/>
        </a:p>
      </dsp:txBody>
      <dsp:txXfrm>
        <a:off x="1951646" y="2999422"/>
        <a:ext cx="2520869" cy="1999614"/>
      </dsp:txXfrm>
    </dsp:sp>
    <dsp:sp modelId="{E3664EFF-565D-479E-8911-213F5D67C235}">
      <dsp:nvSpPr>
        <dsp:cNvPr id="0" name=""/>
        <dsp:cNvSpPr/>
      </dsp:nvSpPr>
      <dsp:spPr>
        <a:xfrm>
          <a:off x="2962129" y="2249566"/>
          <a:ext cx="499903" cy="499903"/>
        </a:xfrm>
        <a:prstGeom prst="ellipse">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sp>
    <dsp:sp modelId="{3F0B3B33-AAE0-42A7-8F30-F2D3E575591D}">
      <dsp:nvSpPr>
        <dsp:cNvPr id="0" name=""/>
        <dsp:cNvSpPr/>
      </dsp:nvSpPr>
      <dsp:spPr>
        <a:xfrm>
          <a:off x="4280759" y="0"/>
          <a:ext cx="1852740" cy="19996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lvl="0" algn="ctr" defTabSz="711200" rtl="0">
            <a:lnSpc>
              <a:spcPct val="90000"/>
            </a:lnSpc>
            <a:spcBef>
              <a:spcPct val="0"/>
            </a:spcBef>
            <a:spcAft>
              <a:spcPct val="35000"/>
            </a:spcAft>
          </a:pPr>
          <a:r>
            <a:rPr lang="en-GB" sz="1600" b="1" kern="1200" dirty="0" err="1" smtClean="0"/>
            <a:t>März</a:t>
          </a:r>
          <a:r>
            <a:rPr lang="de-DE" sz="1600" b="1" kern="1200" dirty="0" smtClean="0"/>
            <a:t> 2001:</a:t>
          </a:r>
          <a:r>
            <a:rPr lang="de-DE" sz="1600" kern="1200" dirty="0" smtClean="0"/>
            <a:t/>
          </a:r>
          <a:br>
            <a:rPr lang="de-DE" sz="1600" kern="1200" dirty="0" smtClean="0"/>
          </a:br>
          <a:r>
            <a:rPr lang="de-DE" sz="1600" kern="1200" dirty="0" smtClean="0"/>
            <a:t> Das </a:t>
          </a:r>
          <a:r>
            <a:rPr lang="de-DE" sz="1600" kern="1200" dirty="0" smtClean="0"/>
            <a:t>IP </a:t>
          </a:r>
          <a:r>
            <a:rPr lang="de-DE" sz="1600" kern="1200" dirty="0" smtClean="0"/>
            <a:t>wird als Teil der professionellen </a:t>
          </a:r>
          <a:r>
            <a:rPr lang="de-DE" sz="1600" kern="1200" dirty="0" smtClean="0"/>
            <a:t>Trainingshand-bücher </a:t>
          </a:r>
          <a:r>
            <a:rPr lang="de-DE" sz="1600" kern="1200" dirty="0" smtClean="0"/>
            <a:t>der Vereinten Nationen </a:t>
          </a:r>
          <a:r>
            <a:rPr lang="de-DE" sz="1600" kern="1200" dirty="0" smtClean="0"/>
            <a:t>publiziert</a:t>
          </a:r>
        </a:p>
      </dsp:txBody>
      <dsp:txXfrm>
        <a:off x="4280759" y="0"/>
        <a:ext cx="1852740" cy="1999614"/>
      </dsp:txXfrm>
    </dsp:sp>
    <dsp:sp modelId="{5EDEB090-5239-4FB7-9566-5F3C4846E2E7}">
      <dsp:nvSpPr>
        <dsp:cNvPr id="0" name=""/>
        <dsp:cNvSpPr/>
      </dsp:nvSpPr>
      <dsp:spPr>
        <a:xfrm>
          <a:off x="5007927" y="2249566"/>
          <a:ext cx="499903" cy="499903"/>
        </a:xfrm>
        <a:prstGeom prst="ellipse">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68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dirty="0"/>
          </a:p>
        </p:txBody>
      </p:sp>
      <p:sp>
        <p:nvSpPr>
          <p:cNvPr id="3368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F2153065-C6DB-4BCF-B583-A9A396F80BD2}" type="datetimeFigureOut">
              <a:rPr lang="en-GB"/>
              <a:pPr>
                <a:defRPr/>
              </a:pPr>
              <a:t>26/04/2013</a:t>
            </a:fld>
            <a:endParaRPr lang="en-GB" dirty="0"/>
          </a:p>
        </p:txBody>
      </p:sp>
      <p:sp>
        <p:nvSpPr>
          <p:cNvPr id="3369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dirty="0"/>
          </a:p>
        </p:txBody>
      </p:sp>
      <p:sp>
        <p:nvSpPr>
          <p:cNvPr id="3369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FC6850E-0FE9-4FDB-8F0C-35A427AA0258}" type="slidenum">
              <a:rPr lang="en-GB"/>
              <a:pPr>
                <a:defRPr/>
              </a:pPr>
              <a:t>‹Nr.›</a:t>
            </a:fld>
            <a:endParaRPr lang="en-GB" dirty="0"/>
          </a:p>
        </p:txBody>
      </p:sp>
    </p:spTree>
    <p:extLst>
      <p:ext uri="{BB962C8B-B14F-4D97-AF65-F5344CB8AC3E}">
        <p14:creationId xmlns:p14="http://schemas.microsoft.com/office/powerpoint/2010/main" val="42747631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1426" name="AutoShape 1"/>
          <p:cNvSpPr>
            <a:spLocks noChangeArrowheads="1"/>
          </p:cNvSpPr>
          <p:nvPr/>
        </p:nvSpPr>
        <p:spPr bwMode="auto">
          <a:xfrm>
            <a:off x="0" y="0"/>
            <a:ext cx="6858000" cy="9144000"/>
          </a:xfrm>
          <a:prstGeom prst="roundRect">
            <a:avLst>
              <a:gd name="adj" fmla="val 23"/>
            </a:avLst>
          </a:prstGeom>
          <a:solidFill>
            <a:srgbClr val="FFFFFF"/>
          </a:solidFill>
          <a:ln>
            <a:noFill/>
          </a:ln>
          <a:extLst/>
        </p:spPr>
        <p:txBody>
          <a:bodyPr wrap="none" anchor="ctr"/>
          <a:lstStyle/>
          <a:p>
            <a:pPr>
              <a:buClr>
                <a:srgbClr val="000000"/>
              </a:buClr>
              <a:buSzPct val="100000"/>
              <a:buFont typeface="Times New Roman" pitchFamily="18" charset="0"/>
              <a:buNone/>
              <a:defRPr/>
            </a:pPr>
            <a:endParaRPr lang="de-AT">
              <a:cs typeface="Arial" pitchFamily="34" charset="0"/>
            </a:endParaRPr>
          </a:p>
        </p:txBody>
      </p:sp>
      <p:sp>
        <p:nvSpPr>
          <p:cNvPr id="231427" name="Text Box 2"/>
          <p:cNvSpPr txBox="1">
            <a:spLocks noChangeArrowheads="1"/>
          </p:cNvSpPr>
          <p:nvPr/>
        </p:nvSpPr>
        <p:spPr bwMode="auto">
          <a:xfrm>
            <a:off x="0" y="0"/>
            <a:ext cx="2971800" cy="457200"/>
          </a:xfrm>
          <a:prstGeom prst="rect">
            <a:avLst/>
          </a:prstGeom>
          <a:noFill/>
          <a:ln>
            <a:noFill/>
          </a:ln>
          <a:extLst/>
        </p:spPr>
        <p:txBody>
          <a:bodyPr wrap="none" anchor="ctr"/>
          <a:lstStyle/>
          <a:p>
            <a:pPr>
              <a:buClr>
                <a:srgbClr val="000000"/>
              </a:buClr>
              <a:buSzPct val="100000"/>
              <a:buFont typeface="Times New Roman" pitchFamily="18" charset="0"/>
              <a:buNone/>
              <a:defRPr/>
            </a:pPr>
            <a:endParaRPr lang="de-AT">
              <a:cs typeface="Arial" pitchFamily="34" charset="0"/>
            </a:endParaRPr>
          </a:p>
        </p:txBody>
      </p:sp>
      <p:sp>
        <p:nvSpPr>
          <p:cNvPr id="5123" name="Rectangle 3"/>
          <p:cNvSpPr>
            <a:spLocks noGrp="1" noChangeArrowheads="1"/>
          </p:cNvSpPr>
          <p:nvPr>
            <p:ph type="dt"/>
          </p:nvPr>
        </p:nvSpPr>
        <p:spPr bwMode="auto">
          <a:xfrm>
            <a:off x="3884613" y="0"/>
            <a:ext cx="2970212" cy="455613"/>
          </a:xfrm>
          <a:prstGeom prst="rect">
            <a:avLst/>
          </a:prstGeom>
          <a:noFill/>
          <a:ln>
            <a:noFill/>
          </a:ln>
          <a:effectLst/>
          <a:extLst/>
        </p:spPr>
        <p:txBody>
          <a:bodyPr vert="horz" wrap="square" lIns="90000" tIns="46800" rIns="90000" bIns="46800" numCol="1" anchor="t" anchorCtr="0" compatLnSpc="1">
            <a:prstTxWarp prst="textNoShape">
              <a:avLst/>
            </a:prstTxWarp>
          </a:bodyPr>
          <a:lstStyle>
            <a:lvl1pPr algn="r">
              <a:buClr>
                <a:srgbClr val="000000"/>
              </a:buClr>
              <a:buSzPct val="45000"/>
              <a:buFont typeface="Wingdings" pitchFamily="2" charset="2"/>
              <a:buNone/>
              <a:tabLst>
                <a:tab pos="723900" algn="l"/>
                <a:tab pos="1447800" algn="l"/>
                <a:tab pos="2171700" algn="l"/>
                <a:tab pos="2895600" algn="l"/>
              </a:tabLst>
              <a:defRPr sz="1200">
                <a:solidFill>
                  <a:srgbClr val="000000"/>
                </a:solidFill>
                <a:latin typeface="Times New Roman" pitchFamily="18" charset="0"/>
                <a:cs typeface="+mn-cs"/>
              </a:defRPr>
            </a:lvl1pPr>
          </a:lstStyle>
          <a:p>
            <a:pPr>
              <a:defRPr/>
            </a:pPr>
            <a:endParaRPr lang="el-GR"/>
          </a:p>
        </p:txBody>
      </p:sp>
      <p:sp>
        <p:nvSpPr>
          <p:cNvPr id="31749" name="Rectangle 4"/>
          <p:cNvSpPr>
            <a:spLocks noGrp="1" noRot="1" noChangeAspect="1" noChangeArrowheads="1"/>
          </p:cNvSpPr>
          <p:nvPr>
            <p:ph type="sldImg"/>
          </p:nvPr>
        </p:nvSpPr>
        <p:spPr bwMode="auto">
          <a:xfrm>
            <a:off x="1143000" y="685800"/>
            <a:ext cx="4570413" cy="3427413"/>
          </a:xfrm>
          <a:prstGeom prst="rect">
            <a:avLst/>
          </a:prstGeom>
          <a:noFill/>
          <a:ln w="9525">
            <a:noFill/>
            <a:miter lim="800000"/>
            <a:headEnd/>
            <a:tailEnd/>
          </a:ln>
        </p:spPr>
      </p:sp>
      <p:sp>
        <p:nvSpPr>
          <p:cNvPr id="5125" name="Rectangle 5"/>
          <p:cNvSpPr>
            <a:spLocks noGrp="1" noChangeArrowheads="1"/>
          </p:cNvSpPr>
          <p:nvPr>
            <p:ph type="body"/>
          </p:nvPr>
        </p:nvSpPr>
        <p:spPr bwMode="auto">
          <a:xfrm>
            <a:off x="685800" y="4343400"/>
            <a:ext cx="5484813" cy="4113213"/>
          </a:xfrm>
          <a:prstGeom prst="rect">
            <a:avLst/>
          </a:prstGeom>
          <a:noFill/>
          <a:ln>
            <a:noFill/>
          </a:ln>
          <a:effectLst/>
          <a:extLst/>
        </p:spPr>
        <p:txBody>
          <a:bodyPr vert="horz" wrap="square" lIns="0" tIns="0" rIns="0" bIns="0" numCol="1" anchor="t" anchorCtr="0" compatLnSpc="1">
            <a:prstTxWarp prst="textNoShape">
              <a:avLst/>
            </a:prstTxWarp>
          </a:bodyPr>
          <a:lstStyle/>
          <a:p>
            <a:pPr lvl="0"/>
            <a:endParaRPr lang="de-AT" noProof="0" smtClean="0"/>
          </a:p>
        </p:txBody>
      </p:sp>
      <p:sp>
        <p:nvSpPr>
          <p:cNvPr id="231431" name="Text Box 6"/>
          <p:cNvSpPr txBox="1">
            <a:spLocks noChangeArrowheads="1"/>
          </p:cNvSpPr>
          <p:nvPr/>
        </p:nvSpPr>
        <p:spPr bwMode="auto">
          <a:xfrm>
            <a:off x="0" y="8685213"/>
            <a:ext cx="2971800" cy="457200"/>
          </a:xfrm>
          <a:prstGeom prst="rect">
            <a:avLst/>
          </a:prstGeom>
          <a:noFill/>
          <a:ln>
            <a:noFill/>
          </a:ln>
          <a:extLst/>
        </p:spPr>
        <p:txBody>
          <a:bodyPr wrap="none" anchor="ctr"/>
          <a:lstStyle/>
          <a:p>
            <a:pPr>
              <a:buClr>
                <a:srgbClr val="000000"/>
              </a:buClr>
              <a:buSzPct val="100000"/>
              <a:buFont typeface="Times New Roman" pitchFamily="18" charset="0"/>
              <a:buNone/>
              <a:defRPr/>
            </a:pPr>
            <a:endParaRPr lang="de-AT">
              <a:cs typeface="Arial" pitchFamily="34" charset="0"/>
            </a:endParaRPr>
          </a:p>
        </p:txBody>
      </p:sp>
      <p:sp>
        <p:nvSpPr>
          <p:cNvPr id="5127" name="Rectangle 7"/>
          <p:cNvSpPr>
            <a:spLocks noGrp="1" noChangeArrowheads="1"/>
          </p:cNvSpPr>
          <p:nvPr>
            <p:ph type="sldNum"/>
          </p:nvPr>
        </p:nvSpPr>
        <p:spPr bwMode="auto">
          <a:xfrm>
            <a:off x="3884613" y="8685213"/>
            <a:ext cx="2970212" cy="455612"/>
          </a:xfrm>
          <a:prstGeom prst="rect">
            <a:avLst/>
          </a:prstGeom>
          <a:noFill/>
          <a:ln>
            <a:noFill/>
          </a:ln>
          <a:effectLst/>
          <a:extLst/>
        </p:spPr>
        <p:txBody>
          <a:bodyPr vert="horz" wrap="square" lIns="90000" tIns="46800" rIns="90000" bIns="46800" numCol="1" anchor="b" anchorCtr="0" compatLnSpc="1">
            <a:prstTxWarp prst="textNoShape">
              <a:avLst/>
            </a:prstTxWarp>
          </a:bodyPr>
          <a:lstStyle>
            <a:lvl1pPr algn="r">
              <a:buClr>
                <a:srgbClr val="000000"/>
              </a:buClr>
              <a:buSzPct val="45000"/>
              <a:buFont typeface="Wingdings" pitchFamily="2" charset="2"/>
              <a:buNone/>
              <a:tabLst>
                <a:tab pos="723900" algn="l"/>
                <a:tab pos="1447800" algn="l"/>
                <a:tab pos="2171700" algn="l"/>
                <a:tab pos="2895600" algn="l"/>
              </a:tabLst>
              <a:defRPr sz="1200">
                <a:solidFill>
                  <a:srgbClr val="000000"/>
                </a:solidFill>
                <a:latin typeface="Times New Roman" pitchFamily="18" charset="0"/>
                <a:cs typeface="+mn-cs"/>
              </a:defRPr>
            </a:lvl1pPr>
          </a:lstStyle>
          <a:p>
            <a:pPr>
              <a:defRPr/>
            </a:pPr>
            <a:fld id="{B0ECBF3F-8F26-4CBC-99B7-6F609FAB8059}" type="slidenum">
              <a:rPr lang="el-GR"/>
              <a:pPr>
                <a:defRPr/>
              </a:pPr>
              <a:t>‹Nr.›</a:t>
            </a:fld>
            <a:endParaRPr lang="el-GR"/>
          </a:p>
        </p:txBody>
      </p:sp>
    </p:spTree>
    <p:extLst>
      <p:ext uri="{BB962C8B-B14F-4D97-AF65-F5344CB8AC3E}">
        <p14:creationId xmlns:p14="http://schemas.microsoft.com/office/powerpoint/2010/main" val="369380479"/>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2450" name="Rectangle 7"/>
          <p:cNvSpPr>
            <a:spLocks noGrp="1" noChangeArrowheads="1"/>
          </p:cNvSpPr>
          <p:nvPr>
            <p:ph type="sldNum" sz="quarter"/>
          </p:nvPr>
        </p:nvSpPr>
        <p:spPr>
          <a:extLst/>
        </p:spPr>
        <p:txBody>
          <a:bodyPr/>
          <a:lstStyle>
            <a:lvl1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1pPr>
            <a:lvl2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2pPr>
            <a:lvl3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3pPr>
            <a:lvl4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4pPr>
            <a:lvl5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9pPr>
          </a:lstStyle>
          <a:p>
            <a:pPr eaLnBrk="1" hangingPunct="1">
              <a:buSzPct val="45000"/>
              <a:buFont typeface="Wingdings" pitchFamily="2" charset="2"/>
              <a:buNone/>
              <a:defRPr/>
            </a:pPr>
            <a:fld id="{7FFA7266-CFE4-4A6F-9557-B577AA268986}" type="slidenum">
              <a:rPr lang="el-GR" smtClean="0">
                <a:solidFill>
                  <a:srgbClr val="000000"/>
                </a:solidFill>
                <a:latin typeface="Times New Roman" pitchFamily="18" charset="0"/>
              </a:rPr>
              <a:pPr eaLnBrk="1" hangingPunct="1">
                <a:buSzPct val="45000"/>
                <a:buFont typeface="Wingdings" pitchFamily="2" charset="2"/>
                <a:buNone/>
                <a:defRPr/>
              </a:pPr>
              <a:t>1</a:t>
            </a:fld>
            <a:endParaRPr lang="el-GR" smtClean="0">
              <a:solidFill>
                <a:srgbClr val="000000"/>
              </a:solidFill>
              <a:latin typeface="Times New Roman" pitchFamily="18" charset="0"/>
            </a:endParaRPr>
          </a:p>
        </p:txBody>
      </p:sp>
      <p:sp>
        <p:nvSpPr>
          <p:cNvPr id="34819" name="Rectangle 1"/>
          <p:cNvSpPr>
            <a:spLocks noGrp="1" noRot="1" noChangeAspect="1" noChangeArrowheads="1" noTextEdit="1"/>
          </p:cNvSpPr>
          <p:nvPr>
            <p:ph type="sldImg"/>
          </p:nvPr>
        </p:nvSpPr>
        <p:spPr>
          <a:xfrm>
            <a:off x="1143000" y="685800"/>
            <a:ext cx="4572000" cy="3429000"/>
          </a:xfrm>
          <a:solidFill>
            <a:srgbClr val="FFFFFF"/>
          </a:solidFill>
          <a:ln>
            <a:solidFill>
              <a:srgbClr val="000000"/>
            </a:solidFill>
          </a:ln>
        </p:spPr>
      </p:sp>
      <p:sp>
        <p:nvSpPr>
          <p:cNvPr id="34820" name="Rectangle 2"/>
          <p:cNvSpPr>
            <a:spLocks noGrp="1" noChangeArrowheads="1"/>
          </p:cNvSpPr>
          <p:nvPr>
            <p:ph type="body" idx="1"/>
          </p:nvPr>
        </p:nvSpPr>
        <p:spPr>
          <a:xfrm>
            <a:off x="685800" y="4343400"/>
            <a:ext cx="5486400" cy="4114800"/>
          </a:xfrm>
          <a:noFill/>
        </p:spPr>
        <p:txBody>
          <a:bodyPr wrap="none" anchor="ct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de-AT" dirty="0" smtClean="0">
              <a:latin typeface="Calibri" pitchFamily="34" charset="0"/>
            </a:endParaRPr>
          </a:p>
        </p:txBody>
      </p:sp>
      <p:sp>
        <p:nvSpPr>
          <p:cNvPr id="34821" name="Text Box 3"/>
          <p:cNvSpPr txBox="1">
            <a:spLocks noChangeArrowheads="1"/>
          </p:cNvSpPr>
          <p:nvPr/>
        </p:nvSpPr>
        <p:spPr bwMode="auto">
          <a:xfrm>
            <a:off x="3884613" y="8685213"/>
            <a:ext cx="2971800" cy="457200"/>
          </a:xfrm>
          <a:prstGeom prst="rect">
            <a:avLst/>
          </a:prstGeom>
          <a:noFill/>
          <a:ln w="9525">
            <a:noFill/>
            <a:miter lim="800000"/>
            <a:headEnd/>
            <a:tailEnd/>
          </a:ln>
        </p:spPr>
        <p:txBody>
          <a:bodyPr lIns="90000" tIns="46800" rIns="90000" bIns="46800" anchor="b"/>
          <a:lstStyle/>
          <a:p>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830C5D9-B347-468F-9D46-36F0CADE075F}" type="slidenum">
              <a:rPr lang="el-GR" sz="1200">
                <a:solidFill>
                  <a:srgbClr val="000000"/>
                </a:solidFill>
              </a:rPr>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l-GR" sz="120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3474" name="Rectangle 7"/>
          <p:cNvSpPr>
            <a:spLocks noGrp="1" noChangeArrowheads="1"/>
          </p:cNvSpPr>
          <p:nvPr>
            <p:ph type="sldNum" sz="quarter"/>
          </p:nvPr>
        </p:nvSpPr>
        <p:spPr>
          <a:extLst/>
        </p:spPr>
        <p:txBody>
          <a:bodyPr/>
          <a:lstStyle>
            <a:lvl1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1pPr>
            <a:lvl2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2pPr>
            <a:lvl3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3pPr>
            <a:lvl4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4pPr>
            <a:lvl5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9pPr>
          </a:lstStyle>
          <a:p>
            <a:pPr eaLnBrk="1" hangingPunct="1">
              <a:buSzPct val="45000"/>
              <a:buFont typeface="Wingdings" pitchFamily="2" charset="2"/>
              <a:buNone/>
              <a:defRPr/>
            </a:pPr>
            <a:fld id="{A89BCE3F-B866-4AE0-BB1F-7E5FAEEAAB51}" type="slidenum">
              <a:rPr lang="el-GR" smtClean="0">
                <a:solidFill>
                  <a:srgbClr val="000000"/>
                </a:solidFill>
                <a:latin typeface="Times New Roman" pitchFamily="18" charset="0"/>
              </a:rPr>
              <a:pPr eaLnBrk="1" hangingPunct="1">
                <a:buSzPct val="45000"/>
                <a:buFont typeface="Wingdings" pitchFamily="2" charset="2"/>
                <a:buNone/>
                <a:defRPr/>
              </a:pPr>
              <a:t>2</a:t>
            </a:fld>
            <a:endParaRPr lang="el-GR" smtClean="0">
              <a:solidFill>
                <a:srgbClr val="000000"/>
              </a:solidFill>
              <a:latin typeface="Times New Roman" pitchFamily="18" charset="0"/>
            </a:endParaRPr>
          </a:p>
        </p:txBody>
      </p:sp>
      <p:sp>
        <p:nvSpPr>
          <p:cNvPr id="36867" name="Rectangle 1"/>
          <p:cNvSpPr>
            <a:spLocks noGrp="1" noRot="1" noChangeAspect="1" noChangeArrowheads="1" noTextEdit="1"/>
          </p:cNvSpPr>
          <p:nvPr>
            <p:ph type="sldImg"/>
          </p:nvPr>
        </p:nvSpPr>
        <p:spPr>
          <a:xfrm>
            <a:off x="1143000" y="685800"/>
            <a:ext cx="4572000" cy="3429000"/>
          </a:xfrm>
          <a:solidFill>
            <a:srgbClr val="FFFFFF"/>
          </a:solidFill>
          <a:ln>
            <a:solidFill>
              <a:srgbClr val="000000"/>
            </a:solidFill>
          </a:ln>
        </p:spPr>
      </p:sp>
      <p:sp>
        <p:nvSpPr>
          <p:cNvPr id="36868" name="Rectangle 2"/>
          <p:cNvSpPr>
            <a:spLocks noGrp="1" noChangeArrowheads="1"/>
          </p:cNvSpPr>
          <p:nvPr>
            <p:ph type="body" idx="1"/>
          </p:nvPr>
        </p:nvSpPr>
        <p:spPr>
          <a:xfrm>
            <a:off x="685800" y="4343400"/>
            <a:ext cx="5486400" cy="4114800"/>
          </a:xfrm>
          <a:noFill/>
        </p:spPr>
        <p:txBody>
          <a:bodyPr wrap="none" anchor="ct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de-AT" dirty="0" smtClean="0">
              <a:latin typeface="Calibri" pitchFamily="34" charset="0"/>
            </a:endParaRPr>
          </a:p>
        </p:txBody>
      </p:sp>
      <p:sp>
        <p:nvSpPr>
          <p:cNvPr id="36869" name="Text Box 3"/>
          <p:cNvSpPr txBox="1">
            <a:spLocks noChangeArrowheads="1"/>
          </p:cNvSpPr>
          <p:nvPr/>
        </p:nvSpPr>
        <p:spPr bwMode="auto">
          <a:xfrm>
            <a:off x="3884613" y="8685213"/>
            <a:ext cx="2971800" cy="457200"/>
          </a:xfrm>
          <a:prstGeom prst="rect">
            <a:avLst/>
          </a:prstGeom>
          <a:noFill/>
          <a:ln w="9525">
            <a:noFill/>
            <a:miter lim="800000"/>
            <a:headEnd/>
            <a:tailEnd/>
          </a:ln>
        </p:spPr>
        <p:txBody>
          <a:bodyPr lIns="90000" tIns="46800" rIns="90000" bIns="46800" anchor="b"/>
          <a:lstStyle/>
          <a:p>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F269BBD5-CB9C-42AC-B9A0-43D4E9E352A0}" type="slidenum">
              <a:rPr lang="el-GR" sz="1200">
                <a:solidFill>
                  <a:srgbClr val="000000"/>
                </a:solidFill>
              </a:rPr>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l-GR" sz="1200">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4498" name="Rectangle 7"/>
          <p:cNvSpPr>
            <a:spLocks noGrp="1" noChangeArrowheads="1"/>
          </p:cNvSpPr>
          <p:nvPr>
            <p:ph type="sldNum" sz="quarter"/>
          </p:nvPr>
        </p:nvSpPr>
        <p:spPr>
          <a:extLst/>
        </p:spPr>
        <p:txBody>
          <a:bodyPr/>
          <a:lstStyle>
            <a:lvl1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1pPr>
            <a:lvl2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2pPr>
            <a:lvl3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3pPr>
            <a:lvl4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4pPr>
            <a:lvl5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9pPr>
          </a:lstStyle>
          <a:p>
            <a:pPr eaLnBrk="1" hangingPunct="1">
              <a:buSzPct val="45000"/>
              <a:buFont typeface="Wingdings" pitchFamily="2" charset="2"/>
              <a:buNone/>
              <a:defRPr/>
            </a:pPr>
            <a:fld id="{2D874B7D-3FD2-4294-84C1-FE6A83CAC14E}" type="slidenum">
              <a:rPr lang="el-GR" smtClean="0">
                <a:solidFill>
                  <a:srgbClr val="000000"/>
                </a:solidFill>
                <a:latin typeface="Times New Roman" pitchFamily="18" charset="0"/>
              </a:rPr>
              <a:pPr eaLnBrk="1" hangingPunct="1">
                <a:buSzPct val="45000"/>
                <a:buFont typeface="Wingdings" pitchFamily="2" charset="2"/>
                <a:buNone/>
                <a:defRPr/>
              </a:pPr>
              <a:t>3</a:t>
            </a:fld>
            <a:endParaRPr lang="el-GR" smtClean="0">
              <a:solidFill>
                <a:srgbClr val="000000"/>
              </a:solidFill>
              <a:latin typeface="Times New Roman" pitchFamily="18" charset="0"/>
            </a:endParaRPr>
          </a:p>
        </p:txBody>
      </p:sp>
      <p:sp>
        <p:nvSpPr>
          <p:cNvPr id="38915" name="Rectangle 1"/>
          <p:cNvSpPr>
            <a:spLocks noGrp="1" noRot="1" noChangeAspect="1" noChangeArrowheads="1" noTextEdit="1"/>
          </p:cNvSpPr>
          <p:nvPr>
            <p:ph type="sldImg"/>
          </p:nvPr>
        </p:nvSpPr>
        <p:spPr>
          <a:xfrm>
            <a:off x="1143000" y="685800"/>
            <a:ext cx="4572000" cy="3429000"/>
          </a:xfrm>
          <a:solidFill>
            <a:srgbClr val="FFFFFF"/>
          </a:solidFill>
          <a:ln>
            <a:solidFill>
              <a:srgbClr val="000000"/>
            </a:solidFill>
          </a:ln>
        </p:spPr>
      </p:sp>
      <p:sp>
        <p:nvSpPr>
          <p:cNvPr id="38916" name="Rectangle 2"/>
          <p:cNvSpPr>
            <a:spLocks noGrp="1" noChangeArrowheads="1"/>
          </p:cNvSpPr>
          <p:nvPr>
            <p:ph type="body" idx="1"/>
          </p:nvPr>
        </p:nvSpPr>
        <p:spPr>
          <a:xfrm>
            <a:off x="685800" y="4343400"/>
            <a:ext cx="5486400" cy="4114800"/>
          </a:xfrm>
          <a:noFill/>
        </p:spPr>
        <p:txBody>
          <a:bodyPr wrap="none" anchor="ct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de-AT" smtClean="0">
              <a:latin typeface="Calibri" pitchFamily="34" charset="0"/>
            </a:endParaRPr>
          </a:p>
        </p:txBody>
      </p:sp>
      <p:sp>
        <p:nvSpPr>
          <p:cNvPr id="38917" name="Text Box 3"/>
          <p:cNvSpPr txBox="1">
            <a:spLocks noChangeArrowheads="1"/>
          </p:cNvSpPr>
          <p:nvPr/>
        </p:nvSpPr>
        <p:spPr bwMode="auto">
          <a:xfrm>
            <a:off x="3884613" y="8685213"/>
            <a:ext cx="2971800" cy="457200"/>
          </a:xfrm>
          <a:prstGeom prst="rect">
            <a:avLst/>
          </a:prstGeom>
          <a:noFill/>
          <a:ln w="9525">
            <a:noFill/>
            <a:miter lim="800000"/>
            <a:headEnd/>
            <a:tailEnd/>
          </a:ln>
        </p:spPr>
        <p:txBody>
          <a:bodyPr lIns="90000" tIns="46800" rIns="90000" bIns="46800" anchor="b"/>
          <a:lstStyle/>
          <a:p>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613DF1E1-4BA6-42DA-9625-5B29758E0B5B}" type="slidenum">
              <a:rPr lang="el-GR" sz="1200">
                <a:solidFill>
                  <a:srgbClr val="000000"/>
                </a:solidFill>
              </a:rPr>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l-GR" sz="120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Rot="1" noChangeAspect="1" noChangeArrowheads="1" noTextEdit="1"/>
          </p:cNvSpPr>
          <p:nvPr>
            <p:ph type="sldImg"/>
          </p:nvPr>
        </p:nvSpPr>
        <p:spPr/>
      </p:sp>
      <p:sp>
        <p:nvSpPr>
          <p:cNvPr id="67586" name="Rectangle 3"/>
          <p:cNvSpPr>
            <a:spLocks noGrp="1" noChangeArrowheads="1"/>
          </p:cNvSpPr>
          <p:nvPr>
            <p:ph type="body" idx="1"/>
          </p:nvPr>
        </p:nvSpPr>
        <p:spPr>
          <a:noFill/>
        </p:spPr>
        <p:txBody>
          <a:bodyPr/>
          <a:lstStyle/>
          <a:p>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Rot="1" noChangeAspect="1" noChangeArrowheads="1" noTextEdit="1"/>
          </p:cNvSpPr>
          <p:nvPr>
            <p:ph type="sldImg"/>
          </p:nvPr>
        </p:nvSpPr>
        <p:spPr/>
      </p:sp>
      <p:sp>
        <p:nvSpPr>
          <p:cNvPr id="69634" name="Rectangle 3"/>
          <p:cNvSpPr>
            <a:spLocks noGrp="1" noChangeArrowheads="1"/>
          </p:cNvSpPr>
          <p:nvPr>
            <p:ph type="body" idx="1"/>
          </p:nvPr>
        </p:nvSpPr>
        <p:spPr>
          <a:noFill/>
        </p:spPr>
        <p:txBody>
          <a:bodyPr/>
          <a:lstStyle/>
          <a:p>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sz="1200" kern="1200" dirty="0" err="1" smtClean="0">
                <a:solidFill>
                  <a:srgbClr val="000000"/>
                </a:solidFill>
                <a:latin typeface="Times New Roman" pitchFamily="18" charset="0"/>
                <a:ea typeface="+mn-ea"/>
                <a:cs typeface="+mn-cs"/>
              </a:rPr>
              <a:t>Türkische</a:t>
            </a:r>
            <a:r>
              <a:rPr lang="en-GB" sz="1200" kern="1200" dirty="0" smtClean="0">
                <a:solidFill>
                  <a:srgbClr val="000000"/>
                </a:solidFill>
                <a:latin typeface="Times New Roman" pitchFamily="18" charset="0"/>
                <a:ea typeface="+mn-ea"/>
                <a:cs typeface="+mn-cs"/>
              </a:rPr>
              <a:t> </a:t>
            </a:r>
            <a:r>
              <a:rPr lang="en-GB" sz="1200" kern="1200" dirty="0" err="1" smtClean="0">
                <a:solidFill>
                  <a:srgbClr val="000000"/>
                </a:solidFill>
                <a:latin typeface="Times New Roman" pitchFamily="18" charset="0"/>
                <a:ea typeface="+mn-ea"/>
                <a:cs typeface="+mn-cs"/>
              </a:rPr>
              <a:t>Stiftung</a:t>
            </a:r>
            <a:r>
              <a:rPr lang="en-GB" sz="1200" kern="1200" dirty="0" smtClean="0">
                <a:solidFill>
                  <a:srgbClr val="000000"/>
                </a:solidFill>
                <a:latin typeface="Times New Roman" pitchFamily="18" charset="0"/>
                <a:ea typeface="+mn-ea"/>
                <a:cs typeface="+mn-cs"/>
              </a:rPr>
              <a:t> </a:t>
            </a:r>
            <a:r>
              <a:rPr lang="en-GB" sz="1200" kern="1200" dirty="0" err="1" smtClean="0">
                <a:solidFill>
                  <a:srgbClr val="000000"/>
                </a:solidFill>
                <a:latin typeface="Times New Roman" pitchFamily="18" charset="0"/>
                <a:ea typeface="+mn-ea"/>
                <a:cs typeface="+mn-cs"/>
              </a:rPr>
              <a:t>für</a:t>
            </a:r>
            <a:r>
              <a:rPr lang="en-GB" sz="1200" kern="1200" dirty="0" smtClean="0">
                <a:solidFill>
                  <a:srgbClr val="000000"/>
                </a:solidFill>
                <a:latin typeface="Times New Roman" pitchFamily="18" charset="0"/>
                <a:ea typeface="+mn-ea"/>
                <a:cs typeface="+mn-cs"/>
              </a:rPr>
              <a:t> </a:t>
            </a:r>
            <a:r>
              <a:rPr lang="en-GB" sz="1200" kern="1200" dirty="0" err="1" smtClean="0">
                <a:solidFill>
                  <a:srgbClr val="000000"/>
                </a:solidFill>
                <a:latin typeface="Times New Roman" pitchFamily="18" charset="0"/>
                <a:ea typeface="+mn-ea"/>
                <a:cs typeface="+mn-cs"/>
              </a:rPr>
              <a:t>Menschenrechte</a:t>
            </a:r>
            <a:endParaRPr lang="en-GB" sz="1200" kern="1200" dirty="0" smtClean="0">
              <a:solidFill>
                <a:srgbClr val="000000"/>
              </a:solidFill>
              <a:latin typeface="Times New Roman" pitchFamily="18" charset="0"/>
              <a:ea typeface="+mn-ea"/>
              <a:cs typeface="+mn-cs"/>
            </a:endParaRPr>
          </a:p>
          <a:p>
            <a:pPr marL="171450" indent="-171450">
              <a:buFontTx/>
              <a:buChar char="-"/>
            </a:pPr>
            <a:r>
              <a:rPr lang="en-GB" sz="1200" kern="1200" dirty="0" err="1" smtClean="0">
                <a:solidFill>
                  <a:srgbClr val="000000"/>
                </a:solidFill>
                <a:latin typeface="Times New Roman" pitchFamily="18" charset="0"/>
                <a:ea typeface="+mn-ea"/>
                <a:cs typeface="+mn-cs"/>
              </a:rPr>
              <a:t>Türkische</a:t>
            </a:r>
            <a:r>
              <a:rPr lang="en-GB" sz="1200" kern="1200" dirty="0" smtClean="0">
                <a:solidFill>
                  <a:srgbClr val="000000"/>
                </a:solidFill>
                <a:latin typeface="Times New Roman" pitchFamily="18" charset="0"/>
                <a:ea typeface="+mn-ea"/>
                <a:cs typeface="+mn-cs"/>
              </a:rPr>
              <a:t> </a:t>
            </a:r>
            <a:r>
              <a:rPr lang="en-GB" sz="1200" kern="1200" dirty="0" err="1" smtClean="0">
                <a:solidFill>
                  <a:srgbClr val="000000"/>
                </a:solidFill>
                <a:latin typeface="Times New Roman" pitchFamily="18" charset="0"/>
                <a:ea typeface="+mn-ea"/>
                <a:cs typeface="+mn-cs"/>
              </a:rPr>
              <a:t>Ärztekammer</a:t>
            </a:r>
            <a:endParaRPr lang="en-GB" dirty="0"/>
          </a:p>
        </p:txBody>
      </p:sp>
      <p:sp>
        <p:nvSpPr>
          <p:cNvPr id="4" name="Slide Number Placeholder 3"/>
          <p:cNvSpPr>
            <a:spLocks noGrp="1"/>
          </p:cNvSpPr>
          <p:nvPr>
            <p:ph type="sldNum" idx="10"/>
          </p:nvPr>
        </p:nvSpPr>
        <p:spPr/>
        <p:txBody>
          <a:bodyPr/>
          <a:lstStyle/>
          <a:p>
            <a:pPr>
              <a:defRPr/>
            </a:pPr>
            <a:fld id="{B0ECBF3F-8F26-4CBC-99B7-6F609FAB8059}" type="slidenum">
              <a:rPr lang="el-GR" smtClean="0"/>
              <a:pPr>
                <a:defRPr/>
              </a:pPr>
              <a:t>7</a:t>
            </a:fld>
            <a:endParaRPr lang="el-GR"/>
          </a:p>
        </p:txBody>
      </p:sp>
    </p:spTree>
    <p:extLst>
      <p:ext uri="{BB962C8B-B14F-4D97-AF65-F5344CB8AC3E}">
        <p14:creationId xmlns:p14="http://schemas.microsoft.com/office/powerpoint/2010/main" val="29691203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idx="10"/>
          </p:nvPr>
        </p:nvSpPr>
        <p:spPr/>
        <p:txBody>
          <a:bodyPr/>
          <a:lstStyle/>
          <a:p>
            <a:pPr>
              <a:defRPr/>
            </a:pPr>
            <a:fld id="{B0ECBF3F-8F26-4CBC-99B7-6F609FAB8059}" type="slidenum">
              <a:rPr lang="el-GR" smtClean="0"/>
              <a:pPr>
                <a:defRPr/>
              </a:pPr>
              <a:t>9</a:t>
            </a:fld>
            <a:endParaRPr lang="el-GR"/>
          </a:p>
        </p:txBody>
      </p:sp>
    </p:spTree>
    <p:extLst>
      <p:ext uri="{BB962C8B-B14F-4D97-AF65-F5344CB8AC3E}">
        <p14:creationId xmlns:p14="http://schemas.microsoft.com/office/powerpoint/2010/main" val="12286117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err="1" smtClean="0">
                <a:solidFill>
                  <a:srgbClr val="000000"/>
                </a:solidFill>
                <a:latin typeface="Times New Roman" pitchFamily="18" charset="0"/>
                <a:ea typeface="+mn-ea"/>
                <a:cs typeface="+mn-cs"/>
              </a:rPr>
              <a:t>Zu</a:t>
            </a:r>
            <a:r>
              <a:rPr lang="en-GB" sz="1200" kern="1200" dirty="0" smtClean="0">
                <a:solidFill>
                  <a:srgbClr val="000000"/>
                </a:solidFill>
                <a:latin typeface="Times New Roman" pitchFamily="18" charset="0"/>
                <a:ea typeface="+mn-ea"/>
                <a:cs typeface="+mn-cs"/>
              </a:rPr>
              <a:t> </a:t>
            </a:r>
            <a:r>
              <a:rPr lang="en-GB" sz="1200" kern="1200" dirty="0" err="1" smtClean="0">
                <a:solidFill>
                  <a:srgbClr val="000000"/>
                </a:solidFill>
                <a:latin typeface="Times New Roman" pitchFamily="18" charset="0"/>
                <a:ea typeface="+mn-ea"/>
                <a:cs typeface="+mn-cs"/>
              </a:rPr>
              <a:t>eins</a:t>
            </a:r>
            <a:r>
              <a:rPr lang="de-DE" sz="1200" kern="1200" dirty="0" smtClean="0">
                <a:solidFill>
                  <a:srgbClr val="000000"/>
                </a:solidFill>
                <a:latin typeface="Times New Roman" pitchFamily="18" charset="0"/>
                <a:ea typeface="+mn-ea"/>
                <a:cs typeface="+mn-cs"/>
              </a:rPr>
              <a:t>: Nachweis von Folter kann und sollte die Gewährung von Asyl oder </a:t>
            </a:r>
            <a:r>
              <a:rPr lang="de-DE" sz="1200" kern="1200" dirty="0" smtClean="0">
                <a:solidFill>
                  <a:srgbClr val="000000"/>
                </a:solidFill>
                <a:latin typeface="Times New Roman" pitchFamily="18" charset="0"/>
                <a:ea typeface="+mn-ea"/>
                <a:cs typeface="+mn-cs"/>
              </a:rPr>
              <a:t>subsidiären </a:t>
            </a:r>
            <a:r>
              <a:rPr lang="de-DE" sz="1200" kern="1200" dirty="0" smtClean="0">
                <a:solidFill>
                  <a:srgbClr val="000000"/>
                </a:solidFill>
                <a:latin typeface="Times New Roman" pitchFamily="18" charset="0"/>
                <a:ea typeface="+mn-ea"/>
                <a:cs typeface="+mn-cs"/>
              </a:rPr>
              <a:t>Schutz gewährleisten.</a:t>
            </a:r>
          </a:p>
          <a:p>
            <a:r>
              <a:rPr lang="de-DE" sz="1200" kern="1200" dirty="0" smtClean="0">
                <a:solidFill>
                  <a:srgbClr val="000000"/>
                </a:solidFill>
                <a:latin typeface="Times New Roman" pitchFamily="18" charset="0"/>
                <a:ea typeface="+mn-ea"/>
                <a:cs typeface="+mn-cs"/>
              </a:rPr>
              <a:t>Zu 3: Damit wird ein wesentlicher Beitrag für die internationale Beobachtung (Monitoring) und die Prävention von Folter geleistet</a:t>
            </a:r>
            <a:endParaRPr lang="en-GB" dirty="0"/>
          </a:p>
        </p:txBody>
      </p:sp>
      <p:sp>
        <p:nvSpPr>
          <p:cNvPr id="4" name="Slide Number Placeholder 3"/>
          <p:cNvSpPr>
            <a:spLocks noGrp="1"/>
          </p:cNvSpPr>
          <p:nvPr>
            <p:ph type="sldNum" idx="10"/>
          </p:nvPr>
        </p:nvSpPr>
        <p:spPr/>
        <p:txBody>
          <a:bodyPr/>
          <a:lstStyle/>
          <a:p>
            <a:pPr>
              <a:defRPr/>
            </a:pPr>
            <a:fld id="{B0ECBF3F-8F26-4CBC-99B7-6F609FAB8059}" type="slidenum">
              <a:rPr lang="el-GR" smtClean="0"/>
              <a:pPr>
                <a:defRPr/>
              </a:pPr>
              <a:t>10</a:t>
            </a:fld>
            <a:endParaRPr lang="el-GR"/>
          </a:p>
        </p:txBody>
      </p:sp>
    </p:spTree>
    <p:extLst>
      <p:ext uri="{BB962C8B-B14F-4D97-AF65-F5344CB8AC3E}">
        <p14:creationId xmlns:p14="http://schemas.microsoft.com/office/powerpoint/2010/main" val="3198485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e-AT"/>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de-A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7338" y="-107950"/>
            <a:ext cx="2058987" cy="6232525"/>
          </a:xfrm>
        </p:spPr>
        <p:txBody>
          <a:bodyPr vert="eaVert"/>
          <a:lstStyle/>
          <a:p>
            <a:r>
              <a:rPr lang="en-US" smtClean="0"/>
              <a:t>Click to edit Master title style</a:t>
            </a:r>
            <a:endParaRPr lang="de-AT"/>
          </a:p>
        </p:txBody>
      </p:sp>
      <p:sp>
        <p:nvSpPr>
          <p:cNvPr id="3" name="Vertical Text Placeholder 2"/>
          <p:cNvSpPr>
            <a:spLocks noGrp="1"/>
          </p:cNvSpPr>
          <p:nvPr>
            <p:ph type="body" orient="vert" idx="1"/>
          </p:nvPr>
        </p:nvSpPr>
        <p:spPr>
          <a:xfrm>
            <a:off x="457200" y="-107950"/>
            <a:ext cx="6027738" cy="6232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68313" y="-107950"/>
            <a:ext cx="8228012" cy="1311275"/>
          </a:xfrm>
        </p:spPr>
        <p:txBody>
          <a:bodyPr/>
          <a:lstStyle/>
          <a:p>
            <a:r>
              <a:rPr lang="en-US" smtClean="0"/>
              <a:t>Click to edit Master title style</a:t>
            </a:r>
            <a:endParaRPr lang="de-AT"/>
          </a:p>
        </p:txBody>
      </p:sp>
      <p:pic>
        <p:nvPicPr>
          <p:cNvPr id="3" name="Picture 2" descr="image2.jpeg"/>
          <p:cNvPicPr>
            <a:picLocks noChangeAspect="1"/>
          </p:cNvPicPr>
          <p:nvPr userDrawn="1"/>
        </p:nvPicPr>
        <p:blipFill>
          <a:blip r:embed="rId2" cstate="print"/>
          <a:stretch>
            <a:fillRect/>
          </a:stretch>
        </p:blipFill>
        <p:spPr>
          <a:xfrm>
            <a:off x="9525" y="0"/>
            <a:ext cx="9124950" cy="6858000"/>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e-AT"/>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de-A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Content Placeholder 2"/>
          <p:cNvSpPr>
            <a:spLocks noGrp="1"/>
          </p:cNvSpPr>
          <p:nvPr>
            <p:ph idx="1"/>
          </p:nvPr>
        </p:nvSpPr>
        <p:spPr/>
        <p:txBody>
          <a:bodyPr/>
          <a:lstStyle>
            <a:lvl1pPr marL="0" indent="0">
              <a:spcBef>
                <a:spcPts val="0"/>
              </a:spcBef>
              <a:spcAft>
                <a:spcPts val="1200"/>
              </a:spcAft>
              <a:defRPr/>
            </a:lvl1pPr>
            <a:lvl2pPr marL="0" indent="0">
              <a:spcBef>
                <a:spcPts val="0"/>
              </a:spcBef>
              <a:spcAft>
                <a:spcPts val="1200"/>
              </a:spcAft>
              <a:defRPr/>
            </a:lvl2pPr>
            <a:lvl3pPr marL="0" indent="0">
              <a:spcBef>
                <a:spcPts val="0"/>
              </a:spcBef>
              <a:spcAft>
                <a:spcPts val="1200"/>
              </a:spcAft>
              <a:defRPr/>
            </a:lvl3pPr>
            <a:lvl4pPr marL="0" indent="0">
              <a:spcBef>
                <a:spcPts val="0"/>
              </a:spcBef>
              <a:spcAft>
                <a:spcPts val="1200"/>
              </a:spcAft>
              <a:defRPr/>
            </a:lvl4pPr>
            <a:lvl5pPr marL="0" indent="0">
              <a:spcBef>
                <a:spcPts val="0"/>
              </a:spcBef>
              <a:spcAft>
                <a:spcPts val="1200"/>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A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Content Placeholder 2"/>
          <p:cNvSpPr>
            <a:spLocks noGrp="1"/>
          </p:cNvSpPr>
          <p:nvPr>
            <p:ph sz="half" idx="1"/>
          </p:nvPr>
        </p:nvSpPr>
        <p:spPr>
          <a:xfrm>
            <a:off x="457200" y="1125538"/>
            <a:ext cx="4037013" cy="499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Content Placeholder 3"/>
          <p:cNvSpPr>
            <a:spLocks noGrp="1"/>
          </p:cNvSpPr>
          <p:nvPr>
            <p:ph sz="half" idx="2"/>
          </p:nvPr>
        </p:nvSpPr>
        <p:spPr>
          <a:xfrm>
            <a:off x="4646613" y="1125538"/>
            <a:ext cx="4038600" cy="499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de-A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A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A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7338" y="-107950"/>
            <a:ext cx="2058987" cy="6232525"/>
          </a:xfrm>
        </p:spPr>
        <p:txBody>
          <a:bodyPr vert="eaVert"/>
          <a:lstStyle/>
          <a:p>
            <a:r>
              <a:rPr lang="en-US" smtClean="0"/>
              <a:t>Click to edit Master title style</a:t>
            </a:r>
            <a:endParaRPr lang="de-AT"/>
          </a:p>
        </p:txBody>
      </p:sp>
      <p:sp>
        <p:nvSpPr>
          <p:cNvPr id="3" name="Vertical Text Placeholder 2"/>
          <p:cNvSpPr>
            <a:spLocks noGrp="1"/>
          </p:cNvSpPr>
          <p:nvPr>
            <p:ph type="body" orient="vert" idx="1"/>
          </p:nvPr>
        </p:nvSpPr>
        <p:spPr>
          <a:xfrm>
            <a:off x="457200" y="-107950"/>
            <a:ext cx="6027738" cy="6232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07950"/>
            <a:ext cx="8239125" cy="6232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4"/>
          <p:cNvSpPr>
            <a:spLocks noGrp="1" noChangeArrowheads="1"/>
          </p:cNvSpPr>
          <p:nvPr>
            <p:ph type="dt" sz="half" idx="10"/>
          </p:nvPr>
        </p:nvSpPr>
        <p:spPr>
          <a:xfrm>
            <a:off x="457200" y="6243638"/>
            <a:ext cx="2133600" cy="457200"/>
          </a:xfrm>
          <a:prstGeom prst="rect">
            <a:avLst/>
          </a:prstGeom>
        </p:spPr>
        <p:txBody>
          <a:bodyPr/>
          <a:lstStyle>
            <a:lvl1pPr>
              <a:buClr>
                <a:srgbClr val="000000"/>
              </a:buClr>
              <a:buSzPct val="100000"/>
              <a:buFont typeface="Times New Roman" pitchFamily="18" charset="0"/>
              <a:buNone/>
              <a:defRPr>
                <a:latin typeface="Calibri" pitchFamily="32" charset="0"/>
                <a:cs typeface="+mn-cs"/>
              </a:defRPr>
            </a:lvl1pPr>
          </a:lstStyle>
          <a:p>
            <a:pPr>
              <a:defRPr/>
            </a:pPr>
            <a:r>
              <a:rPr lang="en-US" dirty="0"/>
              <a:t>©:Thomas Wenzel/ WPA, 2010</a:t>
            </a:r>
          </a:p>
        </p:txBody>
      </p:sp>
      <p:sp>
        <p:nvSpPr>
          <p:cNvPr id="6" name="Slide Number Placeholder 5"/>
          <p:cNvSpPr>
            <a:spLocks noGrp="1" noChangeArrowheads="1"/>
          </p:cNvSpPr>
          <p:nvPr>
            <p:ph type="sldNum" sz="quarter" idx="11"/>
          </p:nvPr>
        </p:nvSpPr>
        <p:spPr>
          <a:xfrm>
            <a:off x="6553200" y="6243638"/>
            <a:ext cx="2133600" cy="457200"/>
          </a:xfrm>
          <a:prstGeom prst="rect">
            <a:avLst/>
          </a:prstGeom>
        </p:spPr>
        <p:txBody>
          <a:bodyPr/>
          <a:lstStyle>
            <a:lvl1pPr>
              <a:buClr>
                <a:srgbClr val="000000"/>
              </a:buClr>
              <a:buSzPct val="100000"/>
              <a:buFont typeface="Times New Roman" pitchFamily="18" charset="0"/>
              <a:buNone/>
              <a:defRPr>
                <a:latin typeface="Calibri" pitchFamily="32" charset="0"/>
                <a:cs typeface="+mn-cs"/>
              </a:defRPr>
            </a:lvl1pPr>
          </a:lstStyle>
          <a:p>
            <a:pPr>
              <a:defRPr/>
            </a:pPr>
            <a:fld id="{9AEDD87D-0E35-4E5A-8CC3-A1B58D62EF27}" type="slidenum">
              <a:rPr lang="en-US"/>
              <a:pPr>
                <a:defRPr/>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A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Content Placeholder 2"/>
          <p:cNvSpPr>
            <a:spLocks noGrp="1"/>
          </p:cNvSpPr>
          <p:nvPr>
            <p:ph sz="half" idx="1"/>
          </p:nvPr>
        </p:nvSpPr>
        <p:spPr>
          <a:xfrm>
            <a:off x="457200" y="1125538"/>
            <a:ext cx="4037013" cy="499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Content Placeholder 3"/>
          <p:cNvSpPr>
            <a:spLocks noGrp="1"/>
          </p:cNvSpPr>
          <p:nvPr>
            <p:ph sz="half" idx="2"/>
          </p:nvPr>
        </p:nvSpPr>
        <p:spPr>
          <a:xfrm>
            <a:off x="4646613" y="1125538"/>
            <a:ext cx="4038600" cy="499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de-A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A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A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image" Target="../media/image8.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image" Target="../media/image7.jpeg"/><Relationship Id="rId2" Type="http://schemas.openxmlformats.org/officeDocument/2006/relationships/slideLayout" Target="../slideLayouts/slideLayout14.xml"/><Relationship Id="rId16"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5.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5" cstate="print"/>
          <a:srcRect/>
          <a:stretch>
            <a:fillRect/>
          </a:stretch>
        </p:blipFill>
        <p:spPr bwMode="auto">
          <a:xfrm>
            <a:off x="250825" y="6165850"/>
            <a:ext cx="1584325" cy="554038"/>
          </a:xfrm>
          <a:prstGeom prst="rect">
            <a:avLst/>
          </a:prstGeom>
          <a:noFill/>
          <a:ln w="9525">
            <a:noFill/>
            <a:miter lim="800000"/>
            <a:headEnd/>
            <a:tailEnd/>
          </a:ln>
        </p:spPr>
      </p:pic>
      <p:pic>
        <p:nvPicPr>
          <p:cNvPr id="1027" name="Picture 2"/>
          <p:cNvPicPr>
            <a:picLocks noChangeAspect="1" noChangeArrowheads="1"/>
          </p:cNvPicPr>
          <p:nvPr/>
        </p:nvPicPr>
        <p:blipFill>
          <a:blip r:embed="rId16" cstate="print"/>
          <a:srcRect/>
          <a:stretch>
            <a:fillRect/>
          </a:stretch>
        </p:blipFill>
        <p:spPr bwMode="auto">
          <a:xfrm>
            <a:off x="6754813" y="5805488"/>
            <a:ext cx="2339975" cy="946150"/>
          </a:xfrm>
          <a:prstGeom prst="rect">
            <a:avLst/>
          </a:prstGeom>
          <a:noFill/>
          <a:ln w="9525">
            <a:noFill/>
            <a:miter lim="800000"/>
            <a:headEnd/>
            <a:tailEnd/>
          </a:ln>
        </p:spPr>
      </p:pic>
      <p:sp>
        <p:nvSpPr>
          <p:cNvPr id="1028" name="Rectangle 3"/>
          <p:cNvSpPr>
            <a:spLocks noGrp="1" noChangeArrowheads="1"/>
          </p:cNvSpPr>
          <p:nvPr>
            <p:ph type="title"/>
          </p:nvPr>
        </p:nvSpPr>
        <p:spPr bwMode="auto">
          <a:xfrm>
            <a:off x="468313" y="-107950"/>
            <a:ext cx="8228012" cy="1311275"/>
          </a:xfrm>
          <a:prstGeom prst="rect">
            <a:avLst/>
          </a:prstGeom>
          <a:noFill/>
          <a:ln w="9525">
            <a:noFill/>
            <a:miter lim="800000"/>
            <a:headEnd/>
            <a:tailEnd/>
          </a:ln>
        </p:spPr>
        <p:txBody>
          <a:bodyPr vert="horz" wrap="square" lIns="90000" tIns="46800" rIns="90000" bIns="46800" numCol="1" anchor="ctr" anchorCtr="0" compatLnSpc="1">
            <a:prstTxWarp prst="textNoShape">
              <a:avLst/>
            </a:prstTxWarp>
          </a:bodyPr>
          <a:lstStyle/>
          <a:p>
            <a:pPr lvl="0"/>
            <a:r>
              <a:rPr lang="en-GB" smtClean="0"/>
              <a:t>Klicken Sie, um das Format des Titeltextes zu bearbeiten</a:t>
            </a:r>
          </a:p>
        </p:txBody>
      </p:sp>
      <p:sp>
        <p:nvSpPr>
          <p:cNvPr id="1029" name="Rectangle 4"/>
          <p:cNvSpPr>
            <a:spLocks noGrp="1" noChangeArrowheads="1"/>
          </p:cNvSpPr>
          <p:nvPr>
            <p:ph type="body" idx="1"/>
          </p:nvPr>
        </p:nvSpPr>
        <p:spPr bwMode="auto">
          <a:xfrm>
            <a:off x="457200" y="1125538"/>
            <a:ext cx="8228013" cy="4999037"/>
          </a:xfrm>
          <a:prstGeom prst="rect">
            <a:avLst/>
          </a:prstGeom>
          <a:noFill/>
          <a:ln w="9525">
            <a:noFill/>
            <a:miter lim="800000"/>
            <a:headEnd/>
            <a:tailEnd/>
          </a:ln>
        </p:spPr>
        <p:txBody>
          <a:bodyPr vert="horz" wrap="square" lIns="90000" tIns="46800" rIns="90000" bIns="46800" numCol="1" anchor="t" anchorCtr="0" compatLnSpc="1">
            <a:prstTxWarp prst="textNoShape">
              <a:avLst/>
            </a:prstTxWarp>
          </a:bodyPr>
          <a:lstStyle/>
          <a:p>
            <a:pPr lvl="0"/>
            <a:r>
              <a:rPr lang="en-GB" smtClean="0"/>
              <a:t>Klicken Sie, um die Formate des Gliederungstextes zu bearbeiten</a:t>
            </a:r>
          </a:p>
          <a:p>
            <a:pPr lvl="1"/>
            <a:r>
              <a:rPr lang="en-GB" smtClean="0"/>
              <a:t>Zweite Gliederungsebene</a:t>
            </a:r>
          </a:p>
          <a:p>
            <a:pPr lvl="2"/>
            <a:r>
              <a:rPr lang="en-GB" smtClean="0"/>
              <a:t>Dritte Gliederungsebene</a:t>
            </a:r>
          </a:p>
          <a:p>
            <a:pPr lvl="3"/>
            <a:r>
              <a:rPr lang="en-GB" smtClean="0"/>
              <a:t>Vierte Gliederungsebene</a:t>
            </a:r>
          </a:p>
          <a:p>
            <a:pPr lvl="4"/>
            <a:r>
              <a:rPr lang="en-GB" smtClean="0"/>
              <a:t>Fünfte Gliederungsebene</a:t>
            </a:r>
          </a:p>
          <a:p>
            <a:pPr lvl="4"/>
            <a:r>
              <a:rPr lang="en-GB" smtClean="0"/>
              <a:t>Sechste Gliederungsebene</a:t>
            </a:r>
          </a:p>
          <a:p>
            <a:pPr lvl="4"/>
            <a:r>
              <a:rPr lang="en-GB" smtClean="0"/>
              <a:t>Siebente Gliederungsebene</a:t>
            </a:r>
          </a:p>
          <a:p>
            <a:pPr lvl="4"/>
            <a:r>
              <a:rPr lang="en-GB" smtClean="0"/>
              <a:t>Achte Gliederungsebene</a:t>
            </a:r>
          </a:p>
          <a:p>
            <a:pPr lvl="4"/>
            <a:r>
              <a:rPr lang="en-GB" smtClean="0"/>
              <a:t>Neunte Gliederungsebene</a:t>
            </a:r>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5pPr>
      <a:lvl6pPr marL="25146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6pPr>
      <a:lvl7pPr marL="29718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7pPr>
      <a:lvl8pPr marL="34290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8pPr>
      <a:lvl9pPr marL="38862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262626"/>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262626"/>
          </a:solidFill>
          <a:latin typeface="+mn-lt"/>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262626"/>
          </a:solidFill>
          <a:latin typeface="+mn-lt"/>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262626"/>
          </a:solidFill>
          <a:latin typeface="+mn-lt"/>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262626"/>
          </a:solidFill>
          <a:latin typeface="+mn-lt"/>
        </a:defRPr>
      </a:lvl5pPr>
      <a:lvl6pPr marL="25146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6pPr>
      <a:lvl7pPr marL="29718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7pPr>
      <a:lvl8pPr marL="34290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8pPr>
      <a:lvl9pPr marL="38862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pic>
        <p:nvPicPr>
          <p:cNvPr id="14338" name="Picture 1"/>
          <p:cNvPicPr>
            <a:picLocks noChangeAspect="1" noChangeArrowheads="1"/>
          </p:cNvPicPr>
          <p:nvPr/>
        </p:nvPicPr>
        <p:blipFill>
          <a:blip r:embed="rId16" cstate="print"/>
          <a:srcRect/>
          <a:stretch>
            <a:fillRect/>
          </a:stretch>
        </p:blipFill>
        <p:spPr bwMode="auto">
          <a:xfrm>
            <a:off x="7034213" y="6500813"/>
            <a:ext cx="823912" cy="287337"/>
          </a:xfrm>
          <a:prstGeom prst="rect">
            <a:avLst/>
          </a:prstGeom>
          <a:noFill/>
          <a:ln w="9525">
            <a:noFill/>
            <a:miter lim="800000"/>
            <a:headEnd/>
            <a:tailEnd/>
          </a:ln>
        </p:spPr>
      </p:pic>
      <p:pic>
        <p:nvPicPr>
          <p:cNvPr id="14339" name="Picture 2"/>
          <p:cNvPicPr>
            <a:picLocks noChangeAspect="1" noChangeArrowheads="1"/>
          </p:cNvPicPr>
          <p:nvPr/>
        </p:nvPicPr>
        <p:blipFill>
          <a:blip r:embed="rId17" cstate="print"/>
          <a:srcRect l="1314" t="3102" r="63214" b="37788"/>
          <a:stretch>
            <a:fillRect/>
          </a:stretch>
        </p:blipFill>
        <p:spPr bwMode="auto">
          <a:xfrm>
            <a:off x="7907338" y="6494463"/>
            <a:ext cx="409575" cy="287337"/>
          </a:xfrm>
          <a:prstGeom prst="rect">
            <a:avLst/>
          </a:prstGeom>
          <a:noFill/>
          <a:ln w="9525">
            <a:noFill/>
            <a:miter lim="800000"/>
            <a:headEnd/>
            <a:tailEnd/>
          </a:ln>
        </p:spPr>
      </p:pic>
      <p:pic>
        <p:nvPicPr>
          <p:cNvPr id="14340" name="Picture 3"/>
          <p:cNvPicPr>
            <a:picLocks noChangeAspect="1" noChangeArrowheads="1"/>
          </p:cNvPicPr>
          <p:nvPr/>
        </p:nvPicPr>
        <p:blipFill>
          <a:blip r:embed="rId18" cstate="print"/>
          <a:srcRect l="38107" r="7919" b="52925"/>
          <a:stretch>
            <a:fillRect/>
          </a:stretch>
        </p:blipFill>
        <p:spPr bwMode="auto">
          <a:xfrm>
            <a:off x="8299450" y="6491288"/>
            <a:ext cx="788988" cy="287337"/>
          </a:xfrm>
          <a:prstGeom prst="rect">
            <a:avLst/>
          </a:prstGeom>
          <a:noFill/>
          <a:ln w="9525">
            <a:noFill/>
            <a:miter lim="800000"/>
            <a:headEnd/>
            <a:tailEnd/>
          </a:ln>
        </p:spPr>
      </p:pic>
      <p:sp>
        <p:nvSpPr>
          <p:cNvPr id="14341" name="Rectangle 4"/>
          <p:cNvSpPr>
            <a:spLocks noGrp="1" noChangeArrowheads="1"/>
          </p:cNvSpPr>
          <p:nvPr>
            <p:ph type="title"/>
          </p:nvPr>
        </p:nvSpPr>
        <p:spPr bwMode="auto">
          <a:xfrm>
            <a:off x="468313" y="-107950"/>
            <a:ext cx="8228012" cy="1311275"/>
          </a:xfrm>
          <a:prstGeom prst="rect">
            <a:avLst/>
          </a:prstGeom>
          <a:noFill/>
          <a:ln w="9525">
            <a:noFill/>
            <a:miter lim="800000"/>
            <a:headEnd/>
            <a:tailEnd/>
          </a:ln>
        </p:spPr>
        <p:txBody>
          <a:bodyPr vert="horz" wrap="square" lIns="90000" tIns="46800" rIns="90000" bIns="46800" numCol="1" anchor="ctr" anchorCtr="0" compatLnSpc="1">
            <a:prstTxWarp prst="textNoShape">
              <a:avLst/>
            </a:prstTxWarp>
          </a:bodyPr>
          <a:lstStyle/>
          <a:p>
            <a:pPr lvl="0"/>
            <a:r>
              <a:rPr lang="en-GB" smtClean="0"/>
              <a:t>Klicken Sie, um das Format des Titeltextes zu bearbeiten</a:t>
            </a:r>
          </a:p>
        </p:txBody>
      </p:sp>
      <p:sp>
        <p:nvSpPr>
          <p:cNvPr id="14342" name="Rectangle 5"/>
          <p:cNvSpPr>
            <a:spLocks noGrp="1" noChangeArrowheads="1"/>
          </p:cNvSpPr>
          <p:nvPr>
            <p:ph type="body" idx="1"/>
          </p:nvPr>
        </p:nvSpPr>
        <p:spPr bwMode="auto">
          <a:xfrm>
            <a:off x="457200" y="1125538"/>
            <a:ext cx="8228013" cy="4999037"/>
          </a:xfrm>
          <a:prstGeom prst="rect">
            <a:avLst/>
          </a:prstGeom>
          <a:noFill/>
          <a:ln w="9525">
            <a:noFill/>
            <a:miter lim="800000"/>
            <a:headEnd/>
            <a:tailEnd/>
          </a:ln>
        </p:spPr>
        <p:txBody>
          <a:bodyPr vert="horz" wrap="square" lIns="90000" tIns="46800" rIns="90000" bIns="46800" numCol="1" anchor="t" anchorCtr="0" compatLnSpc="1">
            <a:prstTxWarp prst="textNoShape">
              <a:avLst/>
            </a:prstTxWarp>
          </a:bodyPr>
          <a:lstStyle/>
          <a:p>
            <a:pPr lvl="0"/>
            <a:r>
              <a:rPr lang="en-GB" smtClean="0"/>
              <a:t>Klicken Sie, um die Formate des Gliederungstextes zu bearbeiten</a:t>
            </a:r>
          </a:p>
          <a:p>
            <a:pPr lvl="1"/>
            <a:r>
              <a:rPr lang="en-GB" smtClean="0"/>
              <a:t>Zweite Gliederungsebene</a:t>
            </a:r>
          </a:p>
          <a:p>
            <a:pPr lvl="2"/>
            <a:r>
              <a:rPr lang="en-GB" smtClean="0"/>
              <a:t>Dritte Gliederungsebene</a:t>
            </a:r>
          </a:p>
          <a:p>
            <a:pPr lvl="3"/>
            <a:r>
              <a:rPr lang="en-GB" smtClean="0"/>
              <a:t>Vierte Gliederungsebene</a:t>
            </a:r>
          </a:p>
          <a:p>
            <a:pPr lvl="4"/>
            <a:r>
              <a:rPr lang="en-GB" smtClean="0"/>
              <a:t>Fünfte Gliederungsebene</a:t>
            </a:r>
          </a:p>
          <a:p>
            <a:pPr lvl="4"/>
            <a:r>
              <a:rPr lang="en-GB" smtClean="0"/>
              <a:t>Sechste Gliederungsebene</a:t>
            </a:r>
          </a:p>
          <a:p>
            <a:pPr lvl="4"/>
            <a:r>
              <a:rPr lang="en-GB" smtClean="0"/>
              <a:t>Siebente Gliederungsebene</a:t>
            </a:r>
          </a:p>
          <a:p>
            <a:pPr lvl="4"/>
            <a:r>
              <a:rPr lang="en-GB" smtClean="0"/>
              <a:t>Achte Gliederungsebene</a:t>
            </a:r>
          </a:p>
          <a:p>
            <a:pPr lvl="4"/>
            <a:r>
              <a:rPr lang="en-GB" smtClean="0"/>
              <a:t>Neunte Gliederungsebene</a:t>
            </a:r>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5pPr>
      <a:lvl6pPr marL="25146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6pPr>
      <a:lvl7pPr marL="29718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7pPr>
      <a:lvl8pPr marL="34290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8pPr>
      <a:lvl9pPr marL="38862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262626"/>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262626"/>
          </a:solidFill>
          <a:latin typeface="+mn-lt"/>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262626"/>
          </a:solidFill>
          <a:latin typeface="+mn-lt"/>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262626"/>
          </a:solidFill>
          <a:latin typeface="+mn-lt"/>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262626"/>
          </a:solidFill>
          <a:latin typeface="+mn-lt"/>
        </a:defRPr>
      </a:lvl5pPr>
      <a:lvl6pPr marL="25146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6pPr>
      <a:lvl7pPr marL="29718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7pPr>
      <a:lvl8pPr marL="34290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8pPr>
      <a:lvl9pPr marL="38862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8" Type="http://schemas.openxmlformats.org/officeDocument/2006/relationships/image" Target="../media/image11.gi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13.png"/><Relationship Id="rId4" Type="http://schemas.openxmlformats.org/officeDocument/2006/relationships/diagramLayout" Target="../diagrams/layout1.xml"/><Relationship Id="rId9" Type="http://schemas.openxmlformats.org/officeDocument/2006/relationships/image" Target="../media/image12.jpeg"/></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4.jpeg"/><Relationship Id="rId2" Type="http://schemas.openxmlformats.org/officeDocument/2006/relationships/diagramData" Target="../diagrams/data2.xml"/><Relationship Id="rId1" Type="http://schemas.openxmlformats.org/officeDocument/2006/relationships/slideLayout" Target="../slideLayouts/slideLayout1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ext Box 2"/>
          <p:cNvSpPr txBox="1">
            <a:spLocks noChangeArrowheads="1"/>
          </p:cNvSpPr>
          <p:nvPr/>
        </p:nvSpPr>
        <p:spPr bwMode="auto">
          <a:xfrm>
            <a:off x="1403350" y="3284538"/>
            <a:ext cx="6400800" cy="1752600"/>
          </a:xfrm>
          <a:prstGeom prst="rect">
            <a:avLst/>
          </a:prstGeom>
          <a:noFill/>
          <a:ln w="9525">
            <a:noFill/>
            <a:miter lim="800000"/>
            <a:headEnd/>
            <a:tailEnd/>
          </a:ln>
        </p:spPr>
        <p:txBody>
          <a:bodyPr wrap="none" anchor="ctr"/>
          <a:lstStyle/>
          <a:p>
            <a:pPr>
              <a:buClr>
                <a:srgbClr val="000000"/>
              </a:buClr>
              <a:buSzPct val="100000"/>
              <a:buFont typeface="Times New Roman" pitchFamily="18" charset="0"/>
              <a:buNone/>
            </a:pPr>
            <a:endParaRPr lang="de-AT" dirty="0"/>
          </a:p>
        </p:txBody>
      </p:sp>
      <p:sp>
        <p:nvSpPr>
          <p:cNvPr id="33794" name="Text Box 3"/>
          <p:cNvSpPr txBox="1">
            <a:spLocks noChangeArrowheads="1"/>
          </p:cNvSpPr>
          <p:nvPr/>
        </p:nvSpPr>
        <p:spPr bwMode="auto">
          <a:xfrm>
            <a:off x="1403350" y="2276475"/>
            <a:ext cx="6480175" cy="1473200"/>
          </a:xfrm>
          <a:prstGeom prst="rect">
            <a:avLst/>
          </a:prstGeom>
          <a:noFill/>
          <a:ln w="9525">
            <a:noFill/>
            <a:miter lim="800000"/>
            <a:headEnd/>
            <a:tailEnd/>
          </a:ln>
        </p:spPr>
        <p:txBody>
          <a:bodyPr lIns="90000" tIns="45000" rIns="90000" bIns="45000"/>
          <a:lstStyle/>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dirty="0">
                <a:solidFill>
                  <a:srgbClr val="376092"/>
                </a:solidFill>
                <a:latin typeface="Trebuchet MS" pitchFamily="34" charset="0"/>
              </a:rPr>
              <a:t>ARTIP</a:t>
            </a:r>
          </a:p>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dirty="0">
                <a:solidFill>
                  <a:srgbClr val="376092"/>
                </a:solidFill>
                <a:latin typeface="Trebuchet MS" pitchFamily="34" charset="0"/>
              </a:rPr>
              <a:t>Awareness Raising and Training for the Istanbul Protocol</a:t>
            </a:r>
          </a:p>
        </p:txBody>
      </p:sp>
      <p:pic>
        <p:nvPicPr>
          <p:cNvPr id="7" name="Content Placeholder 4" descr="LLP logo english.JPG"/>
          <p:cNvPicPr>
            <a:picLocks noChangeAspect="1"/>
          </p:cNvPicPr>
          <p:nvPr/>
        </p:nvPicPr>
        <p:blipFill>
          <a:blip r:embed="rId3" cstate="print"/>
          <a:stretch>
            <a:fillRect/>
          </a:stretch>
        </p:blipFill>
        <p:spPr>
          <a:xfrm>
            <a:off x="6755264" y="5805042"/>
            <a:ext cx="2339752" cy="946825"/>
          </a:xfrm>
          <a:prstGeom prst="rect">
            <a:avLst/>
          </a:prstGeom>
        </p:spPr>
      </p:pic>
      <p:pic>
        <p:nvPicPr>
          <p:cNvPr id="8" name="3 - Εικόνα" descr="by-nc-nd.png"/>
          <p:cNvPicPr>
            <a:picLocks noChangeAspect="1"/>
          </p:cNvPicPr>
          <p:nvPr/>
        </p:nvPicPr>
        <p:blipFill>
          <a:blip r:embed="rId4" cstate="print"/>
          <a:stretch>
            <a:fillRect/>
          </a:stretch>
        </p:blipFill>
        <p:spPr>
          <a:xfrm>
            <a:off x="251520" y="6165304"/>
            <a:ext cx="1584176" cy="554266"/>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albbogen 3"/>
          <p:cNvSpPr/>
          <p:nvPr/>
        </p:nvSpPr>
        <p:spPr>
          <a:xfrm>
            <a:off x="-5020360" y="511461"/>
            <a:ext cx="6448771" cy="6448771"/>
          </a:xfrm>
          <a:prstGeom prst="blockArc">
            <a:avLst>
              <a:gd name="adj1" fmla="val 18900000"/>
              <a:gd name="adj2" fmla="val 2700000"/>
              <a:gd name="adj3" fmla="val 335"/>
            </a:avLst>
          </a:prstGeom>
          <a:ln>
            <a:solidFill>
              <a:schemeClr val="tx1">
                <a:lumMod val="95000"/>
                <a:lumOff val="5000"/>
              </a:schemeClr>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5" name="Freihandform 4"/>
          <p:cNvSpPr/>
          <p:nvPr/>
        </p:nvSpPr>
        <p:spPr>
          <a:xfrm>
            <a:off x="936272" y="1709035"/>
            <a:ext cx="6593408" cy="736917"/>
          </a:xfrm>
          <a:custGeom>
            <a:avLst/>
            <a:gdLst>
              <a:gd name="connsiteX0" fmla="*/ 0 w 6593408"/>
              <a:gd name="connsiteY0" fmla="*/ 0 h 736917"/>
              <a:gd name="connsiteX1" fmla="*/ 6593408 w 6593408"/>
              <a:gd name="connsiteY1" fmla="*/ 0 h 736917"/>
              <a:gd name="connsiteX2" fmla="*/ 6593408 w 6593408"/>
              <a:gd name="connsiteY2" fmla="*/ 736917 h 736917"/>
              <a:gd name="connsiteX3" fmla="*/ 0 w 6593408"/>
              <a:gd name="connsiteY3" fmla="*/ 736917 h 736917"/>
              <a:gd name="connsiteX4" fmla="*/ 0 w 6593408"/>
              <a:gd name="connsiteY4" fmla="*/ 0 h 736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93408" h="736917">
                <a:moveTo>
                  <a:pt x="0" y="0"/>
                </a:moveTo>
                <a:lnTo>
                  <a:pt x="6593408" y="0"/>
                </a:lnTo>
                <a:lnTo>
                  <a:pt x="6593408" y="736917"/>
                </a:lnTo>
                <a:lnTo>
                  <a:pt x="0" y="736917"/>
                </a:lnTo>
                <a:lnTo>
                  <a:pt x="0" y="0"/>
                </a:lnTo>
                <a:close/>
              </a:path>
            </a:pathLst>
          </a:custGeom>
        </p:spPr>
        <p:style>
          <a:lnRef idx="1">
            <a:schemeClr val="dk1"/>
          </a:lnRef>
          <a:fillRef idx="2">
            <a:schemeClr val="dk1"/>
          </a:fillRef>
          <a:effectRef idx="1">
            <a:schemeClr val="dk1"/>
          </a:effectRef>
          <a:fontRef idx="minor">
            <a:schemeClr val="dk1"/>
          </a:fontRef>
        </p:style>
        <p:txBody>
          <a:bodyPr spcFirstLastPara="0" vert="horz" wrap="square" lIns="584928" tIns="50800" rIns="50800" bIns="50800" numCol="1" spcCol="1270" anchor="ctr" anchorCtr="0">
            <a:noAutofit/>
          </a:bodyPr>
          <a:lstStyle/>
          <a:p>
            <a:pPr lvl="0" defTabSz="889000">
              <a:lnSpc>
                <a:spcPct val="90000"/>
              </a:lnSpc>
              <a:spcAft>
                <a:spcPct val="35000"/>
              </a:spcAft>
            </a:pPr>
            <a:r>
              <a:rPr lang="en-US" sz="2000" b="1" kern="1200" dirty="0" smtClean="0"/>
              <a:t>1.</a:t>
            </a:r>
            <a:r>
              <a:rPr lang="en-US" sz="2000" kern="1200" dirty="0" smtClean="0"/>
              <a:t> </a:t>
            </a:r>
            <a:r>
              <a:rPr lang="de-DE" sz="2000" dirty="0"/>
              <a:t>Sie schützt </a:t>
            </a:r>
            <a:r>
              <a:rPr lang="de-DE" sz="2000" dirty="0" smtClean="0"/>
              <a:t>traumatisierte </a:t>
            </a:r>
            <a:r>
              <a:rPr lang="de-DE" sz="2000" dirty="0" smtClean="0"/>
              <a:t>Asylbewerber </a:t>
            </a:r>
            <a:r>
              <a:rPr lang="de-DE" sz="2000" dirty="0"/>
              <a:t>vor einer erzwungenen Rückkehr in ihr Herkunftsland</a:t>
            </a:r>
            <a:endParaRPr lang="de-DE" sz="2000" b="1" kern="1200" dirty="0"/>
          </a:p>
        </p:txBody>
      </p:sp>
      <p:sp>
        <p:nvSpPr>
          <p:cNvPr id="7" name="Ellipse 6"/>
          <p:cNvSpPr/>
          <p:nvPr/>
        </p:nvSpPr>
        <p:spPr>
          <a:xfrm>
            <a:off x="475698" y="1616920"/>
            <a:ext cx="921147" cy="921147"/>
          </a:xfrm>
          <a:prstGeom prst="ellipse">
            <a:avLst/>
          </a:prstGeom>
        </p:spPr>
        <p:style>
          <a:lnRef idx="2">
            <a:schemeClr val="dk1"/>
          </a:lnRef>
          <a:fillRef idx="1">
            <a:schemeClr val="lt1"/>
          </a:fillRef>
          <a:effectRef idx="0">
            <a:schemeClr val="dk1"/>
          </a:effectRef>
          <a:fontRef idx="minor">
            <a:schemeClr val="dk1"/>
          </a:fontRef>
        </p:style>
      </p:sp>
      <p:sp>
        <p:nvSpPr>
          <p:cNvPr id="8" name="Freihandform 7"/>
          <p:cNvSpPr/>
          <p:nvPr/>
        </p:nvSpPr>
        <p:spPr>
          <a:xfrm>
            <a:off x="1358764" y="2814603"/>
            <a:ext cx="6170916" cy="736917"/>
          </a:xfrm>
          <a:custGeom>
            <a:avLst/>
            <a:gdLst>
              <a:gd name="connsiteX0" fmla="*/ 0 w 6170916"/>
              <a:gd name="connsiteY0" fmla="*/ 0 h 736917"/>
              <a:gd name="connsiteX1" fmla="*/ 6170916 w 6170916"/>
              <a:gd name="connsiteY1" fmla="*/ 0 h 736917"/>
              <a:gd name="connsiteX2" fmla="*/ 6170916 w 6170916"/>
              <a:gd name="connsiteY2" fmla="*/ 736917 h 736917"/>
              <a:gd name="connsiteX3" fmla="*/ 0 w 6170916"/>
              <a:gd name="connsiteY3" fmla="*/ 736917 h 736917"/>
              <a:gd name="connsiteX4" fmla="*/ 0 w 6170916"/>
              <a:gd name="connsiteY4" fmla="*/ 0 h 736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70916" h="736917">
                <a:moveTo>
                  <a:pt x="0" y="0"/>
                </a:moveTo>
                <a:lnTo>
                  <a:pt x="6170916" y="0"/>
                </a:lnTo>
                <a:lnTo>
                  <a:pt x="6170916" y="736917"/>
                </a:lnTo>
                <a:lnTo>
                  <a:pt x="0" y="736917"/>
                </a:lnTo>
                <a:lnTo>
                  <a:pt x="0" y="0"/>
                </a:lnTo>
                <a:close/>
              </a:path>
            </a:pathLst>
          </a:custGeom>
        </p:spPr>
        <p:style>
          <a:lnRef idx="1">
            <a:schemeClr val="dk1"/>
          </a:lnRef>
          <a:fillRef idx="2">
            <a:schemeClr val="dk1"/>
          </a:fillRef>
          <a:effectRef idx="1">
            <a:schemeClr val="dk1"/>
          </a:effectRef>
          <a:fontRef idx="minor">
            <a:schemeClr val="dk1"/>
          </a:fontRef>
        </p:style>
        <p:txBody>
          <a:bodyPr spcFirstLastPara="0" vert="horz" wrap="square" lIns="584928" tIns="50800" rIns="50800" bIns="50800" numCol="1" spcCol="1270" anchor="ctr" anchorCtr="0">
            <a:noAutofit/>
          </a:bodyPr>
          <a:lstStyle/>
          <a:p>
            <a:pPr lvl="0" defTabSz="889000">
              <a:lnSpc>
                <a:spcPct val="90000"/>
              </a:lnSpc>
              <a:spcAft>
                <a:spcPct val="35000"/>
              </a:spcAft>
            </a:pPr>
            <a:r>
              <a:rPr lang="en-US" sz="2000" b="1" kern="1200" dirty="0" smtClean="0"/>
              <a:t>2. </a:t>
            </a:r>
            <a:r>
              <a:rPr lang="de-DE" sz="2000" dirty="0"/>
              <a:t>Sie stellt eine Anerkennung des Leidens der Opfer dar</a:t>
            </a:r>
            <a:endParaRPr lang="de-DE" sz="2000" kern="1200" dirty="0"/>
          </a:p>
        </p:txBody>
      </p:sp>
      <p:sp>
        <p:nvSpPr>
          <p:cNvPr id="9" name="Ellipse 8"/>
          <p:cNvSpPr/>
          <p:nvPr/>
        </p:nvSpPr>
        <p:spPr>
          <a:xfrm>
            <a:off x="898190" y="2722488"/>
            <a:ext cx="921147" cy="921147"/>
          </a:xfrm>
          <a:prstGeom prst="ellipse">
            <a:avLst/>
          </a:prstGeom>
        </p:spPr>
        <p:style>
          <a:lnRef idx="2">
            <a:schemeClr val="accent4"/>
          </a:lnRef>
          <a:fillRef idx="1">
            <a:schemeClr val="lt1"/>
          </a:fillRef>
          <a:effectRef idx="0">
            <a:schemeClr val="accent4"/>
          </a:effectRef>
          <a:fontRef idx="minor">
            <a:schemeClr val="dk1"/>
          </a:fontRef>
        </p:style>
      </p:sp>
      <p:sp>
        <p:nvSpPr>
          <p:cNvPr id="10" name="Freihandform 9"/>
          <p:cNvSpPr/>
          <p:nvPr/>
        </p:nvSpPr>
        <p:spPr>
          <a:xfrm>
            <a:off x="1358764" y="3828057"/>
            <a:ext cx="6170916" cy="921147"/>
          </a:xfrm>
          <a:custGeom>
            <a:avLst/>
            <a:gdLst>
              <a:gd name="connsiteX0" fmla="*/ 0 w 6170916"/>
              <a:gd name="connsiteY0" fmla="*/ 0 h 736917"/>
              <a:gd name="connsiteX1" fmla="*/ 6170916 w 6170916"/>
              <a:gd name="connsiteY1" fmla="*/ 0 h 736917"/>
              <a:gd name="connsiteX2" fmla="*/ 6170916 w 6170916"/>
              <a:gd name="connsiteY2" fmla="*/ 736917 h 736917"/>
              <a:gd name="connsiteX3" fmla="*/ 0 w 6170916"/>
              <a:gd name="connsiteY3" fmla="*/ 736917 h 736917"/>
              <a:gd name="connsiteX4" fmla="*/ 0 w 6170916"/>
              <a:gd name="connsiteY4" fmla="*/ 0 h 736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70916" h="736917">
                <a:moveTo>
                  <a:pt x="0" y="0"/>
                </a:moveTo>
                <a:lnTo>
                  <a:pt x="6170916" y="0"/>
                </a:lnTo>
                <a:lnTo>
                  <a:pt x="6170916" y="736917"/>
                </a:lnTo>
                <a:lnTo>
                  <a:pt x="0" y="736917"/>
                </a:lnTo>
                <a:lnTo>
                  <a:pt x="0" y="0"/>
                </a:lnTo>
                <a:close/>
              </a:path>
            </a:pathLst>
          </a:custGeom>
        </p:spPr>
        <p:style>
          <a:lnRef idx="1">
            <a:schemeClr val="dk1"/>
          </a:lnRef>
          <a:fillRef idx="2">
            <a:schemeClr val="dk1"/>
          </a:fillRef>
          <a:effectRef idx="1">
            <a:schemeClr val="dk1"/>
          </a:effectRef>
          <a:fontRef idx="minor">
            <a:schemeClr val="dk1"/>
          </a:fontRef>
        </p:style>
        <p:txBody>
          <a:bodyPr spcFirstLastPara="0" vert="horz" wrap="square" lIns="584928" tIns="50800" rIns="50800" bIns="50800" numCol="1" spcCol="1270" anchor="ctr" anchorCtr="0">
            <a:noAutofit/>
          </a:bodyPr>
          <a:lstStyle/>
          <a:p>
            <a:pPr lvl="0" defTabSz="889000">
              <a:lnSpc>
                <a:spcPct val="90000"/>
              </a:lnSpc>
              <a:spcAft>
                <a:spcPct val="35000"/>
              </a:spcAft>
            </a:pPr>
            <a:r>
              <a:rPr lang="en-US" sz="2000" b="1" kern="1200" dirty="0" smtClean="0"/>
              <a:t>3. </a:t>
            </a:r>
            <a:r>
              <a:rPr lang="de-DE" sz="2000" dirty="0"/>
              <a:t>Sie belegt Menschenrechtsverletzungen im </a:t>
            </a:r>
            <a:r>
              <a:rPr lang="de-DE" sz="2000" dirty="0" smtClean="0"/>
              <a:t>Herkunftsland und unterstützt damit die UN und internationale </a:t>
            </a:r>
            <a:r>
              <a:rPr lang="de-DE" sz="2000" dirty="0" smtClean="0"/>
              <a:t>Organisationen </a:t>
            </a:r>
            <a:r>
              <a:rPr lang="de-DE" sz="2000" dirty="0" smtClean="0"/>
              <a:t>in ihrer Arbeit</a:t>
            </a:r>
            <a:endParaRPr lang="de-DE" sz="2000" kern="1200" dirty="0"/>
          </a:p>
        </p:txBody>
      </p:sp>
      <p:sp>
        <p:nvSpPr>
          <p:cNvPr id="11" name="Ellipse 10"/>
          <p:cNvSpPr/>
          <p:nvPr/>
        </p:nvSpPr>
        <p:spPr>
          <a:xfrm>
            <a:off x="898190" y="3828057"/>
            <a:ext cx="921147" cy="921147"/>
          </a:xfrm>
          <a:prstGeom prst="ellipse">
            <a:avLst/>
          </a:prstGeom>
        </p:spPr>
        <p:style>
          <a:lnRef idx="2">
            <a:schemeClr val="accent4"/>
          </a:lnRef>
          <a:fillRef idx="1">
            <a:schemeClr val="lt1"/>
          </a:fillRef>
          <a:effectRef idx="0">
            <a:schemeClr val="accent4"/>
          </a:effectRef>
          <a:fontRef idx="minor">
            <a:schemeClr val="dk1"/>
          </a:fontRef>
        </p:style>
      </p:sp>
      <p:sp>
        <p:nvSpPr>
          <p:cNvPr id="12" name="Freihandform 11"/>
          <p:cNvSpPr/>
          <p:nvPr/>
        </p:nvSpPr>
        <p:spPr>
          <a:xfrm>
            <a:off x="936272" y="5025739"/>
            <a:ext cx="6593408" cy="736917"/>
          </a:xfrm>
          <a:custGeom>
            <a:avLst/>
            <a:gdLst>
              <a:gd name="connsiteX0" fmla="*/ 0 w 6593408"/>
              <a:gd name="connsiteY0" fmla="*/ 0 h 736917"/>
              <a:gd name="connsiteX1" fmla="*/ 6593408 w 6593408"/>
              <a:gd name="connsiteY1" fmla="*/ 0 h 736917"/>
              <a:gd name="connsiteX2" fmla="*/ 6593408 w 6593408"/>
              <a:gd name="connsiteY2" fmla="*/ 736917 h 736917"/>
              <a:gd name="connsiteX3" fmla="*/ 0 w 6593408"/>
              <a:gd name="connsiteY3" fmla="*/ 736917 h 736917"/>
              <a:gd name="connsiteX4" fmla="*/ 0 w 6593408"/>
              <a:gd name="connsiteY4" fmla="*/ 0 h 736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93408" h="736917">
                <a:moveTo>
                  <a:pt x="0" y="0"/>
                </a:moveTo>
                <a:lnTo>
                  <a:pt x="6593408" y="0"/>
                </a:lnTo>
                <a:lnTo>
                  <a:pt x="6593408" y="736917"/>
                </a:lnTo>
                <a:lnTo>
                  <a:pt x="0" y="736917"/>
                </a:lnTo>
                <a:lnTo>
                  <a:pt x="0" y="0"/>
                </a:lnTo>
                <a:close/>
              </a:path>
            </a:pathLst>
          </a:custGeom>
        </p:spPr>
        <p:style>
          <a:lnRef idx="1">
            <a:schemeClr val="dk1"/>
          </a:lnRef>
          <a:fillRef idx="2">
            <a:schemeClr val="dk1"/>
          </a:fillRef>
          <a:effectRef idx="1">
            <a:schemeClr val="dk1"/>
          </a:effectRef>
          <a:fontRef idx="minor">
            <a:schemeClr val="dk1"/>
          </a:fontRef>
        </p:style>
        <p:txBody>
          <a:bodyPr spcFirstLastPara="0" vert="horz" wrap="square" lIns="584928" tIns="50800" rIns="50800" bIns="50800" numCol="1" spcCol="1270" anchor="ctr" anchorCtr="0">
            <a:noAutofit/>
          </a:bodyPr>
          <a:lstStyle/>
          <a:p>
            <a:pPr lvl="0" defTabSz="889000">
              <a:lnSpc>
                <a:spcPct val="90000"/>
              </a:lnSpc>
              <a:spcAft>
                <a:spcPct val="35000"/>
              </a:spcAft>
            </a:pPr>
            <a:r>
              <a:rPr lang="en-US" sz="2000" b="1" kern="1200" dirty="0" smtClean="0"/>
              <a:t>4. </a:t>
            </a:r>
            <a:r>
              <a:rPr lang="de-DE" sz="2000" dirty="0"/>
              <a:t>Sie gibt den Überlebenden die notwendigen Voraussetzungen und Mittel, Täter vor Gericht zu bringen</a:t>
            </a:r>
            <a:endParaRPr lang="de-DE" sz="2000" b="1" kern="1200" dirty="0"/>
          </a:p>
        </p:txBody>
      </p:sp>
      <p:sp>
        <p:nvSpPr>
          <p:cNvPr id="13" name="Ellipse 12"/>
          <p:cNvSpPr/>
          <p:nvPr/>
        </p:nvSpPr>
        <p:spPr>
          <a:xfrm>
            <a:off x="475698" y="4933625"/>
            <a:ext cx="921147" cy="921147"/>
          </a:xfrm>
          <a:prstGeom prst="ellipse">
            <a:avLst/>
          </a:prstGeom>
        </p:spPr>
        <p:style>
          <a:lnRef idx="2">
            <a:schemeClr val="accent4"/>
          </a:lnRef>
          <a:fillRef idx="1">
            <a:schemeClr val="lt1"/>
          </a:fillRef>
          <a:effectRef idx="0">
            <a:schemeClr val="accent4"/>
          </a:effectRef>
          <a:fontRef idx="minor">
            <a:schemeClr val="dk1"/>
          </a:fontRef>
        </p:style>
      </p:sp>
      <p:sp>
        <p:nvSpPr>
          <p:cNvPr id="15" name="Titel 1"/>
          <p:cNvSpPr>
            <a:spLocks noGrp="1"/>
          </p:cNvSpPr>
          <p:nvPr>
            <p:ph type="title"/>
          </p:nvPr>
        </p:nvSpPr>
        <p:spPr>
          <a:xfrm>
            <a:off x="457200" y="277813"/>
            <a:ext cx="8229600" cy="1143000"/>
          </a:xfrm>
        </p:spPr>
        <p:txBody>
          <a:bodyPr/>
          <a:lstStyle/>
          <a:p>
            <a:r>
              <a:rPr lang="de-DE" dirty="0"/>
              <a:t>B</a:t>
            </a:r>
            <a:r>
              <a:rPr lang="de-DE" dirty="0" smtClean="0"/>
              <a:t>. </a:t>
            </a:r>
            <a:r>
              <a:rPr lang="de-DE" dirty="0"/>
              <a:t>Warum </a:t>
            </a:r>
            <a:r>
              <a:rPr lang="de-DE" dirty="0" smtClean="0"/>
              <a:t>ist </a:t>
            </a:r>
            <a:r>
              <a:rPr lang="de-DE" dirty="0"/>
              <a:t>die Dokumentation von Folter notwendig?</a:t>
            </a:r>
          </a:p>
        </p:txBody>
      </p:sp>
    </p:spTree>
    <p:extLst>
      <p:ext uri="{BB962C8B-B14F-4D97-AF65-F5344CB8AC3E}">
        <p14:creationId xmlns:p14="http://schemas.microsoft.com/office/powerpoint/2010/main" val="499503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0"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albbogen 4"/>
          <p:cNvSpPr/>
          <p:nvPr/>
        </p:nvSpPr>
        <p:spPr>
          <a:xfrm>
            <a:off x="-5221088" y="371903"/>
            <a:ext cx="6729505" cy="6729505"/>
          </a:xfrm>
          <a:prstGeom prst="blockArc">
            <a:avLst>
              <a:gd name="adj1" fmla="val 18900000"/>
              <a:gd name="adj2" fmla="val 2700000"/>
              <a:gd name="adj3" fmla="val 321"/>
            </a:avLst>
          </a:prstGeom>
          <a:ln>
            <a:solidFill>
              <a:schemeClr val="tx1"/>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6" name="Freihandform 5"/>
          <p:cNvSpPr/>
          <p:nvPr/>
        </p:nvSpPr>
        <p:spPr>
          <a:xfrm>
            <a:off x="948203" y="1580915"/>
            <a:ext cx="6576126" cy="769051"/>
          </a:xfrm>
          <a:custGeom>
            <a:avLst/>
            <a:gdLst>
              <a:gd name="connsiteX0" fmla="*/ 0 w 7594135"/>
              <a:gd name="connsiteY0" fmla="*/ 0 h 769051"/>
              <a:gd name="connsiteX1" fmla="*/ 7594135 w 7594135"/>
              <a:gd name="connsiteY1" fmla="*/ 0 h 769051"/>
              <a:gd name="connsiteX2" fmla="*/ 7594135 w 7594135"/>
              <a:gd name="connsiteY2" fmla="*/ 769051 h 769051"/>
              <a:gd name="connsiteX3" fmla="*/ 0 w 7594135"/>
              <a:gd name="connsiteY3" fmla="*/ 769051 h 769051"/>
              <a:gd name="connsiteX4" fmla="*/ 0 w 7594135"/>
              <a:gd name="connsiteY4" fmla="*/ 0 h 7690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94135" h="769051">
                <a:moveTo>
                  <a:pt x="0" y="0"/>
                </a:moveTo>
                <a:lnTo>
                  <a:pt x="7594135" y="0"/>
                </a:lnTo>
                <a:lnTo>
                  <a:pt x="7594135" y="769051"/>
                </a:lnTo>
                <a:lnTo>
                  <a:pt x="0" y="769051"/>
                </a:lnTo>
                <a:lnTo>
                  <a:pt x="0" y="0"/>
                </a:lnTo>
                <a:close/>
              </a:path>
            </a:pathLst>
          </a:custGeom>
        </p:spPr>
        <p:style>
          <a:lnRef idx="1">
            <a:schemeClr val="dk1"/>
          </a:lnRef>
          <a:fillRef idx="2">
            <a:schemeClr val="dk1"/>
          </a:fillRef>
          <a:effectRef idx="1">
            <a:schemeClr val="dk1"/>
          </a:effectRef>
          <a:fontRef idx="minor">
            <a:schemeClr val="dk1"/>
          </a:fontRef>
        </p:style>
        <p:txBody>
          <a:bodyPr spcFirstLastPara="0" vert="horz" wrap="square" lIns="610435" tIns="50800" rIns="50800" bIns="50800" numCol="1" spcCol="1270" anchor="ctr" anchorCtr="0">
            <a:noAutofit/>
          </a:bodyPr>
          <a:lstStyle/>
          <a:p>
            <a:pPr lvl="0" defTabSz="889000">
              <a:lnSpc>
                <a:spcPct val="90000"/>
              </a:lnSpc>
              <a:spcAft>
                <a:spcPct val="35000"/>
              </a:spcAft>
            </a:pPr>
            <a:r>
              <a:rPr lang="en-US" sz="2000" b="1" kern="1200" dirty="0" smtClean="0"/>
              <a:t>5. </a:t>
            </a:r>
            <a:r>
              <a:rPr lang="de-DE" sz="2000" dirty="0"/>
              <a:t>Sie kann die Strafverfolgung durch internationale Gerichtshöfe ermöglichen</a:t>
            </a:r>
            <a:endParaRPr lang="de-DE" sz="2000" b="1" kern="1200" dirty="0"/>
          </a:p>
        </p:txBody>
      </p:sp>
      <p:sp>
        <p:nvSpPr>
          <p:cNvPr id="7" name="Ellipse 6"/>
          <p:cNvSpPr/>
          <p:nvPr/>
        </p:nvSpPr>
        <p:spPr>
          <a:xfrm>
            <a:off x="467544" y="1484784"/>
            <a:ext cx="961314" cy="961314"/>
          </a:xfrm>
          <a:prstGeom prst="ellipse">
            <a:avLst/>
          </a:prstGeom>
          <a:ln>
            <a:solidFill>
              <a:schemeClr val="tx1">
                <a:lumMod val="95000"/>
                <a:lumOff val="5000"/>
              </a:schemeClr>
            </a:solidFill>
          </a:ln>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8" name="Freihandform 7"/>
          <p:cNvSpPr/>
          <p:nvPr/>
        </p:nvSpPr>
        <p:spPr>
          <a:xfrm>
            <a:off x="1389117" y="2734693"/>
            <a:ext cx="6135212" cy="769051"/>
          </a:xfrm>
          <a:custGeom>
            <a:avLst/>
            <a:gdLst>
              <a:gd name="connsiteX0" fmla="*/ 0 w 7153220"/>
              <a:gd name="connsiteY0" fmla="*/ 0 h 769051"/>
              <a:gd name="connsiteX1" fmla="*/ 7153220 w 7153220"/>
              <a:gd name="connsiteY1" fmla="*/ 0 h 769051"/>
              <a:gd name="connsiteX2" fmla="*/ 7153220 w 7153220"/>
              <a:gd name="connsiteY2" fmla="*/ 769051 h 769051"/>
              <a:gd name="connsiteX3" fmla="*/ 0 w 7153220"/>
              <a:gd name="connsiteY3" fmla="*/ 769051 h 769051"/>
              <a:gd name="connsiteX4" fmla="*/ 0 w 7153220"/>
              <a:gd name="connsiteY4" fmla="*/ 0 h 7690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53220" h="769051">
                <a:moveTo>
                  <a:pt x="0" y="0"/>
                </a:moveTo>
                <a:lnTo>
                  <a:pt x="7153220" y="0"/>
                </a:lnTo>
                <a:lnTo>
                  <a:pt x="7153220" y="769051"/>
                </a:lnTo>
                <a:lnTo>
                  <a:pt x="0" y="769051"/>
                </a:lnTo>
                <a:lnTo>
                  <a:pt x="0" y="0"/>
                </a:lnTo>
                <a:close/>
              </a:path>
            </a:pathLst>
          </a:custGeom>
        </p:spPr>
        <p:style>
          <a:lnRef idx="1">
            <a:schemeClr val="dk1"/>
          </a:lnRef>
          <a:fillRef idx="2">
            <a:schemeClr val="dk1"/>
          </a:fillRef>
          <a:effectRef idx="1">
            <a:schemeClr val="dk1"/>
          </a:effectRef>
          <a:fontRef idx="minor">
            <a:schemeClr val="dk1"/>
          </a:fontRef>
        </p:style>
        <p:txBody>
          <a:bodyPr spcFirstLastPara="0" vert="horz" wrap="square" lIns="610435" tIns="50800" rIns="50800" bIns="50800" numCol="1" spcCol="1270" anchor="ctr" anchorCtr="0">
            <a:noAutofit/>
          </a:bodyPr>
          <a:lstStyle/>
          <a:p>
            <a:pPr lvl="0" defTabSz="889000">
              <a:lnSpc>
                <a:spcPct val="90000"/>
              </a:lnSpc>
              <a:spcAft>
                <a:spcPct val="35000"/>
              </a:spcAft>
            </a:pPr>
            <a:r>
              <a:rPr lang="en-US" sz="2000" b="1" kern="1200" dirty="0" smtClean="0"/>
              <a:t>6. </a:t>
            </a:r>
            <a:r>
              <a:rPr lang="de-DE" sz="2000" dirty="0"/>
              <a:t>Sie verbreitet und vertieft das Wissen um Folter und andere Formen von Misshandlung</a:t>
            </a:r>
            <a:endParaRPr lang="de-DE" sz="2000" kern="1200" dirty="0"/>
          </a:p>
        </p:txBody>
      </p:sp>
      <p:sp>
        <p:nvSpPr>
          <p:cNvPr id="9" name="Ellipse 8"/>
          <p:cNvSpPr/>
          <p:nvPr/>
        </p:nvSpPr>
        <p:spPr>
          <a:xfrm>
            <a:off x="908460" y="2638562"/>
            <a:ext cx="961314" cy="961314"/>
          </a:xfrm>
          <a:prstGeom prst="ellipse">
            <a:avLst/>
          </a:prstGeom>
        </p:spPr>
        <p:style>
          <a:lnRef idx="2">
            <a:schemeClr val="accent4"/>
          </a:lnRef>
          <a:fillRef idx="1">
            <a:schemeClr val="lt1"/>
          </a:fillRef>
          <a:effectRef idx="0">
            <a:schemeClr val="accent4"/>
          </a:effectRef>
          <a:fontRef idx="minor">
            <a:schemeClr val="dk1"/>
          </a:fontRef>
        </p:style>
      </p:sp>
      <p:sp>
        <p:nvSpPr>
          <p:cNvPr id="10" name="Freihandform 9"/>
          <p:cNvSpPr/>
          <p:nvPr/>
        </p:nvSpPr>
        <p:spPr>
          <a:xfrm>
            <a:off x="1389117" y="3888471"/>
            <a:ext cx="6135212" cy="769051"/>
          </a:xfrm>
          <a:custGeom>
            <a:avLst/>
            <a:gdLst>
              <a:gd name="connsiteX0" fmla="*/ 0 w 7153220"/>
              <a:gd name="connsiteY0" fmla="*/ 0 h 769051"/>
              <a:gd name="connsiteX1" fmla="*/ 7153220 w 7153220"/>
              <a:gd name="connsiteY1" fmla="*/ 0 h 769051"/>
              <a:gd name="connsiteX2" fmla="*/ 7153220 w 7153220"/>
              <a:gd name="connsiteY2" fmla="*/ 769051 h 769051"/>
              <a:gd name="connsiteX3" fmla="*/ 0 w 7153220"/>
              <a:gd name="connsiteY3" fmla="*/ 769051 h 769051"/>
              <a:gd name="connsiteX4" fmla="*/ 0 w 7153220"/>
              <a:gd name="connsiteY4" fmla="*/ 0 h 7690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53220" h="769051">
                <a:moveTo>
                  <a:pt x="0" y="0"/>
                </a:moveTo>
                <a:lnTo>
                  <a:pt x="7153220" y="0"/>
                </a:lnTo>
                <a:lnTo>
                  <a:pt x="7153220" y="769051"/>
                </a:lnTo>
                <a:lnTo>
                  <a:pt x="0" y="769051"/>
                </a:lnTo>
                <a:lnTo>
                  <a:pt x="0" y="0"/>
                </a:lnTo>
                <a:close/>
              </a:path>
            </a:pathLst>
          </a:custGeom>
        </p:spPr>
        <p:style>
          <a:lnRef idx="1">
            <a:schemeClr val="dk1"/>
          </a:lnRef>
          <a:fillRef idx="2">
            <a:schemeClr val="dk1"/>
          </a:fillRef>
          <a:effectRef idx="1">
            <a:schemeClr val="dk1"/>
          </a:effectRef>
          <a:fontRef idx="minor">
            <a:schemeClr val="dk1"/>
          </a:fontRef>
        </p:style>
        <p:txBody>
          <a:bodyPr spcFirstLastPara="0" vert="horz" wrap="square" lIns="610435" tIns="50800" rIns="50800" bIns="50800" numCol="1" spcCol="1270" anchor="ctr" anchorCtr="0">
            <a:noAutofit/>
          </a:bodyPr>
          <a:lstStyle/>
          <a:p>
            <a:pPr lvl="0" defTabSz="889000">
              <a:lnSpc>
                <a:spcPct val="90000"/>
              </a:lnSpc>
              <a:spcAft>
                <a:spcPct val="35000"/>
              </a:spcAft>
            </a:pPr>
            <a:r>
              <a:rPr lang="en-US" sz="2000" b="1" kern="1200" dirty="0" smtClean="0"/>
              <a:t>7. </a:t>
            </a:r>
            <a:r>
              <a:rPr lang="de-DE" sz="2000" dirty="0" smtClean="0"/>
              <a:t>Sie ist </a:t>
            </a:r>
            <a:r>
              <a:rPr lang="de-DE" sz="2000" dirty="0"/>
              <a:t>in sicheren und </a:t>
            </a:r>
            <a:r>
              <a:rPr lang="de-DE" sz="2000" dirty="0" smtClean="0"/>
              <a:t>ressourcenreichen </a:t>
            </a:r>
            <a:r>
              <a:rPr lang="de-DE" sz="2000" dirty="0"/>
              <a:t>Ländern leichter umzusetzen</a:t>
            </a:r>
            <a:endParaRPr lang="de-DE" sz="2000" b="1" kern="1200" dirty="0"/>
          </a:p>
        </p:txBody>
      </p:sp>
      <p:sp>
        <p:nvSpPr>
          <p:cNvPr id="11" name="Ellipse 10"/>
          <p:cNvSpPr/>
          <p:nvPr/>
        </p:nvSpPr>
        <p:spPr>
          <a:xfrm>
            <a:off x="908460" y="3792339"/>
            <a:ext cx="961314" cy="961314"/>
          </a:xfrm>
          <a:prstGeom prst="ellipse">
            <a:avLst/>
          </a:prstGeom>
        </p:spPr>
        <p:style>
          <a:lnRef idx="2">
            <a:schemeClr val="accent4"/>
          </a:lnRef>
          <a:fillRef idx="1">
            <a:schemeClr val="lt1"/>
          </a:fillRef>
          <a:effectRef idx="0">
            <a:schemeClr val="accent4"/>
          </a:effectRef>
          <a:fontRef idx="minor">
            <a:schemeClr val="dk1"/>
          </a:fontRef>
        </p:style>
      </p:sp>
      <p:sp>
        <p:nvSpPr>
          <p:cNvPr id="12" name="Freihandform 11"/>
          <p:cNvSpPr/>
          <p:nvPr/>
        </p:nvSpPr>
        <p:spPr>
          <a:xfrm>
            <a:off x="948202" y="5042249"/>
            <a:ext cx="6576127" cy="865182"/>
          </a:xfrm>
          <a:custGeom>
            <a:avLst/>
            <a:gdLst>
              <a:gd name="connsiteX0" fmla="*/ 0 w 7594135"/>
              <a:gd name="connsiteY0" fmla="*/ 0 h 769051"/>
              <a:gd name="connsiteX1" fmla="*/ 7594135 w 7594135"/>
              <a:gd name="connsiteY1" fmla="*/ 0 h 769051"/>
              <a:gd name="connsiteX2" fmla="*/ 7594135 w 7594135"/>
              <a:gd name="connsiteY2" fmla="*/ 769051 h 769051"/>
              <a:gd name="connsiteX3" fmla="*/ 0 w 7594135"/>
              <a:gd name="connsiteY3" fmla="*/ 769051 h 769051"/>
              <a:gd name="connsiteX4" fmla="*/ 0 w 7594135"/>
              <a:gd name="connsiteY4" fmla="*/ 0 h 7690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94135" h="769051">
                <a:moveTo>
                  <a:pt x="0" y="0"/>
                </a:moveTo>
                <a:lnTo>
                  <a:pt x="7594135" y="0"/>
                </a:lnTo>
                <a:lnTo>
                  <a:pt x="7594135" y="769051"/>
                </a:lnTo>
                <a:lnTo>
                  <a:pt x="0" y="769051"/>
                </a:lnTo>
                <a:lnTo>
                  <a:pt x="0" y="0"/>
                </a:lnTo>
                <a:close/>
              </a:path>
            </a:pathLst>
          </a:custGeom>
        </p:spPr>
        <p:style>
          <a:lnRef idx="1">
            <a:schemeClr val="dk1"/>
          </a:lnRef>
          <a:fillRef idx="2">
            <a:schemeClr val="dk1"/>
          </a:fillRef>
          <a:effectRef idx="1">
            <a:schemeClr val="dk1"/>
          </a:effectRef>
          <a:fontRef idx="minor">
            <a:schemeClr val="dk1"/>
          </a:fontRef>
        </p:style>
        <p:txBody>
          <a:bodyPr spcFirstLastPara="0" vert="horz" wrap="square" lIns="610435" tIns="50800" rIns="50800" bIns="50800" numCol="1" spcCol="1270" anchor="ctr" anchorCtr="0">
            <a:noAutofit/>
          </a:bodyPr>
          <a:lstStyle/>
          <a:p>
            <a:pPr lvl="0" defTabSz="889000">
              <a:lnSpc>
                <a:spcPct val="90000"/>
              </a:lnSpc>
              <a:spcAft>
                <a:spcPct val="35000"/>
              </a:spcAft>
            </a:pPr>
            <a:r>
              <a:rPr lang="en-US" sz="2000" b="1" kern="1200" dirty="0" smtClean="0"/>
              <a:t>8. </a:t>
            </a:r>
            <a:r>
              <a:rPr lang="de-DE" sz="2000" dirty="0"/>
              <a:t>Sie schafft Bewusstsein darüber, dass Folter und Misshandlung auch in so genannten zivilisierten Ländern angewandt werden</a:t>
            </a:r>
            <a:endParaRPr lang="de-DE" sz="2000" b="1" kern="1200" dirty="0"/>
          </a:p>
        </p:txBody>
      </p:sp>
      <p:sp>
        <p:nvSpPr>
          <p:cNvPr id="13" name="Ellipse 12"/>
          <p:cNvSpPr/>
          <p:nvPr/>
        </p:nvSpPr>
        <p:spPr>
          <a:xfrm>
            <a:off x="467544" y="4946117"/>
            <a:ext cx="961314" cy="961314"/>
          </a:xfrm>
          <a:prstGeom prst="ellipse">
            <a:avLst/>
          </a:prstGeom>
          <a:ln>
            <a:solidFill>
              <a:schemeClr val="tx1">
                <a:lumMod val="95000"/>
                <a:lumOff val="5000"/>
              </a:schemeClr>
            </a:solidFill>
          </a:ln>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5" name="Titel 1"/>
          <p:cNvSpPr>
            <a:spLocks noGrp="1"/>
          </p:cNvSpPr>
          <p:nvPr>
            <p:ph type="title"/>
          </p:nvPr>
        </p:nvSpPr>
        <p:spPr>
          <a:xfrm>
            <a:off x="457200" y="277813"/>
            <a:ext cx="8229600" cy="1143000"/>
          </a:xfrm>
        </p:spPr>
        <p:txBody>
          <a:bodyPr/>
          <a:lstStyle/>
          <a:p>
            <a:r>
              <a:rPr lang="de-DE" dirty="0"/>
              <a:t>B. Warum ist die Dokumentation von Folter notwendig?</a:t>
            </a:r>
            <a:endParaRPr lang="de-DE" dirty="0"/>
          </a:p>
        </p:txBody>
      </p:sp>
    </p:spTree>
    <p:extLst>
      <p:ext uri="{BB962C8B-B14F-4D97-AF65-F5344CB8AC3E}">
        <p14:creationId xmlns:p14="http://schemas.microsoft.com/office/powerpoint/2010/main" val="2869766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0"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ext Box 1"/>
          <p:cNvSpPr txBox="1">
            <a:spLocks noChangeArrowheads="1"/>
          </p:cNvSpPr>
          <p:nvPr/>
        </p:nvSpPr>
        <p:spPr bwMode="auto">
          <a:xfrm>
            <a:off x="457200" y="115888"/>
            <a:ext cx="8229600" cy="865187"/>
          </a:xfrm>
          <a:prstGeom prst="rect">
            <a:avLst/>
          </a:prstGeom>
          <a:noFill/>
          <a:ln w="9525">
            <a:noFill/>
            <a:miter lim="800000"/>
            <a:headEnd/>
            <a:tailEnd/>
          </a:ln>
        </p:spPr>
        <p:txBody>
          <a:bodyPr anchor="ctr"/>
          <a:lstStyle/>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dirty="0">
                <a:solidFill>
                  <a:srgbClr val="376092"/>
                </a:solidFill>
                <a:latin typeface="Trebuchet MS" pitchFamily="34" charset="0"/>
              </a:rPr>
              <a:t>Funding support</a:t>
            </a:r>
          </a:p>
        </p:txBody>
      </p:sp>
      <p:grpSp>
        <p:nvGrpSpPr>
          <p:cNvPr id="35842" name="Group 2"/>
          <p:cNvGrpSpPr>
            <a:grpSpLocks/>
          </p:cNvGrpSpPr>
          <p:nvPr/>
        </p:nvGrpSpPr>
        <p:grpSpPr bwMode="auto">
          <a:xfrm>
            <a:off x="1801813" y="1387475"/>
            <a:ext cx="5576887" cy="2255838"/>
            <a:chOff x="1135" y="874"/>
            <a:chExt cx="3513" cy="1421"/>
          </a:xfrm>
        </p:grpSpPr>
        <p:pic>
          <p:nvPicPr>
            <p:cNvPr id="35844" name="Picture 3"/>
            <p:cNvPicPr>
              <a:picLocks noChangeAspect="1" noChangeArrowheads="1"/>
            </p:cNvPicPr>
            <p:nvPr/>
          </p:nvPicPr>
          <p:blipFill>
            <a:blip r:embed="rId3" cstate="print"/>
            <a:srcRect/>
            <a:stretch>
              <a:fillRect/>
            </a:stretch>
          </p:blipFill>
          <p:spPr bwMode="auto">
            <a:xfrm>
              <a:off x="1135" y="874"/>
              <a:ext cx="3513" cy="1421"/>
            </a:xfrm>
            <a:prstGeom prst="rect">
              <a:avLst/>
            </a:prstGeom>
            <a:solidFill>
              <a:srgbClr val="C6D9F1"/>
            </a:solidFill>
            <a:ln w="3240">
              <a:solidFill>
                <a:srgbClr val="000000"/>
              </a:solidFill>
              <a:miter lim="800000"/>
              <a:headEnd/>
              <a:tailEnd/>
            </a:ln>
          </p:spPr>
        </p:pic>
        <p:sp>
          <p:nvSpPr>
            <p:cNvPr id="35845" name="Text Box 4"/>
            <p:cNvSpPr txBox="1">
              <a:spLocks noChangeArrowheads="1"/>
            </p:cNvSpPr>
            <p:nvPr/>
          </p:nvSpPr>
          <p:spPr bwMode="auto">
            <a:xfrm>
              <a:off x="1135" y="874"/>
              <a:ext cx="3513" cy="1421"/>
            </a:xfrm>
            <a:prstGeom prst="rect">
              <a:avLst/>
            </a:prstGeom>
            <a:noFill/>
            <a:ln w="9525">
              <a:noFill/>
              <a:miter lim="800000"/>
              <a:headEnd/>
              <a:tailEnd/>
            </a:ln>
          </p:spPr>
          <p:txBody>
            <a:bodyPr wrap="none" anchor="ctr"/>
            <a:lstStyle/>
            <a:p>
              <a:pPr>
                <a:buClr>
                  <a:srgbClr val="000000"/>
                </a:buClr>
                <a:buSzPct val="100000"/>
                <a:buFont typeface="Times New Roman" pitchFamily="18" charset="0"/>
                <a:buNone/>
              </a:pPr>
              <a:endParaRPr lang="de-AT" dirty="0"/>
            </a:p>
          </p:txBody>
        </p:sp>
      </p:grpSp>
      <p:sp>
        <p:nvSpPr>
          <p:cNvPr id="35843" name="Rectangle 5"/>
          <p:cNvSpPr>
            <a:spLocks noChangeArrowheads="1"/>
          </p:cNvSpPr>
          <p:nvPr/>
        </p:nvSpPr>
        <p:spPr bwMode="auto">
          <a:xfrm>
            <a:off x="468313" y="4149725"/>
            <a:ext cx="8207375" cy="1557338"/>
          </a:xfrm>
          <a:prstGeom prst="rect">
            <a:avLst/>
          </a:prstGeom>
          <a:noFill/>
          <a:ln w="9525">
            <a:noFill/>
            <a:miter lim="800000"/>
            <a:headEnd/>
            <a:tailEnd/>
          </a:ln>
        </p:spPr>
        <p:txBody>
          <a:bodyPr lIns="90000" tIns="46800" rIns="90000" bIns="46800">
            <a:spAutoFit/>
          </a:bodyPr>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i="1" dirty="0">
                <a:solidFill>
                  <a:srgbClr val="000000"/>
                </a:solidFill>
              </a:rPr>
              <a:t>This project has been funded with support from the European Commission. This communication reflects the views only of the author, and the Commission cannot be held responsible for any use which may be made of the information contained therein.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ext Box 1"/>
          <p:cNvSpPr txBox="1">
            <a:spLocks noChangeArrowheads="1"/>
          </p:cNvSpPr>
          <p:nvPr/>
        </p:nvSpPr>
        <p:spPr bwMode="auto">
          <a:xfrm>
            <a:off x="457200" y="115888"/>
            <a:ext cx="8229600" cy="865187"/>
          </a:xfrm>
          <a:prstGeom prst="rect">
            <a:avLst/>
          </a:prstGeom>
          <a:noFill/>
          <a:ln w="9525">
            <a:noFill/>
            <a:miter lim="800000"/>
            <a:headEnd/>
            <a:tailEnd/>
          </a:ln>
        </p:spPr>
        <p:txBody>
          <a:bodyPr anchor="ctr"/>
          <a:lstStyle/>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dirty="0">
                <a:solidFill>
                  <a:srgbClr val="376092"/>
                </a:solidFill>
                <a:latin typeface="Trebuchet MS" pitchFamily="34" charset="0"/>
              </a:rPr>
              <a:t>Copyrights</a:t>
            </a:r>
          </a:p>
        </p:txBody>
      </p:sp>
      <p:grpSp>
        <p:nvGrpSpPr>
          <p:cNvPr id="37890" name="Group 2"/>
          <p:cNvGrpSpPr>
            <a:grpSpLocks/>
          </p:cNvGrpSpPr>
          <p:nvPr/>
        </p:nvGrpSpPr>
        <p:grpSpPr bwMode="auto">
          <a:xfrm>
            <a:off x="2484438" y="3284538"/>
            <a:ext cx="3692525" cy="1292225"/>
            <a:chOff x="1565" y="2069"/>
            <a:chExt cx="2326" cy="814"/>
          </a:xfrm>
        </p:grpSpPr>
        <p:pic>
          <p:nvPicPr>
            <p:cNvPr id="37893" name="Picture 3"/>
            <p:cNvPicPr>
              <a:picLocks noChangeAspect="1" noChangeArrowheads="1"/>
            </p:cNvPicPr>
            <p:nvPr/>
          </p:nvPicPr>
          <p:blipFill>
            <a:blip r:embed="rId3" cstate="print"/>
            <a:srcRect/>
            <a:stretch>
              <a:fillRect/>
            </a:stretch>
          </p:blipFill>
          <p:spPr bwMode="auto">
            <a:xfrm>
              <a:off x="1565" y="2069"/>
              <a:ext cx="2326" cy="814"/>
            </a:xfrm>
            <a:prstGeom prst="rect">
              <a:avLst/>
            </a:prstGeom>
            <a:noFill/>
            <a:ln w="9525">
              <a:noFill/>
              <a:miter lim="800000"/>
              <a:headEnd/>
              <a:tailEnd/>
            </a:ln>
          </p:spPr>
        </p:pic>
        <p:sp>
          <p:nvSpPr>
            <p:cNvPr id="37894" name="Text Box 4"/>
            <p:cNvSpPr txBox="1">
              <a:spLocks noChangeArrowheads="1"/>
            </p:cNvSpPr>
            <p:nvPr/>
          </p:nvSpPr>
          <p:spPr bwMode="auto">
            <a:xfrm>
              <a:off x="1565" y="2069"/>
              <a:ext cx="2326" cy="814"/>
            </a:xfrm>
            <a:prstGeom prst="rect">
              <a:avLst/>
            </a:prstGeom>
            <a:noFill/>
            <a:ln w="9525">
              <a:noFill/>
              <a:miter lim="800000"/>
              <a:headEnd/>
              <a:tailEnd/>
            </a:ln>
          </p:spPr>
          <p:txBody>
            <a:bodyPr wrap="none" anchor="ctr"/>
            <a:lstStyle/>
            <a:p>
              <a:pPr>
                <a:buClr>
                  <a:srgbClr val="000000"/>
                </a:buClr>
                <a:buSzPct val="100000"/>
                <a:buFont typeface="Times New Roman" pitchFamily="18" charset="0"/>
                <a:buNone/>
              </a:pPr>
              <a:endParaRPr lang="de-AT" dirty="0"/>
            </a:p>
          </p:txBody>
        </p:sp>
      </p:grpSp>
      <p:sp>
        <p:nvSpPr>
          <p:cNvPr id="21508" name="Rectangle 5"/>
          <p:cNvSpPr>
            <a:spLocks noChangeArrowheads="1"/>
          </p:cNvSpPr>
          <p:nvPr/>
        </p:nvSpPr>
        <p:spPr bwMode="auto">
          <a:xfrm>
            <a:off x="827088" y="1557338"/>
            <a:ext cx="6913562" cy="1201737"/>
          </a:xfrm>
          <a:prstGeom prst="rect">
            <a:avLst/>
          </a:prstGeom>
          <a:noFill/>
          <a:ln w="9525">
            <a:noFill/>
            <a:round/>
            <a:headEnd/>
            <a:tailEnd/>
          </a:ln>
          <a:effectLst/>
        </p:spPr>
        <p:txBody>
          <a:bodyPr lIns="90000" tIns="46800" rIns="90000" bIns="46800">
            <a:spAutoFit/>
          </a:bodyPr>
          <a:lstStyle/>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dirty="0">
                <a:solidFill>
                  <a:srgbClr val="000000"/>
                </a:solidFill>
                <a:cs typeface="+mn-cs"/>
              </a:rPr>
              <a:t>This work is licensed under a</a:t>
            </a:r>
          </a:p>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u="sng" dirty="0">
                <a:solidFill>
                  <a:schemeClr val="accent3"/>
                </a:solidFill>
                <a:cs typeface="+mn-cs"/>
              </a:rPr>
              <a:t>Creative Commons Attribution-</a:t>
            </a:r>
            <a:r>
              <a:rPr lang="en-US" sz="2400" u="sng" dirty="0" err="1">
                <a:solidFill>
                  <a:schemeClr val="accent3"/>
                </a:solidFill>
                <a:cs typeface="+mn-cs"/>
              </a:rPr>
              <a:t>NonCommercial</a:t>
            </a:r>
            <a:r>
              <a:rPr lang="en-US" sz="2400" u="sng" dirty="0">
                <a:solidFill>
                  <a:schemeClr val="accent3"/>
                </a:solidFill>
                <a:cs typeface="+mn-cs"/>
              </a:rPr>
              <a:t>-</a:t>
            </a:r>
            <a:r>
              <a:rPr lang="en-US" sz="2400" u="sng" dirty="0" err="1">
                <a:solidFill>
                  <a:schemeClr val="accent3"/>
                </a:solidFill>
                <a:cs typeface="+mn-cs"/>
              </a:rPr>
              <a:t>NoDerivs</a:t>
            </a:r>
            <a:r>
              <a:rPr lang="en-US" sz="2400" u="sng" dirty="0">
                <a:solidFill>
                  <a:schemeClr val="accent3"/>
                </a:solidFill>
                <a:cs typeface="+mn-cs"/>
              </a:rPr>
              <a:t> 3.0 </a:t>
            </a:r>
            <a:r>
              <a:rPr lang="en-US" sz="2400" u="sng" dirty="0" err="1">
                <a:solidFill>
                  <a:schemeClr val="accent3"/>
                </a:solidFill>
                <a:cs typeface="+mn-cs"/>
              </a:rPr>
              <a:t>Unported</a:t>
            </a:r>
            <a:r>
              <a:rPr lang="en-US" sz="2400" u="sng" dirty="0">
                <a:solidFill>
                  <a:schemeClr val="accent3"/>
                </a:solidFill>
                <a:cs typeface="+mn-cs"/>
              </a:rPr>
              <a:t> License.</a:t>
            </a:r>
          </a:p>
        </p:txBody>
      </p:sp>
      <p:sp>
        <p:nvSpPr>
          <p:cNvPr id="21509" name="Rectangle 6"/>
          <p:cNvSpPr>
            <a:spLocks noChangeArrowheads="1"/>
          </p:cNvSpPr>
          <p:nvPr/>
        </p:nvSpPr>
        <p:spPr bwMode="auto">
          <a:xfrm>
            <a:off x="1331913" y="5373688"/>
            <a:ext cx="5761037" cy="463550"/>
          </a:xfrm>
          <a:prstGeom prst="rect">
            <a:avLst/>
          </a:prstGeom>
          <a:noFill/>
          <a:ln w="9525">
            <a:noFill/>
            <a:round/>
            <a:headEnd/>
            <a:tailEnd/>
          </a:ln>
          <a:effectLst/>
        </p:spPr>
        <p:txBody>
          <a:bodyPr lIns="90000" tIns="46800" rIns="90000" bIns="46800">
            <a:spAutoFit/>
          </a:bodyPr>
          <a:lstStyle/>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dirty="0">
                <a:solidFill>
                  <a:srgbClr val="000000"/>
                </a:solidFill>
                <a:cs typeface="+mn-cs"/>
              </a:rPr>
              <a:t>Visit for details: </a:t>
            </a:r>
            <a:r>
              <a:rPr lang="en-US" sz="2400" u="sng" dirty="0">
                <a:solidFill>
                  <a:schemeClr val="accent3"/>
                </a:solidFill>
                <a:cs typeface="+mn-cs"/>
              </a:rPr>
              <a:t>http:// creativecommons.org</a:t>
            </a:r>
            <a:endParaRPr lang="en-US" sz="2400" dirty="0">
              <a:solidFill>
                <a:srgbClr val="000000"/>
              </a:solidFill>
              <a:cs typeface="+mn-cs"/>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de-DE" sz="3200" dirty="0"/>
              <a:t>Das Istanbul Protokoll und seine </a:t>
            </a:r>
            <a:r>
              <a:rPr lang="de-DE" sz="3200" dirty="0" smtClean="0"/>
              <a:t>Geschichte.</a:t>
            </a:r>
            <a:r>
              <a:rPr lang="de-DE" sz="3200" dirty="0"/>
              <a:t/>
            </a:r>
            <a:br>
              <a:rPr lang="de-DE" sz="3200" dirty="0"/>
            </a:br>
            <a:r>
              <a:rPr lang="en-GB" sz="3200" dirty="0" err="1"/>
              <a:t>Eine</a:t>
            </a:r>
            <a:r>
              <a:rPr lang="en-GB" sz="3200" dirty="0"/>
              <a:t> </a:t>
            </a:r>
            <a:r>
              <a:rPr lang="en-GB" sz="3200" dirty="0" err="1"/>
              <a:t>kurze</a:t>
            </a:r>
            <a:r>
              <a:rPr lang="en-GB" sz="3200" dirty="0"/>
              <a:t> </a:t>
            </a:r>
            <a:r>
              <a:rPr lang="en-GB" sz="3200" dirty="0" err="1"/>
              <a:t>Übersicht</a:t>
            </a:r>
            <a:r>
              <a:rPr lang="de-DE" sz="3200" dirty="0" smtClean="0"/>
              <a:t/>
            </a:r>
            <a:br>
              <a:rPr lang="de-DE" sz="3200" dirty="0" smtClean="0"/>
            </a:br>
            <a:endParaRPr lang="de-DE" sz="3200" dirty="0"/>
          </a:p>
        </p:txBody>
      </p:sp>
      <p:sp>
        <p:nvSpPr>
          <p:cNvPr id="66562" name="Text Placeholder 4"/>
          <p:cNvSpPr>
            <a:spLocks noGrp="1"/>
          </p:cNvSpPr>
          <p:nvPr>
            <p:ph type="body" idx="1"/>
          </p:nvPr>
        </p:nvSpPr>
        <p:spPr/>
        <p:txBody>
          <a:bodyPr/>
          <a:lstStyle/>
          <a:p>
            <a:r>
              <a:rPr lang="en-GB" sz="2800" dirty="0" err="1"/>
              <a:t>Einführung</a:t>
            </a:r>
            <a:endParaRPr lang="de-DE" sz="2800"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p:txBody>
          <a:bodyPr/>
          <a:lstStyle/>
          <a:p>
            <a:r>
              <a:rPr lang="de-DE" sz="3600" dirty="0" smtClean="0"/>
              <a:t>A. </a:t>
            </a:r>
            <a:r>
              <a:rPr lang="de-DE" sz="3600" dirty="0"/>
              <a:t>Geschichte des Istanbul Protokolls</a:t>
            </a:r>
            <a:endParaRPr lang="de-DE" sz="3600" dirty="0" smtClean="0"/>
          </a:p>
        </p:txBody>
      </p:sp>
      <p:sp>
        <p:nvSpPr>
          <p:cNvPr id="68610" name="Content Placeholder 2"/>
          <p:cNvSpPr>
            <a:spLocks noGrp="1"/>
          </p:cNvSpPr>
          <p:nvPr>
            <p:ph idx="1"/>
          </p:nvPr>
        </p:nvSpPr>
        <p:spPr/>
        <p:txBody>
          <a:bodyPr/>
          <a:lstStyle/>
          <a:p>
            <a:pPr algn="ctr">
              <a:spcBef>
                <a:spcPts val="600"/>
              </a:spcBef>
            </a:pPr>
            <a:r>
              <a:rPr lang="de-DE" sz="2400" b="1" dirty="0"/>
              <a:t>Der </a:t>
            </a:r>
            <a:r>
              <a:rPr lang="de-DE" sz="2400" b="1" dirty="0" smtClean="0"/>
              <a:t>Fall Baki Erdoğan</a:t>
            </a:r>
          </a:p>
          <a:p>
            <a:pPr>
              <a:spcBef>
                <a:spcPts val="600"/>
              </a:spcBef>
            </a:pPr>
            <a:r>
              <a:rPr lang="de-DE" sz="2000" dirty="0" smtClean="0"/>
              <a:t>A</a:t>
            </a:r>
            <a:r>
              <a:rPr lang="de-DE" sz="2000" dirty="0" smtClean="0"/>
              <a:t>m </a:t>
            </a:r>
            <a:r>
              <a:rPr lang="de-DE" sz="2000" dirty="0"/>
              <a:t>10. August </a:t>
            </a:r>
            <a:r>
              <a:rPr lang="de-DE" sz="2000" dirty="0" smtClean="0"/>
              <a:t>1993 Inhaftierung </a:t>
            </a:r>
            <a:r>
              <a:rPr lang="de-DE" sz="2000" dirty="0"/>
              <a:t>von </a:t>
            </a:r>
            <a:r>
              <a:rPr lang="de-DE" sz="2000" dirty="0" err="1"/>
              <a:t>Erdoğan</a:t>
            </a:r>
            <a:r>
              <a:rPr lang="de-DE" sz="2000" dirty="0"/>
              <a:t> ; </a:t>
            </a:r>
            <a:r>
              <a:rPr lang="de-DE" sz="2000" dirty="0"/>
              <a:t>z</a:t>
            </a:r>
            <a:r>
              <a:rPr lang="de-DE" sz="2000" dirty="0" smtClean="0"/>
              <a:t>ehn </a:t>
            </a:r>
            <a:r>
              <a:rPr lang="de-DE" sz="2000" dirty="0"/>
              <a:t>Tage später lag er im Koma und </a:t>
            </a:r>
            <a:r>
              <a:rPr lang="de-DE" sz="2000" dirty="0" smtClean="0"/>
              <a:t>verstarb. </a:t>
            </a:r>
          </a:p>
          <a:p>
            <a:pPr>
              <a:spcBef>
                <a:spcPts val="600"/>
              </a:spcBef>
            </a:pPr>
            <a:r>
              <a:rPr lang="en-US" sz="2000" dirty="0" err="1"/>
              <a:t>Offizielle</a:t>
            </a:r>
            <a:r>
              <a:rPr lang="en-US" sz="2000" dirty="0"/>
              <a:t> </a:t>
            </a:r>
            <a:r>
              <a:rPr lang="en-US" sz="2000" dirty="0" err="1"/>
              <a:t>Todesursache</a:t>
            </a:r>
            <a:r>
              <a:rPr lang="en-US" sz="2000" dirty="0"/>
              <a:t>: </a:t>
            </a:r>
            <a:r>
              <a:rPr lang="en-US" sz="2000" dirty="0" err="1"/>
              <a:t>Lungenödem</a:t>
            </a:r>
            <a:r>
              <a:rPr lang="en-US" sz="2000" dirty="0"/>
              <a:t> </a:t>
            </a:r>
            <a:r>
              <a:rPr lang="en-US" sz="2000" dirty="0" err="1"/>
              <a:t>nach</a:t>
            </a:r>
            <a:r>
              <a:rPr lang="en-US" sz="2000" dirty="0"/>
              <a:t> </a:t>
            </a:r>
            <a:r>
              <a:rPr lang="en-US" sz="2000" dirty="0" err="1"/>
              <a:t>Hungerstreik</a:t>
            </a:r>
            <a:r>
              <a:rPr lang="en-US" sz="2000" dirty="0"/>
              <a:t>.</a:t>
            </a:r>
            <a:endParaRPr lang="en-US" sz="2000" dirty="0" smtClean="0"/>
          </a:p>
          <a:p>
            <a:pPr>
              <a:spcBef>
                <a:spcPts val="600"/>
              </a:spcBef>
            </a:pPr>
            <a:r>
              <a:rPr lang="de-DE" sz="2000" dirty="0"/>
              <a:t>Angehörige entdeckten während der Vorbereitung der Leiche für das Begräbnis Spuren körperlicher Misshandlung und fertigten eine fotografische Dokumentation an</a:t>
            </a:r>
            <a:r>
              <a:rPr lang="en-US" sz="2000" dirty="0" smtClean="0"/>
              <a:t>.</a:t>
            </a:r>
            <a:endParaRPr lang="de-DE" sz="2000" dirty="0" smtClean="0"/>
          </a:p>
        </p:txBody>
      </p:sp>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08104" y="4437112"/>
            <a:ext cx="3361905" cy="1728019"/>
          </a:xfrm>
          <a:prstGeom prst="rect">
            <a:avLst/>
          </a:prstGeom>
        </p:spPr>
      </p:pic>
      <p:sp>
        <p:nvSpPr>
          <p:cNvPr id="2" name="Textfeld 1"/>
          <p:cNvSpPr txBox="1"/>
          <p:nvPr/>
        </p:nvSpPr>
        <p:spPr>
          <a:xfrm>
            <a:off x="5652120" y="6104329"/>
            <a:ext cx="2104102" cy="276999"/>
          </a:xfrm>
          <a:prstGeom prst="rect">
            <a:avLst/>
          </a:prstGeom>
          <a:noFill/>
        </p:spPr>
        <p:txBody>
          <a:bodyPr wrap="none" rtlCol="0">
            <a:spAutoFit/>
          </a:bodyPr>
          <a:lstStyle/>
          <a:p>
            <a:r>
              <a:rPr lang="de-DE" sz="1200" dirty="0" err="1" smtClean="0">
                <a:solidFill>
                  <a:schemeClr val="tx1"/>
                </a:solidFill>
              </a:rPr>
              <a:t>Districts</a:t>
            </a:r>
            <a:r>
              <a:rPr lang="de-DE" sz="1200" dirty="0" smtClean="0">
                <a:solidFill>
                  <a:schemeClr val="tx1"/>
                </a:solidFill>
              </a:rPr>
              <a:t> </a:t>
            </a:r>
            <a:r>
              <a:rPr lang="de-DE" sz="1200" dirty="0" err="1" smtClean="0">
                <a:solidFill>
                  <a:schemeClr val="tx1"/>
                </a:solidFill>
              </a:rPr>
              <a:t>of</a:t>
            </a:r>
            <a:r>
              <a:rPr lang="de-DE" sz="1200" dirty="0" smtClean="0">
                <a:solidFill>
                  <a:schemeClr val="tx1"/>
                </a:solidFill>
              </a:rPr>
              <a:t> Aydin </a:t>
            </a:r>
            <a:r>
              <a:rPr lang="de-DE" sz="1200" dirty="0" err="1" smtClean="0">
                <a:solidFill>
                  <a:schemeClr val="tx1"/>
                </a:solidFill>
              </a:rPr>
              <a:t>by</a:t>
            </a:r>
            <a:r>
              <a:rPr lang="de-DE" sz="1200" dirty="0" smtClean="0">
                <a:solidFill>
                  <a:schemeClr val="tx1"/>
                </a:solidFill>
              </a:rPr>
              <a:t> The </a:t>
            </a:r>
            <a:r>
              <a:rPr lang="de-DE" sz="1200" dirty="0" err="1" smtClean="0">
                <a:solidFill>
                  <a:schemeClr val="tx1"/>
                </a:solidFill>
              </a:rPr>
              <a:t>Emirr</a:t>
            </a:r>
            <a:endParaRPr lang="de-DE" sz="1200"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algn="ctr">
              <a:spcBef>
                <a:spcPts val="600"/>
              </a:spcBef>
            </a:pPr>
            <a:r>
              <a:rPr lang="de-DE" sz="2800" b="1" dirty="0"/>
              <a:t>Der Fall Baki Erdoğan</a:t>
            </a:r>
          </a:p>
          <a:p>
            <a:pPr>
              <a:spcBef>
                <a:spcPts val="600"/>
              </a:spcBef>
            </a:pPr>
            <a:r>
              <a:rPr lang="de-DE" sz="2400" dirty="0" smtClean="0"/>
              <a:t>Alternativer </a:t>
            </a:r>
            <a:r>
              <a:rPr lang="de-DE" sz="2400" dirty="0"/>
              <a:t>medizinischer </a:t>
            </a:r>
            <a:r>
              <a:rPr lang="de-DE" sz="2400" dirty="0" smtClean="0"/>
              <a:t>Befund </a:t>
            </a:r>
            <a:r>
              <a:rPr lang="de-DE" sz="2400" dirty="0" smtClean="0"/>
              <a:t>der </a:t>
            </a:r>
            <a:r>
              <a:rPr lang="de-DE" sz="2400" dirty="0" smtClean="0"/>
              <a:t>Ärztekammer Izmir: </a:t>
            </a:r>
            <a:br>
              <a:rPr lang="de-DE" sz="2400" dirty="0" smtClean="0"/>
            </a:br>
            <a:r>
              <a:rPr lang="de-DE" sz="2400" dirty="0" smtClean="0"/>
              <a:t>Tod </a:t>
            </a:r>
            <a:r>
              <a:rPr lang="de-DE" sz="2400" dirty="0"/>
              <a:t>durch multiple Traumata, insbesonders Elektroschock und Folter durch hängende </a:t>
            </a:r>
            <a:r>
              <a:rPr lang="de-DE" sz="2400" dirty="0" smtClean="0"/>
              <a:t>Zwangsstellungen.</a:t>
            </a:r>
            <a:endParaRPr lang="en-US" sz="2400" dirty="0" smtClean="0"/>
          </a:p>
          <a:p>
            <a:pPr>
              <a:spcBef>
                <a:spcPts val="600"/>
              </a:spcBef>
            </a:pPr>
            <a:r>
              <a:rPr lang="de-DE" sz="2400" dirty="0" smtClean="0"/>
              <a:t>Referenz-</a:t>
            </a:r>
            <a:r>
              <a:rPr lang="de-DE" sz="2400" dirty="0" smtClean="0"/>
              <a:t>Rahmen der Untersuchung: </a:t>
            </a:r>
            <a:r>
              <a:rPr lang="de-DE" sz="2400" i="1" dirty="0" smtClean="0"/>
              <a:t>Minnesota Protokoll</a:t>
            </a:r>
            <a:endParaRPr lang="en-US" sz="2400" i="1" dirty="0" smtClean="0"/>
          </a:p>
          <a:p>
            <a:pPr>
              <a:spcBef>
                <a:spcPts val="600"/>
              </a:spcBef>
            </a:pPr>
            <a:r>
              <a:rPr lang="en-US" sz="2400" dirty="0" smtClean="0">
                <a:sym typeface="Wingdings" pitchFamily="2" charset="2"/>
              </a:rPr>
              <a:t> </a:t>
            </a:r>
            <a:r>
              <a:rPr lang="en-US" sz="2400" dirty="0" err="1">
                <a:sym typeface="Wingdings" pitchFamily="2" charset="2"/>
              </a:rPr>
              <a:t>Ergebnis</a:t>
            </a:r>
            <a:r>
              <a:rPr lang="en-US" sz="2400" dirty="0">
                <a:sym typeface="Wingdings" pitchFamily="2" charset="2"/>
              </a:rPr>
              <a:t> der </a:t>
            </a:r>
            <a:r>
              <a:rPr lang="en-US" sz="2400" dirty="0" err="1">
                <a:sym typeface="Wingdings" pitchFamily="2" charset="2"/>
              </a:rPr>
              <a:t>strafrechtlichen</a:t>
            </a:r>
            <a:r>
              <a:rPr lang="en-US" sz="2400" dirty="0">
                <a:sym typeface="Wingdings" pitchFamily="2" charset="2"/>
              </a:rPr>
              <a:t> </a:t>
            </a:r>
            <a:r>
              <a:rPr lang="en-US" sz="2400" dirty="0" err="1">
                <a:sym typeface="Wingdings" pitchFamily="2" charset="2"/>
              </a:rPr>
              <a:t>Verfolgung</a:t>
            </a:r>
            <a:r>
              <a:rPr lang="en-US" sz="2400" dirty="0" smtClean="0">
                <a:sym typeface="Wingdings" pitchFamily="2" charset="2"/>
              </a:rPr>
              <a:t>:  </a:t>
            </a:r>
            <a:br>
              <a:rPr lang="en-US" sz="2400" dirty="0" smtClean="0">
                <a:sym typeface="Wingdings" pitchFamily="2" charset="2"/>
              </a:rPr>
            </a:br>
            <a:r>
              <a:rPr lang="en-US" sz="2400" dirty="0" smtClean="0">
                <a:sym typeface="Wingdings" pitchFamily="2" charset="2"/>
              </a:rPr>
              <a:t>D</a:t>
            </a:r>
            <a:r>
              <a:rPr lang="de-DE" sz="2400" dirty="0" smtClean="0"/>
              <a:t>ie </a:t>
            </a:r>
            <a:r>
              <a:rPr lang="de-DE" sz="2400" dirty="0"/>
              <a:t>Täter wurden wegen fahrlässiger Tötung zu einer Haftstrafe von </a:t>
            </a:r>
            <a:r>
              <a:rPr lang="de-DE" sz="2400" dirty="0" smtClean="0"/>
              <a:t>fünfeinhalb </a:t>
            </a:r>
            <a:r>
              <a:rPr lang="de-DE" sz="2400" dirty="0"/>
              <a:t>Jahren verurteilt</a:t>
            </a:r>
            <a:r>
              <a:rPr lang="de-DE" sz="2400" dirty="0" smtClean="0"/>
              <a:t>.</a:t>
            </a:r>
            <a:endParaRPr lang="de-DE" sz="2400" dirty="0"/>
          </a:p>
        </p:txBody>
      </p:sp>
      <p:sp>
        <p:nvSpPr>
          <p:cNvPr id="2" name="Titel 1"/>
          <p:cNvSpPr>
            <a:spLocks noGrp="1"/>
          </p:cNvSpPr>
          <p:nvPr>
            <p:ph type="title"/>
          </p:nvPr>
        </p:nvSpPr>
        <p:spPr/>
        <p:txBody>
          <a:bodyPr/>
          <a:lstStyle/>
          <a:p>
            <a:r>
              <a:rPr lang="de-DE" sz="3600" dirty="0"/>
              <a:t>A. Geschichte des Istanbul Protokoll</a:t>
            </a:r>
          </a:p>
        </p:txBody>
      </p:sp>
    </p:spTree>
    <p:extLst>
      <p:ext uri="{BB962C8B-B14F-4D97-AF65-F5344CB8AC3E}">
        <p14:creationId xmlns:p14="http://schemas.microsoft.com/office/powerpoint/2010/main" val="16563966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m 7"/>
          <p:cNvGraphicFramePr/>
          <p:nvPr>
            <p:extLst>
              <p:ext uri="{D42A27DB-BD31-4B8C-83A1-F6EECF244321}">
                <p14:modId xmlns:p14="http://schemas.microsoft.com/office/powerpoint/2010/main" val="1563866896"/>
              </p:ext>
            </p:extLst>
          </p:nvPr>
        </p:nvGraphicFramePr>
        <p:xfrm>
          <a:off x="395536" y="1268760"/>
          <a:ext cx="8352928" cy="46805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el 1"/>
          <p:cNvSpPr>
            <a:spLocks noGrp="1"/>
          </p:cNvSpPr>
          <p:nvPr>
            <p:ph type="title"/>
          </p:nvPr>
        </p:nvSpPr>
        <p:spPr/>
        <p:txBody>
          <a:bodyPr/>
          <a:lstStyle/>
          <a:p>
            <a:r>
              <a:rPr lang="de-DE" dirty="0"/>
              <a:t>A. Geschichte des Istanbul Protokolls</a:t>
            </a:r>
          </a:p>
        </p:txBody>
      </p:sp>
      <p:pic>
        <p:nvPicPr>
          <p:cNvPr id="9" name="Grafik 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403830" y="4293096"/>
            <a:ext cx="936104" cy="936104"/>
          </a:xfrm>
          <a:prstGeom prst="rect">
            <a:avLst/>
          </a:prstGeom>
        </p:spPr>
      </p:pic>
      <p:sp>
        <p:nvSpPr>
          <p:cNvPr id="10" name="Textfeld 9"/>
          <p:cNvSpPr txBox="1"/>
          <p:nvPr/>
        </p:nvSpPr>
        <p:spPr>
          <a:xfrm>
            <a:off x="1748445" y="2852936"/>
            <a:ext cx="5658665" cy="1015663"/>
          </a:xfrm>
          <a:prstGeom prst="rect">
            <a:avLst/>
          </a:prstGeom>
          <a:noFill/>
        </p:spPr>
        <p:txBody>
          <a:bodyPr wrap="none" rtlCol="0">
            <a:spAutoFit/>
          </a:bodyPr>
          <a:lstStyle/>
          <a:p>
            <a:pPr lvl="0" algn="ctr"/>
            <a:r>
              <a:rPr lang="de-DE" sz="2000" b="1" dirty="0">
                <a:effectLst>
                  <a:outerShdw blurRad="38100" dist="38100" dir="2700000" algn="tl">
                    <a:srgbClr val="000000">
                      <a:alpha val="43137"/>
                    </a:srgbClr>
                  </a:outerShdw>
                </a:effectLst>
              </a:rPr>
              <a:t>1996 </a:t>
            </a:r>
            <a:r>
              <a:rPr lang="de-DE" sz="2000" b="1" dirty="0" smtClean="0">
                <a:effectLst>
                  <a:outerShdw blurRad="38100" dist="38100" dir="2700000" algn="tl">
                    <a:srgbClr val="000000">
                      <a:alpha val="43137"/>
                    </a:srgbClr>
                  </a:outerShdw>
                </a:effectLst>
              </a:rPr>
              <a:t>Symposium</a:t>
            </a:r>
            <a:r>
              <a:rPr lang="de-DE" sz="2000" b="1" dirty="0">
                <a:effectLst>
                  <a:outerShdw blurRad="38100" dist="38100" dir="2700000" algn="tl">
                    <a:srgbClr val="000000">
                      <a:alpha val="43137"/>
                    </a:srgbClr>
                  </a:outerShdw>
                </a:effectLst>
              </a:rPr>
              <a:t/>
            </a:r>
            <a:br>
              <a:rPr lang="de-DE" sz="2000" b="1" dirty="0">
                <a:effectLst>
                  <a:outerShdw blurRad="38100" dist="38100" dir="2700000" algn="tl">
                    <a:srgbClr val="000000">
                      <a:alpha val="43137"/>
                    </a:srgbClr>
                  </a:outerShdw>
                </a:effectLst>
              </a:rPr>
            </a:br>
            <a:r>
              <a:rPr lang="de-DE" sz="2000" b="1" dirty="0" err="1">
                <a:effectLst>
                  <a:outerShdw blurRad="38100" dist="38100" dir="2700000" algn="tl">
                    <a:srgbClr val="000000">
                      <a:alpha val="43137"/>
                    </a:srgbClr>
                  </a:outerShdw>
                </a:effectLst>
              </a:rPr>
              <a:t>Medicine</a:t>
            </a:r>
            <a:r>
              <a:rPr lang="de-DE" sz="2000" b="1" dirty="0">
                <a:effectLst>
                  <a:outerShdw blurRad="38100" dist="38100" dir="2700000" algn="tl">
                    <a:srgbClr val="000000">
                      <a:alpha val="43137"/>
                    </a:srgbClr>
                  </a:outerShdw>
                </a:effectLst>
              </a:rPr>
              <a:t> </a:t>
            </a:r>
            <a:r>
              <a:rPr lang="de-DE" sz="2000" b="1" dirty="0" err="1">
                <a:effectLst>
                  <a:outerShdw blurRad="38100" dist="38100" dir="2700000" algn="tl">
                    <a:srgbClr val="000000">
                      <a:alpha val="43137"/>
                    </a:srgbClr>
                  </a:outerShdw>
                </a:effectLst>
              </a:rPr>
              <a:t>and</a:t>
            </a:r>
            <a:r>
              <a:rPr lang="de-DE" sz="2000" b="1" dirty="0">
                <a:effectLst>
                  <a:outerShdw blurRad="38100" dist="38100" dir="2700000" algn="tl">
                    <a:srgbClr val="000000">
                      <a:alpha val="43137"/>
                    </a:srgbClr>
                  </a:outerShdw>
                </a:effectLst>
              </a:rPr>
              <a:t> Human </a:t>
            </a:r>
            <a:r>
              <a:rPr lang="de-DE" sz="2000" b="1" dirty="0" err="1" smtClean="0">
                <a:effectLst>
                  <a:outerShdw blurRad="38100" dist="38100" dir="2700000" algn="tl">
                    <a:srgbClr val="000000">
                      <a:alpha val="43137"/>
                    </a:srgbClr>
                  </a:outerShdw>
                </a:effectLst>
              </a:rPr>
              <a:t>Rights</a:t>
            </a:r>
            <a:r>
              <a:rPr lang="de-DE" sz="2000" b="1" dirty="0" smtClean="0">
                <a:effectLst>
                  <a:outerShdw blurRad="38100" dist="38100" dir="2700000" algn="tl">
                    <a:srgbClr val="000000">
                      <a:alpha val="43137"/>
                    </a:srgbClr>
                  </a:outerShdw>
                </a:effectLst>
              </a:rPr>
              <a:t>:</a:t>
            </a:r>
          </a:p>
          <a:p>
            <a:pPr lvl="0" algn="ctr"/>
            <a:r>
              <a:rPr lang="de-DE" sz="2000" b="1" dirty="0">
                <a:effectLst>
                  <a:outerShdw blurRad="38100" dist="38100" dir="2700000" algn="tl">
                    <a:srgbClr val="000000">
                      <a:alpha val="43137"/>
                    </a:srgbClr>
                  </a:outerShdw>
                </a:effectLst>
              </a:rPr>
              <a:t>Entscheidung, </a:t>
            </a:r>
            <a:r>
              <a:rPr lang="de-DE" sz="2000" b="1" dirty="0" smtClean="0">
                <a:effectLst>
                  <a:outerShdw blurRad="38100" dist="38100" dir="2700000" algn="tl">
                    <a:srgbClr val="000000">
                      <a:alpha val="43137"/>
                    </a:srgbClr>
                  </a:outerShdw>
                </a:effectLst>
              </a:rPr>
              <a:t>das </a:t>
            </a:r>
            <a:r>
              <a:rPr lang="de-DE" sz="2000" b="1" dirty="0">
                <a:effectLst>
                  <a:outerShdw blurRad="38100" dist="38100" dir="2700000" algn="tl">
                    <a:srgbClr val="000000">
                      <a:alpha val="43137"/>
                    </a:srgbClr>
                  </a:outerShdw>
                </a:effectLst>
              </a:rPr>
              <a:t>Istanbul Protokoll zu entwickeln</a:t>
            </a:r>
          </a:p>
        </p:txBody>
      </p:sp>
      <p:pic>
        <p:nvPicPr>
          <p:cNvPr id="11" name="Grafik 1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99592" y="4293095"/>
            <a:ext cx="864096" cy="979309"/>
          </a:xfrm>
          <a:prstGeom prst="rect">
            <a:avLst/>
          </a:prstGeom>
        </p:spPr>
      </p:pic>
      <p:pic>
        <p:nvPicPr>
          <p:cNvPr id="12" name="Grafik 1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796136" y="1484784"/>
            <a:ext cx="720080" cy="720080"/>
          </a:xfrm>
          <a:prstGeom prst="rect">
            <a:avLst/>
          </a:prstGeom>
        </p:spPr>
      </p:pic>
    </p:spTree>
    <p:extLst>
      <p:ext uri="{BB962C8B-B14F-4D97-AF65-F5344CB8AC3E}">
        <p14:creationId xmlns:p14="http://schemas.microsoft.com/office/powerpoint/2010/main" val="41927917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 Geschichte des Istanbul Protokolls</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2554400905"/>
              </p:ext>
            </p:extLst>
          </p:nvPr>
        </p:nvGraphicFramePr>
        <p:xfrm>
          <a:off x="457201" y="1125538"/>
          <a:ext cx="7067127" cy="49990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Grafik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612713" y="2708920"/>
            <a:ext cx="1351775" cy="1872208"/>
          </a:xfrm>
          <a:prstGeom prst="rect">
            <a:avLst/>
          </a:prstGeom>
        </p:spPr>
      </p:pic>
    </p:spTree>
    <p:extLst>
      <p:ext uri="{BB962C8B-B14F-4D97-AF65-F5344CB8AC3E}">
        <p14:creationId xmlns:p14="http://schemas.microsoft.com/office/powerpoint/2010/main" val="31641053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 Warum </a:t>
            </a:r>
            <a:r>
              <a:rPr lang="de-DE" dirty="0" smtClean="0"/>
              <a:t>ist </a:t>
            </a:r>
            <a:r>
              <a:rPr lang="de-DE" dirty="0"/>
              <a:t>die Dokumentation von Folter notwendig?</a:t>
            </a:r>
          </a:p>
        </p:txBody>
      </p:sp>
      <p:sp>
        <p:nvSpPr>
          <p:cNvPr id="3" name="Textplatzhalter 2"/>
          <p:cNvSpPr>
            <a:spLocks noGrp="1"/>
          </p:cNvSpPr>
          <p:nvPr>
            <p:ph type="body" sz="half" idx="1"/>
          </p:nvPr>
        </p:nvSpPr>
        <p:spPr>
          <a:xfrm>
            <a:off x="457200" y="1600200"/>
            <a:ext cx="8363272" cy="4530725"/>
          </a:xfrm>
        </p:spPr>
        <p:txBody>
          <a:bodyPr/>
          <a:lstStyle/>
          <a:p>
            <a:pPr marL="0" indent="0">
              <a:spcBef>
                <a:spcPts val="600"/>
              </a:spcBef>
              <a:spcAft>
                <a:spcPts val="1200"/>
              </a:spcAft>
            </a:pPr>
            <a:r>
              <a:rPr lang="de-DE" sz="2200" dirty="0" smtClean="0"/>
              <a:t>Eine Hauptaufgabe </a:t>
            </a:r>
            <a:r>
              <a:rPr lang="de-DE" sz="2200" dirty="0"/>
              <a:t>des Istanbul Protokolls </a:t>
            </a:r>
            <a:r>
              <a:rPr lang="de-DE" sz="2200" dirty="0" smtClean="0"/>
              <a:t>ist es, dazu zu dienen, dass Täter </a:t>
            </a:r>
            <a:r>
              <a:rPr lang="de-DE" sz="2200" dirty="0"/>
              <a:t>vor Gericht </a:t>
            </a:r>
            <a:r>
              <a:rPr lang="de-DE" sz="2200" dirty="0" smtClean="0"/>
              <a:t>gestellt werden können</a:t>
            </a:r>
            <a:r>
              <a:rPr lang="de-DE" sz="2200" dirty="0"/>
              <a:t>, </a:t>
            </a:r>
            <a:r>
              <a:rPr lang="de-DE" sz="2200" dirty="0" smtClean="0"/>
              <a:t>um so </a:t>
            </a:r>
            <a:r>
              <a:rPr lang="de-DE" sz="2200" dirty="0"/>
              <a:t>Straflosigkeit zu bekämpfen</a:t>
            </a:r>
            <a:r>
              <a:rPr lang="de-DE" sz="2200" dirty="0" smtClean="0"/>
              <a:t>.</a:t>
            </a:r>
          </a:p>
          <a:p>
            <a:pPr marL="0" indent="0">
              <a:spcBef>
                <a:spcPts val="600"/>
              </a:spcBef>
              <a:spcAft>
                <a:spcPts val="1200"/>
              </a:spcAft>
            </a:pPr>
            <a:r>
              <a:rPr lang="de-DE" sz="2200" dirty="0" smtClean="0"/>
              <a:t>Deshalb erscheint </a:t>
            </a:r>
            <a:r>
              <a:rPr lang="de-DE" sz="2200" dirty="0"/>
              <a:t>es </a:t>
            </a:r>
            <a:r>
              <a:rPr lang="de-DE" sz="2200" dirty="0" smtClean="0"/>
              <a:t>vor allem für die</a:t>
            </a:r>
            <a:r>
              <a:rPr lang="de-DE" sz="2200" dirty="0" smtClean="0"/>
              <a:t> Länder erstellt worden zu sein, </a:t>
            </a:r>
            <a:r>
              <a:rPr lang="de-DE" sz="2200" dirty="0"/>
              <a:t>in denen Folter in </a:t>
            </a:r>
            <a:r>
              <a:rPr lang="de-DE" sz="2200" dirty="0" smtClean="0"/>
              <a:t>systematisch </a:t>
            </a:r>
            <a:r>
              <a:rPr lang="de-DE" sz="2200" dirty="0" smtClean="0"/>
              <a:t>oder </a:t>
            </a:r>
            <a:r>
              <a:rPr lang="de-DE" sz="2200" dirty="0" smtClean="0"/>
              <a:t>gelegentlich angewandt </a:t>
            </a:r>
            <a:r>
              <a:rPr lang="de-DE" sz="2200" dirty="0"/>
              <a:t>wird</a:t>
            </a:r>
            <a:r>
              <a:rPr lang="de-DE" sz="2200" dirty="0" smtClean="0"/>
              <a:t>.</a:t>
            </a:r>
          </a:p>
          <a:p>
            <a:pPr marL="0" indent="0">
              <a:spcBef>
                <a:spcPts val="600"/>
              </a:spcBef>
              <a:spcAft>
                <a:spcPts val="1200"/>
              </a:spcAft>
            </a:pPr>
            <a:r>
              <a:rPr lang="de-DE" sz="2200" dirty="0" smtClean="0"/>
              <a:t>Daher ist auf </a:t>
            </a:r>
            <a:r>
              <a:rPr lang="de-DE" sz="2200" dirty="0"/>
              <a:t>den ersten Blick nicht offensichtlich, warum </a:t>
            </a:r>
            <a:r>
              <a:rPr lang="de-DE" sz="2200" dirty="0" smtClean="0"/>
              <a:t>man sich den erhöhten </a:t>
            </a:r>
            <a:r>
              <a:rPr lang="de-DE" sz="2200" dirty="0"/>
              <a:t>Aufwand einer sorgfältigen Dokumentation in europäischen </a:t>
            </a:r>
            <a:r>
              <a:rPr lang="de-DE" sz="2200" dirty="0" smtClean="0"/>
              <a:t>Ländern machen soll, </a:t>
            </a:r>
            <a:r>
              <a:rPr lang="de-DE" sz="2200" dirty="0"/>
              <a:t>in denen Folter angeblich nicht </a:t>
            </a:r>
            <a:r>
              <a:rPr lang="de-DE" sz="2200" dirty="0" smtClean="0"/>
              <a:t>mehr stattfindet.</a:t>
            </a:r>
            <a:endParaRPr lang="de-DE" sz="2000" dirty="0">
              <a:sym typeface="Wingdings" pitchFamily="2" charset="2"/>
            </a:endParaRPr>
          </a:p>
          <a:p>
            <a:pPr marL="0" indent="0">
              <a:spcBef>
                <a:spcPts val="1200"/>
              </a:spcBef>
              <a:spcAft>
                <a:spcPts val="1200"/>
              </a:spcAft>
            </a:pPr>
            <a:r>
              <a:rPr lang="de-DE" sz="2000" dirty="0" smtClean="0">
                <a:sym typeface="Wingdings" pitchFamily="2" charset="2"/>
              </a:rPr>
              <a:t> </a:t>
            </a:r>
            <a:r>
              <a:rPr lang="de-DE" sz="2000" i="1" dirty="0"/>
              <a:t>Stellen Sie sich die Frage, warum die Dokumentation von Folter auch in Europa sinnvoll und nützlich sein könnte</a:t>
            </a:r>
            <a:r>
              <a:rPr lang="de-DE" sz="2000" i="1" dirty="0" smtClean="0">
                <a:sym typeface="Wingdings" pitchFamily="2" charset="2"/>
              </a:rPr>
              <a:t>!</a:t>
            </a:r>
            <a:endParaRPr lang="de-DE" sz="2000" i="1" dirty="0"/>
          </a:p>
        </p:txBody>
      </p:sp>
    </p:spTree>
    <p:extLst>
      <p:ext uri="{BB962C8B-B14F-4D97-AF65-F5344CB8AC3E}">
        <p14:creationId xmlns:p14="http://schemas.microsoft.com/office/powerpoint/2010/main" val="3491329844"/>
      </p:ext>
    </p:extLst>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rebuchet MS"/>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Calibri"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Calibri" pitchFamily="32" charset="0"/>
          </a:defRPr>
        </a:defP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tandarddesign">
  <a:themeElements>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rebuchet MS"/>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Calibri"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Calibri" pitchFamily="32" charset="0"/>
          </a:defRPr>
        </a:defP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ARTIP_TRANCE_ICD tw1</Template>
  <TotalTime>0</TotalTime>
  <Words>497</Words>
  <Application>Microsoft Office PowerPoint</Application>
  <PresentationFormat>Bildschirmpräsentation (4:3)</PresentationFormat>
  <Paragraphs>59</Paragraphs>
  <Slides>11</Slides>
  <Notes>8</Notes>
  <HiddenSlides>0</HiddenSlides>
  <MMClips>0</MMClips>
  <ScaleCrop>false</ScaleCrop>
  <HeadingPairs>
    <vt:vector size="4" baseType="variant">
      <vt:variant>
        <vt:lpstr>Design</vt:lpstr>
      </vt:variant>
      <vt:variant>
        <vt:i4>2</vt:i4>
      </vt:variant>
      <vt:variant>
        <vt:lpstr>Folientitel</vt:lpstr>
      </vt:variant>
      <vt:variant>
        <vt:i4>11</vt:i4>
      </vt:variant>
    </vt:vector>
  </HeadingPairs>
  <TitlesOfParts>
    <vt:vector size="13" baseType="lpstr">
      <vt:lpstr>Standarddesign</vt:lpstr>
      <vt:lpstr>1_Standarddesign</vt:lpstr>
      <vt:lpstr>PowerPoint-Präsentation</vt:lpstr>
      <vt:lpstr>PowerPoint-Präsentation</vt:lpstr>
      <vt:lpstr>PowerPoint-Präsentation</vt:lpstr>
      <vt:lpstr>Das Istanbul Protokoll und seine Geschichte. Eine kurze Übersicht </vt:lpstr>
      <vt:lpstr>A. Geschichte des Istanbul Protokolls</vt:lpstr>
      <vt:lpstr>A. Geschichte des Istanbul Protokoll</vt:lpstr>
      <vt:lpstr>A. Geschichte des Istanbul Protokolls</vt:lpstr>
      <vt:lpstr>A. Geschichte des Istanbul Protokolls</vt:lpstr>
      <vt:lpstr>B. Warum ist die Dokumentation von Folter notwendig?</vt:lpstr>
      <vt:lpstr>B. Warum ist die Dokumentation von Folter notwendig?</vt:lpstr>
      <vt:lpstr>B. Warum ist die Dokumentation von Folter notwendig?</vt:lpstr>
    </vt:vector>
  </TitlesOfParts>
  <Company>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twenzel</dc:creator>
  <cp:lastModifiedBy>Holger Furtmayr</cp:lastModifiedBy>
  <cp:revision>232</cp:revision>
  <cp:lastPrinted>1601-01-01T00:00:00Z</cp:lastPrinted>
  <dcterms:created xsi:type="dcterms:W3CDTF">2011-11-08T11:48:10Z</dcterms:created>
  <dcterms:modified xsi:type="dcterms:W3CDTF">2013-04-26T15:13:48Z</dcterms:modified>
</cp:coreProperties>
</file>