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20" r:id="rId2"/>
    <p:sldId id="259" r:id="rId3"/>
    <p:sldId id="260" r:id="rId4"/>
    <p:sldId id="317" r:id="rId5"/>
    <p:sldId id="318" r:id="rId6"/>
    <p:sldId id="319" r:id="rId7"/>
    <p:sldId id="321" r:id="rId8"/>
    <p:sldId id="310" r:id="rId9"/>
    <p:sldId id="311" r:id="rId10"/>
    <p:sldId id="322" r:id="rId11"/>
    <p:sldId id="312" r:id="rId12"/>
    <p:sldId id="313" r:id="rId13"/>
    <p:sldId id="323" r:id="rId14"/>
    <p:sldId id="314" r:id="rId15"/>
    <p:sldId id="315"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266" autoAdjust="0"/>
  </p:normalViewPr>
  <p:slideViewPr>
    <p:cSldViewPr>
      <p:cViewPr varScale="1">
        <p:scale>
          <a:sx n="47" d="100"/>
          <a:sy n="47" d="100"/>
        </p:scale>
        <p:origin x="-1824"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63932C-6DDD-410E-AE8B-4CA511F61DBF}" type="datetimeFigureOut">
              <a:rPr lang="el-GR" smtClean="0"/>
              <a:pPr/>
              <a:t>14/5/2013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8053F1-96F3-4097-A068-A851F0E773FD}" type="slidenum">
              <a:rPr lang="el-GR" smtClean="0"/>
              <a:pPr/>
              <a:t>‹#›</a:t>
            </a:fld>
            <a:endParaRPr lang="el-GR"/>
          </a:p>
        </p:txBody>
      </p:sp>
    </p:spTree>
    <p:extLst>
      <p:ext uri="{BB962C8B-B14F-4D97-AF65-F5344CB8AC3E}">
        <p14:creationId xmlns:p14="http://schemas.microsoft.com/office/powerpoint/2010/main" val="3818051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4820"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AT" dirty="0" smtClean="0">
                <a:latin typeface="Calibri" pitchFamily="34" charset="0"/>
              </a:rPr>
              <a:t> </a:t>
            </a:r>
            <a:endParaRPr lang="de-AT" dirty="0" smtClean="0">
              <a:latin typeface="Calibri" pitchFamily="34" charset="0"/>
            </a:endParaRPr>
          </a:p>
        </p:txBody>
      </p:sp>
      <p:sp>
        <p:nvSpPr>
          <p:cNvPr id="34821"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4778C8E-C8FA-4191-B231-32C0D68C508B}"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4778C8E-C8FA-4191-B231-32C0D68C508B}"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de-DE" dirty="0" smtClean="0"/>
              <a:t>WELTÄRZTEBUND </a:t>
            </a:r>
          </a:p>
          <a:p>
            <a:r>
              <a:rPr lang="de-DE" dirty="0" smtClean="0"/>
              <a:t>Deklaration von Tokio </a:t>
            </a:r>
          </a:p>
          <a:p>
            <a:r>
              <a:rPr lang="de-DE" dirty="0" smtClean="0"/>
              <a:t>Richtlinien für Ärzte bei Folterungen, Grausamkeiten und anderen </a:t>
            </a:r>
          </a:p>
          <a:p>
            <a:r>
              <a:rPr lang="de-DE" dirty="0" smtClean="0"/>
              <a:t>unmenschlichen oder die Menschenwürde verletzenden Handlungen </a:t>
            </a:r>
          </a:p>
          <a:p>
            <a:r>
              <a:rPr lang="de-DE" dirty="0" smtClean="0"/>
              <a:t>oder Misshandlungen in Verbindung mit Haft und Gefangenschaft </a:t>
            </a:r>
          </a:p>
          <a:p>
            <a:r>
              <a:rPr lang="de-DE" dirty="0" smtClean="0"/>
              <a:t>verabschiedet von der </a:t>
            </a:r>
          </a:p>
          <a:p>
            <a:r>
              <a:rPr lang="de-DE" dirty="0" smtClean="0"/>
              <a:t>29. Generalversammlung des Weltärztebundes </a:t>
            </a:r>
          </a:p>
          <a:p>
            <a:r>
              <a:rPr lang="de-DE" dirty="0" smtClean="0"/>
              <a:t>in Tokio, Japan, Oktober 1975 </a:t>
            </a:r>
          </a:p>
          <a:p>
            <a:r>
              <a:rPr lang="de-DE" dirty="0" smtClean="0"/>
              <a:t>Präambel </a:t>
            </a:r>
          </a:p>
          <a:p>
            <a:endParaRPr lang="de-DE" dirty="0" smtClean="0"/>
          </a:p>
          <a:p>
            <a:r>
              <a:rPr lang="de-DE" dirty="0" smtClean="0"/>
              <a:t>Es ist die vornehmste Pflicht des Arztes, seinen Beruf im Dienst der Menschlichkeit auszuüben, </a:t>
            </a:r>
          </a:p>
          <a:p>
            <a:r>
              <a:rPr lang="de-DE" dirty="0" smtClean="0"/>
              <a:t>die körperliche und geistige Gesundheit ohne Ansehen der Person zu erhalten und </a:t>
            </a:r>
          </a:p>
          <a:p>
            <a:r>
              <a:rPr lang="de-DE" dirty="0" smtClean="0"/>
              <a:t>wiederherzustellen und die Leiden und das Leid der Patienten zu lindern. Die höchste Achtung </a:t>
            </a:r>
          </a:p>
          <a:p>
            <a:r>
              <a:rPr lang="de-DE" dirty="0" smtClean="0"/>
              <a:t>vor dem menschlichen Leben muss sogar unter Bedrohung aufrechterhalten werden. Ärztliches </a:t>
            </a:r>
          </a:p>
          <a:p>
            <a:r>
              <a:rPr lang="de-DE" dirty="0" smtClean="0"/>
              <a:t>Wissen darf niemals gebraucht werden, wenn die Gesetze der Menschlichkeit dadurch verletzt </a:t>
            </a:r>
          </a:p>
          <a:p>
            <a:r>
              <a:rPr lang="de-DE" dirty="0" smtClean="0"/>
              <a:t>würden. </a:t>
            </a:r>
          </a:p>
          <a:p>
            <a:r>
              <a:rPr lang="de-DE" dirty="0" smtClean="0"/>
              <a:t>Im Sinne dieser Deklaration bedeutet Folter die vorsätzliche, systematische oder mutwillige </a:t>
            </a:r>
          </a:p>
          <a:p>
            <a:r>
              <a:rPr lang="de-DE" dirty="0" smtClean="0"/>
              <a:t>Zufügung von physischen oder psychischen Leiden durch eine oder mehrere Personen, die </a:t>
            </a:r>
          </a:p>
          <a:p>
            <a:r>
              <a:rPr lang="de-DE" dirty="0" smtClean="0"/>
              <a:t>entweder eigenmächtig oder auf Anordnung handeln, um eine andere Person zur Preisgabe von </a:t>
            </a:r>
          </a:p>
          <a:p>
            <a:r>
              <a:rPr lang="de-DE" dirty="0" smtClean="0"/>
              <a:t>Informationen, zur Ablegung eines Geständnisses oder zu irgend etwas anderem zu zwingen. </a:t>
            </a:r>
          </a:p>
          <a:p>
            <a:r>
              <a:rPr lang="de-DE" dirty="0" smtClean="0"/>
              <a:t>Deklaration </a:t>
            </a:r>
          </a:p>
          <a:p>
            <a:r>
              <a:rPr lang="de-DE" dirty="0" smtClean="0"/>
              <a:t>1. Der Arzt soll die Anwendung von Folter, Grausamkeiten oder anderen unmenschlichen </a:t>
            </a:r>
          </a:p>
          <a:p>
            <a:r>
              <a:rPr lang="de-DE" dirty="0" smtClean="0"/>
              <a:t>oder die Menschenwürde verletzenden Handlungen weder dulden noch gutheißen oder </a:t>
            </a:r>
          </a:p>
          <a:p>
            <a:r>
              <a:rPr lang="de-DE" dirty="0" smtClean="0"/>
              <a:t>sich gar an ihnen beteiligen, was auch immer das Vergehen sei, dessen das Opfer solcher </a:t>
            </a:r>
          </a:p>
          <a:p>
            <a:r>
              <a:rPr lang="de-DE" dirty="0" smtClean="0"/>
              <a:t>Misshandlungen verdächtigt, beschuldigt oder überführt wird, ungeachtet seiner </a:t>
            </a:r>
          </a:p>
          <a:p>
            <a:r>
              <a:rPr lang="de-DE" dirty="0" smtClean="0"/>
              <a:t>Anschauungen und Motive. Dies gilt für alle Situationen, einschließlich bewaffneter </a:t>
            </a:r>
          </a:p>
          <a:p>
            <a:r>
              <a:rPr lang="de-DE" dirty="0" smtClean="0"/>
              <a:t>Konflikte und ziviler Aufstände. </a:t>
            </a:r>
          </a:p>
          <a:p>
            <a:r>
              <a:rPr lang="de-DE" dirty="0" smtClean="0"/>
              <a:t>2. Der Arzt soll weder Einrichtungen, Instrumente und Geräte, noch Substanzen oder sein </a:t>
            </a:r>
          </a:p>
          <a:p>
            <a:r>
              <a:rPr lang="de-DE" dirty="0" smtClean="0"/>
              <a:t>Wissen zur Verfügung stellen, um die Durchführung der Folter oder anderer </a:t>
            </a:r>
          </a:p>
          <a:p>
            <a:r>
              <a:rPr lang="de-DE" dirty="0" smtClean="0"/>
              <a:t>Grausamkeiten oder unmenschlicher und entwürdigender Behandlung zu fördern oder die </a:t>
            </a:r>
          </a:p>
          <a:p>
            <a:r>
              <a:rPr lang="de-DE" dirty="0" smtClean="0"/>
              <a:t>Widerstandsfähigkeit des Opfers gegen solche Misshandlungen herabzusetzen. </a:t>
            </a:r>
          </a:p>
          <a:p>
            <a:r>
              <a:rPr lang="de-DE" dirty="0" smtClean="0"/>
              <a:t>3. Der Arzt soll keiner Aktion beiwohnen, bei der Folterungen oder andere Grausamkeiten, </a:t>
            </a:r>
          </a:p>
          <a:p>
            <a:r>
              <a:rPr lang="de-DE" dirty="0" smtClean="0"/>
              <a:t>unmenschliche oder die Menschenwürde verletzende Handlungen ausgeführt oder </a:t>
            </a:r>
          </a:p>
          <a:p>
            <a:r>
              <a:rPr lang="de-DE" dirty="0" smtClean="0"/>
              <a:t>angedroht werden. 159</a:t>
            </a:r>
          </a:p>
          <a:p>
            <a:r>
              <a:rPr lang="de-DE" dirty="0" smtClean="0"/>
              <a:t>4. Der Arzt muss bei der Festlegung der Behandlung einer Person, für die er die medizinische </a:t>
            </a:r>
          </a:p>
          <a:p>
            <a:r>
              <a:rPr lang="de-DE" dirty="0" smtClean="0"/>
              <a:t>Verantwortung trägt, die volle klinische Unabhängigkeit besitzen. Die wesentliche Aufgabe </a:t>
            </a:r>
          </a:p>
          <a:p>
            <a:r>
              <a:rPr lang="de-DE" dirty="0" smtClean="0"/>
              <a:t>des Arztes ist es, die Notlage seiner Mitmenschen zu erleichtern. Diesem hohen Ziel darf </a:t>
            </a:r>
          </a:p>
          <a:p>
            <a:r>
              <a:rPr lang="de-DE" dirty="0" smtClean="0"/>
              <a:t>kein anderer Beweggrund - sei er persönlicher, gesellschaftlicher oder politischer Natur- </a:t>
            </a:r>
          </a:p>
          <a:p>
            <a:r>
              <a:rPr lang="de-DE" dirty="0" smtClean="0"/>
              <a:t>übergeordnet werden. </a:t>
            </a:r>
          </a:p>
          <a:p>
            <a:r>
              <a:rPr lang="de-DE" dirty="0" smtClean="0"/>
              <a:t>5. Wenn ein Gefangener die Nahrungsaufnahme verweigert, der Arzt ihn aber für fähig hält, </a:t>
            </a:r>
          </a:p>
          <a:p>
            <a:r>
              <a:rPr lang="de-DE" dirty="0" smtClean="0"/>
              <a:t>sich ein unbeeinflusstes und vernünftiges Urteil über die Folgen einer freiwilligen </a:t>
            </a:r>
          </a:p>
          <a:p>
            <a:r>
              <a:rPr lang="de-DE" dirty="0" smtClean="0"/>
              <a:t>Nahrungsverweigerung zu bilden, so soll der Gefangene nicht künstlich ernährt werden. </a:t>
            </a:r>
          </a:p>
          <a:p>
            <a:r>
              <a:rPr lang="de-DE" dirty="0" smtClean="0"/>
              <a:t>Die Entscheidung über die Urteilsfähigkeit des Gefangenen in dieser Hinsicht sollte von </a:t>
            </a:r>
          </a:p>
          <a:p>
            <a:r>
              <a:rPr lang="de-DE" dirty="0" smtClean="0"/>
              <a:t>mindestens einem weiteren unabhängigen Arzt bestätigt werden. Der Gefangene soll durch </a:t>
            </a:r>
          </a:p>
          <a:p>
            <a:r>
              <a:rPr lang="de-DE" dirty="0" smtClean="0"/>
              <a:t>den Arzt über die Folgen der Nahrungsverweigerung unterrichtet werden. </a:t>
            </a:r>
          </a:p>
          <a:p>
            <a:r>
              <a:rPr lang="de-DE" dirty="0" smtClean="0"/>
              <a:t>6. Der Weltärztebund wird dem betreffenden Arzt und seiner Familie angesichts von </a:t>
            </a:r>
          </a:p>
          <a:p>
            <a:r>
              <a:rPr lang="de-DE" dirty="0" smtClean="0"/>
              <a:t>Drohungen oder Vergeltungsmaßnahmen, die aus der Ablehnung der Mithilfe bei </a:t>
            </a:r>
          </a:p>
          <a:p>
            <a:r>
              <a:rPr lang="de-DE" dirty="0" smtClean="0"/>
              <a:t>Folterungen oder anderen grausamen, unmenschlichen oder die Menschenwürde </a:t>
            </a:r>
          </a:p>
          <a:p>
            <a:r>
              <a:rPr lang="de-DE" dirty="0" smtClean="0"/>
              <a:t>verletzenden Handlungen resultieren, seine Unterstützung gewähren. Der Weltärztebund </a:t>
            </a:r>
          </a:p>
          <a:p>
            <a:r>
              <a:rPr lang="de-DE" dirty="0" smtClean="0"/>
              <a:t>appelliert an die Völkergemeinschaft, an die nationalen Berufsorganisationen und an die </a:t>
            </a:r>
          </a:p>
          <a:p>
            <a:r>
              <a:rPr lang="de-DE" dirty="0" smtClean="0"/>
              <a:t>gesamte Ärzteschaft, sich ebenfalls hierfür einzusetzen. </a:t>
            </a:r>
            <a:endParaRPr lang="en-GB" dirty="0"/>
          </a:p>
        </p:txBody>
      </p:sp>
      <p:sp>
        <p:nvSpPr>
          <p:cNvPr id="4" name="Slide Number Placeholder 3"/>
          <p:cNvSpPr>
            <a:spLocks noGrp="1"/>
          </p:cNvSpPr>
          <p:nvPr>
            <p:ph type="sldNum" sz="quarter" idx="10"/>
          </p:nvPr>
        </p:nvSpPr>
        <p:spPr/>
        <p:txBody>
          <a:bodyPr/>
          <a:lstStyle/>
          <a:p>
            <a:fld id="{208053F1-96F3-4097-A068-A851F0E773FD}" type="slidenum">
              <a:rPr lang="el-GR" smtClean="0"/>
              <a:pPr/>
              <a:t>8</a:t>
            </a:fld>
            <a:endParaRPr lang="el-GR"/>
          </a:p>
        </p:txBody>
      </p:sp>
    </p:spTree>
    <p:extLst>
      <p:ext uri="{BB962C8B-B14F-4D97-AF65-F5344CB8AC3E}">
        <p14:creationId xmlns:p14="http://schemas.microsoft.com/office/powerpoint/2010/main" val="1205325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de-AT" dirty="0" smtClean="0"/>
              <a:t>Anmerkung siehe auch „Declaration</a:t>
            </a:r>
            <a:r>
              <a:rPr lang="de-AT" baseline="0" dirty="0" smtClean="0"/>
              <a:t> of Malta“:</a:t>
            </a:r>
          </a:p>
          <a:p>
            <a:endParaRPr lang="de-AT" baseline="0" dirty="0" smtClean="0"/>
          </a:p>
          <a:p>
            <a:r>
              <a:rPr lang="de-DE" baseline="0" dirty="0" smtClean="0"/>
              <a:t>WELTÄRZTEBUND </a:t>
            </a:r>
          </a:p>
          <a:p>
            <a:r>
              <a:rPr lang="de-DE" baseline="0" dirty="0" smtClean="0"/>
              <a:t>Deklaration des Weltärztebundes von Malta </a:t>
            </a:r>
          </a:p>
          <a:p>
            <a:r>
              <a:rPr lang="de-DE" baseline="0" dirty="0" smtClean="0"/>
              <a:t>zum </a:t>
            </a:r>
          </a:p>
          <a:p>
            <a:r>
              <a:rPr lang="de-DE" baseline="0" dirty="0" smtClean="0"/>
              <a:t>Hungerstreik </a:t>
            </a:r>
          </a:p>
          <a:p>
            <a:r>
              <a:rPr lang="de-DE" baseline="0" dirty="0" smtClean="0"/>
              <a:t>verabschiedet von der 43. Generalversammlung des Weltärztebundes Malta, November 1991, </a:t>
            </a:r>
          </a:p>
          <a:p>
            <a:r>
              <a:rPr lang="de-DE" baseline="0" dirty="0" smtClean="0"/>
              <a:t>revidiert von der 44. Generalversammlung des Weltärztebundes Marbella, Spanien, September </a:t>
            </a:r>
          </a:p>
          <a:p>
            <a:r>
              <a:rPr lang="de-DE" baseline="0" dirty="0" smtClean="0"/>
              <a:t>1992, und revidiert von der 57. Generalversammlung des Weltärztebundes in Pilanesberg, </a:t>
            </a:r>
          </a:p>
          <a:p>
            <a:r>
              <a:rPr lang="de-DE" baseline="0" dirty="0" smtClean="0"/>
              <a:t>Südafrika, Oktober 2006 </a:t>
            </a:r>
          </a:p>
          <a:p>
            <a:r>
              <a:rPr lang="de-DE" baseline="0" dirty="0" smtClean="0"/>
              <a:t>PRÄAMBEL </a:t>
            </a:r>
          </a:p>
          <a:p>
            <a:r>
              <a:rPr lang="de-DE" baseline="0" dirty="0" smtClean="0"/>
              <a:t>1. Hungerstreiks finden zwar in verschiedenen Umgebungen statt, sie führen jedoch vor allem </a:t>
            </a:r>
          </a:p>
          <a:p>
            <a:r>
              <a:rPr lang="de-DE" baseline="0" dirty="0" smtClean="0"/>
              <a:t>in Einrichtungen zu Konfliktsituationen, in denen Menschen eingesperrt sind </a:t>
            </a:r>
          </a:p>
          <a:p>
            <a:r>
              <a:rPr lang="de-DE" baseline="0" dirty="0" smtClean="0"/>
              <a:t>(Strafanstalten, Gefängnisse und Auffanglager für Immigranten). Sie sind oftmals eine </a:t>
            </a:r>
          </a:p>
          <a:p>
            <a:r>
              <a:rPr lang="de-DE" baseline="0" dirty="0" smtClean="0"/>
              <a:t>Form des Protests von Menschen, die keine anderen Möglichkeiten haben, um ihren </a:t>
            </a:r>
          </a:p>
          <a:p>
            <a:r>
              <a:rPr lang="de-DE" baseline="0" dirty="0" smtClean="0"/>
              <a:t>Forderungen Ausdruck zu verleihen. Durch die Nahrungsverweigerung für eine </a:t>
            </a:r>
          </a:p>
          <a:p>
            <a:r>
              <a:rPr lang="de-DE" baseline="0" dirty="0" smtClean="0"/>
              <a:t>signifikante Zeitspanne und die damit verbundenen negativen Schlagzeilen für die </a:t>
            </a:r>
          </a:p>
          <a:p>
            <a:r>
              <a:rPr lang="de-DE" baseline="0" dirty="0" smtClean="0"/>
              <a:t>Behörden hoffen sie in der Regel, einige ihrer Forderungen durchsetzen zu können. </a:t>
            </a:r>
          </a:p>
          <a:p>
            <a:r>
              <a:rPr lang="de-DE" baseline="0" dirty="0" smtClean="0"/>
              <a:t>Kurzfristige oder simulierte Nahrungsverweigerungen führen selten zu ethischen </a:t>
            </a:r>
          </a:p>
          <a:p>
            <a:r>
              <a:rPr lang="de-DE" baseline="0" dirty="0" smtClean="0"/>
              <a:t>Problemen. Ernstgemeinte und lang anhaltende Hungerstreiks können zum Tod oder zu </a:t>
            </a:r>
          </a:p>
          <a:p>
            <a:r>
              <a:rPr lang="de-DE" baseline="0" dirty="0" smtClean="0"/>
              <a:t>Dauerschäden bei den Hungerstreikenden führen und Ärzte in eine Konfliktsituation </a:t>
            </a:r>
          </a:p>
          <a:p>
            <a:r>
              <a:rPr lang="de-DE" baseline="0" dirty="0" smtClean="0"/>
              <a:t>bringen. Hungerstreikende wollen zwar in der Regel nicht sterben, manche sind aber bereit, </a:t>
            </a:r>
          </a:p>
          <a:p>
            <a:r>
              <a:rPr lang="de-DE" baseline="0" dirty="0" smtClean="0"/>
              <a:t>zur Erreichung ihrer Ziele den Tod in Kauf zu nehmen. Ärzte müssen die wahre Absicht </a:t>
            </a:r>
          </a:p>
          <a:p>
            <a:r>
              <a:rPr lang="de-DE" baseline="0" dirty="0" smtClean="0"/>
              <a:t>des Hungerstreikenden in Erfahrung bringen, insbesondere bei Kollektivstreiks oder in </a:t>
            </a:r>
          </a:p>
          <a:p>
            <a:r>
              <a:rPr lang="de-DE" baseline="0" dirty="0" smtClean="0"/>
              <a:t>Situationen, in denen Gruppenzwang ein Faktor sein kann. Eine ethische Konfliktsituation </a:t>
            </a:r>
          </a:p>
          <a:p>
            <a:r>
              <a:rPr lang="de-DE" baseline="0" dirty="0" smtClean="0"/>
              <a:t>entsteht, wenn Hungerstreikende, die klare Anweisungen erteilt haben, sie nicht </a:t>
            </a:r>
          </a:p>
          <a:p>
            <a:r>
              <a:rPr lang="de-DE" baseline="0" dirty="0" smtClean="0"/>
              <a:t>wiederzubeleben, ein Stadium der kognitiven Schädigung erreichen. Zwar fühlen sich Ärzte </a:t>
            </a:r>
          </a:p>
          <a:p>
            <a:r>
              <a:rPr lang="de-DE" baseline="0" dirty="0" smtClean="0"/>
              <a:t>aufgrund der Grundsätze der Barmherzigkeit verpflichtet, sie wiederzubeleben, aber der </a:t>
            </a:r>
          </a:p>
          <a:p>
            <a:r>
              <a:rPr lang="de-DE" baseline="0" dirty="0" smtClean="0"/>
              <a:t>Respekt vor dem Selbstbestimmungsrecht des einzelnen hält Ärzte davon ab, wenn eine </a:t>
            </a:r>
          </a:p>
          <a:p>
            <a:r>
              <a:rPr lang="de-DE" baseline="0" dirty="0" smtClean="0"/>
              <a:t>valide und aufgeklärte Ablehnung vorliegt. Ein weiteres Problem gibt es in Haftanstalten, </a:t>
            </a:r>
          </a:p>
          <a:p>
            <a:r>
              <a:rPr lang="de-DE" baseline="0" dirty="0" smtClean="0"/>
              <a:t>weil nicht immer klar ist, ob die zuvor erteilten Anweisungen des Hungerstreikenden </a:t>
            </a:r>
          </a:p>
          <a:p>
            <a:r>
              <a:rPr lang="de-DE" baseline="0" dirty="0" smtClean="0"/>
              <a:t>freiwillig und nach entsprechender Aufklärung über die Konsequenzen des Hungerstreiks </a:t>
            </a:r>
          </a:p>
          <a:p>
            <a:r>
              <a:rPr lang="de-DE" baseline="0" dirty="0" smtClean="0"/>
              <a:t>gemacht wurden. Mit diesen schwierigen Situationen befassen sich diese Leitlinien und das </a:t>
            </a:r>
          </a:p>
          <a:p>
            <a:r>
              <a:rPr lang="de-DE" baseline="0" dirty="0" smtClean="0"/>
              <a:t>Hintergrundpapier1</a:t>
            </a:r>
          </a:p>
          <a:p>
            <a:r>
              <a:rPr lang="de-DE" baseline="0" dirty="0" smtClean="0"/>
              <a:t>. </a:t>
            </a:r>
          </a:p>
          <a:p>
            <a:r>
              <a:rPr lang="de-DE" baseline="0" dirty="0" smtClean="0"/>
              <a:t>---------------------------------------- </a:t>
            </a:r>
          </a:p>
          <a:p>
            <a:r>
              <a:rPr lang="de-DE" baseline="0" dirty="0" smtClean="0"/>
              <a:t>1 Dieses Hintergrundpapier und ein Glossar wurde im World Medical Journal (Juni 2006) </a:t>
            </a:r>
          </a:p>
          <a:p>
            <a:r>
              <a:rPr lang="de-DE" baseline="0" dirty="0" smtClean="0"/>
              <a:t>veröffentlicht und kann auf der Website des Weltärztebundes abgerufen werden </a:t>
            </a:r>
          </a:p>
          <a:p>
            <a:r>
              <a:rPr lang="de-DE" baseline="0" dirty="0" smtClean="0"/>
              <a:t>unter:www.wma.net 281</a:t>
            </a:r>
          </a:p>
          <a:p>
            <a:r>
              <a:rPr lang="de-DE" baseline="0" dirty="0" smtClean="0"/>
              <a:t>GRUNDSÄTZE </a:t>
            </a:r>
          </a:p>
          <a:p>
            <a:r>
              <a:rPr lang="de-DE" baseline="0" dirty="0" smtClean="0"/>
              <a:t>2. Die Pflicht, ethisch zu handeln. Alle Ärzte sind in ihrem beruflichen Kontakt zu </a:t>
            </a:r>
          </a:p>
          <a:p>
            <a:r>
              <a:rPr lang="de-DE" baseline="0" dirty="0" smtClean="0"/>
              <a:t>schutzbedürftigen Menschen der ärztlichen Ethik verpflichtet, auch wenn keine </a:t>
            </a:r>
          </a:p>
          <a:p>
            <a:r>
              <a:rPr lang="de-DE" baseline="0" dirty="0" smtClean="0"/>
              <a:t>Behandlung vorgenommen wird. Welche Funktion sie auch immer ausüben, Ärzte müssen </a:t>
            </a:r>
          </a:p>
          <a:p>
            <a:r>
              <a:rPr lang="de-DE" baseline="0" dirty="0" smtClean="0"/>
              <a:t>versuchen, Nötigung oder Misshandlung von Inhaftierten zu verhindern und sie müssen </a:t>
            </a:r>
          </a:p>
          <a:p>
            <a:r>
              <a:rPr lang="de-DE" baseline="0" dirty="0" smtClean="0"/>
              <a:t>protestieren, wenn sie davon erfahren. </a:t>
            </a:r>
          </a:p>
          <a:p>
            <a:r>
              <a:rPr lang="de-DE" baseline="0" dirty="0" smtClean="0"/>
              <a:t>3. Respekt der Autonomie des Patienten. Ärzte müssen die Autonomie des </a:t>
            </a:r>
          </a:p>
          <a:p>
            <a:r>
              <a:rPr lang="de-DE" baseline="0" dirty="0" smtClean="0"/>
              <a:t>Hungerstreikenden respektieren. Das kann jedoch problematisch sein, wenn die wahren </a:t>
            </a:r>
          </a:p>
          <a:p>
            <a:r>
              <a:rPr lang="de-DE" baseline="0" dirty="0" smtClean="0"/>
              <a:t>Intentionen des Hungerstreikenden nicht so klar sind, wie es scheint. Jeder Entscheidung </a:t>
            </a:r>
          </a:p>
          <a:p>
            <a:r>
              <a:rPr lang="de-DE" baseline="0" dirty="0" smtClean="0"/>
              <a:t>fehlt die moralische Grundlage, wenn sie unfreiwillig durch Anwendung von Drohungen, </a:t>
            </a:r>
          </a:p>
          <a:p>
            <a:r>
              <a:rPr lang="de-DE" baseline="0" dirty="0" smtClean="0"/>
              <a:t>Gruppenzwang oder Nötigung herbeigeführt wurde. </a:t>
            </a:r>
          </a:p>
          <a:p>
            <a:r>
              <a:rPr lang="de-DE" baseline="0" dirty="0" smtClean="0"/>
              <a:t>Hungerstreikende dürfen nicht zwangsweise behandelt werden, wenn sie dies ablehnen. </a:t>
            </a:r>
          </a:p>
          <a:p>
            <a:r>
              <a:rPr lang="de-DE" baseline="0" dirty="0" smtClean="0"/>
              <a:t>Zwangsernährung verstößt gegen eine aufgeklärte und freiwillige Ablehnung und ist daher </a:t>
            </a:r>
          </a:p>
          <a:p>
            <a:r>
              <a:rPr lang="de-DE" baseline="0" dirty="0" smtClean="0"/>
              <a:t>nicht zu rechtfertigen. Eine mit der ausdrücklichen oder impliziten Zustimmung des </a:t>
            </a:r>
          </a:p>
          <a:p>
            <a:r>
              <a:rPr lang="de-DE" baseline="0" dirty="0" smtClean="0"/>
              <a:t>Hungerstreikenden durchgeführte künstliche Ernährung ist ethisch vertretbar. </a:t>
            </a:r>
          </a:p>
          <a:p>
            <a:r>
              <a:rPr lang="de-DE" baseline="0" dirty="0" smtClean="0"/>
              <a:t>4. "Fürsorge" und "Schaden". Ärzte müssen ihre Kenntnisse und Fähigkeiten zum Wohle </a:t>
            </a:r>
          </a:p>
          <a:p>
            <a:r>
              <a:rPr lang="de-DE" baseline="0" dirty="0" smtClean="0"/>
              <a:t>ihrer Patienten einsetzen. Das ist das Prinzip der "Fürsorge", das ergänzt wird durch das </a:t>
            </a:r>
          </a:p>
          <a:p>
            <a:r>
              <a:rPr lang="de-DE" baseline="0" dirty="0" smtClean="0"/>
              <a:t>Prinzip der "Schadensvermeidung" oder primum non nocere. Diese beiden Prinzipien müssen </a:t>
            </a:r>
          </a:p>
          <a:p>
            <a:r>
              <a:rPr lang="de-DE" baseline="0" dirty="0" smtClean="0"/>
              <a:t>im Gleichgewicht sein. "Fürsorge" bedeutet, die Wünsche der Patienten zu respektieren </a:t>
            </a:r>
          </a:p>
          <a:p>
            <a:r>
              <a:rPr lang="de-DE" baseline="0" dirty="0" smtClean="0"/>
              <a:t>und ihr Wohlergehen zu fördern. "Schadensvermeidung" bedeutet nicht nur, </a:t>
            </a:r>
          </a:p>
          <a:p>
            <a:r>
              <a:rPr lang="de-DE" baseline="0" dirty="0" smtClean="0"/>
              <a:t>Gesundheitsschäden möglichst gering zu halten, sondern auch, entscheidungskompetenten </a:t>
            </a:r>
          </a:p>
          <a:p>
            <a:r>
              <a:rPr lang="de-DE" baseline="0" dirty="0" smtClean="0"/>
              <a:t>Menschen keine Behandlung aufzuzwingen oder sie zu nötigen, den Hungerstreik zu </a:t>
            </a:r>
          </a:p>
          <a:p>
            <a:r>
              <a:rPr lang="de-DE" baseline="0" dirty="0" smtClean="0"/>
              <a:t>beenden. Fürsorge bedeutet nicht unbedingt, das Leben unter allen Umständen, ungeachtet </a:t>
            </a:r>
          </a:p>
          <a:p>
            <a:r>
              <a:rPr lang="de-DE" baseline="0" dirty="0" smtClean="0"/>
              <a:t>anderer Werte, zu verlängern. </a:t>
            </a:r>
          </a:p>
          <a:p>
            <a:r>
              <a:rPr lang="de-DE" baseline="0" dirty="0" smtClean="0"/>
              <a:t>5. Loyalitätskonflikt. Ärzte, die sich um Hungerstreikende kümmern, können in einen </a:t>
            </a:r>
          </a:p>
          <a:p>
            <a:r>
              <a:rPr lang="de-DE" baseline="0" dirty="0" smtClean="0"/>
              <a:t>Konflikt in Bezug auf ihre Loyalität gegenüber ihrem Arbeitgeber (beispielsweise die </a:t>
            </a:r>
          </a:p>
          <a:p>
            <a:r>
              <a:rPr lang="de-DE" baseline="0" dirty="0" smtClean="0"/>
              <a:t>Gefängnisverwaltung) und ihrer Loyalität gegenüber den Patienten geraten. Ärzte mit </a:t>
            </a:r>
          </a:p>
          <a:p>
            <a:r>
              <a:rPr lang="de-DE" baseline="0" dirty="0" smtClean="0"/>
              <a:t>doppelter Loyalität unterliegen den gleichen ethischen Grundsätzen wie andere Ärzte, d.h. </a:t>
            </a:r>
          </a:p>
          <a:p>
            <a:r>
              <a:rPr lang="de-DE" baseline="0" dirty="0" smtClean="0"/>
              <a:t>ihre oberste Verpflichtung gilt dem einzelnen Patienten. </a:t>
            </a:r>
          </a:p>
          <a:p>
            <a:r>
              <a:rPr lang="de-DE" baseline="0" dirty="0" smtClean="0"/>
              <a:t>6. Klinische Unabhängigkeit. Ärzte müssen bei ihren Beurteilungen objektiv bleiben und </a:t>
            </a:r>
          </a:p>
          <a:p>
            <a:r>
              <a:rPr lang="de-DE" baseline="0" dirty="0" smtClean="0"/>
              <a:t>dürfen Dritten nicht erlauben, ihre ärztliche Beurteilung zu beeinflussen. Sie dürfen sich </a:t>
            </a:r>
          </a:p>
          <a:p>
            <a:r>
              <a:rPr lang="de-DE" baseline="0" dirty="0" smtClean="0"/>
              <a:t>nicht unter Druck setzen lassen, um gegen ethische Grundsätze zu verstoßen, </a:t>
            </a:r>
          </a:p>
          <a:p>
            <a:r>
              <a:rPr lang="de-DE" baseline="0" dirty="0" smtClean="0"/>
              <a:t>beispielsweise ärztliches Eingreifen aus nichtklinischen Gründen. </a:t>
            </a:r>
          </a:p>
          <a:p>
            <a:r>
              <a:rPr lang="de-DE" baseline="0" dirty="0" smtClean="0"/>
              <a:t>7. Vertraulichkeit. Die ärztliche Schweigepflicht ist zwar wichtig für die Vertrauensbildung, </a:t>
            </a:r>
          </a:p>
          <a:p>
            <a:r>
              <a:rPr lang="de-DE" baseline="0" dirty="0" smtClean="0"/>
              <a:t>aber nicht absolut. Sie kann aufgehoben werden, wenn durch die Nichtweitergabe von </a:t>
            </a:r>
          </a:p>
          <a:p>
            <a:r>
              <a:rPr lang="de-DE" baseline="0" dirty="0" smtClean="0"/>
              <a:t>Informationen andere Menschen schweren Schaden nehmen. Wie bei anderen Patienten </a:t>
            </a:r>
          </a:p>
          <a:p>
            <a:r>
              <a:rPr lang="de-DE" baseline="0" dirty="0" smtClean="0"/>
              <a:t>sollte auch bei Hungerstreikenden das Gebot der Vertraulichkeit respektiert werden, es sei </a:t>
            </a:r>
          </a:p>
          <a:p>
            <a:r>
              <a:rPr lang="de-DE" baseline="0" dirty="0" smtClean="0"/>
              <a:t>denn, sie stimmen einer Weitergabe der vertraulichen Informationen zu oder die </a:t>
            </a:r>
          </a:p>
          <a:p>
            <a:r>
              <a:rPr lang="de-DE" baseline="0" dirty="0" smtClean="0"/>
              <a:t>Weitergabe von Informationen ist erforderlich, um schweren Schaden zu verhindern. </a:t>
            </a:r>
          </a:p>
          <a:p>
            <a:r>
              <a:rPr lang="de-DE" baseline="0" dirty="0" smtClean="0"/>
              <a:t>Wenn die Betroffenen zustimmen, sollten deren Angehörige und Rechtsberater über die </a:t>
            </a:r>
          </a:p>
          <a:p>
            <a:r>
              <a:rPr lang="de-DE" baseline="0" dirty="0" smtClean="0"/>
              <a:t>Situation auf dem laufenden gehalten werden. 282</a:t>
            </a:r>
          </a:p>
          <a:p>
            <a:r>
              <a:rPr lang="de-DE" baseline="0" dirty="0" smtClean="0"/>
              <a:t>8. Vertrauensgewinnung. Die Förderung des Vertrauens zwischen Ärzten und </a:t>
            </a:r>
          </a:p>
          <a:p>
            <a:r>
              <a:rPr lang="de-DE" baseline="0" dirty="0" smtClean="0"/>
              <a:t>Hungerstreikenden ist oftmals der Schlüssel für eine Lösung, bei der sowohl die Rechte der </a:t>
            </a:r>
          </a:p>
          <a:p>
            <a:r>
              <a:rPr lang="de-DE" baseline="0" dirty="0" smtClean="0"/>
              <a:t>Hungerstreikenden respektiert als auch die Gesundheitsschäden für die Hungerstreikenden </a:t>
            </a:r>
          </a:p>
          <a:p>
            <a:r>
              <a:rPr lang="de-DE" baseline="0" dirty="0" smtClean="0"/>
              <a:t>möglichst gering gehalten werden. Durch die Gewinnung von Vertrauen können </a:t>
            </a:r>
          </a:p>
          <a:p>
            <a:r>
              <a:rPr lang="de-DE" baseline="0" dirty="0" smtClean="0"/>
              <a:t>Möglichkeiten geschaffen werden, um schwierige Situationen zu lösen. Ärzte sind auf </a:t>
            </a:r>
          </a:p>
          <a:p>
            <a:r>
              <a:rPr lang="de-DE" baseline="0" dirty="0" smtClean="0"/>
              <a:t>Vertrauen angewiesen, wenn sie medizinischen Rat geben und offen mit </a:t>
            </a:r>
          </a:p>
          <a:p>
            <a:r>
              <a:rPr lang="de-DE" baseline="0" dirty="0" smtClean="0"/>
              <a:t>Hungerstreikenden über die Grenzen dessen, was sie tun und nicht tun können, sprechen, </a:t>
            </a:r>
          </a:p>
          <a:p>
            <a:r>
              <a:rPr lang="de-DE" baseline="0" dirty="0" smtClean="0"/>
              <a:t>einschließlich über Situationen, in denen sie die Vertraulichkeit nicht garantieren können. </a:t>
            </a:r>
          </a:p>
          <a:p>
            <a:r>
              <a:rPr lang="de-DE" baseline="0" dirty="0" smtClean="0"/>
              <a:t>LEITLINIEN FÜR DIE BEHANDLUNG VON HUNGERSTREIKENDEN </a:t>
            </a:r>
          </a:p>
          <a:p>
            <a:r>
              <a:rPr lang="de-DE" baseline="0" dirty="0" smtClean="0"/>
              <a:t>9. Ärzte müssen eine Beurteilung der geistigen Fähigkeiten der Patienten vornehmen. Dabei </a:t>
            </a:r>
          </a:p>
          <a:p>
            <a:r>
              <a:rPr lang="de-DE" baseline="0" dirty="0" smtClean="0"/>
              <a:t>wird überprüft, ob ein Patient, der in einen Hungerstreik treten will, nicht an einer </a:t>
            </a:r>
          </a:p>
          <a:p>
            <a:r>
              <a:rPr lang="de-DE" baseline="0" dirty="0" smtClean="0"/>
              <a:t>psychischen Störung leidet, die seine Fähigkeit, Entscheidungen über seine Gesundheit zu </a:t>
            </a:r>
          </a:p>
          <a:p>
            <a:r>
              <a:rPr lang="de-DE" baseline="0" dirty="0" smtClean="0"/>
              <a:t>treffen, sehr stark beeinträchtigen würde. Patienten mit starken psychischen Störungen </a:t>
            </a:r>
          </a:p>
          <a:p>
            <a:r>
              <a:rPr lang="de-DE" baseline="0" dirty="0" smtClean="0"/>
              <a:t>können nicht als Hungerstreikende betrachtet werden. Vielmehr müssen ihre psychischen </a:t>
            </a:r>
          </a:p>
          <a:p>
            <a:r>
              <a:rPr lang="de-DE" baseline="0" dirty="0" smtClean="0"/>
              <a:t>Gesundheitsprobleme behandelt werden als dass man ihnen erlauben sollte, mit einem </a:t>
            </a:r>
          </a:p>
          <a:p>
            <a:r>
              <a:rPr lang="de-DE" baseline="0" dirty="0" smtClean="0"/>
              <a:t>Hungerstreik ihre Gesundheit zu gefährden. </a:t>
            </a:r>
          </a:p>
          <a:p>
            <a:r>
              <a:rPr lang="de-DE" baseline="0" dirty="0" smtClean="0"/>
              <a:t>10. Ärzte sollten so früh wie möglich eine detaillierte Krankengeschichte des Patienten </a:t>
            </a:r>
          </a:p>
          <a:p>
            <a:r>
              <a:rPr lang="de-DE" baseline="0" dirty="0" smtClean="0"/>
              <a:t>erheben, der in einen Hungerstreik treten will. Dabei sollten ihm die medizinischen Folgen </a:t>
            </a:r>
          </a:p>
          <a:p>
            <a:r>
              <a:rPr lang="de-DE" baseline="0" dirty="0" smtClean="0"/>
              <a:t>aller eventuell vorhandenen Krankheiten erklärt werden. Ärzte sollten sicherstellen, dass </a:t>
            </a:r>
          </a:p>
          <a:p>
            <a:r>
              <a:rPr lang="de-DE" baseline="0" dirty="0" smtClean="0"/>
              <a:t>Hungerstreikende die potentiellen gesundheitlichen Folgen eines Hungerstreiks verstehen </a:t>
            </a:r>
          </a:p>
          <a:p>
            <a:r>
              <a:rPr lang="de-DE" baseline="0" dirty="0" smtClean="0"/>
              <a:t>und sie vorher in verständlicher Sprache vor den gesundheitlichen Nachteilen warnen. </a:t>
            </a:r>
          </a:p>
          <a:p>
            <a:r>
              <a:rPr lang="de-DE" baseline="0" dirty="0" smtClean="0"/>
              <a:t>Ärzte sollten auch erklären, wie Gesundheitsschäden möglichst gering gehalten oder </a:t>
            </a:r>
          </a:p>
          <a:p>
            <a:r>
              <a:rPr lang="de-DE" baseline="0" dirty="0" smtClean="0"/>
              <a:t>hinausgezögert werden können, beispielsweise durch verstärkte Flüssigkeitsaufnahme. Da </a:t>
            </a:r>
          </a:p>
          <a:p>
            <a:r>
              <a:rPr lang="de-DE" baseline="0" dirty="0" smtClean="0"/>
              <a:t>die Entscheidung eines Patienten in Bezug auf einen Hungerstreik folgenschwer sein kann, </a:t>
            </a:r>
          </a:p>
          <a:p>
            <a:r>
              <a:rPr lang="de-DE" baseline="0" dirty="0" smtClean="0"/>
              <a:t>ist es von entscheidender Bedeutung sicherzustellen, dass der Patient die gesundheitlichen </a:t>
            </a:r>
          </a:p>
          <a:p>
            <a:r>
              <a:rPr lang="de-DE" baseline="0" dirty="0" smtClean="0"/>
              <a:t>Folgen eines Hungerstreiks auch wirklich versteht. Auf der Grundlage bewährter Verfahren </a:t>
            </a:r>
          </a:p>
          <a:p>
            <a:r>
              <a:rPr lang="de-DE" baseline="0" dirty="0" smtClean="0"/>
              <a:t>für die Einwilligung nach Aufklärung in der Gesundheitsversorgung sollte der Arzt </a:t>
            </a:r>
          </a:p>
          <a:p>
            <a:r>
              <a:rPr lang="de-DE" baseline="0" dirty="0" smtClean="0"/>
              <a:t>sicherstellen, dass der Patient die übermittelten Informationen versteht, indem er ihn bittet, </a:t>
            </a:r>
          </a:p>
          <a:p>
            <a:r>
              <a:rPr lang="de-DE" baseline="0" dirty="0" smtClean="0"/>
              <a:t>das zu wiederholen, was er verstanden hat. </a:t>
            </a:r>
          </a:p>
          <a:p>
            <a:r>
              <a:rPr lang="de-DE" baseline="0" dirty="0" smtClean="0"/>
              <a:t>11. Bei der Aufnahme des Hungerstreiks sollte eine gründliche Untersuchung des </a:t>
            </a:r>
          </a:p>
          <a:p>
            <a:r>
              <a:rPr lang="de-DE" baseline="0" dirty="0" smtClean="0"/>
              <a:t>Hungerstreikenden durchgeführt werden. Mit dem Hungerstreikenden sollte über die </a:t>
            </a:r>
          </a:p>
          <a:p>
            <a:r>
              <a:rPr lang="de-DE" baseline="0" dirty="0" smtClean="0"/>
              <a:t>Behandlung künftiger Symptome, einschließlich der, die mit dem Hungerstreik nichts zu </a:t>
            </a:r>
          </a:p>
          <a:p>
            <a:r>
              <a:rPr lang="de-DE" baseline="0" dirty="0" smtClean="0"/>
              <a:t>tun haben, gesprochen werden. Außerdem sollten die Vorstellungen und Wünsche des </a:t>
            </a:r>
          </a:p>
          <a:p>
            <a:r>
              <a:rPr lang="de-DE" baseline="0" dirty="0" smtClean="0"/>
              <a:t>Hungerstreikenden in Bezug auf die medizinische Behandlung im Falle eines länger </a:t>
            </a:r>
          </a:p>
          <a:p>
            <a:r>
              <a:rPr lang="de-DE" baseline="0" dirty="0" smtClean="0"/>
              <a:t>andauernden Hungerstreiks festgehalten werden. </a:t>
            </a:r>
          </a:p>
          <a:p>
            <a:r>
              <a:rPr lang="de-DE" baseline="0" dirty="0" smtClean="0"/>
              <a:t>12. Manchmal akzeptieren Hungerstreikende intravenöse Salzlösungen oder andere Formen </a:t>
            </a:r>
          </a:p>
          <a:p>
            <a:r>
              <a:rPr lang="de-DE" baseline="0" dirty="0" smtClean="0"/>
              <a:t>medizinischer Behandlung. Die Weigerung, bestimmte Eingriffe zu akzeptieren, darf </a:t>
            </a:r>
          </a:p>
          <a:p>
            <a:r>
              <a:rPr lang="de-DE" baseline="0" dirty="0" smtClean="0"/>
              <a:t>keinen anderen Aspekt der gesundheitlichen Versorgung beeinträchtigen, beispielsweise die </a:t>
            </a:r>
          </a:p>
          <a:p>
            <a:r>
              <a:rPr lang="de-DE" baseline="0" dirty="0" smtClean="0"/>
              <a:t>Behandlung von Infektionen oder Schmerzen. </a:t>
            </a:r>
          </a:p>
          <a:p>
            <a:r>
              <a:rPr lang="de-DE" baseline="0" dirty="0" smtClean="0"/>
              <a:t>13. Ärzte sollten mit Hungerstreikenden unter vier Augen sprechen, d.h. außer Hörweite </a:t>
            </a:r>
          </a:p>
          <a:p>
            <a:r>
              <a:rPr lang="de-DE" baseline="0" dirty="0" smtClean="0"/>
              <a:t>anderer Personen, einschließlich anderer Inhaftierter. Eine klare Verständigung ist wichtig </a:t>
            </a:r>
          </a:p>
          <a:p>
            <a:r>
              <a:rPr lang="de-DE" baseline="0" dirty="0" smtClean="0"/>
              <a:t>und gegebenenfalls sollten externe, d.h. nicht von der Haftanstalt beauftragte Dolmetscher, </a:t>
            </a:r>
          </a:p>
          <a:p>
            <a:r>
              <a:rPr lang="de-DE" baseline="0" dirty="0" smtClean="0"/>
              <a:t>hinzugezogen werden, die ebenfalls die Schweigepflicht respektieren müssen. 283</a:t>
            </a:r>
          </a:p>
          <a:p>
            <a:r>
              <a:rPr lang="de-DE" baseline="0" dirty="0" smtClean="0"/>
              <a:t>14. Ärzte müssen sich vergewissern, dass es die freiwillige Entscheidung des </a:t>
            </a:r>
          </a:p>
          <a:p>
            <a:r>
              <a:rPr lang="de-DE" baseline="0" dirty="0" smtClean="0"/>
              <a:t>Hungerstreikenden ist, die Nahrungsaufnahme oder eine ärztliche Behandlung zu </a:t>
            </a:r>
          </a:p>
          <a:p>
            <a:r>
              <a:rPr lang="de-DE" baseline="0" dirty="0" smtClean="0"/>
              <a:t>verweigern. Hungerstreikende sollten vor Zwangsmaßnahmen geschützt werden. Ärzte </a:t>
            </a:r>
          </a:p>
          <a:p>
            <a:r>
              <a:rPr lang="de-DE" baseline="0" dirty="0" smtClean="0"/>
              <a:t>können oftmals zur Erreichung dieses Ziels beitragen und sollten sich der Tatsache </a:t>
            </a:r>
          </a:p>
          <a:p>
            <a:r>
              <a:rPr lang="de-DE" baseline="0" dirty="0" smtClean="0"/>
              <a:t>bewusst sein, dass die Nötigung von der Peer Group, den Behörden oder anderen, </a:t>
            </a:r>
          </a:p>
          <a:p>
            <a:r>
              <a:rPr lang="de-DE" baseline="0" dirty="0" smtClean="0"/>
              <a:t>beispielsweise von Familienangehörigen, ausgehen kann. Ärzte oder andere Angehörige der </a:t>
            </a:r>
          </a:p>
          <a:p>
            <a:r>
              <a:rPr lang="de-DE" baseline="0" dirty="0" smtClean="0"/>
              <a:t>Gesundheitsberufe dürfen keinerlei unangemessenen Druck auf den Hungerstreikenden </a:t>
            </a:r>
          </a:p>
          <a:p>
            <a:r>
              <a:rPr lang="de-DE" baseline="0" dirty="0" smtClean="0"/>
              <a:t>ausüben, um den Hungerstreik abzubrechen. Die Behandlung oder die Pflege des </a:t>
            </a:r>
          </a:p>
          <a:p>
            <a:r>
              <a:rPr lang="de-DE" baseline="0" dirty="0" smtClean="0"/>
              <a:t>Hungerstreikenden dürfen nicht davon abhängig gemacht werden, dass dieser den </a:t>
            </a:r>
          </a:p>
          <a:p>
            <a:r>
              <a:rPr lang="de-DE" baseline="0" dirty="0" smtClean="0"/>
              <a:t>Hungerstreik abbricht. </a:t>
            </a:r>
          </a:p>
          <a:p>
            <a:r>
              <a:rPr lang="de-DE" baseline="0" dirty="0" smtClean="0"/>
              <a:t>15. Wenn ein Arzt aus Gewissensgründen nicht in der Lage ist, die Entscheidung des </a:t>
            </a:r>
          </a:p>
          <a:p>
            <a:r>
              <a:rPr lang="de-DE" baseline="0" dirty="0" smtClean="0"/>
              <a:t>Hungerstreikenden, ärztliche Behandlung oder künstliche Ernährung zu verweigern, zu </a:t>
            </a:r>
          </a:p>
          <a:p>
            <a:r>
              <a:rPr lang="de-DE" baseline="0" dirty="0" smtClean="0"/>
              <a:t>akzeptieren, dann sollte der Arzt dies gleich zu Beginn klar zum Ausdruck bringen und </a:t>
            </a:r>
          </a:p>
          <a:p>
            <a:r>
              <a:rPr lang="de-DE" baseline="0" dirty="0" smtClean="0"/>
              <a:t>den Hungerstreikenden an einen anderen Arzt überweisen, der bereit ist, die Entscheidung </a:t>
            </a:r>
          </a:p>
          <a:p>
            <a:r>
              <a:rPr lang="de-DE" baseline="0" dirty="0" smtClean="0"/>
              <a:t>des Hungerstreikenden zu akzeptieren. </a:t>
            </a:r>
          </a:p>
          <a:p>
            <a:r>
              <a:rPr lang="de-DE" baseline="0" dirty="0" smtClean="0"/>
              <a:t>16. Die ständige Kommunikation zwischen Arzt und Hungerstreikendem ist von </a:t>
            </a:r>
          </a:p>
          <a:p>
            <a:r>
              <a:rPr lang="de-DE" baseline="0" dirty="0" smtClean="0"/>
              <a:t>entscheidender Bedeutung. Der Arzt sollte sich täglich davon überzeugen, ob sein Patient </a:t>
            </a:r>
          </a:p>
          <a:p>
            <a:r>
              <a:rPr lang="de-DE" baseline="0" dirty="0" smtClean="0"/>
              <a:t>den Hungerstreik fortsetzen will und was getan werden soll, wenn der Hungerstreikende </a:t>
            </a:r>
          </a:p>
          <a:p>
            <a:r>
              <a:rPr lang="de-DE" baseline="0" dirty="0" smtClean="0"/>
              <a:t>seinen Willen nicht mehr in verständlicher Weise zum Ausdruck bringen kann. Diese </a:t>
            </a:r>
          </a:p>
          <a:p>
            <a:r>
              <a:rPr lang="de-DE" baseline="0" dirty="0" smtClean="0"/>
              <a:t>Ergebnisse müssen in angemessener Weise schriftlich festgehalten werden. </a:t>
            </a:r>
          </a:p>
          <a:p>
            <a:r>
              <a:rPr lang="de-DE" baseline="0" dirty="0" smtClean="0"/>
              <a:t>17. Wenn ein Arzt die Betreuung übernimmt, ist der Hungerstreikende vielleicht nicht mehr in </a:t>
            </a:r>
          </a:p>
          <a:p>
            <a:r>
              <a:rPr lang="de-DE" baseline="0" dirty="0" smtClean="0"/>
              <a:t>der Lage, seinen Willen zum Ausdruck zu bringen, so dass es keine Möglichkeit mehr gibt, </a:t>
            </a:r>
          </a:p>
          <a:p>
            <a:r>
              <a:rPr lang="de-DE" baseline="0" dirty="0" smtClean="0"/>
              <a:t>mit dem Hungerstreikenden über seine Wünsche in Bezug auf eine medizinische </a:t>
            </a:r>
          </a:p>
          <a:p>
            <a:r>
              <a:rPr lang="de-DE" baseline="0" dirty="0" smtClean="0"/>
              <a:t>Intervention zur Lebenserhaltung zu sprechen. Zu beachten sind daher alle vom </a:t>
            </a:r>
          </a:p>
          <a:p>
            <a:r>
              <a:rPr lang="de-DE" baseline="0" dirty="0" smtClean="0"/>
              <a:t>Hungerstreikenden zuvor erteilten Anweisungen. Zuvor erteilte Anweisungen in Bezug auf </a:t>
            </a:r>
          </a:p>
          <a:p>
            <a:r>
              <a:rPr lang="de-DE" baseline="0" dirty="0" smtClean="0"/>
              <a:t>die Ablehnung einer medizinischen Behandlung müssen respektiert werden, wenn sie den </a:t>
            </a:r>
          </a:p>
          <a:p>
            <a:r>
              <a:rPr lang="de-DE" baseline="0" dirty="0" smtClean="0"/>
              <a:t>freiwilligen Wunsch des entscheidungskompetenten Hungerstreikenden widerspiegeln. Bei </a:t>
            </a:r>
          </a:p>
          <a:p>
            <a:r>
              <a:rPr lang="de-DE" baseline="0" dirty="0" smtClean="0"/>
              <a:t>zuvor erteilten Anweisungen in Haftanstalten muss berücksichtigt werden, dass diese </a:t>
            </a:r>
          </a:p>
          <a:p>
            <a:r>
              <a:rPr lang="de-DE" baseline="0" dirty="0" smtClean="0"/>
              <a:t>möglicherweise unter Druck zustande gekommen sind. Hat ein Arzt ernsthafte Zweifel an </a:t>
            </a:r>
          </a:p>
          <a:p>
            <a:r>
              <a:rPr lang="de-DE" baseline="0" dirty="0" smtClean="0"/>
              <a:t>der Intention des Hungerstreikenden, dann müssen alle Anweisungen mit äußerster </a:t>
            </a:r>
          </a:p>
          <a:p>
            <a:r>
              <a:rPr lang="de-DE" baseline="0" dirty="0" smtClean="0"/>
              <a:t>Vorsicht behandelt werden. Wenn zuvor erteilte Anweisungen freiwillig und nach </a:t>
            </a:r>
          </a:p>
          <a:p>
            <a:r>
              <a:rPr lang="de-DE" baseline="0" dirty="0" smtClean="0"/>
              <a:t>ausreichender Aufklärung gemacht wurden, können sie in der Regel nur aufgehoben </a:t>
            </a:r>
          </a:p>
          <a:p>
            <a:r>
              <a:rPr lang="de-DE" baseline="0" dirty="0" smtClean="0"/>
              <a:t>werden, wenn sie unwirksam werden, weil sich die Situation, in der die Entscheidung </a:t>
            </a:r>
          </a:p>
          <a:p>
            <a:r>
              <a:rPr lang="de-DE" baseline="0" dirty="0" smtClean="0"/>
              <a:t>getroffen wurde, grundlegend geändert hat, da der Betroffene seine </a:t>
            </a:r>
          </a:p>
          <a:p>
            <a:r>
              <a:rPr lang="de-DE" baseline="0" dirty="0" smtClean="0"/>
              <a:t>Entscheidungskompetenz verloren hat. </a:t>
            </a:r>
          </a:p>
          <a:p>
            <a:r>
              <a:rPr lang="de-DE" baseline="0" dirty="0" smtClean="0"/>
              <a:t>18. Wenn ein Gespräch mit dem Hungerstreikenden nicht möglich ist und es keine zuvor </a:t>
            </a:r>
          </a:p>
          <a:p>
            <a:r>
              <a:rPr lang="de-DE" baseline="0" dirty="0" smtClean="0"/>
              <a:t>erteilten Anweisungen gibt, dann muss der Arzt das tun, was er im Interesse seines </a:t>
            </a:r>
          </a:p>
          <a:p>
            <a:r>
              <a:rPr lang="de-DE" baseline="0" dirty="0" smtClean="0"/>
              <a:t>Patienten für das Beste hält. Dies bedeutet, dass der Arzt bei seiner Entscheidung die vom </a:t>
            </a:r>
          </a:p>
          <a:p>
            <a:r>
              <a:rPr lang="de-DE" baseline="0" dirty="0" smtClean="0"/>
              <a:t>Hungerstreikenden zuvor zum Ausdruck gebrachten Wünsche, persönlichen und </a:t>
            </a:r>
          </a:p>
          <a:p>
            <a:r>
              <a:rPr lang="de-DE" baseline="0" dirty="0" smtClean="0"/>
              <a:t>kulturellen Wertvorstellungen sowie den physischen Gesundheitszustand berücksichtigen </a:t>
            </a:r>
          </a:p>
          <a:p>
            <a:r>
              <a:rPr lang="de-DE" baseline="0" dirty="0" smtClean="0"/>
              <a:t>muss. Gibt es keinerlei Hinweise auf zuvor vom Hungerstreikenden geäußerten Wünsche, </a:t>
            </a:r>
          </a:p>
          <a:p>
            <a:r>
              <a:rPr lang="de-DE" baseline="0" dirty="0" smtClean="0"/>
              <a:t>dann sollte der Arzt ohne die Einbeziehung Dritter entscheiden, ob der Hungerstreikende </a:t>
            </a:r>
          </a:p>
          <a:p>
            <a:r>
              <a:rPr lang="de-DE" baseline="0" dirty="0" smtClean="0"/>
              <a:t>ernährt werden soll oder nicht. </a:t>
            </a:r>
          </a:p>
          <a:p>
            <a:r>
              <a:rPr lang="de-DE" baseline="0" dirty="0" smtClean="0"/>
              <a:t>19. Ärzte können es für vertretbar halten, zuvor erteilte Anweisungen in Bezug auf die </a:t>
            </a:r>
          </a:p>
          <a:p>
            <a:r>
              <a:rPr lang="de-DE" baseline="0" dirty="0" smtClean="0"/>
              <a:t>Ablehnung einer Behandlung zu ignorieren, wenn sie beispielsweise glauben, dass die </a:t>
            </a:r>
          </a:p>
          <a:p>
            <a:r>
              <a:rPr lang="de-DE" baseline="0" dirty="0" smtClean="0"/>
              <a:t>Entscheidung zur Ablehnung einer Behandlung unter Druck herbeigeführt wurde. Wenn </a:t>
            </a:r>
          </a:p>
          <a:p>
            <a:r>
              <a:rPr lang="de-DE" baseline="0" dirty="0" smtClean="0"/>
              <a:t>Hungerstreikende, nachdem sie wiederbelebt worden sind und ihre geistigen Fähigkeiten 284</a:t>
            </a:r>
          </a:p>
          <a:p>
            <a:r>
              <a:rPr lang="de-DE" baseline="0" dirty="0" smtClean="0"/>
              <a:t>wiedererlangt haben, ihre Absicht zur Fortsetzung des Hungerstreiks wiederholen, dann </a:t>
            </a:r>
          </a:p>
          <a:p>
            <a:r>
              <a:rPr lang="de-DE" baseline="0" dirty="0" smtClean="0"/>
              <a:t>sollte diese Entscheidung respektiert werden. Es ist ethisch, einem zum Hungerstreik </a:t>
            </a:r>
          </a:p>
          <a:p>
            <a:r>
              <a:rPr lang="de-DE" baseline="0" dirty="0" smtClean="0"/>
              <a:t>Entschlossenen zu erlauben, in Würde zu sterben; es wäre aber unethisch, ihn gegen seinen </a:t>
            </a:r>
          </a:p>
          <a:p>
            <a:r>
              <a:rPr lang="de-DE" baseline="0" dirty="0" smtClean="0"/>
              <a:t>Willen wiederholten Interventionen zu unterziehen. </a:t>
            </a:r>
          </a:p>
          <a:p>
            <a:r>
              <a:rPr lang="de-DE" baseline="0" dirty="0" smtClean="0"/>
              <a:t>20. Künstliche Ernährung kann ethisch vertretbar sein, wenn der entscheidungskompetente </a:t>
            </a:r>
          </a:p>
          <a:p>
            <a:r>
              <a:rPr lang="de-DE" baseline="0" dirty="0" smtClean="0"/>
              <a:t>Hungerstreikende dem zustimmt. Sie ist auch akzeptabel, wenn entscheidungsinkompetente Hungerstreikende keine zuvor ohne Zwang erteilten Anweisungen in Bezug </a:t>
            </a:r>
          </a:p>
          <a:p>
            <a:r>
              <a:rPr lang="de-DE" baseline="0" dirty="0" smtClean="0"/>
              <a:t>auf die Ablehnung einer künstlichen Ernährung abgegeben haben. </a:t>
            </a:r>
          </a:p>
          <a:p>
            <a:r>
              <a:rPr lang="de-DE" baseline="0" dirty="0" smtClean="0"/>
              <a:t>21. Zwangsernährung ist niemals ethisch vertretbar. Selbst wenn damit eine Heilwirkung erzielt </a:t>
            </a:r>
          </a:p>
          <a:p>
            <a:r>
              <a:rPr lang="de-DE" baseline="0" dirty="0" smtClean="0"/>
              <a:t>werden soll, ist die mit Drohungen, Nötigung, Zwang und Anwendung physischer Gewalt </a:t>
            </a:r>
          </a:p>
          <a:p>
            <a:r>
              <a:rPr lang="de-DE" baseline="0" dirty="0" smtClean="0"/>
              <a:t>verbundene Ernährung eine Form der unmenschlichen und entwürdigenden Behandlung. </a:t>
            </a:r>
          </a:p>
          <a:p>
            <a:r>
              <a:rPr lang="de-DE" baseline="0" dirty="0" smtClean="0"/>
              <a:t>Gleichermaßen abzulehnen ist die Zwangsernährung einiger Inhaftierter, um andere </a:t>
            </a:r>
          </a:p>
          <a:p>
            <a:r>
              <a:rPr lang="de-DE" baseline="0" dirty="0" smtClean="0"/>
              <a:t>Hungerstreikende einzuschüchtern oder zu zwingen, ihren Hungerstreik abzubrechen. </a:t>
            </a:r>
          </a:p>
          <a:p>
            <a:endParaRPr lang="de-AT" baseline="0" dirty="0" smtClean="0"/>
          </a:p>
          <a:p>
            <a:endParaRPr lang="de-AT" baseline="0" dirty="0" smtClean="0"/>
          </a:p>
          <a:p>
            <a:endParaRPr lang="en-GB" dirty="0"/>
          </a:p>
        </p:txBody>
      </p:sp>
      <p:sp>
        <p:nvSpPr>
          <p:cNvPr id="4" name="Slide Number Placeholder 3"/>
          <p:cNvSpPr>
            <a:spLocks noGrp="1"/>
          </p:cNvSpPr>
          <p:nvPr>
            <p:ph type="sldNum" sz="quarter" idx="10"/>
          </p:nvPr>
        </p:nvSpPr>
        <p:spPr/>
        <p:txBody>
          <a:bodyPr/>
          <a:lstStyle/>
          <a:p>
            <a:fld id="{208053F1-96F3-4097-A068-A851F0E773FD}" type="slidenum">
              <a:rPr lang="el-GR" smtClean="0"/>
              <a:pPr/>
              <a:t>12</a:t>
            </a:fld>
            <a:endParaRPr lang="el-GR"/>
          </a:p>
        </p:txBody>
      </p:sp>
    </p:spTree>
    <p:extLst>
      <p:ext uri="{BB962C8B-B14F-4D97-AF65-F5344CB8AC3E}">
        <p14:creationId xmlns:p14="http://schemas.microsoft.com/office/powerpoint/2010/main" val="91797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baseline="0" dirty="0" smtClean="0"/>
          </a:p>
          <a:p>
            <a:endParaRPr lang="en-GB" dirty="0"/>
          </a:p>
        </p:txBody>
      </p:sp>
      <p:sp>
        <p:nvSpPr>
          <p:cNvPr id="4" name="Slide Number Placeholder 3"/>
          <p:cNvSpPr>
            <a:spLocks noGrp="1"/>
          </p:cNvSpPr>
          <p:nvPr>
            <p:ph type="sldNum" sz="quarter" idx="10"/>
          </p:nvPr>
        </p:nvSpPr>
        <p:spPr/>
        <p:txBody>
          <a:bodyPr/>
          <a:lstStyle/>
          <a:p>
            <a:fld id="{208053F1-96F3-4097-A068-A851F0E773FD}" type="slidenum">
              <a:rPr lang="el-GR" smtClean="0"/>
              <a:pPr/>
              <a:t>13</a:t>
            </a:fld>
            <a:endParaRPr lang="el-GR"/>
          </a:p>
        </p:txBody>
      </p:sp>
    </p:spTree>
    <p:extLst>
      <p:ext uri="{BB962C8B-B14F-4D97-AF65-F5344CB8AC3E}">
        <p14:creationId xmlns:p14="http://schemas.microsoft.com/office/powerpoint/2010/main" val="9179785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2348880"/>
            <a:ext cx="7772400" cy="936104"/>
          </a:xfrm>
        </p:spPr>
        <p:txBody>
          <a:bodyPr/>
          <a:lstStyle/>
          <a:p>
            <a:r>
              <a:rPr lang="el-GR" dirty="0" err="1" smtClean="0"/>
              <a:t>Kλικ</a:t>
            </a:r>
            <a:r>
              <a:rPr lang="el-GR" dirty="0" smtClean="0"/>
              <a:t> για επεξεργασία του τίτλου</a:t>
            </a:r>
            <a:endParaRPr lang="el-GR" dirty="0"/>
          </a:p>
        </p:txBody>
      </p:sp>
      <p:sp>
        <p:nvSpPr>
          <p:cNvPr id="3" name="2 - Υπότιτλος"/>
          <p:cNvSpPr>
            <a:spLocks noGrp="1"/>
          </p:cNvSpPr>
          <p:nvPr>
            <p:ph type="subTitle" idx="1"/>
          </p:nvPr>
        </p:nvSpPr>
        <p:spPr>
          <a:xfrm>
            <a:off x="1403648" y="3284984"/>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Κάντε κλικ για να επεξεργαστείτε τον υπότιτλο του υποδείγματος</a:t>
            </a:r>
            <a:endParaRPr lang="el-GR" dirty="0"/>
          </a:p>
        </p:txBody>
      </p:sp>
      <p:pic>
        <p:nvPicPr>
          <p:cNvPr id="4" name="3 - Εικόνα" descr="by-nc-nd.png"/>
          <p:cNvPicPr>
            <a:picLocks noChangeAspect="1"/>
          </p:cNvPicPr>
          <p:nvPr userDrawn="1"/>
        </p:nvPicPr>
        <p:blipFill>
          <a:blip r:embed="rId3" cstate="print"/>
          <a:stretch>
            <a:fillRect/>
          </a:stretch>
        </p:blipFill>
        <p:spPr>
          <a:xfrm>
            <a:off x="251520" y="6165304"/>
            <a:ext cx="1584176" cy="554266"/>
          </a:xfrm>
          <a:prstGeom prst="rect">
            <a:avLst/>
          </a:prstGeom>
        </p:spPr>
      </p:pic>
      <p:pic>
        <p:nvPicPr>
          <p:cNvPr id="6" name="Content Placeholder 4" descr="LLP logo english.JPG"/>
          <p:cNvPicPr>
            <a:picLocks noChangeAspect="1"/>
          </p:cNvPicPr>
          <p:nvPr userDrawn="1"/>
        </p:nvPicPr>
        <p:blipFill>
          <a:blip r:embed="rId4" cstate="print"/>
          <a:stretch>
            <a:fillRect/>
          </a:stretch>
        </p:blipFill>
        <p:spPr>
          <a:xfrm>
            <a:off x="6755264" y="5805042"/>
            <a:ext cx="2339752" cy="946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lvl2pPr>
              <a:buClr>
                <a:schemeClr val="bg1">
                  <a:lumMod val="50000"/>
                </a:schemeClr>
              </a:buClr>
              <a:defRPr/>
            </a:lvl2pPr>
            <a:lvl5pPr>
              <a:buClr>
                <a:schemeClr val="accent1">
                  <a:lumMod val="50000"/>
                </a:schemeClr>
              </a:buClr>
              <a:defRPr/>
            </a:lvl5pPr>
          </a:lstStyle>
          <a:p>
            <a:pPr lvl="0"/>
            <a:r>
              <a:rPr lang="el-GR" dirty="0" err="1" smtClean="0"/>
              <a:t>Kλικ</a:t>
            </a:r>
            <a:r>
              <a:rPr lang="el-GR" dirty="0" smtClean="0"/>
              <a:t>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5" name="1 - Θέση τίτλου"/>
          <p:cNvSpPr>
            <a:spLocks noGrp="1"/>
          </p:cNvSpPr>
          <p:nvPr>
            <p:ph type="title"/>
          </p:nvPr>
        </p:nvSpPr>
        <p:spPr>
          <a:xfrm>
            <a:off x="457200" y="116632"/>
            <a:ext cx="8229600" cy="864096"/>
          </a:xfrm>
          <a:prstGeom prst="rect">
            <a:avLst/>
          </a:prstGeom>
        </p:spPr>
        <p:txBody>
          <a:bodyPr vert="horz" lIns="91440" tIns="45720" rIns="91440" bIns="45720" rtlCol="0" anchor="ctr">
            <a:normAutofit/>
          </a:bodyPr>
          <a:lstStyle/>
          <a:p>
            <a:r>
              <a:rPr lang="el-GR" dirty="0" err="1" smtClean="0"/>
              <a:t>Kλικ</a:t>
            </a:r>
            <a:r>
              <a:rPr lang="el-GR" dirty="0" smtClean="0"/>
              <a:t> για επεξεργασία του τίτλου</a:t>
            </a:r>
            <a:endParaRPr lang="el-GR" dirty="0"/>
          </a:p>
        </p:txBody>
      </p:sp>
      <p:pic>
        <p:nvPicPr>
          <p:cNvPr id="9" name="3 - Εικόνα" descr="by-nc-nd.png"/>
          <p:cNvPicPr>
            <a:picLocks noChangeAspect="1"/>
          </p:cNvPicPr>
          <p:nvPr userDrawn="1"/>
        </p:nvPicPr>
        <p:blipFill>
          <a:blip r:embed="rId2" cstate="print"/>
          <a:stretch>
            <a:fillRect/>
          </a:stretch>
        </p:blipFill>
        <p:spPr>
          <a:xfrm>
            <a:off x="7034893" y="6500852"/>
            <a:ext cx="823239" cy="288032"/>
          </a:xfrm>
          <a:prstGeom prst="rect">
            <a:avLst/>
          </a:prstGeom>
        </p:spPr>
      </p:pic>
      <p:pic>
        <p:nvPicPr>
          <p:cNvPr id="10" name="Content Placeholder 4" descr="LLP logo english.JPG"/>
          <p:cNvPicPr>
            <a:picLocks noChangeAspect="1"/>
          </p:cNvPicPr>
          <p:nvPr userDrawn="1"/>
        </p:nvPicPr>
        <p:blipFill>
          <a:blip r:embed="rId3" cstate="print"/>
          <a:srcRect l="1314" t="3111" r="63210" b="37782"/>
          <a:stretch>
            <a:fillRect/>
          </a:stretch>
        </p:blipFill>
        <p:spPr>
          <a:xfrm>
            <a:off x="7907153" y="6494156"/>
            <a:ext cx="409263" cy="288000"/>
          </a:xfrm>
          <a:prstGeom prst="rect">
            <a:avLst/>
          </a:prstGeom>
        </p:spPr>
      </p:pic>
      <p:pic>
        <p:nvPicPr>
          <p:cNvPr id="11" name="Content Placeholder 4" descr="LLP logo english.JPG"/>
          <p:cNvPicPr>
            <a:picLocks noChangeAspect="1"/>
          </p:cNvPicPr>
          <p:nvPr userDrawn="1"/>
        </p:nvPicPr>
        <p:blipFill>
          <a:blip r:embed="rId3" cstate="print"/>
          <a:srcRect l="38104" r="7916" b="52920"/>
          <a:stretch>
            <a:fillRect/>
          </a:stretch>
        </p:blipFill>
        <p:spPr>
          <a:xfrm>
            <a:off x="8300087" y="6490814"/>
            <a:ext cx="788834" cy="28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1 - Θέση τίτλου"/>
          <p:cNvSpPr>
            <a:spLocks noGrp="1"/>
          </p:cNvSpPr>
          <p:nvPr>
            <p:ph type="title"/>
          </p:nvPr>
        </p:nvSpPr>
        <p:spPr>
          <a:xfrm>
            <a:off x="683568" y="2852936"/>
            <a:ext cx="8229600" cy="936104"/>
          </a:xfrm>
          <a:prstGeom prst="rect">
            <a:avLst/>
          </a:prstGeom>
        </p:spPr>
        <p:txBody>
          <a:bodyPr vert="horz" lIns="91440" tIns="45720" rIns="91440" bIns="45720" rtlCol="0" anchor="ctr">
            <a:normAutofit/>
          </a:bodyPr>
          <a:lstStyle>
            <a:lvl1pPr algn="r">
              <a:defRPr/>
            </a:lvl1pPr>
          </a:lstStyle>
          <a:p>
            <a:r>
              <a:rPr lang="el-GR" dirty="0" err="1" smtClean="0"/>
              <a:t>Kλικ</a:t>
            </a:r>
            <a:r>
              <a:rPr lang="el-GR" dirty="0" smtClean="0"/>
              <a:t> για επεξεργασία του τίτλου</a:t>
            </a:r>
            <a:endParaRPr lang="el-GR" dirty="0"/>
          </a:p>
        </p:txBody>
      </p:sp>
      <p:pic>
        <p:nvPicPr>
          <p:cNvPr id="8" name="3 - Εικόνα" descr="by-nc-nd.png"/>
          <p:cNvPicPr>
            <a:picLocks noChangeAspect="1"/>
          </p:cNvPicPr>
          <p:nvPr userDrawn="1"/>
        </p:nvPicPr>
        <p:blipFill>
          <a:blip r:embed="rId3" cstate="print"/>
          <a:stretch>
            <a:fillRect/>
          </a:stretch>
        </p:blipFill>
        <p:spPr>
          <a:xfrm>
            <a:off x="7034893" y="6500852"/>
            <a:ext cx="823239" cy="288032"/>
          </a:xfrm>
          <a:prstGeom prst="rect">
            <a:avLst/>
          </a:prstGeom>
        </p:spPr>
      </p:pic>
      <p:pic>
        <p:nvPicPr>
          <p:cNvPr id="9" name="Content Placeholder 4" descr="LLP logo english.JPG"/>
          <p:cNvPicPr>
            <a:picLocks noChangeAspect="1"/>
          </p:cNvPicPr>
          <p:nvPr userDrawn="1"/>
        </p:nvPicPr>
        <p:blipFill>
          <a:blip r:embed="rId4" cstate="print"/>
          <a:srcRect l="1314" t="3111" r="63210" b="37782"/>
          <a:stretch>
            <a:fillRect/>
          </a:stretch>
        </p:blipFill>
        <p:spPr>
          <a:xfrm>
            <a:off x="7907153" y="6494156"/>
            <a:ext cx="409263" cy="288000"/>
          </a:xfrm>
          <a:prstGeom prst="rect">
            <a:avLst/>
          </a:prstGeom>
        </p:spPr>
      </p:pic>
      <p:pic>
        <p:nvPicPr>
          <p:cNvPr id="10" name="Content Placeholder 4" descr="LLP logo english.JPG"/>
          <p:cNvPicPr>
            <a:picLocks noChangeAspect="1"/>
          </p:cNvPicPr>
          <p:nvPr userDrawn="1"/>
        </p:nvPicPr>
        <p:blipFill>
          <a:blip r:embed="rId4" cstate="print"/>
          <a:srcRect l="38104" r="7916" b="52920"/>
          <a:stretch>
            <a:fillRect/>
          </a:stretch>
        </p:blipFill>
        <p:spPr>
          <a:xfrm>
            <a:off x="8300087" y="6490814"/>
            <a:ext cx="788834" cy="28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67544" y="116632"/>
            <a:ext cx="8229600" cy="864096"/>
          </a:xfrm>
          <a:prstGeom prst="rect">
            <a:avLst/>
          </a:prstGeom>
        </p:spPr>
        <p:txBody>
          <a:bodyPr vert="horz" lIns="91440" tIns="45720" rIns="91440" bIns="45720" rtlCol="0" anchor="ctr">
            <a:normAutofit/>
          </a:bodyPr>
          <a:lstStyle/>
          <a:p>
            <a:r>
              <a:rPr lang="el-GR" dirty="0" err="1" smtClean="0"/>
              <a:t>Kλικ</a:t>
            </a:r>
            <a:r>
              <a:rPr lang="el-GR" dirty="0" smtClean="0"/>
              <a:t> για επεξεργασία του τίτλου</a:t>
            </a:r>
            <a:endParaRPr lang="el-GR" dirty="0"/>
          </a:p>
        </p:txBody>
      </p:sp>
      <p:sp>
        <p:nvSpPr>
          <p:cNvPr id="3" name="2 - Θέση κειμένου"/>
          <p:cNvSpPr>
            <a:spLocks noGrp="1"/>
          </p:cNvSpPr>
          <p:nvPr>
            <p:ph type="body" idx="1"/>
          </p:nvPr>
        </p:nvSpPr>
        <p:spPr>
          <a:xfrm>
            <a:off x="457200" y="1124744"/>
            <a:ext cx="8229600" cy="5001419"/>
          </a:xfrm>
          <a:prstGeom prst="rect">
            <a:avLst/>
          </a:prstGeom>
        </p:spPr>
        <p:txBody>
          <a:bodyPr vert="horz" lIns="91440" tIns="45720" rIns="91440" bIns="45720" rtlCol="0">
            <a:normAutofit/>
          </a:bodyPr>
          <a:lstStyle/>
          <a:p>
            <a:pPr lvl="0"/>
            <a:r>
              <a:rPr lang="el-GR" dirty="0" err="1" smtClean="0"/>
              <a:t>Kλικ</a:t>
            </a:r>
            <a:r>
              <a:rPr lang="el-GR" dirty="0" smtClean="0"/>
              <a:t>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000" b="1" kern="1200">
          <a:solidFill>
            <a:schemeClr val="accent1">
              <a:lumMod val="75000"/>
            </a:schemeClr>
          </a:solidFill>
          <a:latin typeface="Trebuchet MS" pitchFamily="34" charset="0"/>
          <a:ea typeface="+mj-ea"/>
          <a:cs typeface="+mj-cs"/>
        </a:defRPr>
      </a:lvl1pPr>
    </p:titleStyle>
    <p:bodyStyle>
      <a:lvl1pPr marL="342900" indent="-342900" algn="l" defTabSz="914400" rtl="0" eaLnBrk="1" latinLnBrk="0" hangingPunct="1">
        <a:spcBef>
          <a:spcPct val="20000"/>
        </a:spcBef>
        <a:buClr>
          <a:schemeClr val="accent1">
            <a:lumMod val="75000"/>
          </a:schemeClr>
        </a:buClr>
        <a:buFont typeface="Courier New" pitchFamily="49" charset="0"/>
        <a:buChar char="o"/>
        <a:defRPr sz="32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Clr>
          <a:schemeClr val="tx1">
            <a:lumMod val="75000"/>
            <a:lumOff val="25000"/>
          </a:schemeClr>
        </a:buClr>
        <a:buFont typeface="Wingdings" pitchFamily="2" charset="2"/>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Clr>
          <a:schemeClr val="accent1">
            <a:lumMod val="75000"/>
          </a:schemeClr>
        </a:buClr>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Clr>
          <a:schemeClr val="bg1">
            <a:lumMod val="50000"/>
          </a:schemeClr>
        </a:buClr>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Clr>
          <a:schemeClr val="accent1">
            <a:lumMod val="50000"/>
          </a:schemeClr>
        </a:buClr>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creativecommons.org/" TargetMode="External"/><Relationship Id="rId4" Type="http://schemas.openxmlformats.org/officeDocument/2006/relationships/hyperlink" Target="http://creativecommons.org/licenses/by-nc-nd/3.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wma.net/en/10home/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irct.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1403350" y="2276475"/>
            <a:ext cx="6480175" cy="1473200"/>
          </a:xfrm>
          <a:prstGeom prst="rect">
            <a:avLst/>
          </a:prstGeom>
          <a:noFill/>
          <a:ln w="9525">
            <a:noFill/>
            <a:miter lim="800000"/>
            <a:headEnd/>
            <a:tailEnd/>
          </a:ln>
        </p:spPr>
        <p:txBody>
          <a:bodyPr lIns="90000" tIns="45000" rIns="90000" bIns="450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uk-UA" sz="2400" b="1" dirty="0" smtClean="0">
                <a:solidFill>
                  <a:schemeClr val="accent1">
                    <a:lumMod val="75000"/>
                  </a:schemeClr>
                </a:solidFill>
                <a:latin typeface="Trebuchet MS" pitchFamily="34" charset="0"/>
                <a:ea typeface="+mj-ea"/>
                <a:cs typeface="+mj-cs"/>
              </a:rPr>
              <a:t>WMA Declaration of Tokyo </a:t>
            </a:r>
            <a:r>
              <a:rPr lang="en-US" sz="2200" b="1" dirty="0" smtClean="0">
                <a:solidFill>
                  <a:schemeClr val="accent1">
                    <a:lumMod val="75000"/>
                  </a:schemeClr>
                </a:solidFill>
                <a:latin typeface="Trebuchet MS" pitchFamily="34" charset="0"/>
                <a:ea typeface="+mj-ea"/>
                <a:cs typeface="+mj-cs"/>
              </a:rPr>
              <a:t/>
            </a:r>
            <a:br>
              <a:rPr lang="en-US" sz="2200" b="1" dirty="0" smtClean="0">
                <a:solidFill>
                  <a:schemeClr val="accent1">
                    <a:lumMod val="75000"/>
                  </a:schemeClr>
                </a:solidFill>
                <a:latin typeface="Trebuchet MS" pitchFamily="34" charset="0"/>
                <a:ea typeface="+mj-ea"/>
                <a:cs typeface="+mj-cs"/>
              </a:rPr>
            </a:br>
            <a:r>
              <a:rPr lang="uk-UA" sz="2200" b="1" dirty="0" smtClean="0">
                <a:solidFill>
                  <a:schemeClr val="accent1">
                    <a:lumMod val="75000"/>
                  </a:schemeClr>
                </a:solidFill>
                <a:latin typeface="Trebuchet MS" pitchFamily="34" charset="0"/>
                <a:ea typeface="+mj-ea"/>
                <a:cs typeface="+mj-cs"/>
              </a:rPr>
              <a:t>Guidelines for Physicians Concerning Torture and other Cruel, Inhuman or Degrading Treatment or Punishment in Relation to Detention and Imprison</a:t>
            </a:r>
            <a:endParaRPr lang="en-US" sz="2200" b="1" dirty="0">
              <a:solidFill>
                <a:schemeClr val="accent1">
                  <a:lumMod val="75000"/>
                </a:schemeClr>
              </a:solidFill>
              <a:latin typeface="Trebuchet MS" pitchFamily="34" charset="0"/>
              <a:ea typeface="+mj-ea"/>
              <a:cs typeface="+mj-cs"/>
            </a:endParaRP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
        <p:nvSpPr>
          <p:cNvPr id="6" name="2 - Υπότιτλος"/>
          <p:cNvSpPr txBox="1">
            <a:spLocks/>
          </p:cNvSpPr>
          <p:nvPr/>
        </p:nvSpPr>
        <p:spPr>
          <a:xfrm>
            <a:off x="899592" y="4221088"/>
            <a:ext cx="7488832" cy="1248544"/>
          </a:xfrm>
          <a:prstGeom prst="rect">
            <a:avLst/>
          </a:prstGeom>
        </p:spPr>
        <p:txBody>
          <a:bodyPr>
            <a:noAutofit/>
          </a:bodyPr>
          <a:lstStyle/>
          <a:p>
            <a:pPr marR="0" lvl="0" algn="l" defTabSz="914400" rtl="0" eaLnBrk="1" fontAlgn="auto" latinLnBrk="0" hangingPunct="1">
              <a:lnSpc>
                <a:spcPct val="100000"/>
              </a:lnSpc>
              <a:spcAft>
                <a:spcPts val="0"/>
              </a:spcAft>
              <a:buClr>
                <a:schemeClr val="accent1">
                  <a:lumMod val="75000"/>
                </a:schemeClr>
              </a:buClr>
              <a:buSzTx/>
              <a:tabLst/>
              <a:defRPr/>
            </a:pPr>
            <a: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Adopted by the 29</a:t>
            </a:r>
            <a:r>
              <a:rPr kumimoji="0" lang="uk-UA" sz="1600" b="1" i="1" u="none" strike="noStrike" kern="1200" cap="none" spc="0" normalizeH="0" baseline="30000" noProof="0" dirty="0" smtClean="0">
                <a:ln>
                  <a:noFill/>
                </a:ln>
                <a:solidFill>
                  <a:schemeClr val="tx1">
                    <a:lumMod val="85000"/>
                    <a:lumOff val="15000"/>
                  </a:schemeClr>
                </a:solidFill>
                <a:effectLst/>
                <a:uLnTx/>
                <a:uFillTx/>
                <a:latin typeface="+mn-lt"/>
                <a:ea typeface="+mn-ea"/>
                <a:cs typeface="+mn-cs"/>
              </a:rPr>
              <a:t>th</a:t>
            </a:r>
            <a: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World Medical Assembly, Tokyo, Japan, October 1975</a:t>
            </a:r>
            <a:b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br>
            <a: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and editorially revised by the 170</a:t>
            </a:r>
            <a:r>
              <a:rPr kumimoji="0" lang="uk-UA" sz="1600" b="1" i="1" u="none" strike="noStrike" kern="1200" cap="none" spc="0" normalizeH="0" baseline="30000" noProof="0" dirty="0" smtClean="0">
                <a:ln>
                  <a:noFill/>
                </a:ln>
                <a:solidFill>
                  <a:schemeClr val="tx1">
                    <a:lumMod val="85000"/>
                    <a:lumOff val="15000"/>
                  </a:schemeClr>
                </a:solidFill>
                <a:effectLst/>
                <a:uLnTx/>
                <a:uFillTx/>
                <a:latin typeface="+mn-lt"/>
                <a:ea typeface="+mn-ea"/>
                <a:cs typeface="+mn-cs"/>
              </a:rPr>
              <a:t>th</a:t>
            </a:r>
            <a: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WMA Council Session, Divonne-les-Bains, France, May 2005 </a:t>
            </a:r>
            <a:endParaRPr lang="en-GB" sz="1600" b="1" i="1" dirty="0" smtClean="0">
              <a:solidFill>
                <a:schemeClr val="tx1">
                  <a:lumMod val="85000"/>
                  <a:lumOff val="15000"/>
                </a:schemeClr>
              </a:solidFill>
            </a:endParaRPr>
          </a:p>
          <a:p>
            <a:pPr marL="342900" marR="0" lvl="0" indent="-342900" algn="l" defTabSz="914400" rtl="0" eaLnBrk="1" fontAlgn="auto" latinLnBrk="0" hangingPunct="1">
              <a:lnSpc>
                <a:spcPct val="100000"/>
              </a:lnSpc>
              <a:spcBef>
                <a:spcPct val="20000"/>
              </a:spcBef>
              <a:spcAft>
                <a:spcPts val="0"/>
              </a:spcAft>
              <a:buClr>
                <a:schemeClr val="accent1">
                  <a:lumMod val="75000"/>
                </a:schemeClr>
              </a:buClr>
              <a:buSzTx/>
              <a:tabLst/>
              <a:defRPr/>
            </a:pPr>
            <a: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and the 173</a:t>
            </a:r>
            <a:r>
              <a:rPr kumimoji="0" lang="uk-UA" sz="1600" b="1" i="1" u="none" strike="noStrike" kern="1200" cap="none" spc="0" normalizeH="0" baseline="30000" noProof="0" dirty="0" smtClean="0">
                <a:ln>
                  <a:noFill/>
                </a:ln>
                <a:solidFill>
                  <a:schemeClr val="tx1">
                    <a:lumMod val="85000"/>
                    <a:lumOff val="15000"/>
                  </a:schemeClr>
                </a:solidFill>
                <a:effectLst/>
                <a:uLnTx/>
                <a:uFillTx/>
                <a:latin typeface="+mn-lt"/>
                <a:ea typeface="+mn-ea"/>
                <a:cs typeface="+mn-cs"/>
              </a:rPr>
              <a:t>rd</a:t>
            </a:r>
            <a: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WMA Council Session, Divonne-les-Bains, France, May 200</a:t>
            </a:r>
            <a:r>
              <a:rPr kumimoji="0" lang="en-US"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6</a:t>
            </a:r>
            <a:endParaRPr kumimoji="0" lang="uk-UA" sz="16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80617"/>
            <a:ext cx="8229600" cy="5001419"/>
          </a:xfrm>
        </p:spPr>
        <p:txBody>
          <a:bodyPr>
            <a:normAutofit/>
          </a:bodyPr>
          <a:lstStyle/>
          <a:p>
            <a:pPr marL="0" lvl="0" indent="0">
              <a:buNone/>
            </a:pPr>
            <a:r>
              <a:rPr lang="de-DE" sz="2400" dirty="0"/>
              <a:t>2. Der Arzt soll weder Einrichtungen, Instrumente und Geräte, noch Substanzen oder sein </a:t>
            </a:r>
            <a:r>
              <a:rPr lang="de-DE" sz="2400" dirty="0" smtClean="0"/>
              <a:t>Wissen </a:t>
            </a:r>
            <a:r>
              <a:rPr lang="de-DE" sz="2400" dirty="0"/>
              <a:t>zur Verfügung stellen, um die Durchführung der Folter oder anderer </a:t>
            </a:r>
            <a:r>
              <a:rPr lang="de-DE" sz="2400" dirty="0" smtClean="0"/>
              <a:t>Grausamkeiten </a:t>
            </a:r>
            <a:r>
              <a:rPr lang="de-DE" sz="2400" dirty="0"/>
              <a:t>oder unmenschlicher und entwürdigender Behandlung zu fördern oder die </a:t>
            </a:r>
            <a:r>
              <a:rPr lang="de-DE" sz="2400" dirty="0" smtClean="0"/>
              <a:t>Widerstandsfähigkeit </a:t>
            </a:r>
            <a:r>
              <a:rPr lang="de-DE" sz="2400" dirty="0"/>
              <a:t>des Opfers gegen solche Misshandlungen herabzusetzen. </a:t>
            </a:r>
            <a:endParaRPr lang="uk-UA" sz="2400" dirty="0"/>
          </a:p>
        </p:txBody>
      </p:sp>
    </p:spTree>
    <p:extLst>
      <p:ext uri="{BB962C8B-B14F-4D97-AF65-F5344CB8AC3E}">
        <p14:creationId xmlns:p14="http://schemas.microsoft.com/office/powerpoint/2010/main" val="1102183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08720"/>
            <a:ext cx="8229600" cy="5001419"/>
          </a:xfrm>
        </p:spPr>
        <p:txBody>
          <a:bodyPr>
            <a:normAutofit/>
          </a:bodyPr>
          <a:lstStyle/>
          <a:p>
            <a:pPr marL="0" lvl="0" indent="0" algn="just">
              <a:buNone/>
            </a:pPr>
            <a:r>
              <a:rPr lang="de-DE" sz="2400" dirty="0"/>
              <a:t>3. Der Arzt soll keiner Aktion beiwohnen, bei der Folterungen oder andere Grausamkeiten, </a:t>
            </a:r>
            <a:r>
              <a:rPr lang="de-DE" sz="2400" dirty="0" smtClean="0"/>
              <a:t>unmenschliche </a:t>
            </a:r>
            <a:r>
              <a:rPr lang="de-DE" sz="2400" dirty="0"/>
              <a:t>oder die Menschenwürde verletzende Handlungen ausgeführt oder </a:t>
            </a:r>
          </a:p>
          <a:p>
            <a:pPr marL="0" lvl="0" indent="0" algn="just">
              <a:buNone/>
            </a:pPr>
            <a:r>
              <a:rPr lang="de-DE" sz="2400" dirty="0"/>
              <a:t>angedroht werden. </a:t>
            </a:r>
          </a:p>
          <a:p>
            <a:pPr marL="0" lvl="0" indent="0" algn="just">
              <a:buNone/>
            </a:pPr>
            <a:r>
              <a:rPr lang="de-DE" sz="2400" dirty="0" smtClean="0"/>
              <a:t/>
            </a:r>
            <a:br>
              <a:rPr lang="de-DE" sz="2400" dirty="0" smtClean="0"/>
            </a:br>
            <a:r>
              <a:rPr lang="de-DE" sz="2400" dirty="0" smtClean="0"/>
              <a:t>4</a:t>
            </a:r>
            <a:r>
              <a:rPr lang="de-DE" sz="2400" dirty="0"/>
              <a:t>. Der Arzt muss bei der Festlegung der Behandlung einer Person, für die er die </a:t>
            </a:r>
            <a:r>
              <a:rPr lang="de-DE" sz="2400" dirty="0" smtClean="0"/>
              <a:t>medizinische Verantwortung </a:t>
            </a:r>
            <a:r>
              <a:rPr lang="de-DE" sz="2400" dirty="0"/>
              <a:t>trägt, die volle klinische Unabhängigkeit besitzen. Die wesentliche </a:t>
            </a:r>
            <a:r>
              <a:rPr lang="de-DE" sz="2400" dirty="0" smtClean="0"/>
              <a:t>Aufgabe des </a:t>
            </a:r>
            <a:r>
              <a:rPr lang="de-DE" sz="2400" dirty="0"/>
              <a:t>Arztes ist es, die Notlage seiner Mitmenschen zu erleichtern. Diesem hohen Ziel darf </a:t>
            </a:r>
            <a:r>
              <a:rPr lang="de-DE" sz="2400" dirty="0" smtClean="0"/>
              <a:t>kein </a:t>
            </a:r>
            <a:r>
              <a:rPr lang="de-DE" sz="2400" dirty="0"/>
              <a:t>anderer Beweggrund - sei er persönlicher, gesellschaftlicher oder politischer Natur- </a:t>
            </a:r>
            <a:r>
              <a:rPr lang="de-DE" sz="2400" dirty="0" smtClean="0"/>
              <a:t>übergeordnet </a:t>
            </a:r>
            <a:r>
              <a:rPr lang="de-DE" sz="2400" dirty="0"/>
              <a:t>werden. </a:t>
            </a:r>
            <a:endParaRPr lang="uk-UA" sz="2400" dirty="0"/>
          </a:p>
        </p:txBody>
      </p:sp>
    </p:spTree>
    <p:extLst>
      <p:ext uri="{BB962C8B-B14F-4D97-AF65-F5344CB8AC3E}">
        <p14:creationId xmlns:p14="http://schemas.microsoft.com/office/powerpoint/2010/main" val="2996605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0" indent="0" algn="just">
              <a:spcBef>
                <a:spcPts val="600"/>
              </a:spcBef>
              <a:spcAft>
                <a:spcPts val="1200"/>
              </a:spcAft>
              <a:buNone/>
            </a:pPr>
            <a:r>
              <a:rPr lang="de-DE" sz="2800" dirty="0"/>
              <a:t>5. Wenn ein Gefangener die Nahrungsaufnahme verweigert, der Arzt ihn aber für fähig hält, </a:t>
            </a:r>
            <a:r>
              <a:rPr lang="de-DE" sz="2800" dirty="0" smtClean="0"/>
              <a:t>sich </a:t>
            </a:r>
            <a:r>
              <a:rPr lang="de-DE" sz="2800" dirty="0"/>
              <a:t>ein unbeeinflusstes und vernünftiges Urteil über die Folgen einer freiwilligen </a:t>
            </a:r>
            <a:r>
              <a:rPr lang="de-DE" sz="2800" dirty="0" smtClean="0"/>
              <a:t> Nahrungsverweigerung </a:t>
            </a:r>
            <a:r>
              <a:rPr lang="de-DE" sz="2800" dirty="0"/>
              <a:t>zu bilden, so soll der Gefangene nicht künstlich ernährt werden. </a:t>
            </a:r>
            <a:r>
              <a:rPr lang="de-DE" sz="2800" dirty="0" smtClean="0"/>
              <a:t>Die </a:t>
            </a:r>
            <a:r>
              <a:rPr lang="de-DE" sz="2800" dirty="0"/>
              <a:t>Entscheidung über die Urteilsfähigkeit des Gefangenen in dieser Hinsicht sollte von </a:t>
            </a:r>
            <a:r>
              <a:rPr lang="de-DE" sz="2800" dirty="0" smtClean="0"/>
              <a:t>mindestens </a:t>
            </a:r>
            <a:r>
              <a:rPr lang="de-DE" sz="2800" dirty="0"/>
              <a:t>einem weiteren unabhängigen Arzt bestätigt werden. Der Gefangene soll durch </a:t>
            </a:r>
            <a:r>
              <a:rPr lang="de-DE" sz="2800" dirty="0" smtClean="0"/>
              <a:t>den </a:t>
            </a:r>
            <a:r>
              <a:rPr lang="de-DE" sz="2800" dirty="0"/>
              <a:t>Arzt über die Folgen der Nahrungsverweigerung unterrichtet werden. </a:t>
            </a:r>
          </a:p>
        </p:txBody>
      </p:sp>
    </p:spTree>
    <p:extLst>
      <p:ext uri="{BB962C8B-B14F-4D97-AF65-F5344CB8AC3E}">
        <p14:creationId xmlns:p14="http://schemas.microsoft.com/office/powerpoint/2010/main" val="1428296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0" indent="0" algn="just">
              <a:spcBef>
                <a:spcPts val="600"/>
              </a:spcBef>
              <a:spcAft>
                <a:spcPts val="1200"/>
              </a:spcAft>
              <a:buNone/>
            </a:pPr>
            <a:r>
              <a:rPr lang="de-DE" sz="2800" dirty="0"/>
              <a:t>6. Der Weltärztebund wird dem betreffenden Arzt und seiner Familie angesichts von Drohungen oder Vergeltungsmaßnahmen, die aus der Ablehnung der Mithilfe bei  Folterungen oder anderen grausamen, unmenschlichen oder die Menschenwürdeverletzenden Handlungen resultieren, seine Unterstützung gewähren. Der Weltärztebund appelliert an die Völkergemeinschaft, an die nationalen Berufsorganisationen und an die gesamte Ärzteschaft, sich ebenfalls hierfür einzusetzen. </a:t>
            </a:r>
            <a:endParaRPr lang="uk-UA" sz="2800" dirty="0"/>
          </a:p>
        </p:txBody>
      </p:sp>
    </p:spTree>
    <p:extLst>
      <p:ext uri="{BB962C8B-B14F-4D97-AF65-F5344CB8AC3E}">
        <p14:creationId xmlns:p14="http://schemas.microsoft.com/office/powerpoint/2010/main" val="610226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87311"/>
            <a:ext cx="8229600" cy="5001419"/>
          </a:xfrm>
        </p:spPr>
        <p:txBody>
          <a:bodyPr>
            <a:normAutofit/>
          </a:bodyPr>
          <a:lstStyle/>
          <a:p>
            <a:pPr marL="514350" lvl="0" indent="-514350" algn="just">
              <a:buFont typeface="+mj-lt"/>
              <a:buAutoNum type="arabicPeriod" startAt="7"/>
            </a:pPr>
            <a:r>
              <a:rPr lang="uk-UA" sz="2800" dirty="0"/>
              <a:t>Where a prisoner refuses nourishment and is considered by the physician as capable of forming an unimpaired and rational judgment concerning the consequences of such a voluntary refusal of nourishment, he or she shall not be fed artificially. The decision as to the capacity of the prisoner to form such a judgment should be confirmed by at least one other independent physician. The consequences of the refusal of nourishment shall be explained by the physician to the </a:t>
            </a:r>
            <a:r>
              <a:rPr lang="uk-UA" sz="2800" dirty="0" smtClean="0"/>
              <a:t>prisoner</a:t>
            </a:r>
            <a:endParaRPr lang="uk-UA" sz="2800" dirty="0"/>
          </a:p>
        </p:txBody>
      </p:sp>
      <p:sp>
        <p:nvSpPr>
          <p:cNvPr id="3" name="Title 2"/>
          <p:cNvSpPr>
            <a:spLocks noGrp="1"/>
          </p:cNvSpPr>
          <p:nvPr>
            <p:ph type="title"/>
          </p:nvPr>
        </p:nvSpPr>
        <p:spPr>
          <a:xfrm>
            <a:off x="467544" y="476672"/>
            <a:ext cx="8229600" cy="864096"/>
          </a:xfrm>
        </p:spPr>
        <p:txBody>
          <a:bodyPr>
            <a:noAutofit/>
          </a:bodyPr>
          <a:lstStyle/>
          <a:p>
            <a:r>
              <a:rPr lang="de-AT" sz="3200" dirty="0" smtClean="0"/>
              <a:t>Die folgenden Kapitel fehlen im offiziellen deutschen Handbuch der WMA</a:t>
            </a:r>
            <a:endParaRPr lang="uk-UA" sz="3200" dirty="0"/>
          </a:p>
        </p:txBody>
      </p:sp>
    </p:spTree>
    <p:extLst>
      <p:ext uri="{BB962C8B-B14F-4D97-AF65-F5344CB8AC3E}">
        <p14:creationId xmlns:p14="http://schemas.microsoft.com/office/powerpoint/2010/main" val="27894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204864"/>
            <a:ext cx="8229600" cy="5001419"/>
          </a:xfrm>
        </p:spPr>
        <p:txBody>
          <a:bodyPr/>
          <a:lstStyle/>
          <a:p>
            <a:pPr marL="457200" lvl="0" indent="-457200" algn="just">
              <a:buFont typeface="+mj-lt"/>
              <a:buAutoNum type="arabicPeriod" startAt="8"/>
            </a:pPr>
            <a:r>
              <a:rPr lang="uk-UA" sz="2800" dirty="0"/>
              <a:t>The World Medical Association will support, and should encourage the international community, the National Medical Associations and fellow physicians to support, the physician and his or her family in the face of threats or reprisals resulting from a refusal to condone the use of torture or other forms of cruel, inhuman or degrading </a:t>
            </a:r>
            <a:r>
              <a:rPr lang="uk-UA" sz="2800" dirty="0" smtClean="0"/>
              <a:t>treatment</a:t>
            </a:r>
            <a:endParaRPr lang="uk-UA" sz="2800" dirty="0"/>
          </a:p>
          <a:p>
            <a:endParaRPr lang="uk-UA" dirty="0"/>
          </a:p>
        </p:txBody>
      </p:sp>
      <p:sp>
        <p:nvSpPr>
          <p:cNvPr id="3" name="Title 2"/>
          <p:cNvSpPr>
            <a:spLocks noGrp="1"/>
          </p:cNvSpPr>
          <p:nvPr>
            <p:ph type="title"/>
          </p:nvPr>
        </p:nvSpPr>
        <p:spPr>
          <a:xfrm>
            <a:off x="467544" y="620688"/>
            <a:ext cx="8229600" cy="864096"/>
          </a:xfrm>
        </p:spPr>
        <p:txBody>
          <a:bodyPr>
            <a:noAutofit/>
          </a:bodyPr>
          <a:lstStyle/>
          <a:p>
            <a:r>
              <a:rPr lang="de-AT" sz="3200" dirty="0"/>
              <a:t>Die folgenden Kapitel fehlen im offiziellen deutschen Handbuch der WMA</a:t>
            </a:r>
            <a:endParaRPr lang="uk-UA" sz="3200" dirty="0"/>
          </a:p>
        </p:txBody>
      </p:sp>
    </p:spTree>
    <p:extLst>
      <p:ext uri="{BB962C8B-B14F-4D97-AF65-F5344CB8AC3E}">
        <p14:creationId xmlns:p14="http://schemas.microsoft.com/office/powerpoint/2010/main" val="1546127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Funding support</a:t>
            </a:r>
            <a:endParaRPr lang="el-GR" dirty="0"/>
          </a:p>
        </p:txBody>
      </p:sp>
      <p:pic>
        <p:nvPicPr>
          <p:cNvPr id="5" name="Content Placeholder 4" descr="LLP logo english.JPG"/>
          <p:cNvPicPr>
            <a:picLocks noGrp="1" noChangeAspect="1"/>
          </p:cNvPicPr>
          <p:nvPr>
            <p:ph idx="1"/>
          </p:nvPr>
        </p:nvPicPr>
        <p:blipFill>
          <a:blip r:embed="rId3" cstate="print"/>
          <a:stretch>
            <a:fillRect/>
          </a:stretch>
        </p:blipFill>
        <p:spPr>
          <a:xfrm>
            <a:off x="1801769" y="1387559"/>
            <a:ext cx="5578543" cy="2257465"/>
          </a:xfrm>
          <a:solidFill>
            <a:schemeClr val="tx2">
              <a:lumMod val="20000"/>
              <a:lumOff val="80000"/>
            </a:schemeClr>
          </a:solidFill>
          <a:ln w="3175">
            <a:solidFill>
              <a:schemeClr val="tx1"/>
            </a:solidFill>
          </a:ln>
        </p:spPr>
      </p:pic>
      <p:sp>
        <p:nvSpPr>
          <p:cNvPr id="4" name="Rectangle 3"/>
          <p:cNvSpPr/>
          <p:nvPr/>
        </p:nvSpPr>
        <p:spPr>
          <a:xfrm>
            <a:off x="467544" y="4149080"/>
            <a:ext cx="8208912" cy="1569660"/>
          </a:xfrm>
          <a:prstGeom prst="rect">
            <a:avLst/>
          </a:prstGeom>
        </p:spPr>
        <p:txBody>
          <a:bodyPr wrap="square">
            <a:spAutoFit/>
          </a:bodyPr>
          <a:lstStyle/>
          <a:p>
            <a:r>
              <a:rPr lang="en-US" sz="2400" i="1" dirty="0" smtClean="0"/>
              <a:t>This project has been funded with support from the European Commission. This communication reflects the views only of the author, and the Commission cannot be held responsible for any use which may be made of the information contained therein.</a:t>
            </a:r>
            <a:endParaRPr lang="el-G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Copyrights</a:t>
            </a:r>
            <a:endParaRPr lang="el-GR" dirty="0"/>
          </a:p>
        </p:txBody>
      </p:sp>
      <p:pic>
        <p:nvPicPr>
          <p:cNvPr id="4" name="Content Placeholder 3" descr="by-nc-nd.png"/>
          <p:cNvPicPr>
            <a:picLocks noGrp="1" noChangeAspect="1"/>
          </p:cNvPicPr>
          <p:nvPr>
            <p:ph idx="1"/>
          </p:nvPr>
        </p:nvPicPr>
        <p:blipFill>
          <a:blip r:embed="rId3" cstate="print"/>
          <a:stretch>
            <a:fillRect/>
          </a:stretch>
        </p:blipFill>
        <p:spPr>
          <a:xfrm>
            <a:off x="2483768" y="3284984"/>
            <a:ext cx="3694757" cy="1292708"/>
          </a:xfrm>
        </p:spPr>
      </p:pic>
      <p:sp>
        <p:nvSpPr>
          <p:cNvPr id="5" name="Rectangle 4"/>
          <p:cNvSpPr/>
          <p:nvPr/>
        </p:nvSpPr>
        <p:spPr>
          <a:xfrm>
            <a:off x="827584" y="1556792"/>
            <a:ext cx="6912768" cy="1200329"/>
          </a:xfrm>
          <a:prstGeom prst="rect">
            <a:avLst/>
          </a:prstGeom>
        </p:spPr>
        <p:txBody>
          <a:bodyPr wrap="square">
            <a:spAutoFit/>
          </a:bodyPr>
          <a:lstStyle/>
          <a:p>
            <a:pPr algn="ctr"/>
            <a:r>
              <a:rPr lang="en-US" sz="2400" dirty="0" smtClean="0"/>
              <a:t>This work is licensed under a</a:t>
            </a:r>
          </a:p>
          <a:p>
            <a:pPr algn="ctr"/>
            <a:r>
              <a:rPr lang="en-US" sz="2400" dirty="0" smtClean="0"/>
              <a:t> </a:t>
            </a:r>
            <a:r>
              <a:rPr lang="en-US" sz="2400" dirty="0" smtClean="0">
                <a:hlinkClick r:id="rId4"/>
              </a:rPr>
              <a:t>Creative Commons Attribution-</a:t>
            </a:r>
            <a:r>
              <a:rPr lang="en-US" sz="2400" dirty="0" err="1" smtClean="0">
                <a:hlinkClick r:id="rId4"/>
              </a:rPr>
              <a:t>NonCommercial</a:t>
            </a:r>
            <a:r>
              <a:rPr lang="en-US" sz="2400" dirty="0" smtClean="0">
                <a:hlinkClick r:id="rId4"/>
              </a:rPr>
              <a:t>-</a:t>
            </a:r>
            <a:r>
              <a:rPr lang="en-US" sz="2400" dirty="0" err="1" smtClean="0">
                <a:hlinkClick r:id="rId4"/>
              </a:rPr>
              <a:t>NoDerivs</a:t>
            </a:r>
            <a:r>
              <a:rPr lang="en-US" sz="2400" dirty="0" smtClean="0">
                <a:hlinkClick r:id="rId4"/>
              </a:rPr>
              <a:t> 3.0 </a:t>
            </a:r>
            <a:r>
              <a:rPr lang="en-US" sz="2400" dirty="0" err="1" smtClean="0">
                <a:hlinkClick r:id="rId4"/>
              </a:rPr>
              <a:t>Unported</a:t>
            </a:r>
            <a:r>
              <a:rPr lang="en-US" sz="2400" dirty="0" smtClean="0">
                <a:hlinkClick r:id="rId4"/>
              </a:rPr>
              <a:t> License</a:t>
            </a:r>
            <a:r>
              <a:rPr lang="en-US" sz="2400" dirty="0" smtClean="0"/>
              <a:t>.</a:t>
            </a:r>
            <a:endParaRPr lang="el-GR" sz="2400" dirty="0"/>
          </a:p>
        </p:txBody>
      </p:sp>
      <p:sp>
        <p:nvSpPr>
          <p:cNvPr id="6" name="Rectangle 5"/>
          <p:cNvSpPr/>
          <p:nvPr/>
        </p:nvSpPr>
        <p:spPr>
          <a:xfrm>
            <a:off x="1331640" y="5373216"/>
            <a:ext cx="5760640" cy="461665"/>
          </a:xfrm>
          <a:prstGeom prst="rect">
            <a:avLst/>
          </a:prstGeom>
        </p:spPr>
        <p:txBody>
          <a:bodyPr wrap="square">
            <a:spAutoFit/>
          </a:bodyPr>
          <a:lstStyle/>
          <a:p>
            <a:pPr algn="ctr"/>
            <a:r>
              <a:rPr lang="en-US" sz="2400" dirty="0" smtClean="0"/>
              <a:t>Visit for details:  </a:t>
            </a:r>
            <a:r>
              <a:rPr lang="en-US" sz="2400" dirty="0" smtClean="0">
                <a:hlinkClick r:id="rId5"/>
              </a:rPr>
              <a:t>http://creativecommons.org</a:t>
            </a:r>
            <a:r>
              <a:rPr lang="en-US" sz="2400" dirty="0" smtClean="0"/>
              <a:t> </a:t>
            </a:r>
            <a:endParaRPr lang="el-G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84784"/>
            <a:ext cx="8229600" cy="5001419"/>
          </a:xfrm>
        </p:spPr>
        <p:txBody>
          <a:bodyPr>
            <a:noAutofit/>
          </a:bodyPr>
          <a:lstStyle/>
          <a:p>
            <a:pPr marL="756000" lvl="1" indent="-342900" algn="just">
              <a:spcBef>
                <a:spcPts val="600"/>
              </a:spcBef>
              <a:spcAft>
                <a:spcPts val="1200"/>
              </a:spcAft>
            </a:pPr>
            <a:r>
              <a:rPr lang="de-AT" sz="2400" dirty="0" smtClean="0"/>
              <a:t>Die </a:t>
            </a:r>
            <a:r>
              <a:rPr lang="de-AT" sz="2400" dirty="0" smtClean="0"/>
              <a:t>World Medical </a:t>
            </a:r>
            <a:r>
              <a:rPr lang="de-AT" sz="2400" dirty="0" smtClean="0"/>
              <a:t>Association (Weltärzteverband) ist die weltweite Dachorganisation  aller Ärtztekammern.</a:t>
            </a:r>
            <a:endParaRPr lang="de-AT" sz="2400" dirty="0"/>
          </a:p>
          <a:p>
            <a:pPr marL="756000" lvl="1" indent="-342900" algn="just">
              <a:spcBef>
                <a:spcPts val="600"/>
              </a:spcBef>
              <a:spcAft>
                <a:spcPts val="1200"/>
              </a:spcAft>
            </a:pPr>
            <a:r>
              <a:rPr lang="de-AT" sz="2400" dirty="0" smtClean="0"/>
              <a:t>Sie beschäftigt sich besonders mit der Ausarbeitung ethischer Standards auf der Basis von WMA Generalversammlungsbeschlüssen.</a:t>
            </a:r>
            <a:endParaRPr lang="de-AT" sz="2400" dirty="0"/>
          </a:p>
          <a:p>
            <a:pPr marL="756000" lvl="1" indent="-342900">
              <a:spcBef>
                <a:spcPts val="600"/>
              </a:spcBef>
              <a:spcAft>
                <a:spcPts val="1200"/>
              </a:spcAft>
            </a:pPr>
            <a:r>
              <a:rPr lang="de-AT" sz="2400" dirty="0" smtClean="0"/>
              <a:t>Die </a:t>
            </a:r>
            <a:r>
              <a:rPr lang="de-AT" sz="2400" dirty="0"/>
              <a:t>WMA maintains a standard database </a:t>
            </a:r>
            <a:r>
              <a:rPr lang="de-AT" sz="2400" dirty="0" smtClean="0"/>
              <a:t>of relevanter Position die online auf </a:t>
            </a:r>
            <a:r>
              <a:rPr lang="de-AT" sz="2400" dirty="0" smtClean="0">
                <a:hlinkClick r:id="rId2"/>
              </a:rPr>
              <a:t>http</a:t>
            </a:r>
            <a:r>
              <a:rPr lang="de-AT" sz="2400" dirty="0">
                <a:hlinkClick r:id="rId2"/>
              </a:rPr>
              <a:t>://</a:t>
            </a:r>
            <a:r>
              <a:rPr lang="de-AT" sz="2400" dirty="0" smtClean="0">
                <a:hlinkClick r:id="rId2"/>
              </a:rPr>
              <a:t>www.wma.net/en/10home/index.html</a:t>
            </a:r>
            <a:r>
              <a:rPr lang="de-AT" sz="2400" dirty="0" smtClean="0"/>
              <a:t> liegt </a:t>
            </a:r>
            <a:r>
              <a:rPr lang="de-AT" sz="2400" dirty="0" smtClean="0"/>
              <a:t>.</a:t>
            </a:r>
            <a:endParaRPr lang="de-AT" sz="2400" dirty="0"/>
          </a:p>
          <a:p>
            <a:pPr marL="756000" lvl="1" indent="-342900" algn="just">
              <a:spcBef>
                <a:spcPts val="600"/>
              </a:spcBef>
              <a:spcAft>
                <a:spcPts val="1200"/>
              </a:spcAft>
            </a:pPr>
            <a:r>
              <a:rPr lang="de-AT" sz="2400" dirty="0" smtClean="0"/>
              <a:t>It has taken a clear position against torture and the involvement of physicians, and permits no justification for any participation, concealement of  or aiding in torture</a:t>
            </a:r>
            <a:endParaRPr lang="uk-UA" sz="2400" dirty="0"/>
          </a:p>
        </p:txBody>
      </p:sp>
      <p:sp>
        <p:nvSpPr>
          <p:cNvPr id="3" name="Title 2"/>
          <p:cNvSpPr>
            <a:spLocks noGrp="1"/>
          </p:cNvSpPr>
          <p:nvPr>
            <p:ph type="title"/>
          </p:nvPr>
        </p:nvSpPr>
        <p:spPr/>
        <p:txBody>
          <a:bodyPr>
            <a:normAutofit/>
          </a:bodyPr>
          <a:lstStyle/>
          <a:p>
            <a:r>
              <a:rPr lang="de-AT" dirty="0" smtClean="0"/>
              <a:t>Die </a:t>
            </a:r>
            <a:r>
              <a:rPr lang="de-AT" dirty="0"/>
              <a:t>World Medical Association</a:t>
            </a:r>
            <a:endParaRPr lang="uk-UA" dirty="0"/>
          </a:p>
        </p:txBody>
      </p:sp>
      <p:pic>
        <p:nvPicPr>
          <p:cNvPr id="4" name="Picture 3" descr="C:\Users\Stevy\Desktop\1348565967_Document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5157192"/>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379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700808"/>
            <a:ext cx="8229600" cy="5001419"/>
          </a:xfrm>
        </p:spPr>
        <p:txBody>
          <a:bodyPr>
            <a:normAutofit/>
          </a:bodyPr>
          <a:lstStyle/>
          <a:p>
            <a:pPr lvl="1" indent="-342900" algn="just">
              <a:spcBef>
                <a:spcPts val="1200"/>
              </a:spcBef>
              <a:spcAft>
                <a:spcPts val="1200"/>
              </a:spcAft>
            </a:pPr>
            <a:r>
              <a:rPr lang="de-AT" sz="2400" dirty="0" smtClean="0"/>
              <a:t>Die WMA unterstützt das Istanbull Protokoll in der Anwendung durch Ärtze weltweit.</a:t>
            </a:r>
            <a:endParaRPr lang="de-AT" sz="2400" dirty="0" smtClean="0"/>
          </a:p>
          <a:p>
            <a:pPr lvl="1" indent="-342900" algn="just">
              <a:spcBef>
                <a:spcPts val="1200"/>
              </a:spcBef>
              <a:spcAft>
                <a:spcPts val="1200"/>
              </a:spcAft>
            </a:pPr>
            <a:r>
              <a:rPr lang="de-AT" sz="2400" dirty="0" smtClean="0"/>
              <a:t>Er untestützt auch die Antifolterkonvention, aber erweitert die Definition mit Bezug auf medizinische Bedürfnisse und ethische Standards und ist daher breiter gefasst.</a:t>
            </a:r>
            <a:endParaRPr lang="de-AT" sz="2400" dirty="0" smtClean="0"/>
          </a:p>
          <a:p>
            <a:pPr lvl="1" indent="-342900" algn="just">
              <a:spcBef>
                <a:spcPts val="1200"/>
              </a:spcBef>
              <a:spcAft>
                <a:spcPts val="1200"/>
              </a:spcAft>
            </a:pPr>
            <a:r>
              <a:rPr lang="de-AT" sz="2400" dirty="0" smtClean="0"/>
              <a:t>Die</a:t>
            </a:r>
            <a:r>
              <a:rPr lang="de-AT" sz="2400" dirty="0" smtClean="0"/>
              <a:t> </a:t>
            </a:r>
            <a:r>
              <a:rPr lang="de-AT" sz="2400" dirty="0" smtClean="0"/>
              <a:t>WMA </a:t>
            </a:r>
            <a:r>
              <a:rPr lang="de-AT" sz="2400" dirty="0" smtClean="0"/>
              <a:t>hat sich an Implementierungsprojekten für das IP wie dem IPIP des IRCT beteiligt (</a:t>
            </a:r>
            <a:r>
              <a:rPr lang="de-AT" sz="2400" dirty="0" smtClean="0">
                <a:hlinkClick r:id="rId2"/>
              </a:rPr>
              <a:t>www.irct.org</a:t>
            </a:r>
            <a:r>
              <a:rPr lang="de-AT" sz="2400" dirty="0" smtClean="0"/>
              <a:t>). </a:t>
            </a:r>
            <a:endParaRPr lang="uk-UA" sz="2400" dirty="0"/>
          </a:p>
        </p:txBody>
      </p:sp>
      <p:sp>
        <p:nvSpPr>
          <p:cNvPr id="3" name="Title 2"/>
          <p:cNvSpPr>
            <a:spLocks noGrp="1"/>
          </p:cNvSpPr>
          <p:nvPr>
            <p:ph type="title"/>
          </p:nvPr>
        </p:nvSpPr>
        <p:spPr/>
        <p:txBody>
          <a:bodyPr>
            <a:normAutofit/>
          </a:bodyPr>
          <a:lstStyle/>
          <a:p>
            <a:r>
              <a:rPr lang="de-AT" dirty="0"/>
              <a:t>Der Weltärzteverband</a:t>
            </a:r>
            <a:endParaRPr lang="uk-UA" dirty="0"/>
          </a:p>
        </p:txBody>
      </p:sp>
      <p:pic>
        <p:nvPicPr>
          <p:cNvPr id="4" name="Picture 3" descr="C:\Users\Stevy\Desktop\1348565967_Document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8344" y="5085184"/>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666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340768"/>
            <a:ext cx="8229600" cy="5001419"/>
          </a:xfrm>
        </p:spPr>
        <p:txBody>
          <a:bodyPr>
            <a:normAutofit/>
          </a:bodyPr>
          <a:lstStyle/>
          <a:p>
            <a:pPr lvl="1" indent="-342900" algn="just"/>
            <a:endParaRPr lang="de-AT" sz="2400" dirty="0" smtClean="0"/>
          </a:p>
          <a:p>
            <a:pPr lvl="1" indent="-342900" algn="just"/>
            <a:r>
              <a:rPr lang="de-AT" sz="2400" dirty="0" smtClean="0"/>
              <a:t>Der Weltärzteverband gibt Richtlinien in einer Reihe von relevanten und ähnlichen Situationen, wie beispielsweise bei Hungerstreik in Gefängnissen..</a:t>
            </a:r>
            <a:endParaRPr lang="de-AT" sz="2400" dirty="0" smtClean="0"/>
          </a:p>
          <a:p>
            <a:pPr lvl="1" indent="-342900" algn="just"/>
            <a:endParaRPr lang="de-AT" sz="2400" dirty="0"/>
          </a:p>
          <a:p>
            <a:pPr lvl="1" indent="-342900"/>
            <a:r>
              <a:rPr lang="de-AT" sz="2400" dirty="0" smtClean="0"/>
              <a:t>Die folgende </a:t>
            </a:r>
            <a:r>
              <a:rPr lang="de-AT" sz="2400" dirty="0" smtClean="0"/>
              <a:t>WMA  </a:t>
            </a:r>
            <a:r>
              <a:rPr lang="de-AT" sz="2400" dirty="0" smtClean="0"/>
              <a:t>Erklärung von</a:t>
            </a:r>
            <a:r>
              <a:rPr lang="uk-UA" sz="2400" dirty="0" smtClean="0"/>
              <a:t> </a:t>
            </a:r>
            <a:r>
              <a:rPr lang="uk-UA" sz="2400" dirty="0"/>
              <a:t>Tokyo </a:t>
            </a:r>
            <a:r>
              <a:rPr lang="en-US" sz="2000" dirty="0"/>
              <a:t/>
            </a:r>
            <a:br>
              <a:rPr lang="en-US" sz="2000" dirty="0"/>
            </a:br>
            <a:r>
              <a:rPr lang="en-US" sz="2400" dirty="0" err="1" smtClean="0"/>
              <a:t>ist</a:t>
            </a:r>
            <a:r>
              <a:rPr lang="en-US" sz="2400" dirty="0" smtClean="0"/>
              <a:t> </a:t>
            </a:r>
            <a:r>
              <a:rPr lang="en-US" sz="2400" dirty="0" err="1" smtClean="0"/>
              <a:t>ein</a:t>
            </a:r>
            <a:r>
              <a:rPr lang="en-US" sz="2400" dirty="0" smtClean="0"/>
              <a:t> </a:t>
            </a:r>
            <a:r>
              <a:rPr lang="en-US" sz="2400" dirty="0" err="1" smtClean="0"/>
              <a:t>Schlüsseldokument</a:t>
            </a:r>
            <a:r>
              <a:rPr lang="en-US" sz="2400" dirty="0" smtClean="0"/>
              <a:t> und </a:t>
            </a:r>
            <a:r>
              <a:rPr lang="en-US" sz="2400" dirty="0" err="1" smtClean="0"/>
              <a:t>sollte</a:t>
            </a:r>
            <a:r>
              <a:rPr lang="en-US" sz="2400" dirty="0" smtClean="0"/>
              <a:t> </a:t>
            </a:r>
            <a:r>
              <a:rPr lang="en-US" sz="2400" dirty="0" err="1" smtClean="0"/>
              <a:t>daher</a:t>
            </a:r>
            <a:r>
              <a:rPr lang="en-US" sz="2400" dirty="0" smtClean="0"/>
              <a:t> </a:t>
            </a:r>
            <a:r>
              <a:rPr lang="en-US" sz="2400" dirty="0" err="1" smtClean="0"/>
              <a:t>im</a:t>
            </a:r>
            <a:r>
              <a:rPr lang="en-US" sz="2400" dirty="0" smtClean="0"/>
              <a:t> Detail </a:t>
            </a:r>
            <a:r>
              <a:rPr lang="en-US" sz="2400" dirty="0" err="1" smtClean="0"/>
              <a:t>besprochen</a:t>
            </a:r>
            <a:r>
              <a:rPr lang="en-US" sz="2400" dirty="0" smtClean="0"/>
              <a:t> </a:t>
            </a:r>
            <a:r>
              <a:rPr lang="en-US" sz="2400" dirty="0" err="1" smtClean="0"/>
              <a:t>werden</a:t>
            </a:r>
            <a:r>
              <a:rPr lang="en-US" sz="2400" dirty="0" smtClean="0"/>
              <a:t>.</a:t>
            </a:r>
            <a:endParaRPr lang="en-US" sz="2400" dirty="0"/>
          </a:p>
          <a:p>
            <a:pPr lvl="1" indent="-342900" algn="just"/>
            <a:endParaRPr lang="de-AT" sz="2400" dirty="0" smtClean="0"/>
          </a:p>
          <a:p>
            <a:pPr lvl="1" indent="-342900" algn="just"/>
            <a:endParaRPr lang="de-AT" sz="2400" dirty="0"/>
          </a:p>
          <a:p>
            <a:pPr lvl="1" indent="-342900" algn="just"/>
            <a:endParaRPr lang="de-AT" sz="2400" dirty="0" smtClean="0"/>
          </a:p>
          <a:p>
            <a:pPr lvl="1" indent="-342900" algn="just"/>
            <a:endParaRPr lang="uk-UA" sz="2400" dirty="0"/>
          </a:p>
        </p:txBody>
      </p:sp>
      <p:sp>
        <p:nvSpPr>
          <p:cNvPr id="3" name="Title 2"/>
          <p:cNvSpPr>
            <a:spLocks noGrp="1"/>
          </p:cNvSpPr>
          <p:nvPr>
            <p:ph type="title"/>
          </p:nvPr>
        </p:nvSpPr>
        <p:spPr/>
        <p:txBody>
          <a:bodyPr>
            <a:normAutofit/>
          </a:bodyPr>
          <a:lstStyle/>
          <a:p>
            <a:r>
              <a:rPr lang="de-AT" dirty="0"/>
              <a:t>Der Weltärzteverband</a:t>
            </a:r>
            <a:endParaRPr lang="uk-UA" dirty="0"/>
          </a:p>
        </p:txBody>
      </p:sp>
      <p:pic>
        <p:nvPicPr>
          <p:cNvPr id="4" name="Picture 3" descr="C:\Users\Stevy\Desktop\1348565967_Document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085184"/>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583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692696"/>
            <a:ext cx="8229600" cy="5001419"/>
          </a:xfrm>
        </p:spPr>
        <p:txBody>
          <a:bodyPr>
            <a:normAutofit/>
          </a:bodyPr>
          <a:lstStyle/>
          <a:p>
            <a:pPr marL="0" indent="0" algn="ctr">
              <a:buNone/>
            </a:pPr>
            <a:r>
              <a:rPr lang="de-DE" b="1" dirty="0"/>
              <a:t>Richtlinien für Ärzte bei Folterungen, Grausamkeiten und anderen </a:t>
            </a:r>
          </a:p>
          <a:p>
            <a:pPr marL="0" indent="0" algn="ctr">
              <a:buNone/>
            </a:pPr>
            <a:r>
              <a:rPr lang="de-DE" b="1" dirty="0"/>
              <a:t>unmenschlichen oder die Menschenwürde verletzenden Handlungen </a:t>
            </a:r>
          </a:p>
          <a:p>
            <a:pPr marL="0" indent="0" algn="ctr">
              <a:buNone/>
            </a:pPr>
            <a:r>
              <a:rPr lang="de-DE" b="1" dirty="0"/>
              <a:t>oder Misshandlungen in Verbindung mit Haft und Gefangenschaft </a:t>
            </a:r>
          </a:p>
          <a:p>
            <a:pPr marL="0" indent="0" algn="ctr">
              <a:buNone/>
            </a:pPr>
            <a:r>
              <a:rPr lang="de-DE" b="1" dirty="0"/>
              <a:t>verabschiedet von der </a:t>
            </a:r>
          </a:p>
          <a:p>
            <a:pPr marL="0" indent="0" algn="ctr">
              <a:buNone/>
            </a:pPr>
            <a:r>
              <a:rPr lang="de-DE" b="1" dirty="0"/>
              <a:t>29. Generalversammlung des Weltärztebundes </a:t>
            </a:r>
          </a:p>
          <a:p>
            <a:pPr marL="0" indent="0" algn="ctr">
              <a:buNone/>
            </a:pPr>
            <a:r>
              <a:rPr lang="de-DE" b="1" dirty="0"/>
              <a:t>in Tokio, Japan, Oktober 1975 </a:t>
            </a:r>
            <a:endParaRPr lang="en-GB" b="1" dirty="0"/>
          </a:p>
        </p:txBody>
      </p:sp>
    </p:spTree>
    <p:extLst>
      <p:ext uri="{BB962C8B-B14F-4D97-AF65-F5344CB8AC3E}">
        <p14:creationId xmlns:p14="http://schemas.microsoft.com/office/powerpoint/2010/main" val="4262160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229600" cy="5001419"/>
          </a:xfrm>
        </p:spPr>
        <p:txBody>
          <a:bodyPr>
            <a:normAutofit fontScale="70000" lnSpcReduction="20000"/>
          </a:bodyPr>
          <a:lstStyle/>
          <a:p>
            <a:pPr marL="0" indent="0">
              <a:buNone/>
            </a:pPr>
            <a:r>
              <a:rPr lang="de-DE" dirty="0"/>
              <a:t>Es ist die vornehmste Pflicht des Arztes, seinen Beruf im Dienst der Menschlichkeit auszuüben, </a:t>
            </a:r>
            <a:r>
              <a:rPr lang="de-DE" dirty="0" smtClean="0"/>
              <a:t>die </a:t>
            </a:r>
            <a:r>
              <a:rPr lang="de-DE" dirty="0"/>
              <a:t>körperliche und geistige Gesundheit ohne Ansehen der Person zu erhalten </a:t>
            </a:r>
            <a:r>
              <a:rPr lang="de-DE" dirty="0" smtClean="0"/>
              <a:t>und wiederherzustellen </a:t>
            </a:r>
            <a:r>
              <a:rPr lang="de-DE" dirty="0"/>
              <a:t>und die Leiden und das Leid der Patienten zu lindern. Die höchste </a:t>
            </a:r>
            <a:r>
              <a:rPr lang="de-DE" dirty="0" smtClean="0"/>
              <a:t>Achtung vor </a:t>
            </a:r>
            <a:r>
              <a:rPr lang="de-DE" dirty="0"/>
              <a:t>dem menschlichen Leben muss sogar unter Bedrohung aufrechterhalten werden. </a:t>
            </a:r>
            <a:r>
              <a:rPr lang="de-DE" dirty="0" smtClean="0"/>
              <a:t/>
            </a:r>
            <a:br>
              <a:rPr lang="de-DE" dirty="0" smtClean="0"/>
            </a:br>
            <a:r>
              <a:rPr lang="de-DE" dirty="0" smtClean="0"/>
              <a:t/>
            </a:r>
            <a:br>
              <a:rPr lang="de-DE" dirty="0" smtClean="0"/>
            </a:br>
            <a:r>
              <a:rPr lang="de-DE" dirty="0" smtClean="0"/>
              <a:t>Ärztliches Wissen </a:t>
            </a:r>
            <a:r>
              <a:rPr lang="de-DE" dirty="0"/>
              <a:t>darf niemals gebraucht werden, wenn die Gesetze der Menschlichkeit dadurch verletzt </a:t>
            </a:r>
            <a:r>
              <a:rPr lang="de-DE" dirty="0" smtClean="0"/>
              <a:t>würden.</a:t>
            </a:r>
            <a:br>
              <a:rPr lang="de-DE" dirty="0" smtClean="0"/>
            </a:br>
            <a:r>
              <a:rPr lang="de-DE" dirty="0" smtClean="0"/>
              <a:t> </a:t>
            </a:r>
            <a:endParaRPr lang="de-DE" dirty="0"/>
          </a:p>
          <a:p>
            <a:pPr marL="0" indent="0">
              <a:buNone/>
            </a:pPr>
            <a:r>
              <a:rPr lang="de-DE" dirty="0"/>
              <a:t>Im Sinne dieser Deklaration bedeutet Folter die vorsätzliche, systematische oder </a:t>
            </a:r>
            <a:r>
              <a:rPr lang="de-DE" dirty="0" smtClean="0"/>
              <a:t>mutwillige Zufügung </a:t>
            </a:r>
            <a:r>
              <a:rPr lang="de-DE" dirty="0"/>
              <a:t>von physischen oder psychischen Leiden durch eine oder mehrere Personen, </a:t>
            </a:r>
            <a:r>
              <a:rPr lang="de-DE" dirty="0" smtClean="0"/>
              <a:t>die entweder </a:t>
            </a:r>
            <a:r>
              <a:rPr lang="de-DE" dirty="0"/>
              <a:t>eigenmächtig oder auf Anordnung handeln, um eine andere Person zur Preisgabe </a:t>
            </a:r>
            <a:r>
              <a:rPr lang="de-DE" dirty="0" smtClean="0"/>
              <a:t>von Informationen</a:t>
            </a:r>
            <a:r>
              <a:rPr lang="de-DE" dirty="0"/>
              <a:t>, zur Ablegung eines Geständnisses oder zu irgend etwas anderem zu zwingen. </a:t>
            </a:r>
          </a:p>
          <a:p>
            <a:pPr marL="0" indent="0">
              <a:buNone/>
            </a:pPr>
            <a:endParaRPr lang="de-DE" dirty="0"/>
          </a:p>
        </p:txBody>
      </p:sp>
      <p:sp>
        <p:nvSpPr>
          <p:cNvPr id="3" name="Title 2"/>
          <p:cNvSpPr>
            <a:spLocks noGrp="1"/>
          </p:cNvSpPr>
          <p:nvPr>
            <p:ph type="title"/>
          </p:nvPr>
        </p:nvSpPr>
        <p:spPr/>
        <p:txBody>
          <a:bodyPr>
            <a:normAutofit/>
          </a:bodyPr>
          <a:lstStyle/>
          <a:p>
            <a:r>
              <a:rPr lang="de-DE" dirty="0"/>
              <a:t>Präambel </a:t>
            </a:r>
          </a:p>
        </p:txBody>
      </p:sp>
    </p:spTree>
    <p:extLst>
      <p:ext uri="{BB962C8B-B14F-4D97-AF65-F5344CB8AC3E}">
        <p14:creationId xmlns:p14="http://schemas.microsoft.com/office/powerpoint/2010/main" val="458485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5001419"/>
          </a:xfrm>
        </p:spPr>
        <p:txBody>
          <a:bodyPr>
            <a:normAutofit/>
          </a:bodyPr>
          <a:lstStyle/>
          <a:p>
            <a:pPr marL="0" lvl="0" indent="0">
              <a:buNone/>
            </a:pPr>
            <a:r>
              <a:rPr lang="de-DE" sz="2400" dirty="0" smtClean="0"/>
              <a:t>1</a:t>
            </a:r>
            <a:r>
              <a:rPr lang="de-DE" sz="2400" dirty="0"/>
              <a:t>. Der Arzt soll die Anwendung von Folter, Grausamkeiten oder anderen unmenschlichen </a:t>
            </a:r>
            <a:r>
              <a:rPr lang="de-DE" sz="2400" dirty="0" smtClean="0"/>
              <a:t>oder </a:t>
            </a:r>
            <a:r>
              <a:rPr lang="de-DE" sz="2400" dirty="0"/>
              <a:t>die Menschenwürde verletzenden Handlungen weder dulden noch gutheißen oder </a:t>
            </a:r>
          </a:p>
          <a:p>
            <a:pPr marL="0" lvl="0" indent="0">
              <a:buNone/>
            </a:pPr>
            <a:r>
              <a:rPr lang="de-DE" sz="2400" dirty="0"/>
              <a:t>sich gar an ihnen beteiligen, was auch immer das Vergehen sei, dessen das Opfer solcher </a:t>
            </a:r>
            <a:r>
              <a:rPr lang="de-DE" sz="2400" dirty="0" smtClean="0"/>
              <a:t>Misshandlungen </a:t>
            </a:r>
            <a:r>
              <a:rPr lang="de-DE" sz="2400" dirty="0"/>
              <a:t>verdächtigt, beschuldigt oder überführt wird, ungeachtet </a:t>
            </a:r>
            <a:r>
              <a:rPr lang="de-DE" sz="2400" dirty="0" smtClean="0"/>
              <a:t>seiner </a:t>
            </a:r>
            <a:endParaRPr lang="de-DE" sz="2400" dirty="0"/>
          </a:p>
          <a:p>
            <a:pPr marL="0" lvl="0" indent="0">
              <a:buNone/>
            </a:pPr>
            <a:r>
              <a:rPr lang="de-DE" sz="2400" dirty="0"/>
              <a:t>Anschauungen und Motive. </a:t>
            </a:r>
            <a:r>
              <a:rPr lang="de-DE" sz="2400" dirty="0" smtClean="0"/>
              <a:t/>
            </a:r>
            <a:br>
              <a:rPr lang="de-DE" sz="2400" dirty="0" smtClean="0"/>
            </a:br>
            <a:r>
              <a:rPr lang="de-DE" sz="2400" dirty="0" smtClean="0"/>
              <a:t/>
            </a:r>
            <a:br>
              <a:rPr lang="de-DE" sz="2400" dirty="0" smtClean="0"/>
            </a:br>
            <a:r>
              <a:rPr lang="de-DE" sz="2400" dirty="0" smtClean="0"/>
              <a:t>Dies </a:t>
            </a:r>
            <a:r>
              <a:rPr lang="de-DE" sz="2400" dirty="0"/>
              <a:t>gilt für alle Situationen, einschließlich bewaffneter </a:t>
            </a:r>
            <a:r>
              <a:rPr lang="de-DE" sz="2400" dirty="0" smtClean="0"/>
              <a:t>Konflikte </a:t>
            </a:r>
            <a:r>
              <a:rPr lang="de-DE" sz="2400" dirty="0"/>
              <a:t>und ziviler Aufstände.</a:t>
            </a:r>
            <a:endParaRPr lang="uk-UA" sz="2400" dirty="0"/>
          </a:p>
        </p:txBody>
      </p:sp>
      <p:sp>
        <p:nvSpPr>
          <p:cNvPr id="3" name="Title 2"/>
          <p:cNvSpPr>
            <a:spLocks noGrp="1"/>
          </p:cNvSpPr>
          <p:nvPr>
            <p:ph type="title"/>
          </p:nvPr>
        </p:nvSpPr>
        <p:spPr/>
        <p:txBody>
          <a:bodyPr>
            <a:normAutofit/>
          </a:bodyPr>
          <a:lstStyle/>
          <a:p>
            <a:pPr marL="514350" lvl="0" indent="-514350"/>
            <a:r>
              <a:rPr lang="de-DE" dirty="0"/>
              <a:t>Deklaration </a:t>
            </a:r>
            <a:endParaRPr lang="de-DE" dirty="0"/>
          </a:p>
        </p:txBody>
      </p:sp>
    </p:spTree>
    <p:extLst>
      <p:ext uri="{BB962C8B-B14F-4D97-AF65-F5344CB8AC3E}">
        <p14:creationId xmlns:p14="http://schemas.microsoft.com/office/powerpoint/2010/main" val="3721239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3309</Words>
  <Application>Microsoft Office PowerPoint</Application>
  <PresentationFormat>On-screen Show (4:3)</PresentationFormat>
  <Paragraphs>290</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Θέμα του Office</vt:lpstr>
      <vt:lpstr>PowerPoint Presentation</vt:lpstr>
      <vt:lpstr>Funding support</vt:lpstr>
      <vt:lpstr>Copyrights</vt:lpstr>
      <vt:lpstr>Die World Medical Association</vt:lpstr>
      <vt:lpstr>Der Weltärzteverband</vt:lpstr>
      <vt:lpstr>Der Weltärzteverband</vt:lpstr>
      <vt:lpstr>PowerPoint Presentation</vt:lpstr>
      <vt:lpstr>Präambel </vt:lpstr>
      <vt:lpstr>Deklaration </vt:lpstr>
      <vt:lpstr>PowerPoint Presentation</vt:lpstr>
      <vt:lpstr>PowerPoint Presentation</vt:lpstr>
      <vt:lpstr>PowerPoint Presentation</vt:lpstr>
      <vt:lpstr>PowerPoint Presentation</vt:lpstr>
      <vt:lpstr>Die folgenden Kapitel fehlen im offiziellen deutschen Handbuch der WMA</vt:lpstr>
      <vt:lpstr>Die folgenden Kapitel fehlen im offiziellen deutschen Handbuch der WMA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Medicine module for trainers</dc:title>
  <dc:creator>Zeti Karydi</dc:creator>
  <cp:lastModifiedBy>tw</cp:lastModifiedBy>
  <cp:revision>45</cp:revision>
  <dcterms:created xsi:type="dcterms:W3CDTF">2011-06-15T12:35:52Z</dcterms:created>
  <dcterms:modified xsi:type="dcterms:W3CDTF">2013-05-14T11:27:25Z</dcterms:modified>
</cp:coreProperties>
</file>