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5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088" autoAdjust="0"/>
  </p:normalViewPr>
  <p:slideViewPr>
    <p:cSldViewPr>
      <p:cViewPr varScale="1">
        <p:scale>
          <a:sx n="66" d="100"/>
          <a:sy n="66" d="100"/>
        </p:scale>
        <p:origin x="-6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3932C-6DDD-410E-AE8B-4CA511F61DBF}" type="datetimeFigureOut">
              <a:rPr lang="el-GR" smtClean="0"/>
              <a:pPr/>
              <a:t>29/5/2013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053F1-96F3-4097-A068-A851F0E773FD}" type="slidenum">
              <a:rPr lang="el-GR" smtClean="0"/>
              <a:pPr/>
              <a:t>‹Nr.›</a:t>
            </a:fld>
            <a:endParaRPr lang="el-GR"/>
          </a:p>
        </p:txBody>
      </p:sp>
    </p:spTree>
    <p:extLst>
      <p:ext uri="{BB962C8B-B14F-4D97-AF65-F5344CB8AC3E}">
        <p14:creationId xmlns:p14="http://schemas.microsoft.com/office/powerpoint/2010/main" val="426506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08053F1-96F3-4097-A068-A851F0E773FD}"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41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F59887DE-9D49-4DB8-A600-182328D88530}" type="slidenum">
              <a:rPr lang="de-DE" sz="1200" smtClean="0"/>
              <a:pPr eaLnBrk="1" hangingPunct="1"/>
              <a:t>12</a:t>
            </a:fld>
            <a:endParaRPr lang="de-DE" sz="1200" smtClean="0"/>
          </a:p>
        </p:txBody>
      </p:sp>
      <p:sp>
        <p:nvSpPr>
          <p:cNvPr id="41989"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9B3CCD13-7ACF-48AF-AC54-64410A526B43}" type="datetime1">
              <a:rPr lang="de-DE" sz="1200" smtClean="0"/>
              <a:pPr eaLnBrk="1" hangingPunct="1"/>
              <a:t>29.05.2013</a:t>
            </a:fld>
            <a:endParaRPr lang="de-DE"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85EB281-7D28-42E8-BD2C-009410215D0A}" type="slidenum">
              <a:rPr lang="de-DE" sz="1200" smtClean="0"/>
              <a:pPr eaLnBrk="1" hangingPunct="1"/>
              <a:t>17</a:t>
            </a:fld>
            <a:endParaRPr lang="de-DE" sz="1200" smtClean="0"/>
          </a:p>
        </p:txBody>
      </p:sp>
      <p:sp>
        <p:nvSpPr>
          <p:cNvPr id="4301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B6091C83-7BA2-457A-9D8D-EDCD2D9C1470}" type="datetime1">
              <a:rPr lang="de-DE" sz="1200" smtClean="0"/>
              <a:pPr eaLnBrk="1" hangingPunct="1"/>
              <a:t>29.05.2013</a:t>
            </a:fld>
            <a:endParaRPr lang="de-DE"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9BA00994-62A2-40CF-AE7F-580CAD47394C}" type="slidenum">
              <a:rPr lang="de-DE" sz="1200" smtClean="0"/>
              <a:pPr eaLnBrk="1" hangingPunct="1"/>
              <a:t>28</a:t>
            </a:fld>
            <a:endParaRPr lang="de-DE" sz="1200" smtClean="0"/>
          </a:p>
        </p:txBody>
      </p:sp>
      <p:sp>
        <p:nvSpPr>
          <p:cNvPr id="44037"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49C55456-87A9-4516-B249-9C68BCC38F02}" type="datetime1">
              <a:rPr lang="de-DE" sz="1200" smtClean="0"/>
              <a:pPr eaLnBrk="1" hangingPunct="1"/>
              <a:t>29.05.2013</a:t>
            </a:fld>
            <a:endParaRPr lang="de-DE"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F8E91F47-98F1-4FF2-B8BC-F47C81A3EA0D}" type="slidenum">
              <a:rPr lang="de-DE" sz="1200" smtClean="0"/>
              <a:pPr eaLnBrk="1" hangingPunct="1"/>
              <a:t>29</a:t>
            </a:fld>
            <a:endParaRPr lang="de-DE" sz="1200" smtClean="0"/>
          </a:p>
        </p:txBody>
      </p:sp>
      <p:sp>
        <p:nvSpPr>
          <p:cNvPr id="45061"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946BD86-B9AC-4986-86BE-560DE1CE2500}" type="datetime1">
              <a:rPr lang="de-DE" sz="1200" smtClean="0"/>
              <a:pPr eaLnBrk="1" hangingPunct="1"/>
              <a:t>29.05.2013</a:t>
            </a:fld>
            <a:endParaRPr lang="de-DE"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08053F1-96F3-4097-A068-A851F0E773FD}" type="slidenum">
              <a:rPr lang="el-GR" smtClean="0"/>
              <a:pPr/>
              <a:t>33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4778C8E-C8FA-4191-B231-32C0D68C508B}"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4778C8E-C8FA-4191-B231-32C0D68C508B}"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D62B59B9-53BF-47C6-954D-73AAC991C7CE}" type="slidenum">
              <a:rPr lang="de-DE" sz="1200" smtClean="0"/>
              <a:pPr eaLnBrk="1" hangingPunct="1"/>
              <a:t>4</a:t>
            </a:fld>
            <a:endParaRPr lang="de-DE" sz="1200" smtClean="0"/>
          </a:p>
        </p:txBody>
      </p:sp>
      <p:sp>
        <p:nvSpPr>
          <p:cNvPr id="3584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B818A96-BEFA-41B8-80E3-261E6190EC06}" type="datetime1">
              <a:rPr lang="de-DE" sz="1200" smtClean="0"/>
              <a:pPr eaLnBrk="1" hangingPunct="1"/>
              <a:t>29.05.2013</a:t>
            </a:fld>
            <a:endParaRPr 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36868"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DBAE7FD2-1B3F-4521-8143-40855D7EF7CA}" type="datetime1">
              <a:rPr lang="de-DE" sz="1200" smtClean="0"/>
              <a:pPr eaLnBrk="1" hangingPunct="1"/>
              <a:t>29.05.2013</a:t>
            </a:fld>
            <a:endParaRPr lang="de-DE"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378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A0A1D824-E98A-4566-A53E-A6C55479BB49}" type="slidenum">
              <a:rPr lang="de-DE" sz="1200" smtClean="0"/>
              <a:pPr eaLnBrk="1" hangingPunct="1"/>
              <a:t>7</a:t>
            </a:fld>
            <a:endParaRPr lang="de-DE" sz="1200" smtClean="0"/>
          </a:p>
        </p:txBody>
      </p:sp>
      <p:sp>
        <p:nvSpPr>
          <p:cNvPr id="37893"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551C8501-2888-4698-AB45-3295705AF2D5}" type="datetime1">
              <a:rPr lang="de-DE" sz="1200" smtClean="0"/>
              <a:pPr eaLnBrk="1" hangingPunct="1"/>
              <a:t>29.05.2013</a:t>
            </a:fld>
            <a:endParaRPr lang="de-DE"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8916"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160F7DA-2BE7-4341-B531-AAEF4B90993F}" type="datetime1">
              <a:rPr lang="de-DE" sz="1200" smtClean="0"/>
              <a:pPr eaLnBrk="1" hangingPunct="1"/>
              <a:t>29.05.2013</a:t>
            </a:fld>
            <a:endParaRPr lang="de-DE" sz="1200" smtClean="0"/>
          </a:p>
        </p:txBody>
      </p:sp>
      <p:sp>
        <p:nvSpPr>
          <p:cNvPr id="38917"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239D4FB3-1B1A-43E5-8632-6F7809235984}" type="slidenum">
              <a:rPr lang="de-DE" sz="1200" smtClean="0"/>
              <a:pPr eaLnBrk="1" hangingPunct="1"/>
              <a:t>9</a:t>
            </a:fld>
            <a:endParaRPr lang="de-DE"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39940" name="Datumsplatzhalt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26320746-1823-4C6B-A9C1-CF076EDF753A}" type="datetime1">
              <a:rPr lang="de-DE" sz="1200" smtClean="0"/>
              <a:pPr eaLnBrk="1" hangingPunct="1"/>
              <a:t>29.05.2013</a:t>
            </a:fld>
            <a:endParaRPr lang="de-DE"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E9299FDA-16EB-41A5-8537-7698645288C2}" type="slidenum">
              <a:rPr lang="de-DE" sz="1200" smtClean="0"/>
              <a:pPr eaLnBrk="1" hangingPunct="1"/>
              <a:t>11</a:t>
            </a:fld>
            <a:endParaRPr lang="de-DE" sz="1200" smtClean="0"/>
          </a:p>
        </p:txBody>
      </p:sp>
      <p:sp>
        <p:nvSpPr>
          <p:cNvPr id="40965" name="Datumsplatzhalt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83077D80-06A0-4B50-837E-E929359FC0D7}" type="datetime1">
              <a:rPr lang="de-DE" sz="1200" smtClean="0"/>
              <a:pPr eaLnBrk="1" hangingPunct="1"/>
              <a:t>29.05.2013</a:t>
            </a:fld>
            <a:endParaRPr lang="de-DE"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2348880"/>
            <a:ext cx="7772400" cy="936104"/>
          </a:xfrm>
        </p:spPr>
        <p:txBody>
          <a:bodyPr/>
          <a:lstStyle/>
          <a:p>
            <a:r>
              <a:rPr lang="el-GR" dirty="0" err="1" smtClean="0"/>
              <a:t>Kλικ</a:t>
            </a:r>
            <a:r>
              <a:rPr lang="el-GR" dirty="0" smtClean="0"/>
              <a:t> για επεξεργασία του τίτλου</a:t>
            </a:r>
            <a:endParaRPr lang="el-GR" dirty="0"/>
          </a:p>
        </p:txBody>
      </p:sp>
      <p:sp>
        <p:nvSpPr>
          <p:cNvPr id="3" name="2 - Υπότιτλος"/>
          <p:cNvSpPr>
            <a:spLocks noGrp="1"/>
          </p:cNvSpPr>
          <p:nvPr>
            <p:ph type="subTitle" idx="1"/>
          </p:nvPr>
        </p:nvSpPr>
        <p:spPr>
          <a:xfrm>
            <a:off x="1403648" y="3284984"/>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Κάντε κλικ για να επεξεργαστείτε τον υπότιτλο του υποδείγματος</a:t>
            </a:r>
            <a:endParaRPr lang="el-GR" dirty="0"/>
          </a:p>
        </p:txBody>
      </p:sp>
      <p:pic>
        <p:nvPicPr>
          <p:cNvPr id="4" name="3 - Εικόνα" descr="by-nc-nd.png"/>
          <p:cNvPicPr>
            <a:picLocks noChangeAspect="1"/>
          </p:cNvPicPr>
          <p:nvPr userDrawn="1"/>
        </p:nvPicPr>
        <p:blipFill>
          <a:blip r:embed="rId3" cstate="print"/>
          <a:stretch>
            <a:fillRect/>
          </a:stretch>
        </p:blipFill>
        <p:spPr>
          <a:xfrm>
            <a:off x="251520" y="6165304"/>
            <a:ext cx="1584176" cy="554266"/>
          </a:xfrm>
          <a:prstGeom prst="rect">
            <a:avLst/>
          </a:prstGeom>
        </p:spPr>
      </p:pic>
      <p:pic>
        <p:nvPicPr>
          <p:cNvPr id="6" name="Content Placeholder 4" descr="LLP logo english.JPG"/>
          <p:cNvPicPr>
            <a:picLocks noChangeAspect="1"/>
          </p:cNvPicPr>
          <p:nvPr userDrawn="1"/>
        </p:nvPicPr>
        <p:blipFill>
          <a:blip r:embed="rId4" cstate="print"/>
          <a:stretch>
            <a:fillRect/>
          </a:stretch>
        </p:blipFill>
        <p:spPr>
          <a:xfrm>
            <a:off x="6755264" y="5805042"/>
            <a:ext cx="2339752" cy="946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lvl2pPr>
              <a:buClr>
                <a:schemeClr val="bg1">
                  <a:lumMod val="50000"/>
                </a:schemeClr>
              </a:buClr>
              <a:defRPr/>
            </a:lvl2pPr>
            <a:lvl5pPr>
              <a:buClr>
                <a:schemeClr val="accent1">
                  <a:lumMod val="50000"/>
                </a:schemeClr>
              </a:buClr>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1 - Θέση τίτλου"/>
          <p:cNvSpPr>
            <a:spLocks noGrp="1"/>
          </p:cNvSpPr>
          <p:nvPr>
            <p:ph type="title"/>
          </p:nvPr>
        </p:nvSpPr>
        <p:spPr>
          <a:xfrm>
            <a:off x="457200" y="116632"/>
            <a:ext cx="8229600" cy="864096"/>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l-GR" dirty="0"/>
          </a:p>
        </p:txBody>
      </p:sp>
      <p:pic>
        <p:nvPicPr>
          <p:cNvPr id="6" name="3 - Εικόνα" descr="by-nc-nd.png"/>
          <p:cNvPicPr>
            <a:picLocks noChangeAspect="1"/>
          </p:cNvPicPr>
          <p:nvPr userDrawn="1"/>
        </p:nvPicPr>
        <p:blipFill>
          <a:blip r:embed="rId2" cstate="print"/>
          <a:stretch>
            <a:fillRect/>
          </a:stretch>
        </p:blipFill>
        <p:spPr>
          <a:xfrm>
            <a:off x="6876256" y="6447761"/>
            <a:ext cx="823239" cy="288032"/>
          </a:xfrm>
          <a:prstGeom prst="rect">
            <a:avLst/>
          </a:prstGeom>
        </p:spPr>
      </p:pic>
      <p:pic>
        <p:nvPicPr>
          <p:cNvPr id="7" name="Content Placeholder 4" descr="LLP logo english.JPG"/>
          <p:cNvPicPr>
            <a:picLocks noChangeAspect="1"/>
          </p:cNvPicPr>
          <p:nvPr userDrawn="1"/>
        </p:nvPicPr>
        <p:blipFill>
          <a:blip r:embed="rId3" cstate="print"/>
          <a:srcRect r="61896" b="29380"/>
          <a:stretch>
            <a:fillRect/>
          </a:stretch>
        </p:blipFill>
        <p:spPr>
          <a:xfrm>
            <a:off x="7740352" y="6428844"/>
            <a:ext cx="576064" cy="432048"/>
          </a:xfrm>
          <a:prstGeom prst="rect">
            <a:avLst/>
          </a:prstGeom>
        </p:spPr>
      </p:pic>
      <p:pic>
        <p:nvPicPr>
          <p:cNvPr id="8" name="Content Placeholder 4" descr="LLP logo english.JPG"/>
          <p:cNvPicPr>
            <a:picLocks noChangeAspect="1"/>
          </p:cNvPicPr>
          <p:nvPr userDrawn="1"/>
        </p:nvPicPr>
        <p:blipFill>
          <a:blip r:embed="rId3" cstate="print"/>
          <a:srcRect l="38104" r="7916" b="52920"/>
          <a:stretch>
            <a:fillRect/>
          </a:stretch>
        </p:blipFill>
        <p:spPr>
          <a:xfrm>
            <a:off x="8300087" y="6484524"/>
            <a:ext cx="843913" cy="3081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1 - Θέση τίτλου"/>
          <p:cNvSpPr>
            <a:spLocks noGrp="1"/>
          </p:cNvSpPr>
          <p:nvPr>
            <p:ph type="title"/>
          </p:nvPr>
        </p:nvSpPr>
        <p:spPr>
          <a:xfrm>
            <a:off x="683568" y="2852936"/>
            <a:ext cx="8229600" cy="936104"/>
          </a:xfrm>
          <a:prstGeom prst="rect">
            <a:avLst/>
          </a:prstGeom>
        </p:spPr>
        <p:txBody>
          <a:bodyPr vert="horz" lIns="91440" tIns="45720" rIns="91440" bIns="45720" rtlCol="0" anchor="ctr">
            <a:normAutofit/>
          </a:bodyPr>
          <a:lstStyle>
            <a:lvl1pPr algn="r">
              <a:defRPr/>
            </a:lvl1pPr>
          </a:lstStyle>
          <a:p>
            <a:r>
              <a:rPr lang="el-GR" dirty="0" err="1" smtClean="0"/>
              <a:t>Kλικ</a:t>
            </a:r>
            <a:r>
              <a:rPr lang="el-GR" dirty="0" smtClean="0"/>
              <a:t> για επεξεργασία του τίτλου</a:t>
            </a:r>
            <a:endParaRPr lang="el-GR" dirty="0"/>
          </a:p>
        </p:txBody>
      </p:sp>
      <p:pic>
        <p:nvPicPr>
          <p:cNvPr id="5" name="3 - Εικόνα" descr="by-nc-nd.png"/>
          <p:cNvPicPr>
            <a:picLocks noChangeAspect="1"/>
          </p:cNvPicPr>
          <p:nvPr userDrawn="1"/>
        </p:nvPicPr>
        <p:blipFill>
          <a:blip r:embed="rId3" cstate="print"/>
          <a:stretch>
            <a:fillRect/>
          </a:stretch>
        </p:blipFill>
        <p:spPr>
          <a:xfrm>
            <a:off x="6876256" y="6447761"/>
            <a:ext cx="823239" cy="288032"/>
          </a:xfrm>
          <a:prstGeom prst="rect">
            <a:avLst/>
          </a:prstGeom>
        </p:spPr>
      </p:pic>
      <p:pic>
        <p:nvPicPr>
          <p:cNvPr id="6" name="Content Placeholder 4" descr="LLP logo english.JPG"/>
          <p:cNvPicPr>
            <a:picLocks noChangeAspect="1"/>
          </p:cNvPicPr>
          <p:nvPr userDrawn="1"/>
        </p:nvPicPr>
        <p:blipFill>
          <a:blip r:embed="rId4" cstate="print"/>
          <a:srcRect r="61896" b="29380"/>
          <a:stretch>
            <a:fillRect/>
          </a:stretch>
        </p:blipFill>
        <p:spPr>
          <a:xfrm>
            <a:off x="7740352" y="6428844"/>
            <a:ext cx="576064" cy="432048"/>
          </a:xfrm>
          <a:prstGeom prst="rect">
            <a:avLst/>
          </a:prstGeom>
        </p:spPr>
      </p:pic>
      <p:pic>
        <p:nvPicPr>
          <p:cNvPr id="7" name="Content Placeholder 4" descr="LLP logo english.JPG"/>
          <p:cNvPicPr>
            <a:picLocks noChangeAspect="1"/>
          </p:cNvPicPr>
          <p:nvPr userDrawn="1"/>
        </p:nvPicPr>
        <p:blipFill>
          <a:blip r:embed="rId4" cstate="print"/>
          <a:srcRect l="38104" r="7916" b="52920"/>
          <a:stretch>
            <a:fillRect/>
          </a:stretch>
        </p:blipFill>
        <p:spPr>
          <a:xfrm>
            <a:off x="8300087" y="6484524"/>
            <a:ext cx="843913" cy="3081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a:defRPr/>
            </a:pPr>
            <a:endParaRPr lang="en-US" sz="180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8239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lgn="l">
              <a:defRPr/>
            </a:pPr>
            <a:endParaRPr lang="en-US"/>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13699074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67544" y="116632"/>
            <a:ext cx="8229600" cy="864096"/>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000" b="1" kern="1200">
          <a:solidFill>
            <a:schemeClr val="accent1">
              <a:lumMod val="7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Courier New" pitchFamily="49" charset="0"/>
        <a:buChar char="o"/>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Wingdings" pitchFamily="2" charset="2"/>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images.google.de/imgres?imgurl=http://shop.wolterskluwer.de/_files/images/dynamic/products/tmp/100_130_wkd_00103161000_9783472031611.jpg.jpg&amp;imgrefurl=http://shop.wolterskluwer.de/wkd/search/%3Fsearch_term%3Dleistungsgesetz&amp;usg=__5qwtX5Ra50yE7zp7Vb-GPZ7KCpg=&amp;h=127&amp;w=100&amp;sz=5&amp;hl=de&amp;start=8&amp;um=1&amp;tbnid=N0S9bzTxSrH1aM:&amp;tbnh=90&amp;tbnw=71&amp;prev=/images%3Fq%3DAsylbewerberleistungsgesetz%2B(%2BAsylblG)%26um%3D1%26hl%3Dde%26rlz%3D1T4GFRC_de" TargetMode="External"/><Relationship Id="rId7" Type="http://schemas.openxmlformats.org/officeDocument/2006/relationships/hyperlink" Target="http://shop.wolterskluwer.de/_files/images/dynamic/products/tmp/200_260_wkd_00130250000_30250_1908_Ord2_4c.jp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images.google.de/imgres?imgurl=http://ecx.images-amazon.com/images/I/31LMgugQFaL.jpg&amp;imgrefurl=http://www.zeno.org/Shop/F/0325-22546401-isbn-347206739X-schmidt-bleibtreu-bruno-kommentar-grundgesetz.htm&amp;usg=__-Heu85fbboKpD3gg1_jjedqooZI=&amp;h=420&amp;w=253&amp;sz=16&amp;hl=de&amp;start=11&amp;um=1&amp;tbnid=mX3gJJvY10M0wM:&amp;tbnh=125&amp;tbnw=75&amp;prev=/images%3Fq%3DGrundgesetz%2B(GG)%26um%3D1%26hl%3Dde%26rlz%3D1T4GFRC_de" TargetMode="Externa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hyperlink" Target="http://www.im.nrw.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aufenthaltstitel.de/stichwort/asyl.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4.xml"/><Relationship Id="rId4" Type="http://schemas.openxmlformats.org/officeDocument/2006/relationships/hyperlink" Target="http://www.integration-in-deutschland.de/cln_117/SharedDocs/Anlagen/DE/DasBAMF/Publikationen/flyer-ablauf-asylverfahren-dt,templateId=raw,property=publicationFile.pdf/flyer-ablauf-asylverfahren-d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wmf"/><Relationship Id="rId1" Type="http://schemas.openxmlformats.org/officeDocument/2006/relationships/slideLayout" Target="../slideLayouts/slideLayout4.xml"/><Relationship Id="rId4" Type="http://schemas.openxmlformats.org/officeDocument/2006/relationships/hyperlink" Target="http://www.integration-in-deutschland.de/cln_117/SharedDocs/Anlagen/DE/DasBAMF/Publikationen/flyer-ablauf-asylverfahren-dt,templateId=raw,property=publicationFile.pdf/flyer-ablauf-asylverfahren-dt.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hyperlink" Target="http://www.integration-in-deutschland.de/cln_117/SharedDocs/Anlagen/DE/DasBAMF/Publikationen/flyer-ablauf-asylverfahren-dt,templateId=raw,property=publicationFile.pdf/flyer-ablauf-asylverfahren-dt.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reativecommons.org/" TargetMode="External"/><Relationship Id="rId4" Type="http://schemas.openxmlformats.org/officeDocument/2006/relationships/hyperlink" Target="http://creativecommons.org/licenses/by-nc-nd/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www.asyl.net/" TargetMode="External"/><Relationship Id="rId13" Type="http://schemas.openxmlformats.org/officeDocument/2006/relationships/hyperlink" Target="http://www.b-umf.de/" TargetMode="External"/><Relationship Id="rId3" Type="http://schemas.openxmlformats.org/officeDocument/2006/relationships/hyperlink" Target="http://www.asyl.net/index.php?id=64" TargetMode="External"/><Relationship Id="rId7" Type="http://schemas.openxmlformats.org/officeDocument/2006/relationships/hyperlink" Target="http://www.dajeb.de/suchmask.php?orte" TargetMode="External"/><Relationship Id="rId12" Type="http://schemas.openxmlformats.org/officeDocument/2006/relationships/hyperlink" Target="http://www.migration-info.de/" TargetMode="External"/><Relationship Id="rId2" Type="http://schemas.openxmlformats.org/officeDocument/2006/relationships/hyperlink" Target="http://www.asyl.net/index.php?id=links_und_adressen" TargetMode="External"/><Relationship Id="rId1" Type="http://schemas.openxmlformats.org/officeDocument/2006/relationships/slideLayout" Target="../slideLayouts/slideLayout4.xml"/><Relationship Id="rId6" Type="http://schemas.openxmlformats.org/officeDocument/2006/relationships/hyperlink" Target="http://www.asyl.net/index.php?id=66" TargetMode="External"/><Relationship Id="rId11" Type="http://schemas.openxmlformats.org/officeDocument/2006/relationships/hyperlink" Target="http://www.ggua-projekt.de/Materialien.10.0.html" TargetMode="External"/><Relationship Id="rId5" Type="http://schemas.openxmlformats.org/officeDocument/2006/relationships/hyperlink" Target="http://www.asyl.net/index.php?id=65" TargetMode="External"/><Relationship Id="rId10" Type="http://schemas.openxmlformats.org/officeDocument/2006/relationships/hyperlink" Target="http://www.proasyl.de/" TargetMode="External"/><Relationship Id="rId4" Type="http://schemas.openxmlformats.org/officeDocument/2006/relationships/hyperlink" Target="http://www.asyl.net/index.php?id=62" TargetMode="External"/><Relationship Id="rId9" Type="http://schemas.openxmlformats.org/officeDocument/2006/relationships/hyperlink" Target="http://www.aufenthaltstitel.de/" TargetMode="External"/><Relationship Id="rId14" Type="http://schemas.openxmlformats.org/officeDocument/2006/relationships/hyperlink" Target="http://www.infoasyl.de.v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LO90bZUH-4E&amp;feature=player_embedded" TargetMode="External"/><Relationship Id="rId7" Type="http://schemas.openxmlformats.org/officeDocument/2006/relationships/hyperlink" Target="http://de.euronews.net/2011/03/03/gedrangel-vor-dem-tor-europas/" TargetMode="External"/><Relationship Id="rId2" Type="http://schemas.openxmlformats.org/officeDocument/2006/relationships/hyperlink" Target="http://www.youtube.com/watch?v=cSiQvxrJ8uE" TargetMode="External"/><Relationship Id="rId1" Type="http://schemas.openxmlformats.org/officeDocument/2006/relationships/slideLayout" Target="../slideLayouts/slideLayout4.xml"/><Relationship Id="rId6" Type="http://schemas.openxmlformats.org/officeDocument/2006/relationships/hyperlink" Target="http://www.youtube.com/watch?v=4Gu6LuC4bJw" TargetMode="External"/><Relationship Id="rId5" Type="http://schemas.openxmlformats.org/officeDocument/2006/relationships/hyperlink" Target="http://www.youtube.com/watch?v=RfuDOO3JgD0&amp;feature=player_embedded" TargetMode="Externa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bamf.de/cln_103/DE/Startseite/startseite-node.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txBox="1">
            <a:spLocks noGrp="1"/>
          </p:cNvSpPr>
          <p:nvPr/>
        </p:nvSpPr>
        <p:spPr bwMode="auto">
          <a:xfrm>
            <a:off x="5791200" y="6405563"/>
            <a:ext cx="3044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r" eaLnBrk="1" hangingPunct="1"/>
            <a:endParaRPr lang="de-DE" sz="1400">
              <a:solidFill>
                <a:srgbClr val="FFFFFF"/>
              </a:solidFill>
            </a:endParaRPr>
          </a:p>
        </p:txBody>
      </p:sp>
      <p:sp>
        <p:nvSpPr>
          <p:cNvPr id="10243" name="Rectangle 2"/>
          <p:cNvSpPr>
            <a:spLocks noGrp="1"/>
          </p:cNvSpPr>
          <p:nvPr>
            <p:ph type="title" idx="4294967295"/>
          </p:nvPr>
        </p:nvSpPr>
        <p:spPr>
          <a:xfrm>
            <a:off x="250825" y="476250"/>
            <a:ext cx="8283575" cy="504825"/>
          </a:xfrm>
        </p:spPr>
        <p:txBody>
          <a:bodyPr/>
          <a:lstStyle/>
          <a:p>
            <a:pPr algn="l"/>
            <a:r>
              <a:rPr lang="de-DE" sz="2400" b="1" smtClean="0">
                <a:solidFill>
                  <a:srgbClr val="003582"/>
                </a:solidFill>
                <a:latin typeface="Gungsuh" pitchFamily="18" charset="-127"/>
                <a:ea typeface="Gungsuh" pitchFamily="18" charset="-127"/>
              </a:rPr>
              <a:t>2.1 Wichtige Begriffe</a:t>
            </a:r>
          </a:p>
        </p:txBody>
      </p:sp>
      <p:sp>
        <p:nvSpPr>
          <p:cNvPr id="171012" name="Oval 4"/>
          <p:cNvSpPr>
            <a:spLocks noChangeArrowheads="1"/>
          </p:cNvSpPr>
          <p:nvPr/>
        </p:nvSpPr>
        <p:spPr bwMode="auto">
          <a:xfrm>
            <a:off x="3995738" y="2060575"/>
            <a:ext cx="1728787" cy="720725"/>
          </a:xfrm>
          <a:prstGeom prst="ellipse">
            <a:avLst/>
          </a:prstGeom>
          <a:gradFill rotWithShape="1">
            <a:gsLst>
              <a:gs pos="0">
                <a:srgbClr val="FFFF5B"/>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13" name="Oval 5"/>
          <p:cNvSpPr>
            <a:spLocks noChangeArrowheads="1"/>
          </p:cNvSpPr>
          <p:nvPr/>
        </p:nvSpPr>
        <p:spPr bwMode="auto">
          <a:xfrm>
            <a:off x="1908175" y="2565400"/>
            <a:ext cx="1223963" cy="431800"/>
          </a:xfrm>
          <a:prstGeom prst="ellipse">
            <a:avLst/>
          </a:prstGeom>
          <a:gradFill rotWithShape="1">
            <a:gsLst>
              <a:gs pos="0">
                <a:srgbClr val="F9CFE7"/>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14" name="Oval 6"/>
          <p:cNvSpPr>
            <a:spLocks noChangeArrowheads="1"/>
          </p:cNvSpPr>
          <p:nvPr/>
        </p:nvSpPr>
        <p:spPr bwMode="auto">
          <a:xfrm>
            <a:off x="3563938" y="1341438"/>
            <a:ext cx="1512887" cy="576262"/>
          </a:xfrm>
          <a:prstGeom prst="ellipse">
            <a:avLst/>
          </a:prstGeom>
          <a:gradFill rotWithShape="1">
            <a:gsLst>
              <a:gs pos="0">
                <a:schemeClr val="accent1"/>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15" name="Oval 7"/>
          <p:cNvSpPr>
            <a:spLocks noChangeArrowheads="1"/>
          </p:cNvSpPr>
          <p:nvPr/>
        </p:nvSpPr>
        <p:spPr bwMode="auto">
          <a:xfrm>
            <a:off x="5508625" y="1341438"/>
            <a:ext cx="2808288" cy="792162"/>
          </a:xfrm>
          <a:prstGeom prst="ellipse">
            <a:avLst/>
          </a:prstGeom>
          <a:gradFill rotWithShape="1">
            <a:gsLst>
              <a:gs pos="0">
                <a:srgbClr val="90F874"/>
              </a:gs>
              <a:gs pos="100000">
                <a:schemeClr val="bg1"/>
              </a:gs>
            </a:gsLst>
            <a:lin ang="5400000" scaled="1"/>
          </a:gradFill>
          <a:ln w="9525">
            <a:solidFill>
              <a:schemeClr val="tx1"/>
            </a:solidFill>
            <a:round/>
            <a:headEnd/>
            <a:tailEnd/>
          </a:ln>
        </p:spPr>
        <p:txBody>
          <a:bodyPr wrap="none" anchor="ctr"/>
          <a:lstStyle/>
          <a:p>
            <a:pPr algn="l"/>
            <a:endParaRPr lang="de-DE"/>
          </a:p>
        </p:txBody>
      </p:sp>
      <p:sp>
        <p:nvSpPr>
          <p:cNvPr id="171016" name="Oval 8"/>
          <p:cNvSpPr>
            <a:spLocks noChangeArrowheads="1"/>
          </p:cNvSpPr>
          <p:nvPr/>
        </p:nvSpPr>
        <p:spPr bwMode="auto">
          <a:xfrm>
            <a:off x="2843213" y="2924175"/>
            <a:ext cx="2592387" cy="936625"/>
          </a:xfrm>
          <a:prstGeom prst="ellipse">
            <a:avLst/>
          </a:prstGeom>
          <a:gradFill rotWithShape="1">
            <a:gsLst>
              <a:gs pos="0">
                <a:srgbClr val="DDFFFF"/>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17" name="Oval 9"/>
          <p:cNvSpPr>
            <a:spLocks noChangeArrowheads="1"/>
          </p:cNvSpPr>
          <p:nvPr/>
        </p:nvSpPr>
        <p:spPr bwMode="auto">
          <a:xfrm>
            <a:off x="6011863" y="3213100"/>
            <a:ext cx="2376487" cy="792163"/>
          </a:xfrm>
          <a:prstGeom prst="ellipse">
            <a:avLst/>
          </a:prstGeom>
          <a:gradFill rotWithShape="1">
            <a:gsLst>
              <a:gs pos="0">
                <a:schemeClr val="bg2"/>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18" name="Oval 10"/>
          <p:cNvSpPr>
            <a:spLocks noChangeArrowheads="1"/>
          </p:cNvSpPr>
          <p:nvPr/>
        </p:nvSpPr>
        <p:spPr bwMode="auto">
          <a:xfrm>
            <a:off x="4787900" y="3933825"/>
            <a:ext cx="1512888" cy="576263"/>
          </a:xfrm>
          <a:prstGeom prst="ellipse">
            <a:avLst/>
          </a:prstGeom>
          <a:gradFill rotWithShape="1">
            <a:gsLst>
              <a:gs pos="0">
                <a:srgbClr val="8BD9B2"/>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0251" name="Oval 11"/>
          <p:cNvSpPr>
            <a:spLocks noChangeArrowheads="1"/>
          </p:cNvSpPr>
          <p:nvPr/>
        </p:nvSpPr>
        <p:spPr bwMode="auto">
          <a:xfrm>
            <a:off x="323850" y="2276475"/>
            <a:ext cx="1512888" cy="576263"/>
          </a:xfrm>
          <a:prstGeom prst="ellipse">
            <a:avLst/>
          </a:prstGeom>
          <a:gradFill rotWithShape="1">
            <a:gsLst>
              <a:gs pos="0">
                <a:srgbClr val="FAE8A4"/>
              </a:gs>
              <a:gs pos="100000">
                <a:schemeClr val="bg1"/>
              </a:gs>
            </a:gsLst>
            <a:lin ang="5400000" scaled="1"/>
          </a:gradFill>
          <a:ln w="9525">
            <a:solidFill>
              <a:schemeClr val="tx1"/>
            </a:solidFill>
            <a:round/>
            <a:headEnd/>
            <a:tailEnd/>
          </a:ln>
        </p:spPr>
        <p:txBody>
          <a:bodyPr wrap="none" anchor="ctr"/>
          <a:lstStyle/>
          <a:p>
            <a:pPr algn="l"/>
            <a:endParaRPr lang="de-DE"/>
          </a:p>
        </p:txBody>
      </p:sp>
      <p:sp>
        <p:nvSpPr>
          <p:cNvPr id="171020" name="Oval 12"/>
          <p:cNvSpPr>
            <a:spLocks noChangeArrowheads="1"/>
          </p:cNvSpPr>
          <p:nvPr/>
        </p:nvSpPr>
        <p:spPr bwMode="auto">
          <a:xfrm>
            <a:off x="2555875" y="4221163"/>
            <a:ext cx="1871663" cy="576262"/>
          </a:xfrm>
          <a:prstGeom prst="ellipse">
            <a:avLst/>
          </a:prstGeom>
          <a:gradFill rotWithShape="1">
            <a:gsLst>
              <a:gs pos="0">
                <a:srgbClr val="2A2A2A"/>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1" name="Oval 13"/>
          <p:cNvSpPr>
            <a:spLocks noChangeArrowheads="1"/>
          </p:cNvSpPr>
          <p:nvPr/>
        </p:nvSpPr>
        <p:spPr bwMode="auto">
          <a:xfrm>
            <a:off x="971550" y="3357563"/>
            <a:ext cx="1655763" cy="576262"/>
          </a:xfrm>
          <a:prstGeom prst="ellipse">
            <a:avLst/>
          </a:prstGeom>
          <a:gradFill rotWithShape="1">
            <a:gsLst>
              <a:gs pos="0">
                <a:srgbClr val="6D6DFF"/>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2" name="Oval 14"/>
          <p:cNvSpPr>
            <a:spLocks noChangeArrowheads="1"/>
          </p:cNvSpPr>
          <p:nvPr/>
        </p:nvSpPr>
        <p:spPr bwMode="auto">
          <a:xfrm>
            <a:off x="323850" y="4508500"/>
            <a:ext cx="1800225" cy="576263"/>
          </a:xfrm>
          <a:prstGeom prst="ellipse">
            <a:avLst/>
          </a:prstGeom>
          <a:gradFill rotWithShape="1">
            <a:gsLst>
              <a:gs pos="0">
                <a:srgbClr val="CCFF33"/>
              </a:gs>
              <a:gs pos="100000">
                <a:schemeClr val="bg1"/>
              </a:gs>
            </a:gsLst>
            <a:lin ang="5400000" scaled="1"/>
          </a:gradFill>
          <a:ln w="9525">
            <a:solidFill>
              <a:schemeClr val="tx1"/>
            </a:solidFill>
            <a:round/>
            <a:headEnd/>
            <a:tailEnd/>
          </a:ln>
        </p:spPr>
        <p:txBody>
          <a:bodyPr wrap="none" anchor="ctr"/>
          <a:lstStyle/>
          <a:p>
            <a:pPr algn="l"/>
            <a:endParaRPr lang="de-DE"/>
          </a:p>
        </p:txBody>
      </p:sp>
      <p:sp>
        <p:nvSpPr>
          <p:cNvPr id="171023" name="Oval 15"/>
          <p:cNvSpPr>
            <a:spLocks noChangeArrowheads="1"/>
          </p:cNvSpPr>
          <p:nvPr/>
        </p:nvSpPr>
        <p:spPr bwMode="auto">
          <a:xfrm rot="10799896" flipV="1">
            <a:off x="6948488" y="2420938"/>
            <a:ext cx="1655762" cy="576262"/>
          </a:xfrm>
          <a:prstGeom prst="ellipse">
            <a:avLst/>
          </a:prstGeom>
          <a:gradFill rotWithShape="1">
            <a:gsLst>
              <a:gs pos="0">
                <a:srgbClr val="FF5757"/>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4" name="Oval 16"/>
          <p:cNvSpPr>
            <a:spLocks noChangeArrowheads="1"/>
          </p:cNvSpPr>
          <p:nvPr/>
        </p:nvSpPr>
        <p:spPr bwMode="auto">
          <a:xfrm>
            <a:off x="4284663" y="4941888"/>
            <a:ext cx="2016125" cy="576262"/>
          </a:xfrm>
          <a:prstGeom prst="ellipse">
            <a:avLst/>
          </a:prstGeom>
          <a:gradFill rotWithShape="1">
            <a:gsLst>
              <a:gs pos="0">
                <a:srgbClr val="B00000"/>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5" name="Oval 17"/>
          <p:cNvSpPr>
            <a:spLocks noChangeArrowheads="1"/>
          </p:cNvSpPr>
          <p:nvPr/>
        </p:nvSpPr>
        <p:spPr bwMode="auto">
          <a:xfrm>
            <a:off x="5724525" y="5516563"/>
            <a:ext cx="2447925" cy="720725"/>
          </a:xfrm>
          <a:prstGeom prst="ellipse">
            <a:avLst/>
          </a:prstGeom>
          <a:gradFill rotWithShape="1">
            <a:gsLst>
              <a:gs pos="0">
                <a:srgbClr val="A6A200"/>
              </a:gs>
              <a:gs pos="100000">
                <a:schemeClr val="bg1"/>
              </a:gs>
            </a:gsLst>
            <a:lin ang="5400000" scaled="1"/>
          </a:gradFill>
          <a:ln w="9525">
            <a:solidFill>
              <a:schemeClr val="tx1"/>
            </a:solidFill>
            <a:round/>
            <a:headEnd/>
            <a:tailEnd/>
          </a:ln>
        </p:spPr>
        <p:txBody>
          <a:bodyPr wrap="none" anchor="ctr"/>
          <a:lstStyle/>
          <a:p>
            <a:pPr algn="l"/>
            <a:endParaRPr lang="de-DE"/>
          </a:p>
        </p:txBody>
      </p:sp>
      <p:sp>
        <p:nvSpPr>
          <p:cNvPr id="171026" name="Oval 18"/>
          <p:cNvSpPr>
            <a:spLocks noChangeArrowheads="1"/>
          </p:cNvSpPr>
          <p:nvPr/>
        </p:nvSpPr>
        <p:spPr bwMode="auto">
          <a:xfrm>
            <a:off x="3348038" y="5734050"/>
            <a:ext cx="1944687" cy="576263"/>
          </a:xfrm>
          <a:prstGeom prst="ellipse">
            <a:avLst/>
          </a:prstGeom>
          <a:gradFill rotWithShape="1">
            <a:gsLst>
              <a:gs pos="0">
                <a:srgbClr val="00B4DE"/>
              </a:gs>
              <a:gs pos="100000">
                <a:schemeClr val="bg1"/>
              </a:gs>
            </a:gsLst>
            <a:lin ang="5400000" scaled="1"/>
          </a:gradFill>
          <a:ln w="9525">
            <a:solidFill>
              <a:schemeClr val="tx1"/>
            </a:solidFill>
            <a:round/>
            <a:headEnd/>
            <a:tailEnd/>
          </a:ln>
        </p:spPr>
        <p:txBody>
          <a:bodyPr wrap="none" anchor="ctr"/>
          <a:lstStyle/>
          <a:p>
            <a:pPr algn="l"/>
            <a:endParaRPr lang="de-DE"/>
          </a:p>
        </p:txBody>
      </p:sp>
      <p:sp>
        <p:nvSpPr>
          <p:cNvPr id="171027" name="Oval 19"/>
          <p:cNvSpPr>
            <a:spLocks noChangeArrowheads="1"/>
          </p:cNvSpPr>
          <p:nvPr/>
        </p:nvSpPr>
        <p:spPr bwMode="auto">
          <a:xfrm>
            <a:off x="6877050" y="4365625"/>
            <a:ext cx="1657350" cy="792163"/>
          </a:xfrm>
          <a:prstGeom prst="ellipse">
            <a:avLst/>
          </a:prstGeom>
          <a:gradFill rotWithShape="1">
            <a:gsLst>
              <a:gs pos="0">
                <a:srgbClr val="FFCC66"/>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8" name="Oval 20"/>
          <p:cNvSpPr>
            <a:spLocks noChangeArrowheads="1"/>
          </p:cNvSpPr>
          <p:nvPr/>
        </p:nvSpPr>
        <p:spPr bwMode="auto">
          <a:xfrm>
            <a:off x="611188" y="5300663"/>
            <a:ext cx="2447925" cy="792162"/>
          </a:xfrm>
          <a:prstGeom prst="ellipse">
            <a:avLst/>
          </a:prstGeom>
          <a:gradFill rotWithShape="1">
            <a:gsLst>
              <a:gs pos="0">
                <a:srgbClr val="993366"/>
              </a:gs>
              <a:gs pos="100000">
                <a:schemeClr val="bg1"/>
              </a:gs>
            </a:gsLst>
            <a:lin ang="5400000" scaled="1"/>
          </a:gradFill>
          <a:ln w="9525">
            <a:solidFill>
              <a:schemeClr val="tx1"/>
            </a:solidFill>
            <a:round/>
            <a:headEnd/>
            <a:tailEnd/>
          </a:ln>
        </p:spPr>
        <p:txBody>
          <a:bodyPr wrap="none" anchor="ctr"/>
          <a:lstStyle/>
          <a:p>
            <a:pPr algn="l">
              <a:defRPr/>
            </a:pPr>
            <a:endParaRPr lang="de-DE">
              <a:latin typeface="+mn-lt"/>
            </a:endParaRPr>
          </a:p>
        </p:txBody>
      </p:sp>
      <p:sp>
        <p:nvSpPr>
          <p:cNvPr id="171029" name="Text Box 21"/>
          <p:cNvSpPr txBox="1">
            <a:spLocks noChangeArrowheads="1"/>
          </p:cNvSpPr>
          <p:nvPr/>
        </p:nvSpPr>
        <p:spPr bwMode="auto">
          <a:xfrm>
            <a:off x="3276600" y="1481138"/>
            <a:ext cx="2160588" cy="723900"/>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Migranten</a:t>
            </a:r>
          </a:p>
          <a:p>
            <a:pPr algn="l">
              <a:spcBef>
                <a:spcPct val="50000"/>
              </a:spcBef>
              <a:defRPr/>
            </a:pPr>
            <a:endParaRPr lang="de-DE" sz="1800" dirty="0">
              <a:latin typeface="+mn-lt"/>
            </a:endParaRPr>
          </a:p>
        </p:txBody>
      </p:sp>
      <p:sp>
        <p:nvSpPr>
          <p:cNvPr id="8214" name="Text Box 22"/>
          <p:cNvSpPr txBox="1">
            <a:spLocks noChangeArrowheads="1"/>
          </p:cNvSpPr>
          <p:nvPr/>
        </p:nvSpPr>
        <p:spPr bwMode="auto">
          <a:xfrm>
            <a:off x="1187450" y="1989138"/>
            <a:ext cx="1223963" cy="396875"/>
          </a:xfrm>
          <a:prstGeom prst="rect">
            <a:avLst/>
          </a:prstGeom>
          <a:noFill/>
          <a:ln w="9525">
            <a:noFill/>
            <a:miter lim="800000"/>
            <a:headEnd/>
            <a:tailEnd/>
          </a:ln>
        </p:spPr>
        <p:txBody>
          <a:bodyPr>
            <a:spAutoFit/>
          </a:bodyPr>
          <a:lstStyle/>
          <a:p>
            <a:pPr algn="l">
              <a:spcBef>
                <a:spcPct val="50000"/>
              </a:spcBef>
              <a:defRPr/>
            </a:pPr>
            <a:endParaRPr lang="de-DE">
              <a:latin typeface="+mn-lt"/>
            </a:endParaRPr>
          </a:p>
        </p:txBody>
      </p:sp>
      <p:sp>
        <p:nvSpPr>
          <p:cNvPr id="171031" name="Text Box 23"/>
          <p:cNvSpPr txBox="1">
            <a:spLocks noChangeArrowheads="1"/>
          </p:cNvSpPr>
          <p:nvPr/>
        </p:nvSpPr>
        <p:spPr bwMode="auto">
          <a:xfrm>
            <a:off x="1835150" y="2420938"/>
            <a:ext cx="1223963" cy="942975"/>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	Asyl</a:t>
            </a:r>
          </a:p>
          <a:p>
            <a:pPr algn="l">
              <a:spcBef>
                <a:spcPct val="50000"/>
              </a:spcBef>
              <a:defRPr/>
            </a:pPr>
            <a:endParaRPr lang="de-DE" sz="1800" dirty="0">
              <a:latin typeface="+mn-lt"/>
            </a:endParaRPr>
          </a:p>
        </p:txBody>
      </p:sp>
      <p:sp>
        <p:nvSpPr>
          <p:cNvPr id="10264" name="Text Box 24"/>
          <p:cNvSpPr txBox="1">
            <a:spLocks noChangeArrowheads="1"/>
          </p:cNvSpPr>
          <p:nvPr/>
        </p:nvSpPr>
        <p:spPr bwMode="auto">
          <a:xfrm>
            <a:off x="0" y="2417763"/>
            <a:ext cx="2016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lvl="1" algn="l">
              <a:lnSpc>
                <a:spcPct val="80000"/>
              </a:lnSpc>
              <a:spcBef>
                <a:spcPct val="20000"/>
              </a:spcBef>
              <a:buClr>
                <a:schemeClr val="accent2"/>
              </a:buClr>
              <a:buSzPct val="70000"/>
              <a:buFont typeface="Wingdings" pitchFamily="2" charset="2"/>
              <a:buNone/>
            </a:pPr>
            <a:r>
              <a:rPr lang="de-DE" sz="1800">
                <a:latin typeface="Calibri" pitchFamily="34" charset="0"/>
              </a:rPr>
              <a:t>Flüchtlinge</a:t>
            </a:r>
          </a:p>
          <a:p>
            <a:pPr algn="l" eaLnBrk="1" hangingPunct="1">
              <a:spcBef>
                <a:spcPct val="50000"/>
              </a:spcBef>
            </a:pPr>
            <a:endParaRPr lang="de-DE" sz="1800">
              <a:latin typeface="Calibri" pitchFamily="34" charset="0"/>
            </a:endParaRPr>
          </a:p>
        </p:txBody>
      </p:sp>
      <p:sp>
        <p:nvSpPr>
          <p:cNvPr id="171034" name="Text Box 26"/>
          <p:cNvSpPr txBox="1">
            <a:spLocks noChangeArrowheads="1"/>
          </p:cNvSpPr>
          <p:nvPr/>
        </p:nvSpPr>
        <p:spPr bwMode="auto">
          <a:xfrm>
            <a:off x="2651125" y="4292600"/>
            <a:ext cx="1992313" cy="369888"/>
          </a:xfrm>
          <a:prstGeom prst="rect">
            <a:avLst/>
          </a:prstGeom>
          <a:noFill/>
          <a:ln w="9525">
            <a:noFill/>
            <a:miter lim="800000"/>
            <a:headEnd/>
            <a:tailEnd/>
          </a:ln>
        </p:spPr>
        <p:txBody>
          <a:bodyPr>
            <a:spAutoFit/>
          </a:bodyPr>
          <a:lstStyle/>
          <a:p>
            <a:pPr algn="l">
              <a:spcBef>
                <a:spcPct val="50000"/>
              </a:spcBef>
              <a:defRPr/>
            </a:pPr>
            <a:r>
              <a:rPr lang="de-DE" sz="1800" dirty="0">
                <a:latin typeface="+mn-lt"/>
              </a:rPr>
              <a:t>Asylverfahren</a:t>
            </a:r>
          </a:p>
        </p:txBody>
      </p:sp>
      <p:sp>
        <p:nvSpPr>
          <p:cNvPr id="171035" name="Text Box 27"/>
          <p:cNvSpPr txBox="1">
            <a:spLocks noChangeArrowheads="1"/>
          </p:cNvSpPr>
          <p:nvPr/>
        </p:nvSpPr>
        <p:spPr bwMode="auto">
          <a:xfrm>
            <a:off x="6659563" y="2565400"/>
            <a:ext cx="2016125" cy="311150"/>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Asylsuchend</a:t>
            </a:r>
          </a:p>
        </p:txBody>
      </p:sp>
      <p:sp>
        <p:nvSpPr>
          <p:cNvPr id="171036" name="Text Box 28"/>
          <p:cNvSpPr txBox="1">
            <a:spLocks noChangeArrowheads="1"/>
          </p:cNvSpPr>
          <p:nvPr/>
        </p:nvSpPr>
        <p:spPr bwMode="auto">
          <a:xfrm>
            <a:off x="615950" y="3505200"/>
            <a:ext cx="2087563" cy="723900"/>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a:latin typeface="+mn-lt"/>
              </a:rPr>
              <a:t>Asylbewerber</a:t>
            </a:r>
          </a:p>
          <a:p>
            <a:pPr algn="l">
              <a:spcBef>
                <a:spcPct val="50000"/>
              </a:spcBef>
              <a:defRPr/>
            </a:pPr>
            <a:endParaRPr lang="de-DE" sz="1800">
              <a:latin typeface="+mn-lt"/>
            </a:endParaRPr>
          </a:p>
        </p:txBody>
      </p:sp>
      <p:sp>
        <p:nvSpPr>
          <p:cNvPr id="171037" name="Text Box 29"/>
          <p:cNvSpPr txBox="1">
            <a:spLocks noChangeArrowheads="1"/>
          </p:cNvSpPr>
          <p:nvPr/>
        </p:nvSpPr>
        <p:spPr bwMode="auto">
          <a:xfrm>
            <a:off x="0" y="4652963"/>
            <a:ext cx="2578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lvl="1" algn="l">
              <a:lnSpc>
                <a:spcPct val="80000"/>
              </a:lnSpc>
              <a:spcBef>
                <a:spcPct val="20000"/>
              </a:spcBef>
              <a:buClr>
                <a:schemeClr val="accent2"/>
              </a:buClr>
              <a:buSzPct val="70000"/>
              <a:buFont typeface="Wingdings" pitchFamily="2" charset="2"/>
              <a:buNone/>
            </a:pPr>
            <a:r>
              <a:rPr lang="de-DE" sz="1800">
                <a:latin typeface="Calibri" pitchFamily="34" charset="0"/>
              </a:rPr>
              <a:t>Asylberechtigt</a:t>
            </a:r>
            <a:endParaRPr lang="de-DE"/>
          </a:p>
        </p:txBody>
      </p:sp>
      <p:sp>
        <p:nvSpPr>
          <p:cNvPr id="171038" name="Text Box 30"/>
          <p:cNvSpPr txBox="1">
            <a:spLocks noChangeArrowheads="1"/>
          </p:cNvSpPr>
          <p:nvPr/>
        </p:nvSpPr>
        <p:spPr bwMode="auto">
          <a:xfrm>
            <a:off x="6588125" y="4508500"/>
            <a:ext cx="1873250" cy="942975"/>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a:latin typeface="+mn-lt"/>
              </a:rPr>
              <a:t>Anerkannte Flüchtlinge</a:t>
            </a:r>
          </a:p>
          <a:p>
            <a:pPr algn="l">
              <a:spcBef>
                <a:spcPct val="50000"/>
              </a:spcBef>
              <a:defRPr/>
            </a:pPr>
            <a:endParaRPr lang="de-DE" sz="1800">
              <a:latin typeface="+mn-lt"/>
            </a:endParaRPr>
          </a:p>
        </p:txBody>
      </p:sp>
      <p:sp>
        <p:nvSpPr>
          <p:cNvPr id="171039" name="Text Box 31"/>
          <p:cNvSpPr txBox="1">
            <a:spLocks noChangeArrowheads="1"/>
          </p:cNvSpPr>
          <p:nvPr/>
        </p:nvSpPr>
        <p:spPr bwMode="auto">
          <a:xfrm>
            <a:off x="3851275" y="2198688"/>
            <a:ext cx="1797050" cy="942975"/>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Duldung/ Geduldete</a:t>
            </a:r>
          </a:p>
          <a:p>
            <a:pPr algn="l">
              <a:spcBef>
                <a:spcPct val="50000"/>
              </a:spcBef>
              <a:defRPr/>
            </a:pPr>
            <a:endParaRPr lang="de-DE" sz="1800" dirty="0">
              <a:latin typeface="+mn-lt"/>
            </a:endParaRPr>
          </a:p>
        </p:txBody>
      </p:sp>
      <p:sp>
        <p:nvSpPr>
          <p:cNvPr id="171040" name="Text Box 32"/>
          <p:cNvSpPr txBox="1">
            <a:spLocks noChangeArrowheads="1"/>
          </p:cNvSpPr>
          <p:nvPr/>
        </p:nvSpPr>
        <p:spPr bwMode="auto">
          <a:xfrm>
            <a:off x="5840413" y="3336925"/>
            <a:ext cx="2260600" cy="534988"/>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Abschiebung/Abschiebehaft</a:t>
            </a:r>
          </a:p>
        </p:txBody>
      </p:sp>
      <p:sp>
        <p:nvSpPr>
          <p:cNvPr id="171041" name="Text Box 33"/>
          <p:cNvSpPr txBox="1">
            <a:spLocks noChangeArrowheads="1"/>
          </p:cNvSpPr>
          <p:nvPr/>
        </p:nvSpPr>
        <p:spPr bwMode="auto">
          <a:xfrm>
            <a:off x="4427538" y="4076700"/>
            <a:ext cx="2160587" cy="314325"/>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Ausweisung</a:t>
            </a:r>
          </a:p>
        </p:txBody>
      </p:sp>
      <p:sp>
        <p:nvSpPr>
          <p:cNvPr id="171042" name="Text Box 34"/>
          <p:cNvSpPr txBox="1">
            <a:spLocks noChangeArrowheads="1"/>
          </p:cNvSpPr>
          <p:nvPr/>
        </p:nvSpPr>
        <p:spPr bwMode="auto">
          <a:xfrm>
            <a:off x="323850" y="5445125"/>
            <a:ext cx="28082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lvl="1" algn="l">
              <a:lnSpc>
                <a:spcPct val="80000"/>
              </a:lnSpc>
              <a:spcBef>
                <a:spcPct val="20000"/>
              </a:spcBef>
              <a:buClr>
                <a:schemeClr val="accent2"/>
              </a:buClr>
              <a:buSzPct val="70000"/>
              <a:buFont typeface="Wingdings" pitchFamily="2" charset="2"/>
              <a:buNone/>
            </a:pPr>
            <a:r>
              <a:rPr lang="de-DE" sz="1800">
                <a:latin typeface="Calibri" pitchFamily="34" charset="0"/>
              </a:rPr>
              <a:t>Rückkehr/ Freiwillige Rückkehr</a:t>
            </a:r>
          </a:p>
          <a:p>
            <a:pPr algn="l" eaLnBrk="1" hangingPunct="1">
              <a:spcBef>
                <a:spcPct val="50000"/>
              </a:spcBef>
            </a:pPr>
            <a:endParaRPr lang="de-DE" sz="1800">
              <a:latin typeface="Calibri" pitchFamily="34" charset="0"/>
            </a:endParaRPr>
          </a:p>
        </p:txBody>
      </p:sp>
      <p:sp>
        <p:nvSpPr>
          <p:cNvPr id="171043" name="Text Box 35"/>
          <p:cNvSpPr txBox="1">
            <a:spLocks noChangeArrowheads="1"/>
          </p:cNvSpPr>
          <p:nvPr/>
        </p:nvSpPr>
        <p:spPr bwMode="auto">
          <a:xfrm>
            <a:off x="2771775" y="3213100"/>
            <a:ext cx="2592388" cy="314325"/>
          </a:xfrm>
          <a:prstGeom prst="rect">
            <a:avLst/>
          </a:prstGeom>
          <a:noFill/>
          <a:ln w="9525">
            <a:noFill/>
            <a:miter lim="800000"/>
            <a:headEnd/>
            <a:tailEnd/>
          </a:ln>
        </p:spPr>
        <p:txBody>
          <a:bodyPr>
            <a:spAutoFit/>
          </a:bodyPr>
          <a:lstStyle/>
          <a:p>
            <a:pPr lvl="1" algn="l" eaLnBrk="0" hangingPunct="0">
              <a:lnSpc>
                <a:spcPct val="80000"/>
              </a:lnSpc>
              <a:spcBef>
                <a:spcPct val="20000"/>
              </a:spcBef>
              <a:buClr>
                <a:schemeClr val="accent2"/>
              </a:buClr>
              <a:buSzPct val="70000"/>
              <a:buFont typeface="Wingdings" pitchFamily="2" charset="2"/>
              <a:buNone/>
              <a:defRPr/>
            </a:pPr>
            <a:r>
              <a:rPr lang="de-DE" sz="1800" dirty="0">
                <a:latin typeface="+mn-lt"/>
              </a:rPr>
              <a:t>Mitwirkungspflicht</a:t>
            </a:r>
          </a:p>
        </p:txBody>
      </p:sp>
      <p:sp>
        <p:nvSpPr>
          <p:cNvPr id="171044" name="Text Box 36"/>
          <p:cNvSpPr txBox="1">
            <a:spLocks noChangeArrowheads="1"/>
          </p:cNvSpPr>
          <p:nvPr/>
        </p:nvSpPr>
        <p:spPr bwMode="auto">
          <a:xfrm>
            <a:off x="5381625" y="1455738"/>
            <a:ext cx="3584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lvl="1" algn="l">
              <a:lnSpc>
                <a:spcPct val="80000"/>
              </a:lnSpc>
              <a:spcBef>
                <a:spcPct val="20000"/>
              </a:spcBef>
              <a:buClr>
                <a:schemeClr val="accent2"/>
              </a:buClr>
              <a:buSzPct val="70000"/>
              <a:buFont typeface="Wingdings" pitchFamily="2" charset="2"/>
              <a:buNone/>
            </a:pPr>
            <a:r>
              <a:rPr lang="de-DE" sz="1800">
                <a:latin typeface="Calibri" pitchFamily="34" charset="0"/>
              </a:rPr>
              <a:t>Ermessen/ Ermessenentscheidung</a:t>
            </a:r>
            <a:endParaRPr lang="de-DE"/>
          </a:p>
        </p:txBody>
      </p:sp>
      <p:sp>
        <p:nvSpPr>
          <p:cNvPr id="171045" name="Text Box 37"/>
          <p:cNvSpPr txBox="1">
            <a:spLocks noChangeArrowheads="1"/>
          </p:cNvSpPr>
          <p:nvPr/>
        </p:nvSpPr>
        <p:spPr bwMode="auto">
          <a:xfrm>
            <a:off x="4356100" y="5013325"/>
            <a:ext cx="1944688" cy="366713"/>
          </a:xfrm>
          <a:prstGeom prst="rect">
            <a:avLst/>
          </a:prstGeom>
          <a:noFill/>
          <a:ln w="9525">
            <a:noFill/>
            <a:miter lim="800000"/>
            <a:headEnd/>
            <a:tailEnd/>
          </a:ln>
        </p:spPr>
        <p:txBody>
          <a:bodyPr>
            <a:spAutoFit/>
          </a:bodyPr>
          <a:lstStyle/>
          <a:p>
            <a:pPr algn="l">
              <a:spcBef>
                <a:spcPct val="50000"/>
              </a:spcBef>
              <a:defRPr/>
            </a:pPr>
            <a:r>
              <a:rPr lang="de-DE" sz="1800" dirty="0">
                <a:latin typeface="+mn-lt"/>
              </a:rPr>
              <a:t>Aufenthaltsstatus</a:t>
            </a:r>
          </a:p>
        </p:txBody>
      </p:sp>
      <p:sp>
        <p:nvSpPr>
          <p:cNvPr id="171046" name="Text Box 38"/>
          <p:cNvSpPr txBox="1">
            <a:spLocks noChangeArrowheads="1"/>
          </p:cNvSpPr>
          <p:nvPr/>
        </p:nvSpPr>
        <p:spPr bwMode="auto">
          <a:xfrm>
            <a:off x="2916238" y="5876925"/>
            <a:ext cx="27352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lvl="1" algn="l">
              <a:lnSpc>
                <a:spcPct val="80000"/>
              </a:lnSpc>
              <a:spcBef>
                <a:spcPct val="20000"/>
              </a:spcBef>
              <a:buClr>
                <a:schemeClr val="accent2"/>
              </a:buClr>
              <a:buSzPct val="70000"/>
              <a:buFont typeface="Wingdings" pitchFamily="2" charset="2"/>
              <a:buNone/>
            </a:pPr>
            <a:r>
              <a:rPr lang="de-DE" sz="1800">
                <a:latin typeface="Calibri" pitchFamily="34" charset="0"/>
              </a:rPr>
              <a:t>Sicherer Drittstaat</a:t>
            </a:r>
          </a:p>
          <a:p>
            <a:pPr algn="l" eaLnBrk="1" hangingPunct="1">
              <a:spcBef>
                <a:spcPct val="50000"/>
              </a:spcBef>
            </a:pPr>
            <a:endParaRPr lang="de-DE" sz="1800">
              <a:latin typeface="Calibri" pitchFamily="34" charset="0"/>
            </a:endParaRPr>
          </a:p>
        </p:txBody>
      </p:sp>
      <p:sp>
        <p:nvSpPr>
          <p:cNvPr id="171047" name="Text Box 39"/>
          <p:cNvSpPr txBox="1">
            <a:spLocks noChangeArrowheads="1"/>
          </p:cNvSpPr>
          <p:nvPr/>
        </p:nvSpPr>
        <p:spPr bwMode="auto">
          <a:xfrm>
            <a:off x="6016625" y="5546725"/>
            <a:ext cx="2160588" cy="641350"/>
          </a:xfrm>
          <a:prstGeom prst="rect">
            <a:avLst/>
          </a:prstGeom>
          <a:noFill/>
          <a:ln w="9525">
            <a:noFill/>
            <a:miter lim="800000"/>
            <a:headEnd/>
            <a:tailEnd/>
          </a:ln>
        </p:spPr>
        <p:txBody>
          <a:bodyPr>
            <a:spAutoFit/>
          </a:bodyPr>
          <a:lstStyle/>
          <a:p>
            <a:pPr algn="l">
              <a:spcBef>
                <a:spcPct val="50000"/>
              </a:spcBef>
              <a:defRPr/>
            </a:pPr>
            <a:r>
              <a:rPr lang="de-DE" sz="1800" dirty="0">
                <a:latin typeface="+mn-lt"/>
              </a:rPr>
              <a:t>Dubliner Übereinkommen</a:t>
            </a:r>
          </a:p>
        </p:txBody>
      </p:sp>
      <p:sp>
        <p:nvSpPr>
          <p:cNvPr id="10279" name="Datumsplatzhalter 42"/>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1FBD4B98-4031-45B6-9C60-66E68F2C3A83}"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
        <p:nvSpPr>
          <p:cNvPr id="43" name="Oval 12"/>
          <p:cNvSpPr>
            <a:spLocks noChangeArrowheads="1"/>
          </p:cNvSpPr>
          <p:nvPr/>
        </p:nvSpPr>
        <p:spPr bwMode="auto">
          <a:xfrm>
            <a:off x="323850" y="1196975"/>
            <a:ext cx="3095625" cy="936625"/>
          </a:xfrm>
          <a:prstGeom prst="ellipse">
            <a:avLst/>
          </a:prstGeom>
          <a:gradFill rotWithShape="1">
            <a:gsLst>
              <a:gs pos="0">
                <a:schemeClr val="tx1">
                  <a:lumMod val="50000"/>
                  <a:lumOff val="50000"/>
                </a:schemeClr>
              </a:gs>
              <a:gs pos="100000">
                <a:schemeClr val="bg1"/>
              </a:gs>
            </a:gsLst>
            <a:lin ang="5400000" scaled="1"/>
          </a:gradFill>
          <a:ln w="9525">
            <a:solidFill>
              <a:schemeClr val="tx1"/>
            </a:solidFill>
            <a:round/>
            <a:headEnd/>
            <a:tailEnd/>
          </a:ln>
        </p:spPr>
        <p:txBody>
          <a:bodyPr wrap="none" anchor="ctr"/>
          <a:lstStyle/>
          <a:p>
            <a:pPr algn="l">
              <a:defRPr/>
            </a:pPr>
            <a:r>
              <a:rPr lang="de-DE" sz="1800" dirty="0">
                <a:latin typeface="+mn-lt"/>
              </a:rPr>
              <a:t>Zuerkennung der </a:t>
            </a:r>
          </a:p>
          <a:p>
            <a:pPr algn="l">
              <a:defRPr/>
            </a:pPr>
            <a:r>
              <a:rPr lang="de-DE" sz="1800" dirty="0">
                <a:latin typeface="+mn-lt"/>
              </a:rPr>
              <a:t>Flüchtlingseigenschaft </a:t>
            </a:r>
          </a:p>
        </p:txBody>
      </p:sp>
    </p:spTree>
    <p:extLst>
      <p:ext uri="{BB962C8B-B14F-4D97-AF65-F5344CB8AC3E}">
        <p14:creationId xmlns:p14="http://schemas.microsoft.com/office/powerpoint/2010/main" val="25083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10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10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10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10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10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10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10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10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10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10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10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10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7104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710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10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10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10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102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10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10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10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101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10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10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10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10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P spid="171013" grpId="0" animBg="1"/>
      <p:bldP spid="171015" grpId="0" animBg="1"/>
      <p:bldP spid="171016" grpId="0" animBg="1"/>
      <p:bldP spid="171017" grpId="0" animBg="1"/>
      <p:bldP spid="171018" grpId="0" animBg="1"/>
      <p:bldP spid="171020" grpId="0" animBg="1"/>
      <p:bldP spid="171021" grpId="0" animBg="1"/>
      <p:bldP spid="171022" grpId="0" animBg="1"/>
      <p:bldP spid="171023" grpId="0" animBg="1"/>
      <p:bldP spid="171024" grpId="0" animBg="1"/>
      <p:bldP spid="171025" grpId="0" animBg="1"/>
      <p:bldP spid="171026" grpId="0" animBg="1"/>
      <p:bldP spid="171027" grpId="0" animBg="1"/>
      <p:bldP spid="171028" grpId="0" animBg="1"/>
      <p:bldP spid="171028" grpId="1" animBg="1"/>
      <p:bldP spid="171031" grpId="0"/>
      <p:bldP spid="171034" grpId="0"/>
      <p:bldP spid="171035" grpId="0"/>
      <p:bldP spid="171036" grpId="0"/>
      <p:bldP spid="171037" grpId="0"/>
      <p:bldP spid="171038" grpId="0"/>
      <p:bldP spid="171039" grpId="0"/>
      <p:bldP spid="171040" grpId="0"/>
      <p:bldP spid="171041" grpId="0"/>
      <p:bldP spid="171042" grpId="0"/>
      <p:bldP spid="171042" grpId="1"/>
      <p:bldP spid="171043" grpId="0"/>
      <p:bldP spid="171044" grpId="0"/>
      <p:bldP spid="171045" grpId="0"/>
      <p:bldP spid="171046" grpId="0"/>
      <p:bldP spid="171047"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107950" y="228600"/>
            <a:ext cx="8534400" cy="758825"/>
          </a:xfrm>
        </p:spPr>
        <p:txBody>
          <a:bodyPr>
            <a:normAutofit fontScale="90000"/>
          </a:bodyPr>
          <a:lstStyle/>
          <a:p>
            <a:pPr algn="l"/>
            <a:r>
              <a:rPr lang="de-DE" sz="2400" b="1" smtClean="0">
                <a:solidFill>
                  <a:srgbClr val="003582"/>
                </a:solidFill>
                <a:latin typeface="Gungsuh" pitchFamily="18" charset="-127"/>
                <a:ea typeface="Gungsuh" pitchFamily="18" charset="-127"/>
              </a:rPr>
              <a:t>2.2  Wichtigste Gesetze/</a:t>
            </a:r>
            <a:br>
              <a:rPr lang="de-DE" sz="2400" b="1" smtClean="0">
                <a:solidFill>
                  <a:srgbClr val="003582"/>
                </a:solidFill>
                <a:latin typeface="Gungsuh" pitchFamily="18" charset="-127"/>
                <a:ea typeface="Gungsuh" pitchFamily="18" charset="-127"/>
              </a:rPr>
            </a:br>
            <a:r>
              <a:rPr lang="de-DE" sz="2400" b="1" smtClean="0">
                <a:solidFill>
                  <a:srgbClr val="003582"/>
                </a:solidFill>
                <a:latin typeface="Gungsuh" pitchFamily="18" charset="-127"/>
                <a:ea typeface="Gungsuh" pitchFamily="18" charset="-127"/>
              </a:rPr>
              <a:t>       rechtliche Grundlagen</a:t>
            </a:r>
          </a:p>
        </p:txBody>
      </p:sp>
      <p:sp>
        <p:nvSpPr>
          <p:cNvPr id="198659" name="Rectangle 3"/>
          <p:cNvSpPr>
            <a:spLocks noGrp="1"/>
          </p:cNvSpPr>
          <p:nvPr>
            <p:ph type="body" idx="4294967295"/>
          </p:nvPr>
        </p:nvSpPr>
        <p:spPr>
          <a:xfrm>
            <a:off x="1116013" y="1484313"/>
            <a:ext cx="7669212" cy="4598987"/>
          </a:xfrm>
        </p:spPr>
        <p:txBody>
          <a:bodyPr>
            <a:normAutofit fontScale="92500" lnSpcReduction="20000"/>
          </a:bodyPr>
          <a:lstStyle/>
          <a:p>
            <a:pPr lvl="1">
              <a:buFont typeface="Wingdings" pitchFamily="2" charset="2"/>
              <a:buNone/>
              <a:defRPr/>
            </a:pPr>
            <a:endParaRPr lang="de-DE" dirty="0" smtClean="0">
              <a:solidFill>
                <a:schemeClr val="tx1"/>
              </a:solidFill>
              <a:latin typeface="Georgia" pitchFamily="18" charset="0"/>
            </a:endParaRPr>
          </a:p>
          <a:p>
            <a:pPr lvl="1">
              <a:buFont typeface="Wingdings" pitchFamily="2" charset="2"/>
              <a:buNone/>
              <a:defRPr/>
            </a:pPr>
            <a:r>
              <a:rPr lang="de-DE" dirty="0" smtClean="0">
                <a:solidFill>
                  <a:schemeClr val="tx1"/>
                </a:solidFill>
                <a:latin typeface="Georgia" pitchFamily="18" charset="0"/>
              </a:rPr>
              <a:t> </a:t>
            </a:r>
            <a:r>
              <a:rPr lang="de-DE" dirty="0" smtClean="0">
                <a:solidFill>
                  <a:schemeClr val="tx1"/>
                </a:solidFill>
                <a:latin typeface="+mn-lt"/>
              </a:rPr>
              <a:t>Grundgesetz (GG)</a:t>
            </a:r>
          </a:p>
          <a:p>
            <a:pPr lvl="1">
              <a:defRPr/>
            </a:pPr>
            <a:endParaRPr lang="de-DE" dirty="0" smtClean="0">
              <a:solidFill>
                <a:schemeClr val="tx1"/>
              </a:solidFill>
              <a:latin typeface="Georgia" pitchFamily="18" charset="0"/>
            </a:endParaRPr>
          </a:p>
          <a:p>
            <a:pPr lvl="1">
              <a:defRPr/>
            </a:pPr>
            <a:endParaRPr lang="de-DE" dirty="0" smtClean="0">
              <a:solidFill>
                <a:schemeClr val="tx1"/>
              </a:solidFill>
              <a:latin typeface="Georgia" pitchFamily="18" charset="0"/>
            </a:endParaRPr>
          </a:p>
          <a:p>
            <a:pPr lvl="1">
              <a:buFont typeface="Wingdings" pitchFamily="2" charset="2"/>
              <a:buNone/>
              <a:defRPr/>
            </a:pPr>
            <a:r>
              <a:rPr lang="de-DE" dirty="0" smtClean="0">
                <a:solidFill>
                  <a:schemeClr val="tx1"/>
                </a:solidFill>
                <a:latin typeface="Georgia" pitchFamily="18" charset="0"/>
              </a:rPr>
              <a:t> 		     </a:t>
            </a:r>
            <a:r>
              <a:rPr lang="de-DE" dirty="0" smtClean="0">
                <a:solidFill>
                  <a:schemeClr val="tx1"/>
                </a:solidFill>
                <a:latin typeface="+mn-lt"/>
              </a:rPr>
              <a:t>Aufenthaltsgesetz (</a:t>
            </a:r>
            <a:r>
              <a:rPr lang="de-DE" dirty="0" err="1" smtClean="0">
                <a:solidFill>
                  <a:schemeClr val="tx1"/>
                </a:solidFill>
                <a:latin typeface="+mn-lt"/>
              </a:rPr>
              <a:t>AufenthG</a:t>
            </a:r>
            <a:r>
              <a:rPr lang="de-DE" dirty="0" smtClean="0">
                <a:solidFill>
                  <a:schemeClr val="tx1"/>
                </a:solidFill>
                <a:latin typeface="+mn-lt"/>
              </a:rPr>
              <a:t>)</a:t>
            </a:r>
          </a:p>
          <a:p>
            <a:pPr lvl="1">
              <a:buFont typeface="Wingdings" pitchFamily="2" charset="2"/>
              <a:buNone/>
              <a:defRPr/>
            </a:pPr>
            <a:r>
              <a:rPr lang="de-DE" dirty="0" smtClean="0">
                <a:solidFill>
                  <a:schemeClr val="tx1"/>
                </a:solidFill>
                <a:latin typeface="+mn-lt"/>
              </a:rPr>
              <a:t>		     Asylverfahrensgesetz (</a:t>
            </a:r>
            <a:r>
              <a:rPr lang="de-DE" dirty="0" err="1" smtClean="0">
                <a:solidFill>
                  <a:schemeClr val="tx1"/>
                </a:solidFill>
                <a:latin typeface="+mn-lt"/>
              </a:rPr>
              <a:t>AsylverfG</a:t>
            </a:r>
            <a:r>
              <a:rPr lang="de-DE" dirty="0" smtClean="0">
                <a:solidFill>
                  <a:schemeClr val="tx1"/>
                </a:solidFill>
                <a:latin typeface="+mn-lt"/>
              </a:rPr>
              <a:t>)</a:t>
            </a:r>
          </a:p>
          <a:p>
            <a:pPr lvl="1">
              <a:buFont typeface="Wingdings" pitchFamily="2" charset="2"/>
              <a:buNone/>
              <a:defRPr/>
            </a:pPr>
            <a:r>
              <a:rPr lang="de-DE" dirty="0" smtClean="0">
                <a:solidFill>
                  <a:schemeClr val="tx1"/>
                </a:solidFill>
                <a:latin typeface="+mn-lt"/>
              </a:rPr>
              <a:t>		     Asylbewerberleistungsgesetz ( </a:t>
            </a:r>
            <a:r>
              <a:rPr lang="de-DE" dirty="0" err="1" smtClean="0">
                <a:solidFill>
                  <a:schemeClr val="tx1"/>
                </a:solidFill>
                <a:latin typeface="+mn-lt"/>
              </a:rPr>
              <a:t>AsylblG</a:t>
            </a:r>
            <a:r>
              <a:rPr lang="de-DE" dirty="0" smtClean="0">
                <a:solidFill>
                  <a:schemeClr val="tx1"/>
                </a:solidFill>
                <a:latin typeface="+mn-lt"/>
              </a:rPr>
              <a:t>)</a:t>
            </a:r>
          </a:p>
          <a:p>
            <a:pPr lvl="1">
              <a:buFont typeface="Wingdings" pitchFamily="2" charset="2"/>
              <a:buNone/>
              <a:defRPr/>
            </a:pPr>
            <a:endParaRPr lang="de-DE" dirty="0" smtClean="0">
              <a:solidFill>
                <a:schemeClr val="tx1"/>
              </a:solidFill>
              <a:latin typeface="Georgia" pitchFamily="18" charset="0"/>
            </a:endParaRPr>
          </a:p>
          <a:p>
            <a:pPr lvl="1">
              <a:lnSpc>
                <a:spcPct val="30000"/>
              </a:lnSpc>
              <a:buFont typeface="Wingdings" pitchFamily="2" charset="2"/>
              <a:buNone/>
              <a:defRPr/>
            </a:pPr>
            <a:r>
              <a:rPr lang="de-DE" dirty="0" smtClean="0">
                <a:solidFill>
                  <a:schemeClr val="tx1"/>
                </a:solidFill>
                <a:latin typeface="Georgia" pitchFamily="18" charset="0"/>
              </a:rPr>
              <a:t> </a:t>
            </a:r>
          </a:p>
          <a:p>
            <a:pPr lvl="1">
              <a:buFont typeface="Wingdings" pitchFamily="2" charset="2"/>
              <a:buNone/>
              <a:defRPr/>
            </a:pPr>
            <a:r>
              <a:rPr lang="de-DE" dirty="0" smtClean="0">
                <a:solidFill>
                  <a:schemeClr val="tx1"/>
                </a:solidFill>
                <a:latin typeface="Georgia" pitchFamily="18" charset="0"/>
              </a:rPr>
              <a:t> 				</a:t>
            </a:r>
            <a:r>
              <a:rPr lang="de-DE" dirty="0" smtClean="0">
                <a:solidFill>
                  <a:schemeClr val="tx1"/>
                </a:solidFill>
                <a:latin typeface="+mn-lt"/>
              </a:rPr>
              <a:t>Verordnungen/ </a:t>
            </a:r>
            <a:r>
              <a:rPr lang="de-DE" dirty="0" smtClean="0">
                <a:solidFill>
                  <a:schemeClr val="tx1"/>
                </a:solidFill>
                <a:latin typeface="+mn-lt"/>
              </a:rPr>
              <a:t>						Dienstanweisungen</a:t>
            </a:r>
            <a:r>
              <a:rPr lang="de-DE" dirty="0" smtClean="0">
                <a:solidFill>
                  <a:schemeClr val="tx1"/>
                </a:solidFill>
                <a:latin typeface="+mn-lt"/>
              </a:rPr>
              <a:t>/ 	                                			Erlässe/ Richtlinien </a:t>
            </a:r>
          </a:p>
          <a:p>
            <a:pPr>
              <a:defRPr/>
            </a:pPr>
            <a:endParaRPr lang="de-DE" dirty="0" smtClean="0">
              <a:latin typeface="Georgia" pitchFamily="18" charset="0"/>
            </a:endParaRPr>
          </a:p>
          <a:p>
            <a:pPr>
              <a:defRPr/>
            </a:pPr>
            <a:endParaRPr lang="de-DE" dirty="0" smtClean="0">
              <a:latin typeface="Georgia" pitchFamily="18" charset="0"/>
            </a:endParaRPr>
          </a:p>
        </p:txBody>
      </p:sp>
      <p:pic>
        <p:nvPicPr>
          <p:cNvPr id="198669" name="Picture 13" descr="100_130_wkd_00103161000_97834720316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41663"/>
            <a:ext cx="6477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0" descr="31LMgugQF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484313"/>
            <a:ext cx="714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78" name="Picture 22" descr="Vollbild anzeige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2997200"/>
            <a:ext cx="1063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Logo des Innenministerium des Landes Nordrhein-Westfalen">
            <a:hlinkClick r:id="rId9" tooltip="Innenministerium des Landes Nordrhein-Westfale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877" y="5010150"/>
            <a:ext cx="27908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Datumsplatzhalter 11"/>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AA1FC101-AB6A-4A72-BC6C-2CC45973E0A5}"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695873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69"/>
                                        </p:tgtEl>
                                        <p:attrNameLst>
                                          <p:attrName>style.visibility</p:attrName>
                                        </p:attrNameLst>
                                      </p:cBhvr>
                                      <p:to>
                                        <p:strVal val="visible"/>
                                      </p:to>
                                    </p:set>
                                    <p:anim calcmode="lin" valueType="num">
                                      <p:cBhvr>
                                        <p:cTn id="7" dur="500" fill="hold"/>
                                        <p:tgtEl>
                                          <p:spTgt spid="198669"/>
                                        </p:tgtEl>
                                        <p:attrNameLst>
                                          <p:attrName>ppt_w</p:attrName>
                                        </p:attrNameLst>
                                      </p:cBhvr>
                                      <p:tavLst>
                                        <p:tav tm="0">
                                          <p:val>
                                            <p:fltVal val="0"/>
                                          </p:val>
                                        </p:tav>
                                        <p:tav tm="100000">
                                          <p:val>
                                            <p:strVal val="#ppt_w"/>
                                          </p:val>
                                        </p:tav>
                                      </p:tavLst>
                                    </p:anim>
                                    <p:anim calcmode="lin" valueType="num">
                                      <p:cBhvr>
                                        <p:cTn id="8" dur="500" fill="hold"/>
                                        <p:tgtEl>
                                          <p:spTgt spid="19866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8678"/>
                                        </p:tgtEl>
                                        <p:attrNameLst>
                                          <p:attrName>style.visibility</p:attrName>
                                        </p:attrNameLst>
                                      </p:cBhvr>
                                      <p:to>
                                        <p:strVal val="visible"/>
                                      </p:to>
                                    </p:set>
                                    <p:anim calcmode="lin" valueType="num">
                                      <p:cBhvr>
                                        <p:cTn id="11" dur="500" fill="hold"/>
                                        <p:tgtEl>
                                          <p:spTgt spid="198678"/>
                                        </p:tgtEl>
                                        <p:attrNameLst>
                                          <p:attrName>ppt_w</p:attrName>
                                        </p:attrNameLst>
                                      </p:cBhvr>
                                      <p:tavLst>
                                        <p:tav tm="0">
                                          <p:val>
                                            <p:fltVal val="0"/>
                                          </p:val>
                                        </p:tav>
                                        <p:tav tm="100000">
                                          <p:val>
                                            <p:strVal val="#ppt_w"/>
                                          </p:val>
                                        </p:tav>
                                      </p:tavLst>
                                    </p:anim>
                                    <p:anim calcmode="lin" valueType="num">
                                      <p:cBhvr>
                                        <p:cTn id="12" dur="500" fill="hold"/>
                                        <p:tgtEl>
                                          <p:spTgt spid="198678"/>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0"/>
                                  </p:stCondLst>
                                  <p:childTnLst>
                                    <p:set>
                                      <p:cBhvr>
                                        <p:cTn id="14" dur="1" fill="hold">
                                          <p:stCondLst>
                                            <p:cond delay="0"/>
                                          </p:stCondLst>
                                        </p:cTn>
                                        <p:tgtEl>
                                          <p:spTgt spid="1986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86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865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8659">
                                            <p:txEl>
                                              <p:pRg st="9" end="9"/>
                                            </p:txEl>
                                          </p:spTgt>
                                        </p:tgtEl>
                                        <p:attrNameLst>
                                          <p:attrName>style.visibility</p:attrName>
                                        </p:attrNameLst>
                                      </p:cBhvr>
                                      <p:to>
                                        <p:strVal val="visible"/>
                                      </p:to>
                                    </p:set>
                                  </p:childTnLst>
                                </p:cTn>
                              </p:par>
                              <p:par>
                                <p:cTn id="23" presetID="23" presetClass="entr" presetSubtype="16" fill="hold"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p:cTn id="25" dur="500" fill="hold"/>
                                        <p:tgtEl>
                                          <p:spTgt spid="9228"/>
                                        </p:tgtEl>
                                        <p:attrNameLst>
                                          <p:attrName>ppt_w</p:attrName>
                                        </p:attrNameLst>
                                      </p:cBhvr>
                                      <p:tavLst>
                                        <p:tav tm="0">
                                          <p:val>
                                            <p:fltVal val="0"/>
                                          </p:val>
                                        </p:tav>
                                        <p:tav tm="100000">
                                          <p:val>
                                            <p:strVal val="#ppt_w"/>
                                          </p:val>
                                        </p:tav>
                                      </p:tavLst>
                                    </p:anim>
                                    <p:anim calcmode="lin" valueType="num">
                                      <p:cBhvr>
                                        <p:cTn id="26" dur="500" fill="hold"/>
                                        <p:tgtEl>
                                          <p:spTgt spid="9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a:lstStyle/>
          <a:p>
            <a:pPr algn="l"/>
            <a:r>
              <a:rPr lang="de-DE" sz="2400" b="1" smtClean="0">
                <a:latin typeface="Gungsuh" pitchFamily="18" charset="-127"/>
                <a:ea typeface="Gungsuh" pitchFamily="18" charset="-127"/>
              </a:rPr>
              <a:t>2.3  Zuständige Behörden und Institutionen</a:t>
            </a:r>
          </a:p>
        </p:txBody>
      </p:sp>
      <p:sp>
        <p:nvSpPr>
          <p:cNvPr id="199683" name="Rectangle 3"/>
          <p:cNvSpPr>
            <a:spLocks noGrp="1"/>
          </p:cNvSpPr>
          <p:nvPr>
            <p:ph type="body" idx="4294967295"/>
          </p:nvPr>
        </p:nvSpPr>
        <p:spPr>
          <a:xfrm>
            <a:off x="323850" y="1557338"/>
            <a:ext cx="8534400" cy="4598987"/>
          </a:xfrm>
          <a:gradFill rotWithShape="1">
            <a:gsLst>
              <a:gs pos="0">
                <a:srgbClr val="C1E0FF"/>
              </a:gs>
              <a:gs pos="100000">
                <a:srgbClr val="FFFFFF"/>
              </a:gs>
            </a:gsLst>
            <a:lin ang="5400000" scaled="1"/>
          </a:gradFill>
          <a:ln w="19050">
            <a:solidFill>
              <a:srgbClr val="003366"/>
            </a:solidFill>
          </a:ln>
        </p:spPr>
        <p:txBody>
          <a:bodyPr/>
          <a:lstStyle/>
          <a:p>
            <a:pPr lvl="2">
              <a:lnSpc>
                <a:spcPct val="50000"/>
              </a:lnSpc>
              <a:defRPr/>
            </a:pPr>
            <a:endParaRPr lang="de-DE" sz="2200" dirty="0" smtClean="0">
              <a:latin typeface="Georgia" pitchFamily="18" charset="0"/>
            </a:endParaRPr>
          </a:p>
          <a:p>
            <a:pPr lvl="2">
              <a:lnSpc>
                <a:spcPct val="150000"/>
              </a:lnSpc>
              <a:defRPr/>
            </a:pPr>
            <a:r>
              <a:rPr lang="de-DE" sz="1600" dirty="0" smtClean="0">
                <a:latin typeface="+mn-lt"/>
              </a:rPr>
              <a:t>Zentrale Ausländerbehörde (ZAB)</a:t>
            </a:r>
          </a:p>
          <a:p>
            <a:pPr lvl="2">
              <a:lnSpc>
                <a:spcPct val="150000"/>
              </a:lnSpc>
              <a:defRPr/>
            </a:pPr>
            <a:r>
              <a:rPr lang="de-DE" sz="1600" dirty="0" smtClean="0">
                <a:latin typeface="+mn-lt"/>
              </a:rPr>
              <a:t>Erste Aufnahmeeinrichtung (Erstes Übergangsheim)</a:t>
            </a:r>
          </a:p>
          <a:p>
            <a:pPr lvl="2">
              <a:lnSpc>
                <a:spcPct val="150000"/>
              </a:lnSpc>
              <a:defRPr/>
            </a:pPr>
            <a:r>
              <a:rPr lang="de-DE" sz="1600" dirty="0" smtClean="0">
                <a:latin typeface="+mn-lt"/>
              </a:rPr>
              <a:t>Bundesamt für Migration und Flüchtlinge (BAMF)</a:t>
            </a:r>
          </a:p>
          <a:p>
            <a:pPr lvl="2">
              <a:lnSpc>
                <a:spcPct val="150000"/>
              </a:lnSpc>
              <a:defRPr/>
            </a:pPr>
            <a:r>
              <a:rPr lang="de-DE" sz="1600" dirty="0" smtClean="0">
                <a:latin typeface="+mn-lt"/>
              </a:rPr>
              <a:t>Ausländerbehörden </a:t>
            </a:r>
          </a:p>
          <a:p>
            <a:pPr lvl="2">
              <a:lnSpc>
                <a:spcPct val="150000"/>
              </a:lnSpc>
              <a:defRPr/>
            </a:pPr>
            <a:r>
              <a:rPr lang="de-DE" sz="1600" dirty="0" smtClean="0">
                <a:latin typeface="+mn-lt"/>
              </a:rPr>
              <a:t>Sozialamt</a:t>
            </a:r>
          </a:p>
          <a:p>
            <a:pPr lvl="2">
              <a:lnSpc>
                <a:spcPct val="150000"/>
              </a:lnSpc>
              <a:defRPr/>
            </a:pPr>
            <a:r>
              <a:rPr lang="de-DE" sz="1600" dirty="0" smtClean="0">
                <a:latin typeface="+mn-lt"/>
              </a:rPr>
              <a:t>Gesundheitsamt</a:t>
            </a:r>
          </a:p>
          <a:p>
            <a:pPr lvl="2">
              <a:lnSpc>
                <a:spcPct val="150000"/>
              </a:lnSpc>
              <a:defRPr/>
            </a:pPr>
            <a:r>
              <a:rPr lang="de-DE" sz="1600" dirty="0" smtClean="0">
                <a:latin typeface="+mn-lt"/>
              </a:rPr>
              <a:t>Bezirksregierung</a:t>
            </a:r>
            <a:endParaRPr lang="de-DE" sz="1600" dirty="0" smtClean="0">
              <a:latin typeface="+mn-lt"/>
            </a:endParaRPr>
          </a:p>
          <a:p>
            <a:pPr lvl="2">
              <a:lnSpc>
                <a:spcPct val="150000"/>
              </a:lnSpc>
              <a:defRPr/>
            </a:pPr>
            <a:r>
              <a:rPr lang="de-DE" sz="1600" dirty="0" smtClean="0">
                <a:latin typeface="+mn-lt"/>
              </a:rPr>
              <a:t>Verwaltungsgericht (VG)</a:t>
            </a:r>
          </a:p>
          <a:p>
            <a:pPr lvl="2">
              <a:lnSpc>
                <a:spcPct val="150000"/>
              </a:lnSpc>
              <a:defRPr/>
            </a:pPr>
            <a:r>
              <a:rPr lang="de-DE" sz="1600" dirty="0" smtClean="0">
                <a:latin typeface="+mn-lt"/>
              </a:rPr>
              <a:t>Oberverwaltungsgericht (OVG)</a:t>
            </a:r>
          </a:p>
          <a:p>
            <a:pPr lvl="2">
              <a:lnSpc>
                <a:spcPct val="150000"/>
              </a:lnSpc>
              <a:defRPr/>
            </a:pPr>
            <a:r>
              <a:rPr lang="de-DE" sz="1600" dirty="0" smtClean="0">
                <a:latin typeface="+mn-lt"/>
              </a:rPr>
              <a:t>Härtefallkommission</a:t>
            </a:r>
          </a:p>
        </p:txBody>
      </p:sp>
      <p:sp>
        <p:nvSpPr>
          <p:cNvPr id="12292" name="Datumsplatzhalter 7"/>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BADCDE5D-7D21-40E6-BDCF-75AEC69F4CD8}"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24286466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defRPr/>
            </a:pPr>
            <a:r>
              <a:rPr lang="de-DE" sz="2400" dirty="0" smtClean="0"/>
              <a:t/>
            </a:r>
            <a:br>
              <a:rPr lang="de-DE" sz="2400" dirty="0" smtClean="0"/>
            </a:br>
            <a:r>
              <a:rPr lang="de-DE" sz="2400" dirty="0" smtClean="0"/>
              <a:t/>
            </a:r>
            <a:br>
              <a:rPr lang="de-DE" sz="2400" dirty="0" smtClean="0"/>
            </a:br>
            <a:r>
              <a:rPr lang="de-DE" sz="2400" b="1" dirty="0" smtClean="0">
                <a:solidFill>
                  <a:srgbClr val="003582"/>
                </a:solidFill>
                <a:latin typeface="Gungsuh" pitchFamily="18" charset="-127"/>
                <a:ea typeface="Gungsuh" pitchFamily="18" charset="-127"/>
              </a:rPr>
              <a:t>2.4 Wer bekommt ASYL?  </a:t>
            </a:r>
            <a:endParaRPr lang="de-DE" sz="2400" b="1" dirty="0">
              <a:solidFill>
                <a:srgbClr val="003582"/>
              </a:solidFill>
              <a:latin typeface="Gungsuh" pitchFamily="18" charset="-127"/>
              <a:ea typeface="Gungsuh" pitchFamily="18" charset="-127"/>
            </a:endParaRPr>
          </a:p>
        </p:txBody>
      </p:sp>
      <p:sp>
        <p:nvSpPr>
          <p:cNvPr id="13315" name="Inhaltsplatzhalter 2"/>
          <p:cNvSpPr>
            <a:spLocks noGrp="1"/>
          </p:cNvSpPr>
          <p:nvPr>
            <p:ph sz="quarter" idx="4294967295"/>
          </p:nvPr>
        </p:nvSpPr>
        <p:spPr>
          <a:xfrm>
            <a:off x="301625" y="1527175"/>
            <a:ext cx="8504238" cy="4854575"/>
          </a:xfrm>
        </p:spPr>
        <p:txBody>
          <a:bodyPr>
            <a:normAutofit lnSpcReduction="10000"/>
          </a:bodyPr>
          <a:lstStyle/>
          <a:p>
            <a:pPr>
              <a:buClr>
                <a:srgbClr val="003582"/>
              </a:buClr>
              <a:buFont typeface="Wingdings 2" pitchFamily="18" charset="2"/>
              <a:buNone/>
              <a:defRPr/>
            </a:pPr>
            <a:r>
              <a:rPr lang="de-DE" sz="1800" b="1" dirty="0" smtClean="0">
                <a:latin typeface="+mn-lt"/>
                <a:ea typeface="Gungsuh" pitchFamily="18" charset="-127"/>
              </a:rPr>
              <a:t>Rechtliche Grundlage: </a:t>
            </a:r>
          </a:p>
          <a:p>
            <a:pPr>
              <a:buClr>
                <a:srgbClr val="003582"/>
              </a:buClr>
              <a:buFont typeface="Wingdings 2" pitchFamily="18" charset="2"/>
              <a:buNone/>
              <a:defRPr/>
            </a:pPr>
            <a:r>
              <a:rPr lang="de-DE" sz="1800" dirty="0" smtClean="0"/>
              <a:t> </a:t>
            </a:r>
            <a:r>
              <a:rPr lang="de-DE" sz="1800" b="1" dirty="0" smtClean="0"/>
              <a:t>Art.16a Grundgesetz: </a:t>
            </a:r>
            <a:r>
              <a:rPr lang="de-DE" sz="1800" dirty="0" smtClean="0"/>
              <a:t>Politisch Verfolgte genießen Asylrecht. &gt; Asylberechtigte</a:t>
            </a:r>
          </a:p>
          <a:p>
            <a:pPr>
              <a:buClr>
                <a:srgbClr val="003582"/>
              </a:buClr>
              <a:buFont typeface="Wingdings 2" pitchFamily="18" charset="2"/>
              <a:buNone/>
              <a:defRPr/>
            </a:pPr>
            <a:endParaRPr lang="de-DE" sz="1600" dirty="0" smtClean="0"/>
          </a:p>
          <a:p>
            <a:pPr>
              <a:buClr>
                <a:srgbClr val="003582"/>
              </a:buClr>
              <a:buFont typeface="Wingdings 2" pitchFamily="18" charset="2"/>
              <a:buNone/>
              <a:defRPr/>
            </a:pPr>
            <a:r>
              <a:rPr lang="de-DE" sz="1800" b="1" dirty="0" smtClean="0"/>
              <a:t>§ 60 Aufenthaltsgesetz: </a:t>
            </a:r>
            <a:r>
              <a:rPr lang="de-DE" sz="1800" dirty="0" smtClean="0"/>
              <a:t>ein Ausländer darf nicht in einen Staat abgeschoben werden, in dem sein Leben oder seine Freiheit wegen seiner Rasse, Religion, Staatsangehörigkeit, seiner Zugehörigkeit zu einer bestimmten sozialen Gruppe oder wegen seiner politischen Überzeugung bedroht ist. &gt; </a:t>
            </a:r>
            <a:r>
              <a:rPr lang="de-DE" sz="1800" b="1" dirty="0" smtClean="0"/>
              <a:t>Zuerkennung der Flüchtlingseigenschaft  oder </a:t>
            </a:r>
            <a:r>
              <a:rPr lang="de-DE" sz="1800" dirty="0" smtClean="0"/>
              <a:t>Anerkannte Flüchtlinge oder</a:t>
            </a:r>
          </a:p>
          <a:p>
            <a:pPr>
              <a:lnSpc>
                <a:spcPct val="150000"/>
              </a:lnSpc>
              <a:buClr>
                <a:srgbClr val="003582"/>
              </a:buClr>
              <a:buFont typeface="Wingdings 2" pitchFamily="18" charset="2"/>
              <a:buNone/>
              <a:defRPr/>
            </a:pPr>
            <a:r>
              <a:rPr lang="de-DE" sz="1800" b="1" dirty="0" smtClean="0"/>
              <a:t>"Kleines" Asyl</a:t>
            </a:r>
          </a:p>
          <a:p>
            <a:pPr>
              <a:buClr>
                <a:srgbClr val="003582"/>
              </a:buClr>
              <a:defRPr/>
            </a:pPr>
            <a:r>
              <a:rPr lang="de-DE" sz="1800" dirty="0" smtClean="0"/>
              <a:t>Besonderen Schutz für Flüchtlinge, die zwar keine politische Verfolgung erlitten haben aber über </a:t>
            </a:r>
            <a:r>
              <a:rPr lang="de-DE" sz="1800" b="1" dirty="0" smtClean="0"/>
              <a:t>Drittstaat </a:t>
            </a:r>
            <a:r>
              <a:rPr lang="de-DE" sz="1800" dirty="0" smtClean="0"/>
              <a:t>eingereist sind, und bei denen Bundesamt festgestellt hat dass </a:t>
            </a:r>
            <a:r>
              <a:rPr lang="de-DE" sz="1800" dirty="0" err="1" smtClean="0"/>
              <a:t>Vorausstzungen</a:t>
            </a:r>
            <a:r>
              <a:rPr lang="de-DE" sz="1800" dirty="0" smtClean="0"/>
              <a:t> des § 60  </a:t>
            </a:r>
            <a:r>
              <a:rPr lang="de-DE" sz="1800" dirty="0" err="1" smtClean="0"/>
              <a:t>AufenthG</a:t>
            </a:r>
            <a:r>
              <a:rPr lang="de-DE" sz="1800" dirty="0" smtClean="0"/>
              <a:t> vorliegen. </a:t>
            </a:r>
          </a:p>
          <a:p>
            <a:pPr>
              <a:buClr>
                <a:srgbClr val="003582"/>
              </a:buClr>
              <a:defRPr/>
            </a:pPr>
            <a:endParaRPr lang="de-DE" sz="1800" dirty="0" smtClean="0"/>
          </a:p>
          <a:p>
            <a:pPr>
              <a:buClr>
                <a:srgbClr val="003582"/>
              </a:buClr>
              <a:defRPr/>
            </a:pPr>
            <a:r>
              <a:rPr lang="de-DE" sz="1800" dirty="0" smtClean="0"/>
              <a:t>Verfassung der Europäischen Union: Asylrecht Artikel II-79. </a:t>
            </a:r>
          </a:p>
          <a:p>
            <a:pPr>
              <a:buClr>
                <a:srgbClr val="003582"/>
              </a:buClr>
              <a:defRPr/>
            </a:pPr>
            <a:r>
              <a:rPr lang="de-DE" sz="1800" dirty="0" smtClean="0"/>
              <a:t>Genfer Flüchtlingskonvention vom 28. Juli 1951: Art. 1</a:t>
            </a:r>
          </a:p>
          <a:p>
            <a:pPr>
              <a:lnSpc>
                <a:spcPct val="150000"/>
              </a:lnSpc>
              <a:buFont typeface="Wingdings 2" pitchFamily="18" charset="2"/>
              <a:buNone/>
              <a:defRPr/>
            </a:pPr>
            <a:r>
              <a:rPr lang="de-DE" sz="1000" dirty="0" smtClean="0"/>
              <a:t>Quelle: </a:t>
            </a:r>
            <a:r>
              <a:rPr lang="de-DE" sz="1000" dirty="0" smtClean="0">
                <a:hlinkClick r:id="rId2"/>
              </a:rPr>
              <a:t>http://www.aufenthaltstitel.de/stichwort/asyl.html</a:t>
            </a:r>
            <a:r>
              <a:rPr lang="de-DE" sz="1000" dirty="0" smtClean="0"/>
              <a:t> (07.03.2011)</a:t>
            </a:r>
            <a:endParaRPr lang="de-DE" sz="1800" dirty="0" smtClean="0"/>
          </a:p>
          <a:p>
            <a:pPr>
              <a:defRPr/>
            </a:pPr>
            <a:endParaRPr lang="de-DE" sz="2800" dirty="0" smtClean="0"/>
          </a:p>
          <a:p>
            <a:pPr>
              <a:defRPr/>
            </a:pPr>
            <a:endParaRPr lang="de-DE" dirty="0" smtClean="0"/>
          </a:p>
        </p:txBody>
      </p:sp>
      <p:sp>
        <p:nvSpPr>
          <p:cNvPr id="13316"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A98D19F-E92F-4287-9F7E-539828945E98}" type="datetime4">
              <a:rPr lang="de-DE" sz="1200" smtClean="0">
                <a:solidFill>
                  <a:srgbClr val="FFFFFF"/>
                </a:solidFill>
                <a:latin typeface="Gungsuh" pitchFamily="18" charset="-127"/>
              </a:rPr>
              <a:pPr eaLnBrk="1" hangingPunct="1"/>
              <a:t>29. Mai 2013</a:t>
            </a:fld>
            <a:endParaRPr lang="de-DE" sz="1200" dirty="0" smtClean="0">
              <a:solidFill>
                <a:srgbClr val="FFFFFF"/>
              </a:solidFill>
              <a:latin typeface="Gungsuh" pitchFamily="18" charset="-127"/>
            </a:endParaRPr>
          </a:p>
        </p:txBody>
      </p:sp>
    </p:spTree>
    <p:extLst>
      <p:ext uri="{BB962C8B-B14F-4D97-AF65-F5344CB8AC3E}">
        <p14:creationId xmlns:p14="http://schemas.microsoft.com/office/powerpoint/2010/main" val="143846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5" end="5"/>
                                            </p:txEl>
                                          </p:spTgt>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500"/>
                                  </p:stCondLst>
                                  <p:childTnLst>
                                    <p:set>
                                      <p:cBhvr>
                                        <p:cTn id="11" dur="1" fill="hold">
                                          <p:stCondLst>
                                            <p:cond delay="0"/>
                                          </p:stCondLst>
                                        </p:cTn>
                                        <p:tgtEl>
                                          <p:spTgt spid="13315">
                                            <p:txEl>
                                              <p:pRg st="7" end="7"/>
                                            </p:txEl>
                                          </p:spTgt>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a:t>
            </a:r>
          </a:p>
        </p:txBody>
      </p:sp>
      <p:sp>
        <p:nvSpPr>
          <p:cNvPr id="14339" name="Rectangle 3"/>
          <p:cNvSpPr>
            <a:spLocks noGrp="1"/>
          </p:cNvSpPr>
          <p:nvPr>
            <p:ph type="body" idx="4294967295"/>
          </p:nvPr>
        </p:nvSpPr>
        <p:spPr/>
        <p:txBody>
          <a:bodyPr/>
          <a:lstStyle/>
          <a:p>
            <a:endParaRPr lang="de-DE" smtClean="0"/>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19175"/>
            <a:ext cx="4681537" cy="5357813"/>
          </a:xfrm>
          <a:prstGeom prst="rect">
            <a:avLst/>
          </a:prstGeom>
          <a:noFill/>
          <a:ln w="15875">
            <a:solidFill>
              <a:srgbClr val="003366"/>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41438"/>
            <a:ext cx="3816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p:cNvSpPr txBox="1">
            <a:spLocks noChangeArrowheads="1"/>
          </p:cNvSpPr>
          <p:nvPr/>
        </p:nvSpPr>
        <p:spPr bwMode="auto">
          <a:xfrm>
            <a:off x="5364163" y="5454650"/>
            <a:ext cx="3529012"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spcBef>
                <a:spcPct val="50000"/>
              </a:spcBef>
            </a:pPr>
            <a:r>
              <a:rPr lang="de-DE" sz="1000"/>
              <a:t>Quelle: </a:t>
            </a:r>
            <a:r>
              <a:rPr lang="de-DE" sz="1000">
                <a:hlinkClick r:id="rId4"/>
              </a:rPr>
              <a:t>http://www.integration-in-deutschland.de/cln_117/SharedDocs/Anlagen/DE/DasBAMF/Publikationen/flyer-ablauf-asylverfahren-dt,templateId=raw,property=publicationFile.pdf/flyer-ablauf-asylverfahren-dt.pdf</a:t>
            </a:r>
            <a:r>
              <a:rPr lang="de-DE" sz="1000"/>
              <a:t> (01.03.2011) </a:t>
            </a:r>
          </a:p>
          <a:p>
            <a:pPr algn="l" eaLnBrk="1" hangingPunct="1">
              <a:spcBef>
                <a:spcPct val="50000"/>
              </a:spcBef>
            </a:pPr>
            <a:endParaRPr lang="de-DE" sz="1000"/>
          </a:p>
        </p:txBody>
      </p:sp>
      <p:sp>
        <p:nvSpPr>
          <p:cNvPr id="14343" name="Datumsplatzhalter 8"/>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9935E52F-68EB-4525-96B2-D6322827AC6F}"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406400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strips(downLeft)">
                                      <p:cBhvr>
                                        <p:cTn id="7" dur="500"/>
                                        <p:tgtEl>
                                          <p:spTgt spid="3789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strips(downLeft)">
                                      <p:cBhvr>
                                        <p:cTn id="10" dur="500"/>
                                        <p:tgtEl>
                                          <p:spTgt spid="37896"/>
                                        </p:tgtEl>
                                      </p:cBhvr>
                                    </p:animEffect>
                                  </p:childTnLst>
                                </p:cTn>
                              </p:par>
                              <p:par>
                                <p:cTn id="11" presetID="18" presetClass="entr" presetSubtype="12" fill="hold" nodeType="withEffect">
                                  <p:stCondLst>
                                    <p:cond delay="0"/>
                                  </p:stCondLst>
                                  <p:childTnLst>
                                    <p:set>
                                      <p:cBhvr>
                                        <p:cTn id="12" dur="1" fill="hold">
                                          <p:stCondLst>
                                            <p:cond delay="0"/>
                                          </p:stCondLst>
                                        </p:cTn>
                                        <p:tgtEl>
                                          <p:spTgt spid="37893"/>
                                        </p:tgtEl>
                                        <p:attrNameLst>
                                          <p:attrName>style.visibility</p:attrName>
                                        </p:attrNameLst>
                                      </p:cBhvr>
                                      <p:to>
                                        <p:strVal val="visible"/>
                                      </p:to>
                                    </p:set>
                                    <p:animEffect transition="in" filter="strips(downLeft)">
                                      <p:cBhvr>
                                        <p:cTn id="13"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 </a:t>
            </a:r>
          </a:p>
        </p:txBody>
      </p:sp>
      <p:sp>
        <p:nvSpPr>
          <p:cNvPr id="15363" name="Rectangle 3"/>
          <p:cNvSpPr>
            <a:spLocks noGrp="1"/>
          </p:cNvSpPr>
          <p:nvPr>
            <p:ph type="body" idx="4294967295"/>
          </p:nvPr>
        </p:nvSpPr>
        <p:spPr/>
        <p:txBody>
          <a:bodyPr/>
          <a:lstStyle/>
          <a:p>
            <a:endParaRPr lang="de-DE" smtClean="0"/>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4881562" cy="5327650"/>
          </a:xfrm>
          <a:prstGeom prst="rect">
            <a:avLst/>
          </a:prstGeom>
          <a:noFill/>
          <a:ln w="15875">
            <a:solidFill>
              <a:srgbClr val="003366"/>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268413"/>
            <a:ext cx="3582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p:cNvSpPr txBox="1">
            <a:spLocks noChangeArrowheads="1"/>
          </p:cNvSpPr>
          <p:nvPr/>
        </p:nvSpPr>
        <p:spPr bwMode="auto">
          <a:xfrm>
            <a:off x="5476875" y="5516563"/>
            <a:ext cx="34575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spcBef>
                <a:spcPct val="50000"/>
              </a:spcBef>
            </a:pPr>
            <a:r>
              <a:rPr lang="de-DE" sz="1000"/>
              <a:t>Quelle: </a:t>
            </a:r>
            <a:r>
              <a:rPr lang="de-DE" sz="1000">
                <a:hlinkClick r:id="rId4"/>
              </a:rPr>
              <a:t>http://www.integration-in-deutschland.de/cln_117/SharedDocs/Anlagen/DE/DasBAMF/Publikationen/flyer-ablauf-asylverfahren-dt,templateId=raw,property=publicationFile.pdf/flyer-ablauf-asylverfahren-dt.pdf</a:t>
            </a:r>
            <a:r>
              <a:rPr lang="de-DE" sz="1000"/>
              <a:t> (01.03.2011) </a:t>
            </a:r>
          </a:p>
        </p:txBody>
      </p:sp>
      <p:sp>
        <p:nvSpPr>
          <p:cNvPr id="15367" name="Datumsplatzhalter 8"/>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6D0C6F9C-F289-429A-A0A3-DFAF453F00F5}"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22245557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strips(downLeft)">
                                      <p:cBhvr>
                                        <p:cTn id="7" dur="500"/>
                                        <p:tgtEl>
                                          <p:spTgt spid="38918"/>
                                        </p:tgtEl>
                                      </p:cBhvr>
                                    </p:animEffect>
                                  </p:childTnLst>
                                </p:cTn>
                              </p:par>
                              <p:par>
                                <p:cTn id="8" presetID="18" presetClass="entr" presetSubtype="12" fill="hold" nodeType="withEffect">
                                  <p:stCondLst>
                                    <p:cond delay="0"/>
                                  </p:stCondLst>
                                  <p:childTnLst>
                                    <p:set>
                                      <p:cBhvr>
                                        <p:cTn id="9" dur="1" fill="hold">
                                          <p:stCondLst>
                                            <p:cond delay="0"/>
                                          </p:stCondLst>
                                        </p:cTn>
                                        <p:tgtEl>
                                          <p:spTgt spid="38917"/>
                                        </p:tgtEl>
                                        <p:attrNameLst>
                                          <p:attrName>style.visibility</p:attrName>
                                        </p:attrNameLst>
                                      </p:cBhvr>
                                      <p:to>
                                        <p:strVal val="visible"/>
                                      </p:to>
                                    </p:set>
                                    <p:animEffect transition="in" filter="strips(downLeft)">
                                      <p:cBhvr>
                                        <p:cTn id="10" dur="500"/>
                                        <p:tgtEl>
                                          <p:spTgt spid="3891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8919"/>
                                        </p:tgtEl>
                                        <p:attrNameLst>
                                          <p:attrName>style.visibility</p:attrName>
                                        </p:attrNameLst>
                                      </p:cBhvr>
                                      <p:to>
                                        <p:strVal val="visible"/>
                                      </p:to>
                                    </p:set>
                                    <p:animEffect transition="in" filter="strips(downLeft)">
                                      <p:cBhvr>
                                        <p:cTn id="13"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algn="l"/>
            <a:r>
              <a:rPr lang="de-DE" sz="2400" b="1" dirty="0" smtClean="0">
                <a:solidFill>
                  <a:srgbClr val="003582"/>
                </a:solidFill>
                <a:latin typeface="Gungsuh" pitchFamily="18" charset="-127"/>
                <a:ea typeface="Gungsuh" pitchFamily="18" charset="-127"/>
              </a:rPr>
              <a:t>2.5 </a:t>
            </a:r>
            <a:r>
              <a:rPr lang="de-DE" sz="2400" b="1" dirty="0" smtClean="0">
                <a:solidFill>
                  <a:srgbClr val="003582"/>
                </a:solidFill>
                <a:latin typeface="Gungsuh" pitchFamily="18" charset="-127"/>
                <a:ea typeface="Gungsuh" pitchFamily="18" charset="-127"/>
              </a:rPr>
              <a:t>Asyl-Verfahren</a:t>
            </a:r>
            <a:r>
              <a:rPr lang="de-DE" sz="2400" dirty="0" smtClean="0">
                <a:solidFill>
                  <a:srgbClr val="003582"/>
                </a:solidFill>
                <a:latin typeface="Gungsuh" pitchFamily="18" charset="-127"/>
                <a:ea typeface="Gungsuh" pitchFamily="18" charset="-127"/>
              </a:rPr>
              <a:t> </a:t>
            </a:r>
            <a:endParaRPr lang="de-DE" sz="2400" dirty="0" smtClean="0">
              <a:solidFill>
                <a:srgbClr val="003582"/>
              </a:solidFill>
              <a:latin typeface="Gungsuh" pitchFamily="18" charset="-127"/>
              <a:ea typeface="Gungsuh" pitchFamily="18" charset="-127"/>
            </a:endParaRPr>
          </a:p>
        </p:txBody>
      </p:sp>
      <p:pic>
        <p:nvPicPr>
          <p:cNvPr id="16387" name="Picture 6"/>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5610" y="1257744"/>
            <a:ext cx="1871663" cy="4491037"/>
          </a:xfrm>
          <a:noFill/>
        </p:spPr>
      </p:pic>
      <p:pic>
        <p:nvPicPr>
          <p:cNvPr id="16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99" y="1580511"/>
            <a:ext cx="187166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9"/>
          <p:cNvSpPr txBox="1">
            <a:spLocks noChangeArrowheads="1"/>
          </p:cNvSpPr>
          <p:nvPr/>
        </p:nvSpPr>
        <p:spPr bwMode="auto">
          <a:xfrm>
            <a:off x="2195513" y="6021388"/>
            <a:ext cx="71643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spcBef>
                <a:spcPct val="50000"/>
              </a:spcBef>
            </a:pPr>
            <a:r>
              <a:rPr lang="de-DE" sz="1000"/>
              <a:t>Quelle: </a:t>
            </a:r>
            <a:r>
              <a:rPr lang="de-DE" sz="1000">
                <a:hlinkClick r:id="rId4"/>
              </a:rPr>
              <a:t>http://www.integration-in-deutschland.de/cln_117/SharedDocs/Anlagen/DE/DasBAMF/Publikationen/flyer-ablauf-asylverfahren-dt,templateId=raw,property=publicationFile.pdf/flyer-ablauf-asylverfahren-dt.pdf</a:t>
            </a:r>
            <a:r>
              <a:rPr lang="de-DE" sz="1000"/>
              <a:t> (01.03.2011)</a:t>
            </a:r>
          </a:p>
          <a:p>
            <a:pPr algn="l" eaLnBrk="1" hangingPunct="1">
              <a:spcBef>
                <a:spcPct val="50000"/>
              </a:spcBef>
            </a:pPr>
            <a:endParaRPr lang="de-DE" sz="1000"/>
          </a:p>
        </p:txBody>
      </p:sp>
      <p:pic>
        <p:nvPicPr>
          <p:cNvPr id="1639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082" y="1945877"/>
            <a:ext cx="19446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137" y="2191300"/>
            <a:ext cx="20891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Datumsplatzhalter 9"/>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E74EEF3-B88D-4BE5-B828-7F155D0A651A}"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0314474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a:t>
            </a:r>
          </a:p>
        </p:txBody>
      </p:sp>
      <p:sp>
        <p:nvSpPr>
          <p:cNvPr id="14339" name="Rectangle 3"/>
          <p:cNvSpPr>
            <a:spLocks noGrp="1"/>
          </p:cNvSpPr>
          <p:nvPr>
            <p:ph type="body" idx="4294967295"/>
          </p:nvPr>
        </p:nvSpPr>
        <p:spPr>
          <a:xfrm>
            <a:off x="323850" y="1412875"/>
            <a:ext cx="8424863" cy="4895850"/>
          </a:xfrm>
        </p:spPr>
        <p:txBody>
          <a:bodyPr/>
          <a:lstStyle/>
          <a:p>
            <a:pPr lvl="1">
              <a:buFont typeface="Wingdings" pitchFamily="2" charset="2"/>
              <a:buNone/>
              <a:defRPr/>
            </a:pPr>
            <a:r>
              <a:rPr lang="de-DE" sz="1600" b="1" dirty="0" smtClean="0">
                <a:solidFill>
                  <a:schemeClr val="tx1"/>
                </a:solidFill>
                <a:latin typeface="+mn-lt"/>
              </a:rPr>
              <a:t>2.5. </a:t>
            </a:r>
            <a:r>
              <a:rPr lang="de-DE" sz="2000" b="1" u="sng" dirty="0" smtClean="0">
                <a:solidFill>
                  <a:schemeClr val="tx1"/>
                </a:solidFill>
                <a:latin typeface="+mn-lt"/>
              </a:rPr>
              <a:t>2</a:t>
            </a:r>
            <a:r>
              <a:rPr lang="de-DE" sz="2000" b="1" dirty="0" smtClean="0">
                <a:solidFill>
                  <a:schemeClr val="tx1"/>
                </a:solidFill>
                <a:latin typeface="+mn-lt"/>
              </a:rPr>
              <a:t> </a:t>
            </a:r>
            <a:r>
              <a:rPr lang="de-DE" sz="1600" b="1" dirty="0" smtClean="0">
                <a:solidFill>
                  <a:schemeClr val="tx1"/>
                </a:solidFill>
                <a:latin typeface="+mn-lt"/>
              </a:rPr>
              <a:t>Beispiel: Familie Ahmed kommt aus Syrien</a:t>
            </a:r>
            <a:r>
              <a:rPr lang="de-DE" b="1" dirty="0" smtClean="0">
                <a:solidFill>
                  <a:schemeClr val="tx1"/>
                </a:solidFill>
                <a:latin typeface="+mn-lt"/>
              </a:rPr>
              <a:t> </a:t>
            </a:r>
          </a:p>
          <a:p>
            <a:pPr lvl="1">
              <a:lnSpc>
                <a:spcPct val="30000"/>
              </a:lnSpc>
              <a:buFont typeface="Wingdings" pitchFamily="2" charset="2"/>
              <a:buNone/>
              <a:defRPr/>
            </a:pPr>
            <a:endParaRPr lang="de-DE" b="1" dirty="0" smtClean="0">
              <a:solidFill>
                <a:schemeClr val="tx1"/>
              </a:solidFill>
              <a:latin typeface="+mn-lt"/>
            </a:endParaRPr>
          </a:p>
          <a:p>
            <a:pPr lvl="1">
              <a:buFont typeface="Wingdings" pitchFamily="2" charset="2"/>
              <a:buNone/>
              <a:defRPr/>
            </a:pPr>
            <a:r>
              <a:rPr lang="de-DE" sz="1400" dirty="0" smtClean="0">
                <a:solidFill>
                  <a:schemeClr val="tx1"/>
                </a:solidFill>
                <a:latin typeface="+mn-lt"/>
              </a:rPr>
              <a:t>1. Schritt</a:t>
            </a:r>
            <a:r>
              <a:rPr lang="de-DE" sz="2000" dirty="0" smtClean="0">
                <a:solidFill>
                  <a:schemeClr val="tx1"/>
                </a:solidFill>
                <a:latin typeface="+mn-lt"/>
              </a:rPr>
              <a:t>	</a:t>
            </a:r>
            <a:r>
              <a:rPr lang="de-DE" sz="1600" b="1" dirty="0" smtClean="0">
                <a:solidFill>
                  <a:schemeClr val="tx1"/>
                </a:solidFill>
                <a:latin typeface="+mn-lt"/>
              </a:rPr>
              <a:t>BAMF – Aufnahme </a:t>
            </a:r>
            <a:r>
              <a:rPr lang="de-DE" sz="1600" dirty="0" smtClean="0">
                <a:solidFill>
                  <a:schemeClr val="tx1"/>
                </a:solidFill>
                <a:latin typeface="+mn-lt"/>
              </a:rPr>
              <a:t>&gt; Fingerabdruck/ Fotografieren/ Regionale 				Verteilung</a:t>
            </a:r>
          </a:p>
          <a:p>
            <a:pPr lvl="1">
              <a:lnSpc>
                <a:spcPct val="60000"/>
              </a:lnSpc>
              <a:defRPr/>
            </a:pPr>
            <a:endParaRPr lang="de-DE" sz="1600" dirty="0" smtClean="0">
              <a:solidFill>
                <a:schemeClr val="tx1"/>
              </a:solidFill>
              <a:latin typeface="+mn-lt"/>
            </a:endParaRPr>
          </a:p>
          <a:p>
            <a:pPr lvl="1">
              <a:buFont typeface="Wingdings" pitchFamily="2" charset="2"/>
              <a:buNone/>
              <a:defRPr/>
            </a:pPr>
            <a:r>
              <a:rPr lang="de-DE" sz="1400" dirty="0" smtClean="0">
                <a:solidFill>
                  <a:schemeClr val="tx1"/>
                </a:solidFill>
                <a:latin typeface="+mn-lt"/>
              </a:rPr>
              <a:t>2. </a:t>
            </a:r>
            <a:r>
              <a:rPr lang="de-DE" sz="1400" dirty="0" smtClean="0">
                <a:solidFill>
                  <a:schemeClr val="tx1"/>
                </a:solidFill>
                <a:latin typeface="+mn-lt"/>
              </a:rPr>
              <a:t>Schritt </a:t>
            </a:r>
            <a:r>
              <a:rPr lang="de-DE" sz="1600" dirty="0" smtClean="0">
                <a:solidFill>
                  <a:schemeClr val="tx1"/>
                </a:solidFill>
                <a:latin typeface="+mn-lt"/>
              </a:rPr>
              <a:t>	</a:t>
            </a:r>
            <a:r>
              <a:rPr lang="de-DE" sz="1600" b="1" dirty="0" smtClean="0">
                <a:solidFill>
                  <a:schemeClr val="tx1"/>
                </a:solidFill>
                <a:latin typeface="+mn-lt"/>
              </a:rPr>
              <a:t>Erste </a:t>
            </a:r>
            <a:r>
              <a:rPr lang="de-DE" sz="1600" b="1" dirty="0" smtClean="0">
                <a:solidFill>
                  <a:schemeClr val="tx1"/>
                </a:solidFill>
                <a:latin typeface="+mn-lt"/>
              </a:rPr>
              <a:t>Aufnahmeeinrichtung </a:t>
            </a:r>
            <a:r>
              <a:rPr lang="de-DE" sz="1600" dirty="0" smtClean="0">
                <a:solidFill>
                  <a:schemeClr val="tx1"/>
                </a:solidFill>
                <a:latin typeface="+mn-lt"/>
              </a:rPr>
              <a:t>&gt; Unterbringung/ Essen/persönliche 			</a:t>
            </a:r>
            <a:r>
              <a:rPr lang="de-DE" sz="1600" dirty="0" smtClean="0">
                <a:solidFill>
                  <a:schemeClr val="tx1"/>
                </a:solidFill>
                <a:latin typeface="+mn-lt"/>
              </a:rPr>
              <a:t>	hygienische </a:t>
            </a:r>
            <a:r>
              <a:rPr lang="de-DE" sz="1600" dirty="0" smtClean="0">
                <a:solidFill>
                  <a:schemeClr val="tx1"/>
                </a:solidFill>
                <a:latin typeface="+mn-lt"/>
              </a:rPr>
              <a:t>Sachen/ Gesundheitscheck, 	        				</a:t>
            </a:r>
            <a:r>
              <a:rPr lang="de-DE" sz="1600" dirty="0" smtClean="0">
                <a:solidFill>
                  <a:schemeClr val="tx1"/>
                </a:solidFill>
                <a:latin typeface="+mn-lt"/>
              </a:rPr>
              <a:t>	Gesundheitsversorgung</a:t>
            </a:r>
            <a:r>
              <a:rPr lang="de-DE" sz="1600" dirty="0" smtClean="0">
                <a:solidFill>
                  <a:schemeClr val="tx1"/>
                </a:solidFill>
                <a:latin typeface="+mn-lt"/>
              </a:rPr>
              <a:t>/ wöchentliches Taschengeld/  B</a:t>
            </a:r>
            <a:r>
              <a:rPr lang="de-DE" sz="1600" dirty="0" smtClean="0">
                <a:solidFill>
                  <a:schemeClr val="tx1"/>
                </a:solidFill>
              </a:rPr>
              <a:t>esuche </a:t>
            </a:r>
            <a:endParaRPr lang="de-DE" sz="1600" dirty="0" smtClean="0">
              <a:solidFill>
                <a:schemeClr val="tx1"/>
              </a:solidFill>
              <a:latin typeface="+mn-lt"/>
            </a:endParaRPr>
          </a:p>
          <a:p>
            <a:pPr lvl="1">
              <a:lnSpc>
                <a:spcPct val="60000"/>
              </a:lnSpc>
              <a:defRPr/>
            </a:pPr>
            <a:endParaRPr lang="de-DE" sz="1600" dirty="0" smtClean="0">
              <a:solidFill>
                <a:schemeClr val="tx1"/>
              </a:solidFill>
              <a:latin typeface="+mn-lt"/>
            </a:endParaRPr>
          </a:p>
          <a:p>
            <a:pPr lvl="1">
              <a:buFont typeface="Wingdings" pitchFamily="2" charset="2"/>
              <a:buNone/>
              <a:defRPr/>
            </a:pPr>
            <a:r>
              <a:rPr lang="de-DE" sz="1400" dirty="0" smtClean="0">
                <a:solidFill>
                  <a:schemeClr val="tx1"/>
                </a:solidFill>
                <a:latin typeface="+mn-lt"/>
              </a:rPr>
              <a:t>3. </a:t>
            </a:r>
            <a:r>
              <a:rPr lang="de-DE" sz="1400" dirty="0" smtClean="0">
                <a:solidFill>
                  <a:schemeClr val="tx1"/>
                </a:solidFill>
                <a:latin typeface="+mn-lt"/>
              </a:rPr>
              <a:t>Schritt </a:t>
            </a:r>
            <a:r>
              <a:rPr lang="de-DE" sz="1600" dirty="0" smtClean="0">
                <a:solidFill>
                  <a:schemeClr val="tx1"/>
                </a:solidFill>
                <a:latin typeface="+mn-lt"/>
              </a:rPr>
              <a:t>	</a:t>
            </a:r>
            <a:r>
              <a:rPr lang="de-DE" sz="1600" b="1" dirty="0" smtClean="0">
                <a:solidFill>
                  <a:schemeClr val="tx1"/>
                </a:solidFill>
                <a:latin typeface="+mn-lt"/>
              </a:rPr>
              <a:t>BAMF- Anhörung </a:t>
            </a:r>
            <a:r>
              <a:rPr lang="de-DE" sz="1600" dirty="0" smtClean="0">
                <a:solidFill>
                  <a:schemeClr val="tx1"/>
                </a:solidFill>
                <a:latin typeface="+mn-lt"/>
              </a:rPr>
              <a:t>&gt; Einzelentscheidender/ Dolmetscher/ 				Frauenbeauftragte/ Rechtsbeistand, Begleitperson/ 				</a:t>
            </a:r>
            <a:r>
              <a:rPr lang="de-DE" sz="1600" dirty="0" smtClean="0">
                <a:solidFill>
                  <a:schemeClr val="tx1"/>
                </a:solidFill>
                <a:latin typeface="+mn-lt"/>
              </a:rPr>
              <a:t>	Anhörungsfragenkatalog</a:t>
            </a:r>
            <a:r>
              <a:rPr lang="de-DE" sz="1600" dirty="0" smtClean="0">
                <a:solidFill>
                  <a:schemeClr val="tx1"/>
                </a:solidFill>
                <a:latin typeface="+mn-lt"/>
              </a:rPr>
              <a:t>/ Anhörungsprotokoll/ Bescheid</a:t>
            </a:r>
          </a:p>
          <a:p>
            <a:pPr lvl="1">
              <a:buFont typeface="Wingdings" pitchFamily="2" charset="2"/>
              <a:buNone/>
              <a:defRPr/>
            </a:pPr>
            <a:r>
              <a:rPr lang="de-DE" sz="1600" dirty="0" smtClean="0">
                <a:solidFill>
                  <a:schemeClr val="tx1"/>
                </a:solidFill>
                <a:latin typeface="+mn-lt"/>
              </a:rPr>
              <a:t>			</a:t>
            </a:r>
            <a:r>
              <a:rPr lang="de-DE" sz="1600" dirty="0" smtClean="0">
                <a:solidFill>
                  <a:schemeClr val="tx1"/>
                </a:solidFill>
                <a:latin typeface="+mn-lt"/>
                <a:sym typeface="Wingdings" pitchFamily="2" charset="2"/>
              </a:rPr>
              <a:t> </a:t>
            </a:r>
            <a:r>
              <a:rPr lang="de-DE" sz="1600" dirty="0" smtClean="0">
                <a:solidFill>
                  <a:schemeClr val="tx1"/>
                </a:solidFill>
                <a:latin typeface="+mn-lt"/>
              </a:rPr>
              <a:t>Die psychologische Atmosphäre der Anhörung ist von 				großer Bedeutung!</a:t>
            </a:r>
          </a:p>
          <a:p>
            <a:pPr lvl="1">
              <a:lnSpc>
                <a:spcPct val="60000"/>
              </a:lnSpc>
              <a:defRPr/>
            </a:pPr>
            <a:endParaRPr lang="de-DE" sz="1600" dirty="0" smtClean="0">
              <a:solidFill>
                <a:schemeClr val="tx1"/>
              </a:solidFill>
              <a:latin typeface="+mn-lt"/>
            </a:endParaRPr>
          </a:p>
          <a:p>
            <a:pPr lvl="1">
              <a:buFont typeface="Wingdings" pitchFamily="2" charset="2"/>
              <a:buNone/>
              <a:defRPr/>
            </a:pPr>
            <a:r>
              <a:rPr lang="de-DE" sz="1400" dirty="0" smtClean="0">
                <a:solidFill>
                  <a:schemeClr val="tx1"/>
                </a:solidFill>
                <a:latin typeface="+mn-lt"/>
              </a:rPr>
              <a:t>4.Schritt </a:t>
            </a:r>
            <a:r>
              <a:rPr lang="de-DE" sz="1600" dirty="0" smtClean="0">
                <a:solidFill>
                  <a:schemeClr val="tx1"/>
                </a:solidFill>
                <a:latin typeface="+mn-lt"/>
              </a:rPr>
              <a:t>	</a:t>
            </a:r>
            <a:r>
              <a:rPr lang="de-DE" sz="1600" b="1" dirty="0" smtClean="0">
                <a:solidFill>
                  <a:schemeClr val="tx1"/>
                </a:solidFill>
                <a:latin typeface="+mn-lt"/>
              </a:rPr>
              <a:t>Zuweisung </a:t>
            </a:r>
            <a:r>
              <a:rPr lang="de-DE" sz="1600" dirty="0" smtClean="0">
                <a:solidFill>
                  <a:schemeClr val="tx1"/>
                </a:solidFill>
                <a:latin typeface="+mn-lt"/>
              </a:rPr>
              <a:t>&gt; zu dauerhaftem Flüchtlingsheim</a:t>
            </a:r>
          </a:p>
        </p:txBody>
      </p:sp>
      <p:sp>
        <p:nvSpPr>
          <p:cNvPr id="14340" name="AutoShape 4"/>
          <p:cNvSpPr>
            <a:spLocks noChangeArrowheads="1"/>
          </p:cNvSpPr>
          <p:nvPr/>
        </p:nvSpPr>
        <p:spPr bwMode="auto">
          <a:xfrm>
            <a:off x="611188" y="2132856"/>
            <a:ext cx="1152525" cy="360363"/>
          </a:xfrm>
          <a:prstGeom prst="homePlate">
            <a:avLst>
              <a:gd name="adj" fmla="val 69887"/>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4341" name="AutoShape 5"/>
          <p:cNvSpPr>
            <a:spLocks noChangeArrowheads="1"/>
          </p:cNvSpPr>
          <p:nvPr/>
        </p:nvSpPr>
        <p:spPr bwMode="auto">
          <a:xfrm>
            <a:off x="611188" y="2852936"/>
            <a:ext cx="1152525" cy="360363"/>
          </a:xfrm>
          <a:prstGeom prst="homePlate">
            <a:avLst>
              <a:gd name="adj" fmla="val 69902"/>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4342" name="AutoShape 6"/>
          <p:cNvSpPr>
            <a:spLocks noChangeArrowheads="1"/>
          </p:cNvSpPr>
          <p:nvPr/>
        </p:nvSpPr>
        <p:spPr bwMode="auto">
          <a:xfrm>
            <a:off x="611188" y="3860726"/>
            <a:ext cx="1152525" cy="360362"/>
          </a:xfrm>
          <a:prstGeom prst="homePlate">
            <a:avLst>
              <a:gd name="adj" fmla="val 69962"/>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4343" name="AutoShape 7"/>
          <p:cNvSpPr>
            <a:spLocks noChangeArrowheads="1"/>
          </p:cNvSpPr>
          <p:nvPr/>
        </p:nvSpPr>
        <p:spPr bwMode="auto">
          <a:xfrm>
            <a:off x="611188" y="5372893"/>
            <a:ext cx="1152525" cy="360363"/>
          </a:xfrm>
          <a:prstGeom prst="homePlate">
            <a:avLst>
              <a:gd name="adj" fmla="val 69961"/>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7416" name="Datumsplatzhalter 11"/>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50EA2310-E1E9-4B89-9AAD-C0D45B9106C4}"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177076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txBox="1">
            <a:spLocks noGrp="1"/>
          </p:cNvSpPr>
          <p:nvPr/>
        </p:nvSpPr>
        <p:spPr bwMode="auto">
          <a:xfrm>
            <a:off x="5791200" y="6405563"/>
            <a:ext cx="3044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r" eaLnBrk="1" hangingPunct="1"/>
            <a:endParaRPr lang="de-DE" sz="1400">
              <a:solidFill>
                <a:srgbClr val="FFFFFF"/>
              </a:solidFill>
            </a:endParaRPr>
          </a:p>
        </p:txBody>
      </p:sp>
      <p:sp>
        <p:nvSpPr>
          <p:cNvPr id="18435"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 </a:t>
            </a:r>
          </a:p>
        </p:txBody>
      </p:sp>
      <p:sp>
        <p:nvSpPr>
          <p:cNvPr id="15364" name="Rectangle 3"/>
          <p:cNvSpPr>
            <a:spLocks noGrp="1"/>
          </p:cNvSpPr>
          <p:nvPr>
            <p:ph type="body" idx="4294967295"/>
          </p:nvPr>
        </p:nvSpPr>
        <p:spPr>
          <a:xfrm>
            <a:off x="323850" y="1341438"/>
            <a:ext cx="8424863" cy="5040312"/>
          </a:xfrm>
        </p:spPr>
        <p:txBody>
          <a:bodyPr/>
          <a:lstStyle/>
          <a:p>
            <a:pPr lvl="1">
              <a:buFont typeface="Wingdings" pitchFamily="2" charset="2"/>
              <a:buNone/>
              <a:defRPr/>
            </a:pPr>
            <a:r>
              <a:rPr lang="de-DE" sz="1400" dirty="0" smtClean="0">
                <a:solidFill>
                  <a:schemeClr val="tx1"/>
                </a:solidFill>
                <a:latin typeface="+mn-lt"/>
              </a:rPr>
              <a:t>5. Schritt </a:t>
            </a:r>
            <a:r>
              <a:rPr lang="de-DE" sz="1600" dirty="0" smtClean="0">
                <a:solidFill>
                  <a:schemeClr val="tx1"/>
                </a:solidFill>
                <a:latin typeface="+mn-lt"/>
              </a:rPr>
              <a:t>	</a:t>
            </a:r>
            <a:r>
              <a:rPr lang="de-DE" sz="1600" b="1" dirty="0" smtClean="0">
                <a:solidFill>
                  <a:schemeClr val="tx1"/>
                </a:solidFill>
                <a:latin typeface="+mn-lt"/>
              </a:rPr>
              <a:t>Bescheid des BAMF</a:t>
            </a:r>
          </a:p>
          <a:p>
            <a:pPr lvl="1">
              <a:lnSpc>
                <a:spcPct val="30000"/>
              </a:lnSpc>
              <a:buFont typeface="Wingdings" pitchFamily="2" charset="2"/>
              <a:buNone/>
              <a:defRPr/>
            </a:pPr>
            <a:endParaRPr lang="de-DE" sz="1600" dirty="0" smtClean="0">
              <a:solidFill>
                <a:schemeClr val="tx1"/>
              </a:solidFill>
              <a:latin typeface="+mn-lt"/>
            </a:endParaRPr>
          </a:p>
          <a:p>
            <a:pPr lvl="1">
              <a:buFont typeface="Wingdings" pitchFamily="2" charset="2"/>
              <a:buNone/>
              <a:defRPr/>
            </a:pPr>
            <a:r>
              <a:rPr lang="de-DE" sz="1600" dirty="0" smtClean="0">
                <a:solidFill>
                  <a:schemeClr val="tx1"/>
                </a:solidFill>
                <a:latin typeface="+mn-lt"/>
              </a:rPr>
              <a:t>			5a)	Anerkennung als </a:t>
            </a:r>
            <a:r>
              <a:rPr lang="de-DE" sz="1600" b="1" dirty="0" smtClean="0">
                <a:solidFill>
                  <a:schemeClr val="tx1"/>
                </a:solidFill>
                <a:latin typeface="+mn-lt"/>
              </a:rPr>
              <a:t>Asylberechtigte</a:t>
            </a:r>
            <a:r>
              <a:rPr lang="de-DE" sz="1600" dirty="0" smtClean="0">
                <a:solidFill>
                  <a:schemeClr val="tx1"/>
                </a:solidFill>
                <a:latin typeface="+mn-lt"/>
              </a:rPr>
              <a:t> (Artikel 16a GG) 				oder nach § 60-1 </a:t>
            </a:r>
            <a:r>
              <a:rPr lang="de-DE" sz="1600" dirty="0" err="1" smtClean="0">
                <a:solidFill>
                  <a:schemeClr val="tx1"/>
                </a:solidFill>
                <a:latin typeface="+mn-lt"/>
              </a:rPr>
              <a:t>AufenthG</a:t>
            </a:r>
            <a:r>
              <a:rPr lang="de-DE" sz="1600" dirty="0" smtClean="0">
                <a:solidFill>
                  <a:schemeClr val="tx1"/>
                </a:solidFill>
                <a:latin typeface="+mn-lt"/>
              </a:rPr>
              <a:t> (</a:t>
            </a:r>
            <a:r>
              <a:rPr lang="de-DE" sz="1600" b="1" dirty="0" smtClean="0">
                <a:solidFill>
                  <a:schemeClr val="tx1"/>
                </a:solidFill>
                <a:latin typeface="+mn-lt"/>
              </a:rPr>
              <a:t>Flüchtlingsschutz</a:t>
            </a:r>
            <a:r>
              <a:rPr lang="de-DE" sz="1600" dirty="0" smtClean="0">
                <a:solidFill>
                  <a:schemeClr val="tx1"/>
                </a:solidFill>
                <a:latin typeface="+mn-lt"/>
              </a:rPr>
              <a:t>) 					oder nach § 60  2-7 </a:t>
            </a:r>
            <a:r>
              <a:rPr lang="de-DE" sz="1600" dirty="0" err="1" smtClean="0">
                <a:solidFill>
                  <a:schemeClr val="tx1"/>
                </a:solidFill>
                <a:latin typeface="+mn-lt"/>
              </a:rPr>
              <a:t>AufenthG</a:t>
            </a:r>
            <a:r>
              <a:rPr lang="de-DE" sz="1600" dirty="0" smtClean="0">
                <a:solidFill>
                  <a:schemeClr val="tx1"/>
                </a:solidFill>
                <a:latin typeface="+mn-lt"/>
              </a:rPr>
              <a:t> (</a:t>
            </a:r>
            <a:r>
              <a:rPr lang="de-DE" sz="1600" b="1" dirty="0" smtClean="0">
                <a:solidFill>
                  <a:schemeClr val="tx1"/>
                </a:solidFill>
                <a:latin typeface="+mn-lt"/>
              </a:rPr>
              <a:t>Abschiebeverbot, 					Abschiebehindernis</a:t>
            </a:r>
            <a:r>
              <a:rPr lang="de-DE" sz="1600" dirty="0" smtClean="0">
                <a:solidFill>
                  <a:schemeClr val="tx1"/>
                </a:solidFill>
                <a:latin typeface="+mn-lt"/>
              </a:rPr>
              <a:t>)</a:t>
            </a:r>
          </a:p>
          <a:p>
            <a:pPr lvl="1">
              <a:buFont typeface="Wingdings" pitchFamily="2" charset="2"/>
              <a:buNone/>
              <a:defRPr/>
            </a:pPr>
            <a:endParaRPr lang="de-DE" sz="1600" dirty="0" smtClean="0">
              <a:solidFill>
                <a:schemeClr val="tx1"/>
              </a:solidFill>
              <a:latin typeface="+mn-lt"/>
            </a:endParaRPr>
          </a:p>
          <a:p>
            <a:pPr lvl="1">
              <a:buFont typeface="Wingdings" pitchFamily="2" charset="2"/>
              <a:buNone/>
              <a:defRPr/>
            </a:pPr>
            <a:r>
              <a:rPr lang="de-DE" sz="1600" dirty="0" smtClean="0">
                <a:solidFill>
                  <a:schemeClr val="tx1"/>
                </a:solidFill>
                <a:latin typeface="+mn-lt"/>
              </a:rPr>
              <a:t>			5b)	Ablehnungsbescheid ungeachtet, unbegründet (eine 				Woche Klagefrist) oder offensichtlich unbegründet 					(zwei Wochen Klagefrist)</a:t>
            </a:r>
          </a:p>
          <a:p>
            <a:pPr lvl="1">
              <a:buFont typeface="Wingdings" pitchFamily="2" charset="2"/>
              <a:buNone/>
              <a:defRPr/>
            </a:pPr>
            <a:endParaRPr lang="de-DE" sz="1600" dirty="0" smtClean="0">
              <a:solidFill>
                <a:schemeClr val="tx1"/>
              </a:solidFill>
              <a:latin typeface="+mn-lt"/>
            </a:endParaRPr>
          </a:p>
          <a:p>
            <a:pPr>
              <a:buFont typeface="Wingdings 2" pitchFamily="18" charset="2"/>
              <a:buNone/>
              <a:defRPr/>
            </a:pPr>
            <a:r>
              <a:rPr lang="de-DE" sz="1600" dirty="0" smtClean="0">
                <a:latin typeface="+mn-lt"/>
              </a:rPr>
              <a:t>			5c)         	 Falls negativer Bescheid &gt; Gerichtsverfahren, 	     			</a:t>
            </a:r>
            <a:r>
              <a:rPr lang="de-DE" sz="1600" dirty="0" smtClean="0">
                <a:latin typeface="+mn-lt"/>
              </a:rPr>
              <a:t>Verhandlungen </a:t>
            </a:r>
            <a:r>
              <a:rPr lang="de-DE" sz="1600" dirty="0" smtClean="0">
                <a:latin typeface="+mn-lt"/>
              </a:rPr>
              <a:t>&gt; VG &gt; OVG: wenn  Zulassung der  				</a:t>
            </a:r>
            <a:r>
              <a:rPr lang="de-DE" sz="1600" dirty="0" smtClean="0">
                <a:latin typeface="+mn-lt"/>
              </a:rPr>
              <a:t>	Berufung </a:t>
            </a:r>
            <a:r>
              <a:rPr lang="de-DE" sz="1600" dirty="0" smtClean="0">
                <a:latin typeface="+mn-lt"/>
              </a:rPr>
              <a:t>abgelehnt wird, </a:t>
            </a:r>
            <a:r>
              <a:rPr lang="de-DE" sz="1600" u="sng" dirty="0" smtClean="0">
                <a:latin typeface="+mn-lt"/>
              </a:rPr>
              <a:t>dann:</a:t>
            </a:r>
            <a:r>
              <a:rPr lang="de-DE" sz="1600" dirty="0" smtClean="0">
                <a:latin typeface="+mn-lt"/>
              </a:rPr>
              <a:t> Abgeschlossenes 					Asylverfahren und &gt;  Aussetzung der Abschiebung &gt; 				</a:t>
            </a:r>
            <a:r>
              <a:rPr lang="de-DE" sz="1600" dirty="0" smtClean="0">
                <a:latin typeface="+mn-lt"/>
              </a:rPr>
              <a:t>	Duldung</a:t>
            </a:r>
            <a:endParaRPr lang="de-DE" sz="1600" dirty="0" smtClean="0">
              <a:latin typeface="+mn-lt"/>
            </a:endParaRPr>
          </a:p>
          <a:p>
            <a:pPr lvl="1">
              <a:buFont typeface="Wingdings" pitchFamily="2" charset="2"/>
              <a:buNone/>
              <a:defRPr/>
            </a:pPr>
            <a:endParaRPr lang="de-DE" sz="1600" dirty="0" smtClean="0">
              <a:solidFill>
                <a:schemeClr val="tx1"/>
              </a:solidFill>
              <a:latin typeface="+mn-lt"/>
            </a:endParaRPr>
          </a:p>
          <a:p>
            <a:pPr lvl="1">
              <a:buFont typeface="Wingdings" pitchFamily="2" charset="2"/>
              <a:buNone/>
              <a:defRPr/>
            </a:pPr>
            <a:endParaRPr lang="de-DE" sz="1600" dirty="0" smtClean="0">
              <a:solidFill>
                <a:schemeClr val="tx1"/>
              </a:solidFill>
              <a:latin typeface="+mn-lt"/>
            </a:endParaRPr>
          </a:p>
          <a:p>
            <a:pPr lvl="1">
              <a:buFont typeface="Wingdings" pitchFamily="2" charset="2"/>
              <a:buNone/>
              <a:defRPr/>
            </a:pPr>
            <a:endParaRPr lang="de-DE" sz="1600" dirty="0" smtClean="0">
              <a:solidFill>
                <a:schemeClr val="tx1"/>
              </a:solidFill>
              <a:latin typeface="+mn-lt"/>
            </a:endParaRPr>
          </a:p>
          <a:p>
            <a:pPr lvl="1">
              <a:lnSpc>
                <a:spcPct val="50000"/>
              </a:lnSpc>
              <a:defRPr/>
            </a:pPr>
            <a:endParaRPr lang="de-DE" sz="1800" dirty="0" smtClean="0">
              <a:solidFill>
                <a:schemeClr val="tx1"/>
              </a:solidFill>
              <a:latin typeface="Georgia" pitchFamily="18" charset="0"/>
            </a:endParaRPr>
          </a:p>
          <a:p>
            <a:pPr>
              <a:defRPr/>
            </a:pPr>
            <a:endParaRPr lang="de-DE" sz="1800" dirty="0" smtClean="0">
              <a:latin typeface="Georgia" pitchFamily="18" charset="0"/>
            </a:endParaRPr>
          </a:p>
        </p:txBody>
      </p:sp>
      <p:sp>
        <p:nvSpPr>
          <p:cNvPr id="18437" name="AutoShape 4"/>
          <p:cNvSpPr>
            <a:spLocks noChangeArrowheads="1"/>
          </p:cNvSpPr>
          <p:nvPr/>
        </p:nvSpPr>
        <p:spPr bwMode="auto">
          <a:xfrm>
            <a:off x="539750" y="1355725"/>
            <a:ext cx="1223963" cy="341313"/>
          </a:xfrm>
          <a:prstGeom prst="homePlate">
            <a:avLst>
              <a:gd name="adj" fmla="val 69928"/>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8438" name="Datumsplatzhalter 9"/>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531096BF-1ECD-4558-8997-8225DDC76ABE}"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114707180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 </a:t>
            </a:r>
          </a:p>
        </p:txBody>
      </p:sp>
      <p:sp>
        <p:nvSpPr>
          <p:cNvPr id="16387" name="Rectangle 3"/>
          <p:cNvSpPr>
            <a:spLocks noGrp="1"/>
          </p:cNvSpPr>
          <p:nvPr>
            <p:ph type="body" idx="4294967295"/>
          </p:nvPr>
        </p:nvSpPr>
        <p:spPr>
          <a:xfrm>
            <a:off x="323850" y="1412875"/>
            <a:ext cx="8283575" cy="4824413"/>
          </a:xfrm>
          <a:ln>
            <a:solidFill>
              <a:schemeClr val="bg1"/>
            </a:solidFill>
          </a:ln>
        </p:spPr>
        <p:txBody>
          <a:bodyPr>
            <a:normAutofit fontScale="85000" lnSpcReduction="10000"/>
          </a:bodyPr>
          <a:lstStyle/>
          <a:p>
            <a:pPr lvl="1">
              <a:buFont typeface="Wingdings" pitchFamily="2" charset="2"/>
              <a:buNone/>
              <a:defRPr/>
            </a:pPr>
            <a:endParaRPr lang="de-DE" sz="1200" dirty="0" smtClean="0">
              <a:solidFill>
                <a:schemeClr val="tx1"/>
              </a:solidFill>
              <a:latin typeface="Georgia" pitchFamily="18" charset="0"/>
            </a:endParaRPr>
          </a:p>
          <a:p>
            <a:pPr lvl="1">
              <a:buFont typeface="Wingdings" pitchFamily="2" charset="2"/>
              <a:buNone/>
              <a:defRPr/>
            </a:pPr>
            <a:r>
              <a:rPr lang="de-DE" sz="1600" dirty="0" smtClean="0">
                <a:solidFill>
                  <a:schemeClr val="tx1"/>
                </a:solidFill>
                <a:latin typeface="+mn-lt"/>
              </a:rPr>
              <a:t>6. Schritt </a:t>
            </a:r>
            <a:r>
              <a:rPr lang="de-DE" sz="1200" dirty="0" smtClean="0">
                <a:solidFill>
                  <a:schemeClr val="tx1"/>
                </a:solidFill>
                <a:latin typeface="+mn-lt"/>
              </a:rPr>
              <a:t>	</a:t>
            </a:r>
            <a:r>
              <a:rPr lang="de-DE" sz="2100" b="1" dirty="0" smtClean="0">
                <a:solidFill>
                  <a:schemeClr val="tx1"/>
                </a:solidFill>
              </a:rPr>
              <a:t>Asylfolgeantrag § 71 Asylverfahrensgesetzes </a:t>
            </a:r>
          </a:p>
          <a:p>
            <a:pPr lvl="1">
              <a:buFont typeface="Wingdings" pitchFamily="2" charset="2"/>
              <a:buNone/>
              <a:defRPr/>
            </a:pPr>
            <a:endParaRPr lang="de-DE" sz="2100" dirty="0" smtClean="0">
              <a:solidFill>
                <a:schemeClr val="tx1"/>
              </a:solidFill>
            </a:endParaRPr>
          </a:p>
          <a:p>
            <a:pPr lvl="4">
              <a:buFontTx/>
              <a:buNone/>
              <a:defRPr/>
            </a:pPr>
            <a:r>
              <a:rPr lang="de-DE" sz="2100" dirty="0" smtClean="0">
                <a:sym typeface="Wingdings" pitchFamily="2" charset="2"/>
              </a:rPr>
              <a:t> </a:t>
            </a:r>
            <a:r>
              <a:rPr lang="de-DE" sz="2100" dirty="0" smtClean="0"/>
              <a:t>Nur wenn sich </a:t>
            </a:r>
            <a:r>
              <a:rPr lang="de-DE" sz="2100" dirty="0" smtClean="0"/>
              <a:t>Sach- oder Rechtslage nachträglich zugunsten </a:t>
            </a:r>
            <a:r>
              <a:rPr lang="de-DE" sz="2100" dirty="0" smtClean="0"/>
              <a:t>des Betroffenen </a:t>
            </a:r>
            <a:r>
              <a:rPr lang="de-DE" sz="2100" dirty="0" smtClean="0"/>
              <a:t>geändert hat.</a:t>
            </a:r>
          </a:p>
          <a:p>
            <a:pPr lvl="4">
              <a:buFontTx/>
              <a:buNone/>
              <a:defRPr/>
            </a:pPr>
            <a:endParaRPr lang="de-DE" sz="2100" dirty="0" smtClean="0"/>
          </a:p>
          <a:p>
            <a:pPr lvl="1">
              <a:buFont typeface="Wingdings" pitchFamily="2" charset="2"/>
              <a:buNone/>
              <a:defRPr/>
            </a:pPr>
            <a:r>
              <a:rPr lang="de-DE" sz="2100" dirty="0" smtClean="0">
                <a:solidFill>
                  <a:schemeClr val="tx1"/>
                </a:solidFill>
              </a:rPr>
              <a:t>			</a:t>
            </a:r>
            <a:r>
              <a:rPr lang="de-DE" sz="2100" dirty="0" smtClean="0">
                <a:solidFill>
                  <a:schemeClr val="tx1"/>
                </a:solidFill>
                <a:sym typeface="Wingdings" pitchFamily="2" charset="2"/>
              </a:rPr>
              <a:t>- </a:t>
            </a:r>
            <a:r>
              <a:rPr lang="de-DE" sz="2100" dirty="0" smtClean="0">
                <a:solidFill>
                  <a:schemeClr val="tx1"/>
                </a:solidFill>
              </a:rPr>
              <a:t>   Antrag:  binnen drei Monaten. </a:t>
            </a:r>
            <a:r>
              <a:rPr lang="de-DE" sz="2100" dirty="0" smtClean="0">
                <a:solidFill>
                  <a:schemeClr val="tx1"/>
                </a:solidFill>
              </a:rPr>
              <a:t>Frist beginnt mit Tag an dem </a:t>
            </a:r>
            <a:r>
              <a:rPr lang="de-DE" sz="2100" dirty="0" smtClean="0">
                <a:solidFill>
                  <a:schemeClr val="tx1"/>
                </a:solidFill>
              </a:rPr>
              <a:t>		der/die Betroffene </a:t>
            </a:r>
            <a:r>
              <a:rPr lang="de-DE" sz="2100" dirty="0" smtClean="0">
                <a:solidFill>
                  <a:schemeClr val="tx1"/>
                </a:solidFill>
              </a:rPr>
              <a:t>vom Grund für Wiederaufgreifen Kenntnis hat. </a:t>
            </a:r>
          </a:p>
          <a:p>
            <a:pPr lvl="1">
              <a:buFont typeface="Wingdings" pitchFamily="2" charset="2"/>
              <a:buNone/>
              <a:defRPr/>
            </a:pPr>
            <a:endParaRPr lang="de-DE" sz="2100" dirty="0" smtClean="0">
              <a:solidFill>
                <a:schemeClr val="tx1"/>
              </a:solidFill>
            </a:endParaRPr>
          </a:p>
          <a:p>
            <a:pPr lvl="1">
              <a:buFont typeface="Wingdings" pitchFamily="2" charset="2"/>
              <a:buNone/>
              <a:defRPr/>
            </a:pPr>
            <a:r>
              <a:rPr lang="de-DE" sz="2100" dirty="0" smtClean="0">
                <a:solidFill>
                  <a:schemeClr val="tx1"/>
                </a:solidFill>
              </a:rPr>
              <a:t>			</a:t>
            </a:r>
            <a:r>
              <a:rPr lang="de-DE" sz="2100" dirty="0" smtClean="0">
                <a:solidFill>
                  <a:schemeClr val="tx1"/>
                </a:solidFill>
                <a:sym typeface="Wingdings" pitchFamily="2" charset="2"/>
              </a:rPr>
              <a:t>-    </a:t>
            </a:r>
            <a:r>
              <a:rPr lang="de-DE" sz="2100" dirty="0" smtClean="0">
                <a:solidFill>
                  <a:schemeClr val="tx1"/>
                </a:solidFill>
              </a:rPr>
              <a:t>Antragstellung: </a:t>
            </a:r>
            <a:r>
              <a:rPr lang="de-DE" sz="2100" dirty="0">
                <a:solidFill>
                  <a:schemeClr val="tx1"/>
                </a:solidFill>
              </a:rPr>
              <a:t>p</a:t>
            </a:r>
            <a:r>
              <a:rPr lang="de-DE" sz="2100" dirty="0" smtClean="0">
                <a:solidFill>
                  <a:schemeClr val="tx1"/>
                </a:solidFill>
              </a:rPr>
              <a:t>ersönlich bei der Außenstelle </a:t>
            </a:r>
            <a:r>
              <a:rPr lang="de-DE" sz="2100" dirty="0" smtClean="0">
                <a:solidFill>
                  <a:schemeClr val="tx1"/>
                </a:solidFill>
              </a:rPr>
              <a:t>des Bundesamtes 		</a:t>
            </a:r>
            <a:r>
              <a:rPr lang="de-DE" sz="2100" dirty="0" smtClean="0">
                <a:solidFill>
                  <a:schemeClr val="tx1"/>
                </a:solidFill>
              </a:rPr>
              <a:t>für </a:t>
            </a:r>
            <a:r>
              <a:rPr lang="de-DE" sz="2100" dirty="0" smtClean="0">
                <a:solidFill>
                  <a:schemeClr val="tx1"/>
                </a:solidFill>
              </a:rPr>
              <a:t>Migration und Flüchtlinge des früheren Asylverfahrens. 		     </a:t>
            </a:r>
            <a:r>
              <a:rPr lang="de-DE" sz="2100" dirty="0" smtClean="0">
                <a:solidFill>
                  <a:schemeClr val="tx1"/>
                </a:solidFill>
              </a:rPr>
              <a:t>	persönlichen </a:t>
            </a:r>
            <a:r>
              <a:rPr lang="de-DE" sz="2100" dirty="0" smtClean="0">
                <a:solidFill>
                  <a:schemeClr val="tx1"/>
                </a:solidFill>
              </a:rPr>
              <a:t>Erscheinen nicht möglich </a:t>
            </a:r>
            <a:r>
              <a:rPr lang="de-DE" sz="2100" dirty="0" smtClean="0">
                <a:solidFill>
                  <a:schemeClr val="tx1"/>
                </a:solidFill>
                <a:sym typeface="Wingdings" pitchFamily="2" charset="2"/>
              </a:rPr>
              <a:t> Folgeantrag schriftlich </a:t>
            </a:r>
            <a:endParaRPr lang="de-DE" sz="2100" dirty="0" smtClean="0">
              <a:solidFill>
                <a:schemeClr val="tx1"/>
              </a:solidFill>
            </a:endParaRPr>
          </a:p>
          <a:p>
            <a:pPr lvl="1">
              <a:buFont typeface="Wingdings" pitchFamily="2" charset="2"/>
              <a:buNone/>
              <a:defRPr/>
            </a:pPr>
            <a:r>
              <a:rPr lang="de-DE" sz="2100" dirty="0" smtClean="0">
                <a:solidFill>
                  <a:schemeClr val="tx1"/>
                </a:solidFill>
              </a:rPr>
              <a:t>			</a:t>
            </a:r>
          </a:p>
          <a:p>
            <a:pPr lvl="1">
              <a:buFont typeface="Wingdings" pitchFamily="2" charset="2"/>
              <a:buNone/>
              <a:defRPr/>
            </a:pPr>
            <a:r>
              <a:rPr lang="de-DE" sz="2100" dirty="0" smtClean="0">
                <a:solidFill>
                  <a:schemeClr val="tx1"/>
                </a:solidFill>
                <a:sym typeface="Wingdings" pitchFamily="2" charset="2"/>
              </a:rPr>
              <a:t>			-    § 60-2-7: </a:t>
            </a:r>
            <a:r>
              <a:rPr lang="de-DE" sz="2100" b="1" dirty="0" smtClean="0">
                <a:solidFill>
                  <a:schemeClr val="tx1"/>
                </a:solidFill>
              </a:rPr>
              <a:t>Abschiebehindernis:</a:t>
            </a:r>
            <a:br>
              <a:rPr lang="de-DE" sz="2100" b="1" dirty="0" smtClean="0">
                <a:solidFill>
                  <a:schemeClr val="tx1"/>
                </a:solidFill>
              </a:rPr>
            </a:br>
            <a:r>
              <a:rPr lang="de-DE" sz="2100" b="1" dirty="0" smtClean="0">
                <a:solidFill>
                  <a:schemeClr val="tx1"/>
                </a:solidFill>
              </a:rPr>
              <a:t>		A</a:t>
            </a:r>
            <a:r>
              <a:rPr lang="de-DE" sz="2100" b="1" dirty="0" smtClean="0">
                <a:solidFill>
                  <a:schemeClr val="tx1"/>
                </a:solidFill>
              </a:rPr>
              <a:t>) </a:t>
            </a:r>
            <a:r>
              <a:rPr lang="de-DE" sz="2100" dirty="0" smtClean="0">
                <a:solidFill>
                  <a:schemeClr val="tx1"/>
                </a:solidFill>
              </a:rPr>
              <a:t>Ziellandbezogenes  Abschiebehindernis </a:t>
            </a:r>
            <a:r>
              <a:rPr lang="de-DE" sz="2100" dirty="0" smtClean="0">
                <a:solidFill>
                  <a:schemeClr val="tx1"/>
                </a:solidFill>
              </a:rPr>
              <a:t>&gt; (BAMF)</a:t>
            </a:r>
          </a:p>
          <a:p>
            <a:pPr lvl="1">
              <a:buNone/>
              <a:defRPr/>
            </a:pPr>
            <a:r>
              <a:rPr lang="de-DE" sz="2100" dirty="0" smtClean="0">
                <a:solidFill>
                  <a:schemeClr val="tx1"/>
                </a:solidFill>
              </a:rPr>
              <a:t>                          </a:t>
            </a:r>
            <a:r>
              <a:rPr lang="de-DE" sz="2100" b="1" dirty="0" smtClean="0">
                <a:solidFill>
                  <a:schemeClr val="tx1"/>
                </a:solidFill>
              </a:rPr>
              <a:t>B</a:t>
            </a:r>
            <a:r>
              <a:rPr lang="de-DE" sz="2100" b="1" dirty="0" smtClean="0">
                <a:solidFill>
                  <a:schemeClr val="tx1"/>
                </a:solidFill>
              </a:rPr>
              <a:t>) </a:t>
            </a:r>
            <a:r>
              <a:rPr lang="de-DE" sz="2100" dirty="0" smtClean="0">
                <a:solidFill>
                  <a:schemeClr val="tx1"/>
                </a:solidFill>
              </a:rPr>
              <a:t>Inlandsbezogenes </a:t>
            </a:r>
            <a:r>
              <a:rPr lang="de-DE" sz="2100" dirty="0">
                <a:solidFill>
                  <a:schemeClr val="tx1"/>
                </a:solidFill>
              </a:rPr>
              <a:t>Abschiebehindernis </a:t>
            </a:r>
            <a:r>
              <a:rPr lang="de-DE" sz="2100" dirty="0" smtClean="0">
                <a:solidFill>
                  <a:schemeClr val="tx1"/>
                </a:solidFill>
              </a:rPr>
              <a:t>&gt; </a:t>
            </a:r>
            <a:r>
              <a:rPr lang="de-DE" sz="2100" dirty="0" smtClean="0">
                <a:solidFill>
                  <a:schemeClr val="tx1"/>
                </a:solidFill>
              </a:rPr>
              <a:t>(Ausländeramt) </a:t>
            </a:r>
          </a:p>
          <a:p>
            <a:pPr lvl="1">
              <a:lnSpc>
                <a:spcPct val="50000"/>
              </a:lnSpc>
              <a:buFont typeface="Wingdings" pitchFamily="2" charset="2"/>
              <a:buNone/>
              <a:defRPr/>
            </a:pPr>
            <a:r>
              <a:rPr lang="de-DE" sz="2100" dirty="0" smtClean="0">
                <a:solidFill>
                  <a:schemeClr val="tx1"/>
                </a:solidFill>
              </a:rPr>
              <a:t>			</a:t>
            </a:r>
          </a:p>
          <a:p>
            <a:pPr lvl="1">
              <a:lnSpc>
                <a:spcPct val="50000"/>
              </a:lnSpc>
              <a:buFont typeface="Wingdings" pitchFamily="2" charset="2"/>
              <a:buNone/>
              <a:defRPr/>
            </a:pPr>
            <a:endParaRPr lang="de-DE" sz="2100" dirty="0" smtClean="0">
              <a:solidFill>
                <a:srgbClr val="FF0000"/>
              </a:solidFill>
            </a:endParaRPr>
          </a:p>
          <a:p>
            <a:pPr lvl="1">
              <a:lnSpc>
                <a:spcPct val="50000"/>
              </a:lnSpc>
              <a:buFont typeface="Wingdings" pitchFamily="2" charset="2"/>
              <a:buNone/>
              <a:defRPr/>
            </a:pPr>
            <a:endParaRPr lang="de-DE" sz="2100" dirty="0" smtClean="0">
              <a:solidFill>
                <a:srgbClr val="FF0000"/>
              </a:solidFill>
            </a:endParaRPr>
          </a:p>
          <a:p>
            <a:pPr lvl="1">
              <a:buFont typeface="Wingdings" pitchFamily="2" charset="2"/>
              <a:buNone/>
              <a:defRPr/>
            </a:pPr>
            <a:endParaRPr lang="de-DE" sz="2100" dirty="0" smtClean="0">
              <a:solidFill>
                <a:schemeClr val="tx1"/>
              </a:solidFill>
            </a:endParaRPr>
          </a:p>
          <a:p>
            <a:pPr lvl="1">
              <a:lnSpc>
                <a:spcPct val="90000"/>
              </a:lnSpc>
              <a:buFont typeface="Wingdings" pitchFamily="2" charset="2"/>
              <a:buNone/>
              <a:defRPr/>
            </a:pPr>
            <a:endParaRPr lang="de-DE" sz="2100" dirty="0" smtClean="0">
              <a:solidFill>
                <a:schemeClr val="tx1"/>
              </a:solidFill>
              <a:latin typeface="Georgia" pitchFamily="18" charset="0"/>
            </a:endParaRPr>
          </a:p>
          <a:p>
            <a:pPr lvl="1">
              <a:lnSpc>
                <a:spcPct val="90000"/>
              </a:lnSpc>
              <a:buFont typeface="Wingdings" pitchFamily="2" charset="2"/>
              <a:buNone/>
              <a:defRPr/>
            </a:pPr>
            <a:endParaRPr lang="de-DE" sz="2100" dirty="0" smtClean="0">
              <a:solidFill>
                <a:schemeClr val="tx1"/>
              </a:solidFill>
              <a:latin typeface="Georgia" pitchFamily="18" charset="0"/>
            </a:endParaRPr>
          </a:p>
        </p:txBody>
      </p:sp>
      <p:sp>
        <p:nvSpPr>
          <p:cNvPr id="19460" name="Rectangle 4"/>
          <p:cNvSpPr>
            <a:spLocks/>
          </p:cNvSpPr>
          <p:nvPr/>
        </p:nvSpPr>
        <p:spPr bwMode="auto">
          <a:xfrm>
            <a:off x="468313" y="1412875"/>
            <a:ext cx="84248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ct val="20000"/>
              </a:spcBef>
              <a:buClr>
                <a:schemeClr val="accent1"/>
              </a:buClr>
              <a:buSzPct val="85000"/>
              <a:buFont typeface="Wingdings 2" pitchFamily="18" charset="2"/>
              <a:buChar char=""/>
            </a:pPr>
            <a:endParaRPr lang="de-DE" sz="1800">
              <a:latin typeface="Georgia" pitchFamily="18" charset="0"/>
            </a:endParaRPr>
          </a:p>
        </p:txBody>
      </p:sp>
      <p:sp>
        <p:nvSpPr>
          <p:cNvPr id="19461" name="AutoShape 6"/>
          <p:cNvSpPr>
            <a:spLocks noChangeArrowheads="1"/>
          </p:cNvSpPr>
          <p:nvPr/>
        </p:nvSpPr>
        <p:spPr bwMode="auto">
          <a:xfrm>
            <a:off x="611188" y="1529173"/>
            <a:ext cx="1225550" cy="360363"/>
          </a:xfrm>
          <a:prstGeom prst="homePlate">
            <a:avLst>
              <a:gd name="adj" fmla="val 69986"/>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
        <p:nvSpPr>
          <p:cNvPr id="19462" name="Datumsplatzhalter 9"/>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7F58572-1783-4F13-B050-0A0C306EA62D}"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9565956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support</a:t>
            </a:r>
            <a:endParaRPr lang="el-GR" dirty="0"/>
          </a:p>
        </p:txBody>
      </p:sp>
      <p:pic>
        <p:nvPicPr>
          <p:cNvPr id="5" name="Content Placeholder 4" descr="LLP logo english.JPG"/>
          <p:cNvPicPr>
            <a:picLocks noGrp="1" noChangeAspect="1"/>
          </p:cNvPicPr>
          <p:nvPr>
            <p:ph idx="1"/>
          </p:nvPr>
        </p:nvPicPr>
        <p:blipFill>
          <a:blip r:embed="rId3" cstate="print"/>
          <a:stretch>
            <a:fillRect/>
          </a:stretch>
        </p:blipFill>
        <p:spPr>
          <a:xfrm>
            <a:off x="2483768" y="4076217"/>
            <a:ext cx="4272742" cy="1729047"/>
          </a:xfrm>
          <a:solidFill>
            <a:schemeClr val="tx2">
              <a:lumMod val="20000"/>
              <a:lumOff val="80000"/>
            </a:schemeClr>
          </a:solidFill>
          <a:ln w="3175">
            <a:solidFill>
              <a:schemeClr val="tx1"/>
            </a:solidFill>
          </a:ln>
        </p:spPr>
      </p:pic>
      <p:sp>
        <p:nvSpPr>
          <p:cNvPr id="4" name="Rectangle 3"/>
          <p:cNvSpPr/>
          <p:nvPr/>
        </p:nvSpPr>
        <p:spPr>
          <a:xfrm>
            <a:off x="1331640" y="1772816"/>
            <a:ext cx="6048672" cy="2308324"/>
          </a:xfrm>
          <a:prstGeom prst="rect">
            <a:avLst/>
          </a:prstGeom>
        </p:spPr>
        <p:txBody>
          <a:bodyPr wrap="square">
            <a:spAutoFit/>
          </a:bodyPr>
          <a:lstStyle/>
          <a:p>
            <a:r>
              <a:rPr lang="en-US" sz="2400" i="1" dirty="0" smtClean="0"/>
              <a:t>This project has been funded with support from the European Commission. This communication reflects the views only of the author, and the Commission cannot be held responsible for any use which may be made of the information contained therein.</a:t>
            </a: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2.5 Asyl-Verfahren</a:t>
            </a:r>
          </a:p>
        </p:txBody>
      </p:sp>
      <p:sp>
        <p:nvSpPr>
          <p:cNvPr id="16387" name="Rectangle 3"/>
          <p:cNvSpPr>
            <a:spLocks noGrp="1"/>
          </p:cNvSpPr>
          <p:nvPr>
            <p:ph type="body" idx="4294967295"/>
          </p:nvPr>
        </p:nvSpPr>
        <p:spPr>
          <a:xfrm>
            <a:off x="323850" y="1412875"/>
            <a:ext cx="8283575" cy="4598988"/>
          </a:xfrm>
          <a:ln>
            <a:solidFill>
              <a:schemeClr val="bg1"/>
            </a:solidFill>
          </a:ln>
        </p:spPr>
        <p:txBody>
          <a:bodyPr/>
          <a:lstStyle/>
          <a:p>
            <a:pPr lvl="1">
              <a:buFont typeface="Wingdings" pitchFamily="2" charset="2"/>
              <a:buNone/>
              <a:defRPr/>
            </a:pPr>
            <a:r>
              <a:rPr lang="de-DE" sz="1200" dirty="0" smtClean="0">
                <a:solidFill>
                  <a:schemeClr val="tx1"/>
                </a:solidFill>
                <a:latin typeface="+mn-lt"/>
              </a:rPr>
              <a:t>	</a:t>
            </a:r>
            <a:r>
              <a:rPr lang="de-DE" sz="1600" dirty="0" smtClean="0">
                <a:solidFill>
                  <a:schemeClr val="tx1"/>
                </a:solidFill>
                <a:latin typeface="+mn-lt"/>
              </a:rPr>
              <a:t>			</a:t>
            </a:r>
          </a:p>
          <a:p>
            <a:pPr lvl="1">
              <a:lnSpc>
                <a:spcPct val="50000"/>
              </a:lnSpc>
              <a:buFont typeface="Wingdings" pitchFamily="2" charset="2"/>
              <a:buNone/>
              <a:defRPr/>
            </a:pPr>
            <a:endParaRPr lang="de-DE" sz="1200" dirty="0" smtClean="0">
              <a:solidFill>
                <a:srgbClr val="FF0000"/>
              </a:solidFill>
              <a:latin typeface="+mn-lt"/>
            </a:endParaRPr>
          </a:p>
          <a:p>
            <a:pPr lvl="1">
              <a:lnSpc>
                <a:spcPct val="50000"/>
              </a:lnSpc>
              <a:buFont typeface="Wingdings" pitchFamily="2" charset="2"/>
              <a:buNone/>
              <a:defRPr/>
            </a:pPr>
            <a:endParaRPr lang="de-DE" sz="1200" dirty="0" smtClean="0">
              <a:solidFill>
                <a:srgbClr val="FF0000"/>
              </a:solidFill>
              <a:latin typeface="+mn-lt"/>
            </a:endParaRPr>
          </a:p>
          <a:p>
            <a:pPr lvl="1">
              <a:buFont typeface="Wingdings" pitchFamily="2" charset="2"/>
              <a:buNone/>
              <a:defRPr/>
            </a:pPr>
            <a:endParaRPr lang="de-DE" sz="1200" dirty="0" smtClean="0">
              <a:solidFill>
                <a:schemeClr val="tx1"/>
              </a:solidFill>
              <a:latin typeface="+mn-lt"/>
            </a:endParaRPr>
          </a:p>
          <a:p>
            <a:pPr lvl="1">
              <a:buNone/>
              <a:defRPr/>
            </a:pPr>
            <a:r>
              <a:rPr lang="de-DE" sz="1400" dirty="0" smtClean="0">
                <a:solidFill>
                  <a:schemeClr val="tx1"/>
                </a:solidFill>
                <a:latin typeface="+mn-lt"/>
              </a:rPr>
              <a:t>7. Schritt           </a:t>
            </a:r>
            <a:r>
              <a:rPr lang="de-DE" sz="1200" dirty="0" smtClean="0">
                <a:solidFill>
                  <a:schemeClr val="tx1"/>
                </a:solidFill>
                <a:latin typeface="+mn-lt"/>
              </a:rPr>
              <a:t>	</a:t>
            </a:r>
            <a:r>
              <a:rPr lang="de-DE" sz="1800" b="1" dirty="0" smtClean="0">
                <a:solidFill>
                  <a:schemeClr val="tx1"/>
                </a:solidFill>
              </a:rPr>
              <a:t>Härtefallkommission  §23a des </a:t>
            </a:r>
            <a:r>
              <a:rPr lang="de-DE" sz="1800" b="1" dirty="0" err="1" smtClean="0">
                <a:solidFill>
                  <a:schemeClr val="tx1"/>
                </a:solidFill>
              </a:rPr>
              <a:t>AufenthG</a:t>
            </a:r>
            <a:r>
              <a:rPr lang="de-DE" sz="1800" b="1" dirty="0" smtClean="0">
                <a:solidFill>
                  <a:schemeClr val="tx1"/>
                </a:solidFill>
              </a:rPr>
              <a:t> </a:t>
            </a:r>
            <a:r>
              <a:rPr lang="de-DE" sz="1800" dirty="0" smtClean="0">
                <a:solidFill>
                  <a:schemeClr val="tx1"/>
                </a:solidFill>
                <a:sym typeface="Wingdings" pitchFamily="2" charset="2"/>
              </a:rPr>
              <a:t> </a:t>
            </a:r>
            <a:r>
              <a:rPr lang="de-DE" sz="1800" dirty="0" smtClean="0">
                <a:solidFill>
                  <a:schemeClr val="tx1"/>
                </a:solidFill>
              </a:rPr>
              <a:t> Abschiebehindernis  		</a:t>
            </a:r>
            <a:r>
              <a:rPr lang="de-DE" sz="1800" dirty="0" smtClean="0">
                <a:solidFill>
                  <a:schemeClr val="tx1"/>
                </a:solidFill>
              </a:rPr>
              <a:t>überzeugende Argumentation: </a:t>
            </a:r>
            <a:r>
              <a:rPr lang="de-DE" sz="1800" dirty="0" smtClean="0">
                <a:solidFill>
                  <a:schemeClr val="tx1"/>
                </a:solidFill>
              </a:rPr>
              <a:t>Lebensmittelpunkt </a:t>
            </a:r>
            <a:r>
              <a:rPr lang="de-DE" sz="1800" dirty="0" smtClean="0">
                <a:solidFill>
                  <a:schemeClr val="tx1"/>
                </a:solidFill>
              </a:rPr>
              <a:t>in </a:t>
            </a:r>
            <a:r>
              <a:rPr lang="de-DE" sz="1800" dirty="0">
                <a:solidFill>
                  <a:schemeClr val="tx1"/>
                </a:solidFill>
              </a:rPr>
              <a:t>Deutschland </a:t>
            </a:r>
            <a:endParaRPr lang="de-DE" sz="1800" dirty="0" smtClean="0">
              <a:solidFill>
                <a:schemeClr val="tx1"/>
              </a:solidFill>
              <a:latin typeface="Georgia" pitchFamily="18" charset="0"/>
            </a:endParaRPr>
          </a:p>
        </p:txBody>
      </p:sp>
      <p:sp>
        <p:nvSpPr>
          <p:cNvPr id="20484" name="Rectangle 4"/>
          <p:cNvSpPr>
            <a:spLocks/>
          </p:cNvSpPr>
          <p:nvPr/>
        </p:nvSpPr>
        <p:spPr bwMode="auto">
          <a:xfrm>
            <a:off x="468313" y="1412875"/>
            <a:ext cx="84248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ct val="20000"/>
              </a:spcBef>
              <a:buClr>
                <a:schemeClr val="accent1"/>
              </a:buClr>
              <a:buSzPct val="85000"/>
              <a:buFont typeface="Wingdings 2" pitchFamily="18" charset="2"/>
              <a:buChar char=""/>
            </a:pPr>
            <a:endParaRPr lang="de-DE" sz="1800">
              <a:latin typeface="Georgia" pitchFamily="18" charset="0"/>
            </a:endParaRPr>
          </a:p>
        </p:txBody>
      </p:sp>
      <p:sp>
        <p:nvSpPr>
          <p:cNvPr id="20485" name="Datumsplatzhalter 9"/>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3B044846-3F36-4501-9E4D-DEA2CE7CCCDB}"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
        <p:nvSpPr>
          <p:cNvPr id="20487" name="AutoShape 6"/>
          <p:cNvSpPr>
            <a:spLocks noChangeArrowheads="1"/>
          </p:cNvSpPr>
          <p:nvPr/>
        </p:nvSpPr>
        <p:spPr bwMode="auto">
          <a:xfrm>
            <a:off x="509257" y="2205038"/>
            <a:ext cx="1225550" cy="360362"/>
          </a:xfrm>
          <a:prstGeom prst="homePlate">
            <a:avLst>
              <a:gd name="adj" fmla="val 69986"/>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de-DE"/>
          </a:p>
        </p:txBody>
      </p:sp>
    </p:spTree>
    <p:extLst>
      <p:ext uri="{BB962C8B-B14F-4D97-AF65-F5344CB8AC3E}">
        <p14:creationId xmlns:p14="http://schemas.microsoft.com/office/powerpoint/2010/main" val="2072728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01625" y="582613"/>
            <a:ext cx="8534400" cy="758825"/>
          </a:xfrm>
        </p:spPr>
        <p:txBody>
          <a:bodyPr>
            <a:normAutofit fontScale="90000"/>
          </a:bodyPr>
          <a:lstStyle/>
          <a:p>
            <a:pPr algn="l">
              <a:defRPr/>
            </a:pPr>
            <a:r>
              <a:rPr lang="de-DE" sz="2400" b="1" dirty="0" smtClean="0">
                <a:solidFill>
                  <a:srgbClr val="003582"/>
                </a:solidFill>
                <a:latin typeface="Gungsuh" pitchFamily="18" charset="-127"/>
                <a:ea typeface="Gungsuh" pitchFamily="18" charset="-127"/>
              </a:rPr>
              <a:t>2.6 Asyl-Verfahren </a:t>
            </a:r>
            <a:r>
              <a:rPr lang="de-DE" sz="2400" b="1" dirty="0" smtClean="0">
                <a:solidFill>
                  <a:srgbClr val="003582"/>
                </a:solidFill>
                <a:latin typeface="Gungsuh" pitchFamily="18" charset="-127"/>
                <a:ea typeface="Gungsuh" pitchFamily="18" charset="-127"/>
              </a:rPr>
              <a:t>für </a:t>
            </a:r>
            <a:r>
              <a:rPr lang="de-DE" sz="2400" b="1" dirty="0" smtClean="0"/>
              <a:t>Unbegleitete </a:t>
            </a:r>
            <a:r>
              <a:rPr lang="de-DE" sz="2400" b="1" dirty="0" smtClean="0"/>
              <a:t>Minderjährige Flüchtlinge</a:t>
            </a:r>
            <a:r>
              <a:rPr lang="de-DE" sz="2400" b="1" dirty="0" smtClean="0">
                <a:solidFill>
                  <a:srgbClr val="003582"/>
                </a:solidFill>
                <a:latin typeface="Gungsuh" pitchFamily="18" charset="-127"/>
                <a:ea typeface="Gungsuh" pitchFamily="18" charset="-127"/>
              </a:rPr>
              <a:t> (UMF) </a:t>
            </a:r>
            <a:br>
              <a:rPr lang="de-DE" sz="2400" b="1" dirty="0" smtClean="0">
                <a:solidFill>
                  <a:srgbClr val="003582"/>
                </a:solidFill>
                <a:latin typeface="Gungsuh" pitchFamily="18" charset="-127"/>
                <a:ea typeface="Gungsuh" pitchFamily="18" charset="-127"/>
              </a:rPr>
            </a:br>
            <a:endParaRPr lang="de-DE" sz="2400" dirty="0" smtClean="0">
              <a:solidFill>
                <a:srgbClr val="003582"/>
              </a:solidFill>
              <a:latin typeface="Gungsuh" pitchFamily="18" charset="-127"/>
              <a:ea typeface="Gungsuh" pitchFamily="18" charset="-127"/>
            </a:endParaRPr>
          </a:p>
        </p:txBody>
      </p:sp>
      <p:sp>
        <p:nvSpPr>
          <p:cNvPr id="6" name="Textfeld 5"/>
          <p:cNvSpPr txBox="1"/>
          <p:nvPr/>
        </p:nvSpPr>
        <p:spPr>
          <a:xfrm>
            <a:off x="395288" y="1333500"/>
            <a:ext cx="8353425" cy="1016000"/>
          </a:xfrm>
          <a:prstGeom prst="rect">
            <a:avLst/>
          </a:prstGeom>
          <a:solidFill>
            <a:schemeClr val="bg1">
              <a:lumMod val="75000"/>
            </a:schemeClr>
          </a:solidFill>
        </p:spPr>
        <p:txBody>
          <a:bodyPr>
            <a:spAutoFit/>
          </a:bodyPr>
          <a:lstStyle/>
          <a:p>
            <a:pPr algn="l">
              <a:defRPr/>
            </a:pPr>
            <a:endParaRPr lang="de-DE" dirty="0"/>
          </a:p>
          <a:p>
            <a:pPr algn="l">
              <a:defRPr/>
            </a:pPr>
            <a:endParaRPr lang="de-DE" dirty="0"/>
          </a:p>
          <a:p>
            <a:pPr algn="l">
              <a:defRPr/>
            </a:pPr>
            <a:endParaRPr lang="de-DE" dirty="0"/>
          </a:p>
        </p:txBody>
      </p:sp>
      <p:sp>
        <p:nvSpPr>
          <p:cNvPr id="20483" name="Inhaltsplatzhalter 2"/>
          <p:cNvSpPr>
            <a:spLocks noGrp="1"/>
          </p:cNvSpPr>
          <p:nvPr>
            <p:ph sz="quarter" idx="4294967295"/>
          </p:nvPr>
        </p:nvSpPr>
        <p:spPr>
          <a:xfrm>
            <a:off x="323850" y="1268413"/>
            <a:ext cx="8504238" cy="4765675"/>
          </a:xfrm>
        </p:spPr>
        <p:txBody>
          <a:bodyPr>
            <a:normAutofit/>
          </a:bodyPr>
          <a:lstStyle/>
          <a:p>
            <a:pPr>
              <a:lnSpc>
                <a:spcPct val="150000"/>
              </a:lnSpc>
              <a:buFont typeface="Wingdings 2" pitchFamily="18" charset="2"/>
              <a:buNone/>
            </a:pPr>
            <a:r>
              <a:rPr lang="de-DE" sz="1800" b="1" dirty="0" smtClean="0"/>
              <a:t>2.6.</a:t>
            </a:r>
            <a:r>
              <a:rPr lang="de-DE" sz="2000" b="1" u="sng" dirty="0" smtClean="0"/>
              <a:t>1</a:t>
            </a:r>
            <a:r>
              <a:rPr lang="de-DE" sz="1800" b="1" dirty="0" smtClean="0"/>
              <a:t> Unbegleitete Minderjährige Flüchtlinge (UMF) sind: </a:t>
            </a:r>
          </a:p>
          <a:p>
            <a:pPr>
              <a:buFont typeface="Wingdings 2" pitchFamily="18" charset="2"/>
              <a:buNone/>
            </a:pPr>
            <a:r>
              <a:rPr lang="de-DE" sz="1800" b="1" dirty="0" smtClean="0"/>
              <a:t>     </a:t>
            </a:r>
            <a:r>
              <a:rPr lang="de-DE" sz="1800" dirty="0" smtClean="0"/>
              <a:t>Kinder und </a:t>
            </a:r>
            <a:r>
              <a:rPr lang="de-DE" sz="1800" dirty="0" smtClean="0"/>
              <a:t>Jugendliche, </a:t>
            </a:r>
            <a:r>
              <a:rPr lang="de-DE" sz="1800" dirty="0" smtClean="0"/>
              <a:t>die ohne Eltern, Erziehungsberechtigte oder Inhaber der elterlichen Sorge nach Deutschland </a:t>
            </a:r>
            <a:r>
              <a:rPr lang="de-DE" sz="1800" dirty="0" smtClean="0"/>
              <a:t>eingereist sind.</a:t>
            </a:r>
            <a:endParaRPr lang="de-DE" sz="1800" dirty="0" smtClean="0"/>
          </a:p>
          <a:p>
            <a:endParaRPr lang="de-DE" sz="1800" dirty="0" smtClean="0"/>
          </a:p>
          <a:p>
            <a:pPr>
              <a:buClr>
                <a:srgbClr val="003582"/>
              </a:buClr>
            </a:pPr>
            <a:r>
              <a:rPr lang="de-DE" sz="1800" dirty="0" smtClean="0"/>
              <a:t>entgegen Definition im BGB : </a:t>
            </a:r>
            <a:r>
              <a:rPr lang="de-DE" sz="1800" dirty="0" smtClean="0"/>
              <a:t>laut AsylVfG </a:t>
            </a:r>
            <a:r>
              <a:rPr lang="de-DE" sz="1800" dirty="0" smtClean="0"/>
              <a:t>(Asylverfahrensgesetz) mit Vollendung des 16. Lebensjahres verfahrensfähig.</a:t>
            </a:r>
          </a:p>
          <a:p>
            <a:pPr>
              <a:buClr>
                <a:srgbClr val="003582"/>
              </a:buClr>
            </a:pPr>
            <a:endParaRPr lang="de-DE" sz="1800" dirty="0" smtClean="0"/>
          </a:p>
          <a:p>
            <a:pPr>
              <a:buClr>
                <a:srgbClr val="003582"/>
              </a:buClr>
            </a:pPr>
            <a:r>
              <a:rPr lang="de-DE" sz="1800" dirty="0" smtClean="0">
                <a:sym typeface="Wingdings" pitchFamily="2" charset="2"/>
              </a:rPr>
              <a:t> </a:t>
            </a:r>
            <a:r>
              <a:rPr lang="de-DE" sz="1800" dirty="0" smtClean="0"/>
              <a:t>16- </a:t>
            </a:r>
            <a:r>
              <a:rPr lang="de-DE" sz="1800" dirty="0" smtClean="0"/>
              <a:t>und 17- jährige Flüchtlinge </a:t>
            </a:r>
            <a:r>
              <a:rPr lang="de-DE" sz="1800" dirty="0" smtClean="0"/>
              <a:t>unterliegen gemäß </a:t>
            </a:r>
            <a:r>
              <a:rPr lang="de-DE" sz="1800" dirty="0" smtClean="0"/>
              <a:t>§ 14 AsylVfG </a:t>
            </a:r>
            <a:r>
              <a:rPr lang="de-DE" sz="1800" dirty="0" smtClean="0"/>
              <a:t>demselben </a:t>
            </a:r>
            <a:r>
              <a:rPr lang="de-DE" sz="1800" dirty="0" smtClean="0"/>
              <a:t>Verfahren wie Erwachsene.</a:t>
            </a:r>
          </a:p>
          <a:p>
            <a:pPr>
              <a:buClr>
                <a:srgbClr val="003582"/>
              </a:buClr>
              <a:buFont typeface="Wingdings 2" pitchFamily="18" charset="2"/>
              <a:buNone/>
            </a:pPr>
            <a:endParaRPr lang="de-DE" sz="1800" dirty="0" smtClean="0"/>
          </a:p>
          <a:p>
            <a:pPr>
              <a:buClr>
                <a:srgbClr val="003582"/>
              </a:buClr>
            </a:pPr>
            <a:r>
              <a:rPr lang="de-DE" sz="1800" dirty="0" smtClean="0"/>
              <a:t>2010: BRD unterzeichnet die UN-Kinderrechtskonvention für besonderen </a:t>
            </a:r>
            <a:r>
              <a:rPr lang="de-DE" sz="1800" dirty="0" smtClean="0"/>
              <a:t>Schutz </a:t>
            </a:r>
            <a:r>
              <a:rPr lang="de-DE" sz="1800" dirty="0" smtClean="0"/>
              <a:t>von minderjährigen Flüchtlingen </a:t>
            </a:r>
            <a:r>
              <a:rPr lang="de-DE" sz="1800" dirty="0" smtClean="0"/>
              <a:t>vollständig.</a:t>
            </a:r>
            <a:endParaRPr lang="de-DE" sz="1800" dirty="0" smtClean="0"/>
          </a:p>
          <a:p>
            <a:pPr>
              <a:buClr>
                <a:srgbClr val="003582"/>
              </a:buClr>
              <a:buFont typeface="Wingdings 2" pitchFamily="18" charset="2"/>
              <a:buNone/>
            </a:pPr>
            <a:endParaRPr lang="de-DE" sz="1800" dirty="0" smtClean="0"/>
          </a:p>
          <a:p>
            <a:pPr>
              <a:buClr>
                <a:srgbClr val="003582"/>
              </a:buClr>
              <a:buFont typeface="Wingdings 2" pitchFamily="18" charset="2"/>
              <a:buNone/>
            </a:pPr>
            <a:r>
              <a:rPr lang="de-DE" sz="1800" dirty="0" smtClean="0">
                <a:sym typeface="Wingdings" pitchFamily="2" charset="2"/>
              </a:rPr>
              <a:t> </a:t>
            </a:r>
            <a:r>
              <a:rPr lang="de-DE" sz="1800" dirty="0" smtClean="0"/>
              <a:t>seit Mai </a:t>
            </a:r>
            <a:r>
              <a:rPr lang="de-DE" sz="1800" dirty="0" smtClean="0"/>
              <a:t>2011 in </a:t>
            </a:r>
            <a:r>
              <a:rPr lang="de-DE" sz="1800" dirty="0" smtClean="0"/>
              <a:t>der Regel auch zur Unterbringung in Jugendhilfeeinrichtungen. </a:t>
            </a:r>
          </a:p>
          <a:p>
            <a:endParaRPr lang="de-DE" sz="2000" dirty="0" smtClean="0"/>
          </a:p>
        </p:txBody>
      </p:sp>
      <p:sp>
        <p:nvSpPr>
          <p:cNvPr id="21509"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E7445B20-46CA-49BF-92AD-92EFA0CC2DDF}"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2701652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79388" y="620713"/>
            <a:ext cx="8534400" cy="758825"/>
          </a:xfrm>
        </p:spPr>
        <p:txBody>
          <a:bodyPr>
            <a:normAutofit fontScale="90000"/>
          </a:bodyPr>
          <a:lstStyle/>
          <a:p>
            <a:pPr algn="l"/>
            <a:r>
              <a:rPr lang="de-DE" sz="2400" b="1" smtClean="0">
                <a:solidFill>
                  <a:srgbClr val="003582"/>
                </a:solidFill>
                <a:latin typeface="Gungsuh" pitchFamily="18" charset="-127"/>
                <a:ea typeface="Gungsuh" pitchFamily="18" charset="-127"/>
              </a:rPr>
              <a:t>2.6 Asyl-Verfahren (UMF)</a:t>
            </a:r>
            <a:br>
              <a:rPr lang="de-DE" sz="2400" b="1" smtClean="0">
                <a:solidFill>
                  <a:srgbClr val="003582"/>
                </a:solidFill>
                <a:latin typeface="Gungsuh" pitchFamily="18" charset="-127"/>
                <a:ea typeface="Gungsuh" pitchFamily="18" charset="-127"/>
              </a:rPr>
            </a:br>
            <a:endParaRPr lang="de-DE" sz="2400" smtClean="0">
              <a:solidFill>
                <a:srgbClr val="003582"/>
              </a:solidFill>
              <a:latin typeface="Gungsuh" pitchFamily="18" charset="-127"/>
              <a:ea typeface="Gungsuh" pitchFamily="18" charset="-127"/>
            </a:endParaRPr>
          </a:p>
        </p:txBody>
      </p:sp>
      <p:sp>
        <p:nvSpPr>
          <p:cNvPr id="21507" name="Inhaltsplatzhalter 2"/>
          <p:cNvSpPr>
            <a:spLocks noGrp="1"/>
          </p:cNvSpPr>
          <p:nvPr>
            <p:ph sz="quarter" idx="4294967295"/>
          </p:nvPr>
        </p:nvSpPr>
        <p:spPr>
          <a:xfrm>
            <a:off x="301625" y="1527175"/>
            <a:ext cx="8504238" cy="4572000"/>
          </a:xfrm>
        </p:spPr>
        <p:txBody>
          <a:bodyPr/>
          <a:lstStyle/>
          <a:p>
            <a:pPr>
              <a:lnSpc>
                <a:spcPct val="150000"/>
              </a:lnSpc>
              <a:buFont typeface="Wingdings 2" pitchFamily="18" charset="2"/>
              <a:buNone/>
              <a:defRPr/>
            </a:pPr>
            <a:r>
              <a:rPr lang="de-DE" sz="1800" b="1" dirty="0" smtClean="0">
                <a:latin typeface="+mn-lt"/>
                <a:ea typeface="Gungsuh" pitchFamily="18" charset="-127"/>
              </a:rPr>
              <a:t>2.6.</a:t>
            </a:r>
            <a:r>
              <a:rPr lang="de-DE" sz="2000" b="1" u="sng" dirty="0" smtClean="0">
                <a:latin typeface="+mn-lt"/>
                <a:ea typeface="Gungsuh" pitchFamily="18" charset="-127"/>
              </a:rPr>
              <a:t>2</a:t>
            </a:r>
            <a:r>
              <a:rPr lang="de-DE" sz="1800" b="1" dirty="0" smtClean="0">
                <a:latin typeface="+mn-lt"/>
                <a:ea typeface="Gungsuh" pitchFamily="18" charset="-127"/>
              </a:rPr>
              <a:t> Vormundschaft und Verfahrenspflegschaft</a:t>
            </a:r>
          </a:p>
          <a:p>
            <a:pPr>
              <a:lnSpc>
                <a:spcPct val="150000"/>
              </a:lnSpc>
              <a:buFont typeface="Wingdings 2" pitchFamily="18" charset="2"/>
              <a:buNone/>
              <a:defRPr/>
            </a:pPr>
            <a:endParaRPr lang="de-DE" sz="1800" dirty="0" smtClean="0">
              <a:latin typeface="+mn-lt"/>
            </a:endParaRPr>
          </a:p>
          <a:p>
            <a:pPr>
              <a:lnSpc>
                <a:spcPct val="150000"/>
              </a:lnSpc>
              <a:buClr>
                <a:srgbClr val="003582"/>
              </a:buClr>
              <a:defRPr/>
            </a:pPr>
            <a:r>
              <a:rPr lang="de-DE" sz="1800" dirty="0" smtClean="0"/>
              <a:t>Ein Vormund wird bei Minderjährigen, die keine Sorgeberechtigten in Deutschland haben, eingesetzt; </a:t>
            </a:r>
          </a:p>
          <a:p>
            <a:pPr>
              <a:lnSpc>
                <a:spcPct val="150000"/>
              </a:lnSpc>
              <a:buClr>
                <a:srgbClr val="003582"/>
              </a:buClr>
              <a:buFont typeface="Wingdings 2" pitchFamily="18" charset="2"/>
              <a:buNone/>
              <a:defRPr/>
            </a:pPr>
            <a:endParaRPr lang="de-DE" sz="1800" dirty="0" smtClean="0"/>
          </a:p>
          <a:p>
            <a:pPr>
              <a:lnSpc>
                <a:spcPct val="150000"/>
              </a:lnSpc>
              <a:buClr>
                <a:srgbClr val="003582"/>
              </a:buClr>
              <a:defRPr/>
            </a:pPr>
            <a:r>
              <a:rPr lang="de-DE" sz="1800" dirty="0" smtClean="0"/>
              <a:t>für </a:t>
            </a:r>
            <a:r>
              <a:rPr lang="de-DE" sz="1800" b="1" dirty="0" smtClean="0"/>
              <a:t>unbegleitete minderjährige Flüchtlinge </a:t>
            </a:r>
            <a:r>
              <a:rPr lang="de-DE" sz="1800" dirty="0" smtClean="0"/>
              <a:t>gilt insbesondere </a:t>
            </a:r>
            <a:r>
              <a:rPr lang="de-DE" sz="1800" b="1" dirty="0" smtClean="0"/>
              <a:t>§ 1773 Abs. 2. (BGB)</a:t>
            </a:r>
          </a:p>
          <a:p>
            <a:pPr>
              <a:lnSpc>
                <a:spcPct val="150000"/>
              </a:lnSpc>
              <a:buClr>
                <a:srgbClr val="003582"/>
              </a:buClr>
              <a:buFont typeface="Wingdings 2" pitchFamily="18" charset="2"/>
              <a:buNone/>
              <a:defRPr/>
            </a:pPr>
            <a:endParaRPr lang="de-DE" sz="1800" b="1" dirty="0" smtClean="0"/>
          </a:p>
          <a:p>
            <a:pPr>
              <a:lnSpc>
                <a:spcPct val="150000"/>
              </a:lnSpc>
              <a:buClr>
                <a:srgbClr val="003582"/>
              </a:buClr>
              <a:buFont typeface="Wingdings 2" pitchFamily="18" charset="2"/>
              <a:buNone/>
              <a:defRPr/>
            </a:pPr>
            <a:r>
              <a:rPr lang="de-DE" sz="1800" dirty="0" smtClean="0">
                <a:sym typeface="Wingdings" pitchFamily="2" charset="2"/>
              </a:rPr>
              <a:t> </a:t>
            </a:r>
            <a:r>
              <a:rPr lang="de-DE" sz="1800" dirty="0" smtClean="0"/>
              <a:t>Vormund können private Personen (geschäftsfähige Erwachsene), das                           Jugendamt oder ein Verein sein. </a:t>
            </a:r>
          </a:p>
        </p:txBody>
      </p:sp>
      <p:sp>
        <p:nvSpPr>
          <p:cNvPr id="22532"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4144D98-1A29-42B8-92CD-224E18A31896}"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115163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250825" y="654050"/>
            <a:ext cx="8534400" cy="758825"/>
          </a:xfrm>
        </p:spPr>
        <p:txBody>
          <a:bodyPr>
            <a:normAutofit fontScale="90000"/>
          </a:bodyPr>
          <a:lstStyle/>
          <a:p>
            <a:pPr algn="l"/>
            <a:r>
              <a:rPr lang="de-DE" sz="2400" b="1" smtClean="0">
                <a:solidFill>
                  <a:srgbClr val="003582"/>
                </a:solidFill>
                <a:latin typeface="Gungsuh" pitchFamily="18" charset="-127"/>
                <a:ea typeface="Gungsuh" pitchFamily="18" charset="-127"/>
              </a:rPr>
              <a:t>2.6 Asyl-Verfahren (UMF)</a:t>
            </a:r>
            <a:br>
              <a:rPr lang="de-DE" sz="2400" b="1" smtClean="0">
                <a:solidFill>
                  <a:srgbClr val="003582"/>
                </a:solidFill>
                <a:latin typeface="Gungsuh" pitchFamily="18" charset="-127"/>
                <a:ea typeface="Gungsuh" pitchFamily="18" charset="-127"/>
              </a:rPr>
            </a:br>
            <a:endParaRPr lang="de-DE" sz="2400" b="1" smtClean="0">
              <a:solidFill>
                <a:srgbClr val="003582"/>
              </a:solidFill>
              <a:latin typeface="Gungsuh" pitchFamily="18" charset="-127"/>
              <a:ea typeface="Gungsuh" pitchFamily="18" charset="-127"/>
            </a:endParaRPr>
          </a:p>
        </p:txBody>
      </p:sp>
      <p:sp>
        <p:nvSpPr>
          <p:cNvPr id="22531" name="Inhaltsplatzhalter 2"/>
          <p:cNvSpPr>
            <a:spLocks noGrp="1"/>
          </p:cNvSpPr>
          <p:nvPr>
            <p:ph sz="quarter" idx="4294967295"/>
          </p:nvPr>
        </p:nvSpPr>
        <p:spPr>
          <a:xfrm>
            <a:off x="250825" y="1484313"/>
            <a:ext cx="8504238" cy="4572000"/>
          </a:xfrm>
        </p:spPr>
        <p:txBody>
          <a:bodyPr/>
          <a:lstStyle/>
          <a:p>
            <a:pPr>
              <a:buClr>
                <a:srgbClr val="003582"/>
              </a:buClr>
              <a:buFont typeface="Wingdings 2" pitchFamily="18" charset="2"/>
              <a:buNone/>
              <a:defRPr/>
            </a:pPr>
            <a:r>
              <a:rPr lang="de-DE" sz="2400" b="1" dirty="0" smtClean="0">
                <a:latin typeface="+mn-lt"/>
                <a:ea typeface="Gungsuh" pitchFamily="18" charset="-127"/>
              </a:rPr>
              <a:t> </a:t>
            </a:r>
            <a:r>
              <a:rPr lang="de-DE" sz="1800" b="1" dirty="0" smtClean="0">
                <a:latin typeface="+mn-lt"/>
                <a:ea typeface="Gungsuh" pitchFamily="18" charset="-127"/>
              </a:rPr>
              <a:t>2.6.</a:t>
            </a:r>
            <a:r>
              <a:rPr lang="de-DE" sz="2400" b="1" u="sng" dirty="0" smtClean="0">
                <a:latin typeface="+mn-lt"/>
                <a:ea typeface="Gungsuh" pitchFamily="18" charset="-127"/>
              </a:rPr>
              <a:t>3</a:t>
            </a:r>
            <a:r>
              <a:rPr lang="de-DE" sz="2400" b="1" dirty="0" smtClean="0">
                <a:latin typeface="+mn-lt"/>
                <a:ea typeface="Gungsuh" pitchFamily="18" charset="-127"/>
              </a:rPr>
              <a:t> </a:t>
            </a:r>
            <a:r>
              <a:rPr lang="de-DE" sz="2400" b="1" dirty="0" err="1" smtClean="0">
                <a:latin typeface="+mn-lt"/>
                <a:ea typeface="Gungsuh" pitchFamily="18" charset="-127"/>
              </a:rPr>
              <a:t>Inobhutnahme</a:t>
            </a:r>
            <a:r>
              <a:rPr lang="de-DE" sz="2400" b="1" dirty="0" smtClean="0">
                <a:latin typeface="+mn-lt"/>
                <a:ea typeface="Gungsuh" pitchFamily="18" charset="-127"/>
              </a:rPr>
              <a:t>:</a:t>
            </a:r>
          </a:p>
          <a:p>
            <a:pPr>
              <a:buClr>
                <a:srgbClr val="003582"/>
              </a:buClr>
              <a:buFont typeface="Wingdings 2" pitchFamily="18" charset="2"/>
              <a:buNone/>
              <a:defRPr/>
            </a:pPr>
            <a:endParaRPr lang="de-DE" sz="2400" dirty="0" smtClean="0">
              <a:latin typeface="+mn-lt"/>
            </a:endParaRPr>
          </a:p>
          <a:p>
            <a:pPr>
              <a:buClr>
                <a:srgbClr val="003582"/>
              </a:buClr>
              <a:defRPr/>
            </a:pPr>
            <a:r>
              <a:rPr lang="de-DE" sz="2400" dirty="0" smtClean="0"/>
              <a:t>Nach § 42 SGB VIII sind die Jugendämter zur </a:t>
            </a:r>
            <a:r>
              <a:rPr lang="de-DE" sz="2400" dirty="0" err="1" smtClean="0"/>
              <a:t>Inobhutnahme</a:t>
            </a:r>
            <a:r>
              <a:rPr lang="de-DE" sz="2400" dirty="0" smtClean="0"/>
              <a:t> auch von UMF </a:t>
            </a:r>
            <a:r>
              <a:rPr lang="de-DE" sz="2400" b="1" dirty="0" smtClean="0"/>
              <a:t>verpflichtet.</a:t>
            </a:r>
          </a:p>
          <a:p>
            <a:pPr>
              <a:buClr>
                <a:srgbClr val="003582"/>
              </a:buClr>
              <a:buFont typeface="Wingdings 2" pitchFamily="18" charset="2"/>
              <a:buNone/>
              <a:defRPr/>
            </a:pPr>
            <a:endParaRPr lang="de-DE" sz="2400" dirty="0" smtClean="0"/>
          </a:p>
          <a:p>
            <a:pPr>
              <a:buClr>
                <a:srgbClr val="003582"/>
              </a:buClr>
              <a:defRPr/>
            </a:pPr>
            <a:r>
              <a:rPr lang="de-DE" sz="2400" dirty="0" smtClean="0"/>
              <a:t>Z.B. Clearinghause </a:t>
            </a:r>
            <a:r>
              <a:rPr lang="de-DE" sz="2400" dirty="0" smtClean="0"/>
              <a:t>Dortmund</a:t>
            </a:r>
          </a:p>
          <a:p>
            <a:pPr>
              <a:defRPr/>
            </a:pPr>
            <a:endParaRPr lang="de-DE" dirty="0" smtClean="0"/>
          </a:p>
        </p:txBody>
      </p:sp>
      <p:sp>
        <p:nvSpPr>
          <p:cNvPr id="23556"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2BDAD33-A1DA-4107-9104-37BE794897E2}"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693656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293688"/>
            <a:ext cx="8534400" cy="758825"/>
          </a:xfrm>
        </p:spPr>
        <p:txBody>
          <a:bodyPr>
            <a:normAutofit fontScale="90000"/>
          </a:bodyPr>
          <a:lstStyle/>
          <a:p>
            <a:pPr algn="l">
              <a:defRPr/>
            </a:pPr>
            <a:r>
              <a:rPr lang="de-DE" sz="2400" b="1" dirty="0" smtClean="0"/>
              <a:t/>
            </a:r>
            <a:br>
              <a:rPr lang="de-DE" sz="2400" b="1" dirty="0" smtClean="0"/>
            </a:br>
            <a:r>
              <a:rPr lang="de-DE" sz="2400" b="1" dirty="0" smtClean="0"/>
              <a:t> </a:t>
            </a:r>
            <a:r>
              <a:rPr lang="de-DE" sz="2400" b="1" dirty="0" smtClean="0">
                <a:solidFill>
                  <a:srgbClr val="003582"/>
                </a:solidFill>
                <a:latin typeface="Gungsuh" pitchFamily="18" charset="-127"/>
                <a:ea typeface="Gungsuh" pitchFamily="18" charset="-127"/>
              </a:rPr>
              <a:t>2.6 Asyl-Verfahren (UMF)     	</a:t>
            </a:r>
            <a:endParaRPr lang="de-DE" sz="2400" dirty="0">
              <a:solidFill>
                <a:srgbClr val="003582"/>
              </a:solidFill>
              <a:latin typeface="Gungsuh" pitchFamily="18" charset="-127"/>
              <a:ea typeface="Gungsuh" pitchFamily="18" charset="-127"/>
            </a:endParaRPr>
          </a:p>
        </p:txBody>
      </p:sp>
      <p:sp>
        <p:nvSpPr>
          <p:cNvPr id="23555" name="Inhaltsplatzhalter 2"/>
          <p:cNvSpPr>
            <a:spLocks noGrp="1"/>
          </p:cNvSpPr>
          <p:nvPr>
            <p:ph sz="quarter" idx="4294967295"/>
          </p:nvPr>
        </p:nvSpPr>
        <p:spPr>
          <a:xfrm>
            <a:off x="301625" y="1527175"/>
            <a:ext cx="8504238" cy="4854575"/>
          </a:xfrm>
        </p:spPr>
        <p:txBody>
          <a:bodyPr/>
          <a:lstStyle/>
          <a:p>
            <a:pPr>
              <a:buFont typeface="Wingdings 2" pitchFamily="18" charset="2"/>
              <a:buNone/>
            </a:pPr>
            <a:r>
              <a:rPr lang="de-DE" sz="1800" b="1" dirty="0" smtClean="0"/>
              <a:t>3.6.</a:t>
            </a:r>
            <a:r>
              <a:rPr lang="de-DE" sz="2000" b="1" u="sng" dirty="0" smtClean="0"/>
              <a:t>4</a:t>
            </a:r>
            <a:r>
              <a:rPr lang="de-DE" sz="1800" b="1" dirty="0" smtClean="0"/>
              <a:t> Asylantrag oder Duldung? </a:t>
            </a:r>
          </a:p>
          <a:p>
            <a:pPr>
              <a:buFont typeface="Wingdings 2" pitchFamily="18" charset="2"/>
              <a:buNone/>
            </a:pPr>
            <a:endParaRPr lang="de-DE" sz="1800" b="1" dirty="0" smtClean="0"/>
          </a:p>
          <a:p>
            <a:pPr>
              <a:buClr>
                <a:srgbClr val="003582"/>
              </a:buClr>
            </a:pPr>
            <a:r>
              <a:rPr lang="de-DE" sz="1800" dirty="0" smtClean="0"/>
              <a:t>Erfahrungen aus der Praxis: In den meisten Fällen ratsam, bei UMF </a:t>
            </a:r>
            <a:r>
              <a:rPr lang="de-DE" sz="1800" b="1" dirty="0" smtClean="0"/>
              <a:t>Asylverfahren </a:t>
            </a:r>
            <a:r>
              <a:rPr lang="de-DE" sz="1800" b="1" dirty="0" smtClean="0"/>
              <a:t>vermeiden!</a:t>
            </a:r>
            <a:endParaRPr lang="de-DE" sz="1800" b="1" dirty="0" smtClean="0"/>
          </a:p>
          <a:p>
            <a:pPr>
              <a:buClr>
                <a:srgbClr val="003582"/>
              </a:buClr>
              <a:buFont typeface="Wingdings 2" pitchFamily="18" charset="2"/>
              <a:buNone/>
            </a:pPr>
            <a:endParaRPr lang="de-DE" sz="1800" dirty="0" smtClean="0"/>
          </a:p>
          <a:p>
            <a:pPr>
              <a:buClr>
                <a:srgbClr val="003582"/>
              </a:buClr>
              <a:buFont typeface="Wingdings" pitchFamily="2" charset="2"/>
              <a:buChar char="à"/>
            </a:pPr>
            <a:r>
              <a:rPr lang="de-DE" sz="1800" dirty="0" smtClean="0">
                <a:sym typeface="Wingdings" pitchFamily="2" charset="2"/>
              </a:rPr>
              <a:t>Direkt</a:t>
            </a:r>
            <a:r>
              <a:rPr lang="de-DE" sz="1800" b="1" dirty="0" smtClean="0">
                <a:sym typeface="Wingdings" pitchFamily="2" charset="2"/>
              </a:rPr>
              <a:t>  </a:t>
            </a:r>
            <a:r>
              <a:rPr lang="de-DE" sz="1800" b="1" dirty="0" smtClean="0"/>
              <a:t>Antrag </a:t>
            </a:r>
            <a:r>
              <a:rPr lang="de-DE" sz="1800" dirty="0" smtClean="0"/>
              <a:t>bei Ausländerbehörde stellen</a:t>
            </a:r>
          </a:p>
          <a:p>
            <a:pPr>
              <a:lnSpc>
                <a:spcPct val="150000"/>
              </a:lnSpc>
              <a:buClr>
                <a:srgbClr val="003582"/>
              </a:buClr>
              <a:buFont typeface="Wingdings 2" pitchFamily="18" charset="2"/>
              <a:buNone/>
            </a:pPr>
            <a:endParaRPr lang="de-DE" sz="1800" dirty="0" smtClean="0"/>
          </a:p>
          <a:p>
            <a:pPr>
              <a:buClr>
                <a:srgbClr val="003582"/>
              </a:buClr>
              <a:buFont typeface="Wingdings 2" pitchFamily="18" charset="2"/>
              <a:buNone/>
            </a:pPr>
            <a:r>
              <a:rPr lang="de-DE" sz="1800" u="sng" dirty="0" smtClean="0"/>
              <a:t>Begründung: </a:t>
            </a:r>
          </a:p>
          <a:p>
            <a:pPr>
              <a:buClr>
                <a:srgbClr val="003582"/>
              </a:buClr>
            </a:pPr>
            <a:endParaRPr lang="de-DE" sz="1800" dirty="0" smtClean="0"/>
          </a:p>
          <a:p>
            <a:pPr>
              <a:buClr>
                <a:srgbClr val="003582"/>
              </a:buClr>
            </a:pPr>
            <a:r>
              <a:rPr lang="de-DE" sz="1800" dirty="0" smtClean="0"/>
              <a:t>Psychische Stabilisierung bis zum 18 J. hat Vorrang</a:t>
            </a:r>
          </a:p>
          <a:p>
            <a:pPr>
              <a:buClr>
                <a:srgbClr val="003582"/>
              </a:buClr>
              <a:buFont typeface="Wingdings 2" pitchFamily="18" charset="2"/>
              <a:buNone/>
            </a:pPr>
            <a:endParaRPr lang="de-DE" sz="1800" dirty="0" smtClean="0"/>
          </a:p>
          <a:p>
            <a:pPr>
              <a:buClr>
                <a:srgbClr val="003582"/>
              </a:buClr>
            </a:pPr>
            <a:r>
              <a:rPr lang="de-DE" sz="1800" dirty="0" smtClean="0"/>
              <a:t>Ablehnung des Asylantrags als </a:t>
            </a:r>
            <a:r>
              <a:rPr lang="de-DE" sz="1800" b="1" dirty="0" smtClean="0"/>
              <a:t>offensichtlich unbegründet </a:t>
            </a:r>
            <a:r>
              <a:rPr lang="de-DE" sz="1800" dirty="0" smtClean="0"/>
              <a:t>verhindern</a:t>
            </a:r>
          </a:p>
        </p:txBody>
      </p:sp>
      <p:sp>
        <p:nvSpPr>
          <p:cNvPr id="24580"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753AE4CA-8D78-44A4-8E73-3879A512FF0A}"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38044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179388" y="260350"/>
            <a:ext cx="8534400" cy="758825"/>
          </a:xfrm>
        </p:spPr>
        <p:txBody>
          <a:bodyPr>
            <a:normAutofit fontScale="90000"/>
          </a:bodyPr>
          <a:lstStyle/>
          <a:p>
            <a:pPr algn="l"/>
            <a:r>
              <a:rPr lang="de-DE" sz="2400" b="1" smtClean="0">
                <a:solidFill>
                  <a:srgbClr val="003582"/>
                </a:solidFill>
                <a:latin typeface="Gungsuh" pitchFamily="18" charset="-127"/>
                <a:ea typeface="Gungsuh" pitchFamily="18" charset="-127"/>
              </a:rPr>
              <a:t/>
            </a:r>
            <a:br>
              <a:rPr lang="de-DE" sz="2400" b="1" smtClean="0">
                <a:solidFill>
                  <a:srgbClr val="003582"/>
                </a:solidFill>
                <a:latin typeface="Gungsuh" pitchFamily="18" charset="-127"/>
                <a:ea typeface="Gungsuh" pitchFamily="18" charset="-127"/>
              </a:rPr>
            </a:br>
            <a:r>
              <a:rPr lang="de-DE" sz="2400" b="1" smtClean="0">
                <a:solidFill>
                  <a:srgbClr val="003582"/>
                </a:solidFill>
                <a:latin typeface="Gungsuh" pitchFamily="18" charset="-127"/>
                <a:ea typeface="Gungsuh" pitchFamily="18" charset="-127"/>
              </a:rPr>
              <a:t/>
            </a:r>
            <a:br>
              <a:rPr lang="de-DE" sz="2400" b="1" smtClean="0">
                <a:solidFill>
                  <a:srgbClr val="003582"/>
                </a:solidFill>
                <a:latin typeface="Gungsuh" pitchFamily="18" charset="-127"/>
                <a:ea typeface="Gungsuh" pitchFamily="18" charset="-127"/>
              </a:rPr>
            </a:br>
            <a:r>
              <a:rPr lang="de-DE" sz="2400" b="1" smtClean="0">
                <a:solidFill>
                  <a:srgbClr val="003582"/>
                </a:solidFill>
                <a:latin typeface="Gungsuh" pitchFamily="18" charset="-127"/>
                <a:ea typeface="Gungsuh" pitchFamily="18" charset="-127"/>
              </a:rPr>
              <a:t>2.7 Asyl-Verfahren</a:t>
            </a:r>
          </a:p>
        </p:txBody>
      </p:sp>
      <p:sp>
        <p:nvSpPr>
          <p:cNvPr id="24579" name="Inhaltsplatzhalter 2"/>
          <p:cNvSpPr>
            <a:spLocks noGrp="1"/>
          </p:cNvSpPr>
          <p:nvPr>
            <p:ph sz="quarter" idx="4294967295"/>
          </p:nvPr>
        </p:nvSpPr>
        <p:spPr>
          <a:xfrm>
            <a:off x="301625" y="1527175"/>
            <a:ext cx="8504238" cy="4572000"/>
          </a:xfrm>
        </p:spPr>
        <p:txBody>
          <a:bodyPr/>
          <a:lstStyle/>
          <a:p>
            <a:pPr>
              <a:buFont typeface="Wingdings 2" pitchFamily="18" charset="2"/>
              <a:buNone/>
            </a:pPr>
            <a:r>
              <a:rPr lang="de-DE" sz="1800" b="1" dirty="0" smtClean="0"/>
              <a:t>Wie wird über den Asylantrag </a:t>
            </a:r>
            <a:r>
              <a:rPr lang="de-DE" sz="1800" b="1" dirty="0" smtClean="0"/>
              <a:t>entschieden?</a:t>
            </a:r>
            <a:endParaRPr lang="de-DE" sz="1800" b="1" dirty="0" smtClean="0"/>
          </a:p>
          <a:p>
            <a:pPr>
              <a:buFont typeface="Wingdings 2" pitchFamily="18" charset="2"/>
              <a:buNone/>
            </a:pPr>
            <a:endParaRPr lang="de-DE" sz="1800" dirty="0" smtClean="0"/>
          </a:p>
          <a:p>
            <a:pPr>
              <a:lnSpc>
                <a:spcPct val="150000"/>
              </a:lnSpc>
              <a:buFont typeface="Wingdings 2" pitchFamily="18" charset="2"/>
              <a:buNone/>
            </a:pPr>
            <a:r>
              <a:rPr lang="de-DE" sz="1800" dirty="0" smtClean="0"/>
              <a:t>A) Durch Nachweise und Beweismittel</a:t>
            </a:r>
          </a:p>
          <a:p>
            <a:pPr>
              <a:lnSpc>
                <a:spcPct val="150000"/>
              </a:lnSpc>
              <a:buFont typeface="Wingdings 2" pitchFamily="18" charset="2"/>
              <a:buNone/>
            </a:pPr>
            <a:r>
              <a:rPr lang="de-DE" sz="1800" dirty="0" smtClean="0"/>
              <a:t>B) Glaubhaftmachung: Gründe müssen</a:t>
            </a:r>
          </a:p>
          <a:p>
            <a:pPr>
              <a:lnSpc>
                <a:spcPct val="150000"/>
              </a:lnSpc>
              <a:buClr>
                <a:srgbClr val="003582"/>
              </a:buClr>
            </a:pPr>
            <a:r>
              <a:rPr lang="de-DE" sz="1800" dirty="0" smtClean="0"/>
              <a:t>Individuell sein</a:t>
            </a:r>
          </a:p>
          <a:p>
            <a:pPr>
              <a:lnSpc>
                <a:spcPct val="150000"/>
              </a:lnSpc>
              <a:buClr>
                <a:srgbClr val="003582"/>
              </a:buClr>
            </a:pPr>
            <a:r>
              <a:rPr lang="de-DE" sz="1800" dirty="0" smtClean="0"/>
              <a:t>Plausibel </a:t>
            </a:r>
            <a:r>
              <a:rPr lang="de-DE" sz="1800" dirty="0" smtClean="0"/>
              <a:t>sein</a:t>
            </a:r>
          </a:p>
          <a:p>
            <a:pPr>
              <a:lnSpc>
                <a:spcPct val="150000"/>
              </a:lnSpc>
              <a:buClr>
                <a:srgbClr val="003582"/>
              </a:buClr>
            </a:pPr>
            <a:r>
              <a:rPr lang="de-DE" sz="1800" dirty="0" smtClean="0"/>
              <a:t>Logisch und mit Einzelheiten dargestellt werden</a:t>
            </a:r>
          </a:p>
          <a:p>
            <a:pPr>
              <a:lnSpc>
                <a:spcPct val="150000"/>
              </a:lnSpc>
              <a:buClr>
                <a:srgbClr val="003582"/>
              </a:buClr>
            </a:pPr>
            <a:r>
              <a:rPr lang="de-DE" sz="1800" dirty="0" smtClean="0"/>
              <a:t>nicht widersprüchlich sein</a:t>
            </a:r>
          </a:p>
          <a:p>
            <a:pPr>
              <a:lnSpc>
                <a:spcPct val="150000"/>
              </a:lnSpc>
              <a:buClr>
                <a:srgbClr val="003582"/>
              </a:buClr>
            </a:pPr>
            <a:r>
              <a:rPr lang="de-DE" sz="1800" dirty="0" smtClean="0"/>
              <a:t>nicht </a:t>
            </a:r>
            <a:r>
              <a:rPr lang="de-DE" sz="1800" dirty="0" smtClean="0"/>
              <a:t>Realitäts- </a:t>
            </a:r>
            <a:r>
              <a:rPr lang="de-DE" sz="1800" dirty="0" smtClean="0"/>
              <a:t>und Lebensfremd sein</a:t>
            </a:r>
          </a:p>
          <a:p>
            <a:pPr>
              <a:lnSpc>
                <a:spcPct val="150000"/>
              </a:lnSpc>
              <a:buFont typeface="Wingdings 2" pitchFamily="18" charset="2"/>
              <a:buNone/>
            </a:pPr>
            <a:endParaRPr lang="de-DE" dirty="0" smtClean="0"/>
          </a:p>
          <a:p>
            <a:endParaRPr lang="de-DE" dirty="0" smtClean="0"/>
          </a:p>
        </p:txBody>
      </p:sp>
      <p:sp>
        <p:nvSpPr>
          <p:cNvPr id="25604"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D5254290-C123-4155-B15E-1736B1A0AA4D}"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253036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250825" y="228600"/>
            <a:ext cx="8534400" cy="758825"/>
          </a:xfrm>
        </p:spPr>
        <p:txBody>
          <a:bodyPr/>
          <a:lstStyle/>
          <a:p>
            <a:pPr algn="l"/>
            <a:r>
              <a:rPr lang="de-DE" sz="2400" b="1" smtClean="0">
                <a:solidFill>
                  <a:srgbClr val="003582"/>
                </a:solidFill>
                <a:latin typeface="Gungsuh" pitchFamily="18" charset="-127"/>
                <a:ea typeface="Gungsuh" pitchFamily="18" charset="-127"/>
              </a:rPr>
              <a:t>2.7 Asyl-Verfahren </a:t>
            </a:r>
            <a:endParaRPr lang="de-DE" sz="2400" smtClean="0">
              <a:solidFill>
                <a:srgbClr val="003582"/>
              </a:solidFill>
              <a:latin typeface="Gungsuh" pitchFamily="18" charset="-127"/>
              <a:ea typeface="Gungsuh" pitchFamily="18" charset="-127"/>
            </a:endParaRPr>
          </a:p>
        </p:txBody>
      </p:sp>
      <p:sp>
        <p:nvSpPr>
          <p:cNvPr id="25603" name="Inhaltsplatzhalter 2"/>
          <p:cNvSpPr>
            <a:spLocks noGrp="1"/>
          </p:cNvSpPr>
          <p:nvPr>
            <p:ph sz="quarter" idx="4294967295"/>
          </p:nvPr>
        </p:nvSpPr>
        <p:spPr>
          <a:xfrm>
            <a:off x="301625" y="1527175"/>
            <a:ext cx="8504238" cy="4572000"/>
          </a:xfrm>
        </p:spPr>
        <p:txBody>
          <a:bodyPr/>
          <a:lstStyle/>
          <a:p>
            <a:pPr>
              <a:buFont typeface="Wingdings 2" pitchFamily="18" charset="2"/>
              <a:buNone/>
            </a:pPr>
            <a:endParaRPr lang="de-DE" sz="1800" dirty="0" smtClean="0"/>
          </a:p>
          <a:p>
            <a:pPr>
              <a:buFont typeface="Wingdings 2" pitchFamily="18" charset="2"/>
              <a:buNone/>
            </a:pPr>
            <a:r>
              <a:rPr lang="de-DE" sz="1800" dirty="0" smtClean="0"/>
              <a:t>Rechte der </a:t>
            </a:r>
            <a:r>
              <a:rPr lang="de-DE" sz="1800" dirty="0" err="1" smtClean="0"/>
              <a:t>AntragstellerIn</a:t>
            </a:r>
            <a:r>
              <a:rPr lang="de-DE" sz="1800" dirty="0" smtClean="0"/>
              <a:t> bei der Anhörung:</a:t>
            </a:r>
          </a:p>
          <a:p>
            <a:pPr>
              <a:buFont typeface="Wingdings 2" pitchFamily="18" charset="2"/>
              <a:buNone/>
            </a:pPr>
            <a:endParaRPr lang="de-DE" sz="1800" dirty="0" smtClean="0"/>
          </a:p>
          <a:p>
            <a:pPr>
              <a:lnSpc>
                <a:spcPct val="150000"/>
              </a:lnSpc>
              <a:buClr>
                <a:srgbClr val="003582"/>
              </a:buClr>
            </a:pPr>
            <a:r>
              <a:rPr lang="de-DE" sz="1800" dirty="0" smtClean="0"/>
              <a:t>Sich beraten lassen</a:t>
            </a:r>
          </a:p>
          <a:p>
            <a:pPr>
              <a:lnSpc>
                <a:spcPct val="150000"/>
              </a:lnSpc>
              <a:buClr>
                <a:srgbClr val="003582"/>
              </a:buClr>
            </a:pPr>
            <a:r>
              <a:rPr lang="de-DE" sz="1800" dirty="0" smtClean="0"/>
              <a:t>Rechtlicher </a:t>
            </a:r>
            <a:r>
              <a:rPr lang="de-DE" sz="1800" dirty="0" smtClean="0"/>
              <a:t>Beistand/ Begleitung </a:t>
            </a:r>
            <a:r>
              <a:rPr lang="de-DE" sz="1800" dirty="0" smtClean="0"/>
              <a:t>durch eine vertraute </a:t>
            </a:r>
            <a:r>
              <a:rPr lang="de-DE" sz="1800" dirty="0" smtClean="0"/>
              <a:t>Person</a:t>
            </a:r>
          </a:p>
          <a:p>
            <a:pPr>
              <a:lnSpc>
                <a:spcPct val="150000"/>
              </a:lnSpc>
              <a:buClr>
                <a:srgbClr val="003582"/>
              </a:buClr>
            </a:pPr>
            <a:r>
              <a:rPr lang="de-DE" sz="1800" dirty="0" smtClean="0"/>
              <a:t>Bei Frauen: Anhörung durch eine weibliche Mitarbeiterin und eine Dolmetscherin</a:t>
            </a:r>
          </a:p>
          <a:p>
            <a:pPr>
              <a:lnSpc>
                <a:spcPct val="150000"/>
              </a:lnSpc>
              <a:buClr>
                <a:srgbClr val="003582"/>
              </a:buClr>
            </a:pPr>
            <a:r>
              <a:rPr lang="de-DE" sz="1800" dirty="0" smtClean="0"/>
              <a:t>Bei „</a:t>
            </a:r>
            <a:r>
              <a:rPr lang="de-DE" sz="1800" dirty="0" smtClean="0"/>
              <a:t>unbegleiteten minderjährigen </a:t>
            </a:r>
            <a:r>
              <a:rPr lang="de-DE" sz="1800" dirty="0" smtClean="0"/>
              <a:t>Flüchtlinge - UMF“ Anwesenheit des Vormund</a:t>
            </a:r>
          </a:p>
          <a:p>
            <a:endParaRPr lang="de-DE" dirty="0" smtClean="0"/>
          </a:p>
        </p:txBody>
      </p:sp>
      <p:sp>
        <p:nvSpPr>
          <p:cNvPr id="26628"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4D87ADC4-C589-4F13-8583-D33266C9432E}"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2361603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algn="l"/>
            <a:r>
              <a:rPr lang="de-DE" sz="2400" b="1" smtClean="0">
                <a:solidFill>
                  <a:srgbClr val="003582"/>
                </a:solidFill>
                <a:latin typeface="Gungsuh" pitchFamily="18" charset="-127"/>
                <a:ea typeface="Gungsuh" pitchFamily="18" charset="-127"/>
              </a:rPr>
              <a:t>2.8 Asyl-Verfahren </a:t>
            </a:r>
            <a:endParaRPr lang="de-DE" sz="2400" smtClean="0">
              <a:solidFill>
                <a:srgbClr val="003582"/>
              </a:solidFill>
              <a:latin typeface="Gungsuh" pitchFamily="18" charset="-127"/>
              <a:ea typeface="Gungsuh" pitchFamily="18" charset="-127"/>
            </a:endParaRPr>
          </a:p>
        </p:txBody>
      </p:sp>
      <p:sp>
        <p:nvSpPr>
          <p:cNvPr id="26627" name="Inhaltsplatzhalter 2"/>
          <p:cNvSpPr>
            <a:spLocks noGrp="1"/>
          </p:cNvSpPr>
          <p:nvPr>
            <p:ph sz="quarter" idx="4294967295"/>
          </p:nvPr>
        </p:nvSpPr>
        <p:spPr>
          <a:xfrm>
            <a:off x="301625" y="1527175"/>
            <a:ext cx="8504238" cy="4572000"/>
          </a:xfrm>
        </p:spPr>
        <p:txBody>
          <a:bodyPr/>
          <a:lstStyle/>
          <a:p>
            <a:pPr>
              <a:lnSpc>
                <a:spcPct val="150000"/>
              </a:lnSpc>
              <a:buFont typeface="Wingdings 2" pitchFamily="18" charset="2"/>
              <a:buNone/>
            </a:pPr>
            <a:r>
              <a:rPr lang="de-DE" sz="1800" b="1" dirty="0" smtClean="0"/>
              <a:t>Psychologie der Anhörung:</a:t>
            </a:r>
          </a:p>
          <a:p>
            <a:pPr>
              <a:buFont typeface="Wingdings 2" pitchFamily="18" charset="2"/>
              <a:buNone/>
            </a:pPr>
            <a:endParaRPr lang="de-DE" sz="1800" dirty="0" smtClean="0"/>
          </a:p>
          <a:p>
            <a:pPr>
              <a:lnSpc>
                <a:spcPct val="150000"/>
              </a:lnSpc>
            </a:pPr>
            <a:r>
              <a:rPr lang="de-DE" sz="1800" dirty="0" smtClean="0"/>
              <a:t>Psychischer </a:t>
            </a:r>
            <a:r>
              <a:rPr lang="de-DE" sz="1800" dirty="0"/>
              <a:t>Z</a:t>
            </a:r>
            <a:r>
              <a:rPr lang="de-DE" sz="1800" dirty="0" smtClean="0"/>
              <a:t>ustand </a:t>
            </a:r>
            <a:r>
              <a:rPr lang="de-DE" sz="1800" dirty="0" smtClean="0"/>
              <a:t>nach </a:t>
            </a:r>
            <a:r>
              <a:rPr lang="de-DE" sz="1800" dirty="0" smtClean="0"/>
              <a:t>Verlassen </a:t>
            </a:r>
            <a:r>
              <a:rPr lang="de-DE" sz="1800" dirty="0" smtClean="0"/>
              <a:t>des </a:t>
            </a:r>
            <a:r>
              <a:rPr lang="de-DE" sz="1800" dirty="0" smtClean="0"/>
              <a:t>Heimatlands, von Familie</a:t>
            </a:r>
            <a:r>
              <a:rPr lang="de-DE" sz="1800" dirty="0" smtClean="0"/>
              <a:t>, </a:t>
            </a:r>
            <a:r>
              <a:rPr lang="de-DE" sz="1800" dirty="0" smtClean="0"/>
              <a:t>Freunden </a:t>
            </a:r>
            <a:endParaRPr lang="de-DE" sz="1800" dirty="0" smtClean="0"/>
          </a:p>
          <a:p>
            <a:pPr>
              <a:lnSpc>
                <a:spcPct val="150000"/>
              </a:lnSpc>
            </a:pPr>
            <a:r>
              <a:rPr lang="de-DE" sz="1800" dirty="0" smtClean="0"/>
              <a:t>Traumatisierung, Fluchtweg/ </a:t>
            </a:r>
            <a:r>
              <a:rPr lang="de-DE" sz="1800" dirty="0" smtClean="0"/>
              <a:t>Fluchterlebnisse </a:t>
            </a:r>
            <a:r>
              <a:rPr lang="de-DE" sz="1800" dirty="0" smtClean="0"/>
              <a:t>(</a:t>
            </a:r>
            <a:r>
              <a:rPr lang="de-DE" sz="1800" dirty="0" smtClean="0"/>
              <a:t>Schockzustand</a:t>
            </a:r>
            <a:r>
              <a:rPr lang="de-DE" sz="1800" dirty="0" smtClean="0"/>
              <a:t>)</a:t>
            </a:r>
          </a:p>
          <a:p>
            <a:pPr>
              <a:lnSpc>
                <a:spcPct val="150000"/>
              </a:lnSpc>
            </a:pPr>
            <a:r>
              <a:rPr lang="de-DE" sz="1800" dirty="0" smtClean="0"/>
              <a:t>Vergleich </a:t>
            </a:r>
            <a:r>
              <a:rPr lang="de-DE" sz="1800" dirty="0" smtClean="0"/>
              <a:t>der Anhörung mit Polizeiverhör </a:t>
            </a:r>
            <a:r>
              <a:rPr lang="de-DE" sz="1800" dirty="0" smtClean="0"/>
              <a:t>im </a:t>
            </a:r>
            <a:r>
              <a:rPr lang="de-DE" sz="1800" dirty="0" smtClean="0"/>
              <a:t>Heimatland</a:t>
            </a:r>
          </a:p>
          <a:p>
            <a:pPr>
              <a:lnSpc>
                <a:spcPct val="150000"/>
              </a:lnSpc>
            </a:pPr>
            <a:r>
              <a:rPr lang="de-DE" sz="1800" dirty="0" smtClean="0"/>
              <a:t>Rechtsbewusstsein</a:t>
            </a:r>
            <a:r>
              <a:rPr lang="de-DE" sz="1800" dirty="0" smtClean="0"/>
              <a:t>/ Rechtstaatlichkeit: Ich habe meine Rechte</a:t>
            </a:r>
          </a:p>
          <a:p>
            <a:pPr>
              <a:lnSpc>
                <a:spcPct val="150000"/>
              </a:lnSpc>
            </a:pPr>
            <a:r>
              <a:rPr lang="de-DE" sz="1800" dirty="0" smtClean="0"/>
              <a:t>Gesundheitszustand</a:t>
            </a:r>
          </a:p>
          <a:p>
            <a:pPr>
              <a:lnSpc>
                <a:spcPct val="150000"/>
              </a:lnSpc>
            </a:pPr>
            <a:r>
              <a:rPr lang="de-DE" sz="1800" dirty="0" smtClean="0"/>
              <a:t>Übersetzung</a:t>
            </a:r>
          </a:p>
          <a:p>
            <a:pPr>
              <a:lnSpc>
                <a:spcPct val="150000"/>
              </a:lnSpc>
            </a:pPr>
            <a:r>
              <a:rPr lang="de-DE" sz="1800" dirty="0" smtClean="0"/>
              <a:t>Wichtigkeit der Genauigkeit</a:t>
            </a:r>
          </a:p>
          <a:p>
            <a:pPr>
              <a:lnSpc>
                <a:spcPct val="150000"/>
              </a:lnSpc>
            </a:pPr>
            <a:r>
              <a:rPr lang="de-DE" sz="1800" dirty="0" smtClean="0"/>
              <a:t>Kontrolle des Protokolls</a:t>
            </a:r>
          </a:p>
        </p:txBody>
      </p:sp>
      <p:sp>
        <p:nvSpPr>
          <p:cNvPr id="27652" name="Datumsplatzhalter 3"/>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C6646998-DF3C-4F1C-B985-AA26E6274FA7}"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2196112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pPr algn="l"/>
            <a:r>
              <a:rPr lang="de-DE" sz="2400" b="1" smtClean="0">
                <a:solidFill>
                  <a:srgbClr val="003582"/>
                </a:solidFill>
                <a:latin typeface="Gungsuh" pitchFamily="18" charset="-127"/>
                <a:ea typeface="Gungsuh" pitchFamily="18" charset="-127"/>
              </a:rPr>
              <a:t>2.9  Familienasyl/ </a:t>
            </a:r>
            <a:br>
              <a:rPr lang="de-DE" sz="2400" b="1" smtClean="0">
                <a:solidFill>
                  <a:srgbClr val="003582"/>
                </a:solidFill>
                <a:latin typeface="Gungsuh" pitchFamily="18" charset="-127"/>
                <a:ea typeface="Gungsuh" pitchFamily="18" charset="-127"/>
              </a:rPr>
            </a:br>
            <a:r>
              <a:rPr lang="de-DE" sz="2400" b="1" smtClean="0">
                <a:solidFill>
                  <a:srgbClr val="003582"/>
                </a:solidFill>
                <a:latin typeface="Gungsuh" pitchFamily="18" charset="-127"/>
                <a:ea typeface="Gungsuh" pitchFamily="18" charset="-127"/>
              </a:rPr>
              <a:t>       Familienzusammenführung</a:t>
            </a:r>
          </a:p>
        </p:txBody>
      </p:sp>
      <p:sp>
        <p:nvSpPr>
          <p:cNvPr id="14341" name="Rectangle 3"/>
          <p:cNvSpPr>
            <a:spLocks noGrp="1"/>
          </p:cNvSpPr>
          <p:nvPr>
            <p:ph type="body" idx="4294967295"/>
          </p:nvPr>
        </p:nvSpPr>
        <p:spPr>
          <a:xfrm>
            <a:off x="301625" y="1524000"/>
            <a:ext cx="8534400" cy="4857750"/>
          </a:xfrm>
        </p:spPr>
        <p:txBody>
          <a:bodyPr/>
          <a:lstStyle/>
          <a:p>
            <a:pPr>
              <a:lnSpc>
                <a:spcPct val="90000"/>
              </a:lnSpc>
              <a:buFont typeface="Wingdings 2" pitchFamily="18" charset="2"/>
              <a:buNone/>
              <a:defRPr/>
            </a:pPr>
            <a:r>
              <a:rPr lang="de-DE" sz="1800" b="1" dirty="0" smtClean="0">
                <a:latin typeface="+mn-lt"/>
              </a:rPr>
              <a:t>§ 26 Asylverfahrensgesetz (AsylVfG)</a:t>
            </a:r>
          </a:p>
          <a:p>
            <a:pPr>
              <a:lnSpc>
                <a:spcPct val="90000"/>
              </a:lnSpc>
              <a:buFont typeface="Wingdings 2" pitchFamily="18" charset="2"/>
              <a:buNone/>
              <a:defRPr/>
            </a:pPr>
            <a:endParaRPr lang="de-DE" sz="1800" b="1" dirty="0" smtClean="0">
              <a:latin typeface="+mn-lt"/>
            </a:endParaRPr>
          </a:p>
          <a:p>
            <a:pPr>
              <a:lnSpc>
                <a:spcPct val="90000"/>
              </a:lnSpc>
              <a:buFont typeface="Wingdings 2" pitchFamily="18" charset="2"/>
              <a:buNone/>
              <a:defRPr/>
            </a:pPr>
            <a:endParaRPr lang="de-DE" sz="1600" dirty="0" smtClean="0">
              <a:latin typeface="+mn-lt"/>
            </a:endParaRPr>
          </a:p>
          <a:p>
            <a:pPr>
              <a:lnSpc>
                <a:spcPct val="90000"/>
              </a:lnSpc>
              <a:buFont typeface="Wingdings 2" pitchFamily="18" charset="2"/>
              <a:buNone/>
              <a:defRPr/>
            </a:pPr>
            <a:endParaRPr lang="de-DE" sz="1600" dirty="0" smtClean="0">
              <a:latin typeface="+mn-lt"/>
            </a:endParaRPr>
          </a:p>
          <a:p>
            <a:pPr>
              <a:lnSpc>
                <a:spcPct val="90000"/>
              </a:lnSpc>
              <a:buFont typeface="Wingdings 2" pitchFamily="18" charset="2"/>
              <a:buNone/>
              <a:defRPr/>
            </a:pPr>
            <a:endParaRPr lang="de-DE" sz="1600" dirty="0" smtClean="0">
              <a:latin typeface="+mn-lt"/>
            </a:endParaRPr>
          </a:p>
          <a:p>
            <a:pPr>
              <a:lnSpc>
                <a:spcPct val="90000"/>
              </a:lnSpc>
              <a:buFont typeface="Wingdings 2" pitchFamily="18" charset="2"/>
              <a:buNone/>
              <a:defRPr/>
            </a:pPr>
            <a:endParaRPr lang="de-DE" sz="1600" dirty="0" smtClean="0">
              <a:latin typeface="+mn-lt"/>
            </a:endParaRPr>
          </a:p>
          <a:p>
            <a:pPr>
              <a:lnSpc>
                <a:spcPct val="90000"/>
              </a:lnSpc>
              <a:buFont typeface="Wingdings 2" pitchFamily="18" charset="2"/>
              <a:buNone/>
              <a:defRPr/>
            </a:pPr>
            <a:endParaRPr lang="de-DE" sz="1600" dirty="0" smtClean="0">
              <a:latin typeface="+mn-lt"/>
            </a:endParaRPr>
          </a:p>
          <a:p>
            <a:pPr>
              <a:buFont typeface="Wingdings 2" pitchFamily="18" charset="2"/>
              <a:buNone/>
              <a:defRPr/>
            </a:pPr>
            <a:endParaRPr lang="de-DE" sz="1800" u="sng" dirty="0" smtClean="0">
              <a:latin typeface="+mn-lt"/>
            </a:endParaRPr>
          </a:p>
          <a:p>
            <a:pPr>
              <a:buFont typeface="Wingdings 2" pitchFamily="18" charset="2"/>
              <a:buNone/>
              <a:defRPr/>
            </a:pPr>
            <a:r>
              <a:rPr lang="de-DE" sz="1400" u="sng" dirty="0" smtClean="0">
                <a:latin typeface="+mn-lt"/>
              </a:rPr>
              <a:t>Voraussetzungen:</a:t>
            </a:r>
          </a:p>
          <a:p>
            <a:pPr>
              <a:buClr>
                <a:srgbClr val="003582"/>
              </a:buClr>
              <a:buFontTx/>
              <a:buChar char="-"/>
              <a:defRPr/>
            </a:pPr>
            <a:r>
              <a:rPr lang="de-DE" sz="1400" dirty="0" smtClean="0">
                <a:latin typeface="+mn-lt"/>
              </a:rPr>
              <a:t>Ihr/Ihre </a:t>
            </a:r>
            <a:r>
              <a:rPr lang="de-DE" sz="1400" dirty="0" err="1" smtClean="0">
                <a:latin typeface="+mn-lt"/>
              </a:rPr>
              <a:t>EhepartnerIn</a:t>
            </a:r>
            <a:r>
              <a:rPr lang="de-DE" sz="1400" dirty="0" smtClean="0">
                <a:latin typeface="+mn-lt"/>
              </a:rPr>
              <a:t> ist schon </a:t>
            </a:r>
            <a:r>
              <a:rPr lang="de-DE" sz="1400" dirty="0" smtClean="0">
                <a:latin typeface="+mn-lt"/>
              </a:rPr>
              <a:t>anerkannte(r</a:t>
            </a:r>
            <a:r>
              <a:rPr lang="de-DE" sz="1400" dirty="0" smtClean="0">
                <a:latin typeface="+mn-lt"/>
              </a:rPr>
              <a:t>) Asylberechtigte(r) und oder anerkannte Flüchtlinge </a:t>
            </a:r>
            <a:r>
              <a:rPr lang="de-DE" sz="1400" b="1" dirty="0" smtClean="0">
                <a:latin typeface="+mn-lt"/>
              </a:rPr>
              <a:t>und</a:t>
            </a:r>
            <a:endParaRPr lang="de-DE" sz="1400" dirty="0" smtClean="0">
              <a:latin typeface="+mn-lt"/>
            </a:endParaRPr>
          </a:p>
          <a:p>
            <a:pPr>
              <a:buClr>
                <a:srgbClr val="003582"/>
              </a:buClr>
              <a:buFontTx/>
              <a:buChar char="-"/>
              <a:defRPr/>
            </a:pPr>
            <a:r>
              <a:rPr lang="de-DE" sz="1400" dirty="0" smtClean="0">
                <a:latin typeface="+mn-lt"/>
              </a:rPr>
              <a:t>Ihre Ehe bestand schon im Herkunftsland </a:t>
            </a:r>
            <a:r>
              <a:rPr lang="de-DE" sz="1400" b="1" dirty="0" smtClean="0">
                <a:latin typeface="+mn-lt"/>
              </a:rPr>
              <a:t>und</a:t>
            </a:r>
            <a:endParaRPr lang="de-DE" sz="1400" dirty="0" smtClean="0">
              <a:latin typeface="+mn-lt"/>
            </a:endParaRPr>
          </a:p>
          <a:p>
            <a:pPr>
              <a:buClr>
                <a:srgbClr val="003582"/>
              </a:buClr>
              <a:buFontTx/>
              <a:buChar char="-"/>
              <a:defRPr/>
            </a:pPr>
            <a:r>
              <a:rPr lang="de-DE" sz="1400" dirty="0" smtClean="0">
                <a:latin typeface="+mn-lt"/>
              </a:rPr>
              <a:t>Ihre Ehe besteht noch zum Zeitpunkt des Asylantrages.</a:t>
            </a:r>
          </a:p>
          <a:p>
            <a:pPr>
              <a:buClr>
                <a:srgbClr val="003582"/>
              </a:buClr>
              <a:buFontTx/>
              <a:buChar char="-"/>
              <a:defRPr/>
            </a:pPr>
            <a:r>
              <a:rPr lang="de-DE" sz="1400" dirty="0" smtClean="0"/>
              <a:t>Nur unverheiratete Kinder unter 18 Jahren können Familienasyl erhalten; entscheidend ist der Zeitpunkt der Asylantragstellung.</a:t>
            </a:r>
          </a:p>
          <a:p>
            <a:pPr>
              <a:buClr>
                <a:srgbClr val="003582"/>
              </a:buClr>
              <a:buFontTx/>
              <a:buChar char="-"/>
              <a:defRPr/>
            </a:pPr>
            <a:endParaRPr lang="de-DE" sz="1400" dirty="0" smtClean="0">
              <a:latin typeface="+mn-lt"/>
            </a:endParaRPr>
          </a:p>
          <a:p>
            <a:pPr>
              <a:buFont typeface="Wingdings 2" pitchFamily="18" charset="2"/>
              <a:buNone/>
              <a:defRPr/>
            </a:pPr>
            <a:r>
              <a:rPr lang="de-DE" sz="1400" dirty="0" smtClean="0">
                <a:latin typeface="+mn-lt"/>
                <a:sym typeface="Wingdings" pitchFamily="2" charset="2"/>
              </a:rPr>
              <a:t> </a:t>
            </a:r>
            <a:r>
              <a:rPr lang="de-DE" sz="1400" b="1" dirty="0" smtClean="0">
                <a:latin typeface="+mn-lt"/>
              </a:rPr>
              <a:t>Der Antrag auf Familienasyl muss vor oder gleichzeitig mit dem/der asylberechtigten </a:t>
            </a:r>
            <a:r>
              <a:rPr lang="de-DE" sz="1400" b="1" dirty="0" err="1" smtClean="0">
                <a:latin typeface="+mn-lt"/>
              </a:rPr>
              <a:t>EhepartnerIn</a:t>
            </a:r>
            <a:r>
              <a:rPr lang="de-DE" sz="1400" b="1" dirty="0" smtClean="0">
                <a:latin typeface="+mn-lt"/>
              </a:rPr>
              <a:t> oder wenn die Familienangehörigen nachgereist sind, unverzüglich nach der Einreise gestellt werden.</a:t>
            </a:r>
          </a:p>
        </p:txBody>
      </p:sp>
      <p:sp>
        <p:nvSpPr>
          <p:cNvPr id="28676" name="Text Box 7"/>
          <p:cNvSpPr txBox="1">
            <a:spLocks noChangeArrowheads="1"/>
          </p:cNvSpPr>
          <p:nvPr/>
        </p:nvSpPr>
        <p:spPr bwMode="auto">
          <a:xfrm>
            <a:off x="468313" y="2060575"/>
            <a:ext cx="7775575" cy="1631950"/>
          </a:xfrm>
          <a:prstGeom prst="rect">
            <a:avLst/>
          </a:prstGeom>
          <a:solidFill>
            <a:schemeClr val="bg2"/>
          </a:solidFill>
          <a:ln w="12700">
            <a:solidFill>
              <a:srgbClr val="003366"/>
            </a:solidFill>
            <a:miter lim="800000"/>
            <a:headEnd/>
            <a:tailEnd/>
          </a:ln>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r>
              <a:rPr lang="de-DE" dirty="0"/>
              <a:t>Wenn Ihr/Ihre Ehepartnerin als Asylberechtigt (Artikel 16a  Abs.1 GG) und- oder als Flüchtlingseigenschaft (§60.1 </a:t>
            </a:r>
            <a:r>
              <a:rPr lang="de-DE" dirty="0" err="1"/>
              <a:t>AufenthG</a:t>
            </a:r>
            <a:r>
              <a:rPr lang="de-DE" dirty="0"/>
              <a:t>) anerkannt wurde,  können Sie und Ihre minderjährigen (unter 16 Jahre), ledigen Kinder Familienasyl bekommen, auch wenn Ihnen keine Verfolgung droht.</a:t>
            </a:r>
          </a:p>
        </p:txBody>
      </p:sp>
      <p:sp>
        <p:nvSpPr>
          <p:cNvPr id="28677" name="Datumsplatzhalter 8"/>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B1644C7-5080-4E3D-AD6B-EBAFE89939C7}"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2425417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xEl>
                                              <p:pRg st="12" end="1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250825" y="309563"/>
            <a:ext cx="8534400" cy="758825"/>
          </a:xfrm>
        </p:spPr>
        <p:txBody>
          <a:bodyPr>
            <a:normAutofit fontScale="90000"/>
          </a:bodyPr>
          <a:lstStyle/>
          <a:p>
            <a:pPr algn="l"/>
            <a:r>
              <a:rPr lang="de-DE" sz="2400" b="1" smtClean="0">
                <a:solidFill>
                  <a:srgbClr val="003582"/>
                </a:solidFill>
                <a:latin typeface="Gungsuh" pitchFamily="18" charset="-127"/>
                <a:ea typeface="Gungsuh" pitchFamily="18" charset="-127"/>
              </a:rPr>
              <a:t>2.10 Familienzusammenführung/</a:t>
            </a:r>
            <a:br>
              <a:rPr lang="de-DE" sz="2400" b="1" smtClean="0">
                <a:solidFill>
                  <a:srgbClr val="003582"/>
                </a:solidFill>
                <a:latin typeface="Gungsuh" pitchFamily="18" charset="-127"/>
                <a:ea typeface="Gungsuh" pitchFamily="18" charset="-127"/>
              </a:rPr>
            </a:br>
            <a:r>
              <a:rPr lang="de-DE" sz="2400" b="1" smtClean="0">
                <a:solidFill>
                  <a:srgbClr val="003582"/>
                </a:solidFill>
                <a:latin typeface="Gungsuh" pitchFamily="18" charset="-127"/>
                <a:ea typeface="Gungsuh" pitchFamily="18" charset="-127"/>
              </a:rPr>
              <a:t>        Familiennachzug</a:t>
            </a:r>
          </a:p>
        </p:txBody>
      </p:sp>
      <p:sp>
        <p:nvSpPr>
          <p:cNvPr id="15365" name="Rectangle 3"/>
          <p:cNvSpPr>
            <a:spLocks noGrp="1"/>
          </p:cNvSpPr>
          <p:nvPr>
            <p:ph type="body" idx="4294967295"/>
          </p:nvPr>
        </p:nvSpPr>
        <p:spPr>
          <a:xfrm>
            <a:off x="-252413" y="1557338"/>
            <a:ext cx="8712201" cy="4598987"/>
          </a:xfrm>
        </p:spPr>
        <p:txBody>
          <a:bodyPr/>
          <a:lstStyle/>
          <a:p>
            <a:pPr marL="1143000" lvl="2">
              <a:lnSpc>
                <a:spcPct val="90000"/>
              </a:lnSpc>
              <a:defRPr/>
            </a:pPr>
            <a:r>
              <a:rPr lang="de-DE" sz="1800" dirty="0" smtClean="0">
                <a:latin typeface="+mn-lt"/>
                <a:ea typeface="Gungsuh" pitchFamily="18" charset="-127"/>
              </a:rPr>
              <a:t>Das Aufenthaltsgesetz regelt auch den Nachzug von Ehegatten und Kindern aus Staaten außerhalb der Europäischen Union.</a:t>
            </a:r>
          </a:p>
          <a:p>
            <a:pPr>
              <a:lnSpc>
                <a:spcPct val="90000"/>
              </a:lnSpc>
              <a:buFont typeface="Wingdings 2" pitchFamily="18" charset="2"/>
              <a:buNone/>
              <a:defRPr/>
            </a:pPr>
            <a:endParaRPr lang="de-DE" sz="1600" dirty="0" smtClean="0">
              <a:latin typeface="+mn-lt"/>
              <a:ea typeface="Gungsuh" pitchFamily="18" charset="-127"/>
            </a:endParaRPr>
          </a:p>
          <a:p>
            <a:pPr>
              <a:lnSpc>
                <a:spcPct val="90000"/>
              </a:lnSpc>
              <a:buFont typeface="Wingdings 2" pitchFamily="18" charset="2"/>
              <a:buNone/>
              <a:defRPr/>
            </a:pPr>
            <a:r>
              <a:rPr lang="de-DE" sz="1600" i="1" dirty="0" smtClean="0">
                <a:latin typeface="+mn-lt"/>
                <a:ea typeface="Gungsuh" pitchFamily="18" charset="-127"/>
              </a:rPr>
              <a:t>		</a:t>
            </a:r>
          </a:p>
          <a:p>
            <a:pPr>
              <a:lnSpc>
                <a:spcPct val="90000"/>
              </a:lnSpc>
              <a:buFont typeface="Wingdings 2" pitchFamily="18" charset="2"/>
              <a:buNone/>
              <a:defRPr/>
            </a:pPr>
            <a:r>
              <a:rPr lang="de-DE" sz="1600" i="1" dirty="0" smtClean="0">
                <a:latin typeface="+mn-lt"/>
                <a:ea typeface="Gungsuh" pitchFamily="18" charset="-127"/>
              </a:rPr>
              <a:t>		</a:t>
            </a:r>
            <a:r>
              <a:rPr lang="de-DE" sz="1600" u="sng" dirty="0" smtClean="0">
                <a:latin typeface="+mn-lt"/>
                <a:ea typeface="Gungsuh" pitchFamily="18" charset="-127"/>
              </a:rPr>
              <a:t>Voraussetzung</a:t>
            </a:r>
            <a:r>
              <a:rPr lang="de-DE" sz="1600" dirty="0" smtClean="0">
                <a:latin typeface="+mn-lt"/>
                <a:ea typeface="Gungsuh" pitchFamily="18" charset="-127"/>
              </a:rPr>
              <a:t>: für den </a:t>
            </a:r>
            <a:r>
              <a:rPr lang="de-DE" sz="1600" dirty="0" smtClean="0">
                <a:latin typeface="+mn-lt"/>
                <a:ea typeface="Gungsuh" pitchFamily="18" charset="-127"/>
              </a:rPr>
              <a:t>Ehegatten </a:t>
            </a:r>
            <a:r>
              <a:rPr lang="de-DE" sz="1600" dirty="0" smtClean="0">
                <a:latin typeface="+mn-lt"/>
                <a:ea typeface="Gungsuh" pitchFamily="18" charset="-127"/>
              </a:rPr>
              <a:t>und Familiennachzug zu einem Ausländer &gt; 			           §§ 27,29,30,32 des </a:t>
            </a:r>
            <a:r>
              <a:rPr lang="de-DE" sz="1600" dirty="0" smtClean="0">
                <a:latin typeface="+mn-lt"/>
                <a:ea typeface="Gungsuh" pitchFamily="18" charset="-127"/>
              </a:rPr>
              <a:t>Aufenthaltsgesetzes, wenn</a:t>
            </a:r>
            <a:endParaRPr lang="de-DE" sz="1600" dirty="0" smtClean="0">
              <a:latin typeface="+mn-lt"/>
              <a:ea typeface="Gungsuh" pitchFamily="18" charset="-127"/>
            </a:endParaRPr>
          </a:p>
          <a:p>
            <a:pPr>
              <a:lnSpc>
                <a:spcPct val="90000"/>
              </a:lnSpc>
              <a:buFont typeface="Wingdings 2" pitchFamily="18" charset="2"/>
              <a:buNone/>
              <a:defRPr/>
            </a:pPr>
            <a:endParaRPr lang="de-DE" sz="1600" dirty="0" smtClean="0">
              <a:latin typeface="+mn-lt"/>
              <a:ea typeface="Gungsuh" pitchFamily="18" charset="-127"/>
            </a:endParaRPr>
          </a:p>
          <a:p>
            <a:pPr>
              <a:lnSpc>
                <a:spcPct val="90000"/>
              </a:lnSpc>
              <a:buFont typeface="Wingdings 2" pitchFamily="18" charset="2"/>
              <a:buNone/>
              <a:defRPr/>
            </a:pPr>
            <a:r>
              <a:rPr lang="de-DE" sz="1600" b="1" dirty="0" smtClean="0">
                <a:solidFill>
                  <a:srgbClr val="003366"/>
                </a:solidFill>
                <a:latin typeface="+mn-lt"/>
                <a:ea typeface="Gungsuh" pitchFamily="18" charset="-127"/>
              </a:rPr>
              <a:t>		-</a:t>
            </a:r>
            <a:r>
              <a:rPr lang="de-DE" sz="1600" dirty="0" smtClean="0">
                <a:latin typeface="+mn-lt"/>
                <a:ea typeface="Gungsuh" pitchFamily="18" charset="-127"/>
              </a:rPr>
              <a:t> der bereits hier lebende </a:t>
            </a:r>
            <a:r>
              <a:rPr lang="de-DE" sz="1600" dirty="0" smtClean="0">
                <a:latin typeface="+mn-lt"/>
                <a:ea typeface="Gungsuh" pitchFamily="18" charset="-127"/>
              </a:rPr>
              <a:t>Ausländer/ die </a:t>
            </a:r>
            <a:r>
              <a:rPr lang="de-DE" sz="1600" dirty="0" err="1" smtClean="0">
                <a:latin typeface="+mn-lt"/>
                <a:ea typeface="Gungsuh" pitchFamily="18" charset="-127"/>
              </a:rPr>
              <a:t>Auslämderin</a:t>
            </a:r>
            <a:r>
              <a:rPr lang="de-DE" sz="1600" dirty="0" smtClean="0">
                <a:latin typeface="+mn-lt"/>
                <a:ea typeface="Gungsuh" pitchFamily="18" charset="-127"/>
              </a:rPr>
              <a:t> </a:t>
            </a:r>
            <a:r>
              <a:rPr lang="de-DE" sz="1600" dirty="0" smtClean="0">
                <a:latin typeface="+mn-lt"/>
                <a:ea typeface="Gungsuh" pitchFamily="18" charset="-127"/>
              </a:rPr>
              <a:t>eine Aufenthaltserlaubnis 		  </a:t>
            </a:r>
            <a:r>
              <a:rPr lang="de-DE" sz="1600" dirty="0" smtClean="0">
                <a:latin typeface="+mn-lt"/>
                <a:ea typeface="Gungsuh" pitchFamily="18" charset="-127"/>
              </a:rPr>
              <a:t>oder </a:t>
            </a:r>
            <a:r>
              <a:rPr lang="de-DE" sz="1600" dirty="0" smtClean="0">
                <a:latin typeface="+mn-lt"/>
                <a:ea typeface="Gungsuh" pitchFamily="18" charset="-127"/>
              </a:rPr>
              <a:t>Aufenthaltsberechtigung besitzt,</a:t>
            </a:r>
          </a:p>
          <a:p>
            <a:pPr>
              <a:buFont typeface="Wingdings 2" pitchFamily="18" charset="2"/>
              <a:buNone/>
              <a:defRPr/>
            </a:pPr>
            <a:r>
              <a:rPr lang="de-DE" sz="1600" b="1" dirty="0" smtClean="0">
                <a:solidFill>
                  <a:srgbClr val="003366"/>
                </a:solidFill>
                <a:latin typeface="+mn-lt"/>
                <a:ea typeface="Gungsuh" pitchFamily="18" charset="-127"/>
              </a:rPr>
              <a:t>		-</a:t>
            </a:r>
            <a:r>
              <a:rPr lang="de-DE" sz="1600" dirty="0" smtClean="0">
                <a:latin typeface="+mn-lt"/>
                <a:ea typeface="Gungsuh" pitchFamily="18" charset="-127"/>
              </a:rPr>
              <a:t> ausreichend Wohnraum zur Verfügung steht,</a:t>
            </a:r>
          </a:p>
          <a:p>
            <a:pPr>
              <a:buFont typeface="Wingdings 2" pitchFamily="18" charset="2"/>
              <a:buNone/>
              <a:defRPr/>
            </a:pPr>
            <a:r>
              <a:rPr lang="de-DE" sz="1600" b="1" dirty="0" smtClean="0">
                <a:solidFill>
                  <a:srgbClr val="003366"/>
                </a:solidFill>
                <a:latin typeface="+mn-lt"/>
                <a:ea typeface="Gungsuh" pitchFamily="18" charset="-127"/>
              </a:rPr>
              <a:t>		-</a:t>
            </a:r>
            <a:r>
              <a:rPr lang="de-DE" sz="1600" dirty="0" smtClean="0">
                <a:latin typeface="+mn-lt"/>
                <a:ea typeface="Gungsuh" pitchFamily="18" charset="-127"/>
              </a:rPr>
              <a:t> der Lebensunterhalt des Familienangehörigen aus eigener </a:t>
            </a:r>
            <a:r>
              <a:rPr lang="de-DE" sz="1600" dirty="0" smtClean="0">
                <a:latin typeface="+mn-lt"/>
                <a:ea typeface="Gungsuh" pitchFamily="18" charset="-127"/>
              </a:rPr>
              <a:t>Erwerbstätigkeit</a:t>
            </a:r>
            <a:r>
              <a:rPr lang="de-DE" sz="1600" dirty="0" smtClean="0">
                <a:latin typeface="+mn-lt"/>
                <a:ea typeface="Gungsuh" pitchFamily="18" charset="-127"/>
              </a:rPr>
              <a:t>, eigenem </a:t>
            </a:r>
            <a:r>
              <a:rPr lang="de-DE" sz="1600" dirty="0" smtClean="0">
                <a:latin typeface="+mn-lt"/>
                <a:ea typeface="Gungsuh" pitchFamily="18" charset="-127"/>
              </a:rPr>
              <a:t>	Vermögen </a:t>
            </a:r>
            <a:r>
              <a:rPr lang="de-DE" sz="1600" dirty="0" smtClean="0">
                <a:latin typeface="+mn-lt"/>
                <a:ea typeface="Gungsuh" pitchFamily="18" charset="-127"/>
              </a:rPr>
              <a:t>oder sonstigen Mitteln </a:t>
            </a:r>
            <a:r>
              <a:rPr lang="de-DE" sz="1600" dirty="0" smtClean="0">
                <a:latin typeface="+mn-lt"/>
                <a:ea typeface="Gungsuh" pitchFamily="18" charset="-127"/>
              </a:rPr>
              <a:t>gesichert </a:t>
            </a:r>
            <a:r>
              <a:rPr lang="de-DE" sz="1600" dirty="0" smtClean="0">
                <a:latin typeface="+mn-lt"/>
                <a:ea typeface="Gungsuh" pitchFamily="18" charset="-127"/>
              </a:rPr>
              <a:t>ist.</a:t>
            </a:r>
          </a:p>
          <a:p>
            <a:pPr>
              <a:buFont typeface="Wingdings 2" pitchFamily="18" charset="2"/>
              <a:buNone/>
              <a:defRPr/>
            </a:pPr>
            <a:endParaRPr lang="de-DE" sz="1600" dirty="0" smtClean="0">
              <a:solidFill>
                <a:srgbClr val="FF0000"/>
              </a:solidFill>
            </a:endParaRPr>
          </a:p>
          <a:p>
            <a:pPr>
              <a:buFont typeface="Wingdings 2" pitchFamily="18" charset="2"/>
              <a:buNone/>
              <a:defRPr/>
            </a:pPr>
            <a:r>
              <a:rPr lang="de-DE" sz="1600" dirty="0" smtClean="0">
                <a:solidFill>
                  <a:srgbClr val="FF0000"/>
                </a:solidFill>
              </a:rPr>
              <a:t>		</a:t>
            </a:r>
            <a:r>
              <a:rPr lang="de-DE" sz="1600" b="1" dirty="0" smtClean="0"/>
              <a:t>Bis zu 3 Monate nach der Antragsstellung muss Sicherung des </a:t>
            </a:r>
            <a:r>
              <a:rPr lang="de-DE" sz="1600" b="1" dirty="0" smtClean="0"/>
              <a:t>Lebensunterhalts </a:t>
            </a:r>
            <a:r>
              <a:rPr lang="de-DE" sz="1600" b="1" dirty="0" smtClean="0"/>
              <a:t>nicht </a:t>
            </a:r>
            <a:r>
              <a:rPr lang="de-DE" sz="1600" b="1" dirty="0" smtClean="0"/>
              <a:t>	nachgewiesen </a:t>
            </a:r>
            <a:r>
              <a:rPr lang="de-DE" sz="1600" b="1" dirty="0" smtClean="0"/>
              <a:t>werden  (§29. </a:t>
            </a:r>
            <a:r>
              <a:rPr lang="de-DE" sz="1600" b="1" dirty="0" smtClean="0"/>
              <a:t>Abs. 2 Nr.1 </a:t>
            </a:r>
            <a:r>
              <a:rPr lang="de-DE" sz="1600" b="1" dirty="0" err="1" smtClean="0"/>
              <a:t>AufenthG</a:t>
            </a:r>
            <a:r>
              <a:rPr lang="de-DE" sz="1600" b="1" dirty="0" smtClean="0"/>
              <a:t>)</a:t>
            </a:r>
          </a:p>
          <a:p>
            <a:pPr>
              <a:buFont typeface="Wingdings 2" pitchFamily="18" charset="2"/>
              <a:buNone/>
              <a:defRPr/>
            </a:pPr>
            <a:endParaRPr lang="de-DE" sz="1600" dirty="0" smtClean="0">
              <a:solidFill>
                <a:srgbClr val="B00000"/>
              </a:solidFill>
              <a:latin typeface="+mn-lt"/>
              <a:ea typeface="Gungsuh" pitchFamily="18" charset="-127"/>
            </a:endParaRPr>
          </a:p>
        </p:txBody>
      </p:sp>
      <p:sp>
        <p:nvSpPr>
          <p:cNvPr id="29700" name="Datumsplatzhalter 7"/>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20867E10-69CF-41E3-B883-1C80A7C5FEB9}"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446375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a:t>
            </a:r>
            <a:endParaRPr lang="el-GR" dirty="0"/>
          </a:p>
        </p:txBody>
      </p:sp>
      <p:pic>
        <p:nvPicPr>
          <p:cNvPr id="4" name="Content Placeholder 3" descr="by-nc-nd.png"/>
          <p:cNvPicPr>
            <a:picLocks noGrp="1" noChangeAspect="1"/>
          </p:cNvPicPr>
          <p:nvPr>
            <p:ph idx="1"/>
          </p:nvPr>
        </p:nvPicPr>
        <p:blipFill>
          <a:blip r:embed="rId3" cstate="print"/>
          <a:stretch>
            <a:fillRect/>
          </a:stretch>
        </p:blipFill>
        <p:spPr>
          <a:xfrm>
            <a:off x="2483768" y="3284984"/>
            <a:ext cx="3694757" cy="1292708"/>
          </a:xfrm>
        </p:spPr>
      </p:pic>
      <p:sp>
        <p:nvSpPr>
          <p:cNvPr id="5" name="Rectangle 4"/>
          <p:cNvSpPr/>
          <p:nvPr/>
        </p:nvSpPr>
        <p:spPr>
          <a:xfrm>
            <a:off x="827584" y="1556792"/>
            <a:ext cx="6912768" cy="1200329"/>
          </a:xfrm>
          <a:prstGeom prst="rect">
            <a:avLst/>
          </a:prstGeom>
        </p:spPr>
        <p:txBody>
          <a:bodyPr wrap="square">
            <a:spAutoFit/>
          </a:bodyPr>
          <a:lstStyle/>
          <a:p>
            <a:pPr algn="ctr"/>
            <a:r>
              <a:rPr lang="en-US" sz="2400" dirty="0" smtClean="0"/>
              <a:t>This work is licensed under a</a:t>
            </a:r>
          </a:p>
          <a:p>
            <a:pPr algn="ctr"/>
            <a:r>
              <a:rPr lang="en-US" sz="2400" dirty="0" smtClean="0"/>
              <a:t> </a:t>
            </a:r>
            <a:r>
              <a:rPr lang="en-US" sz="2400" dirty="0" smtClean="0">
                <a:hlinkClick r:id="rId4"/>
              </a:rPr>
              <a:t>Creative Commons Attribution-</a:t>
            </a:r>
            <a:r>
              <a:rPr lang="en-US" sz="2400" dirty="0" err="1" smtClean="0">
                <a:hlinkClick r:id="rId4"/>
              </a:rPr>
              <a:t>NonCommercial</a:t>
            </a:r>
            <a:r>
              <a:rPr lang="en-US" sz="2400" dirty="0" smtClean="0">
                <a:hlinkClick r:id="rId4"/>
              </a:rPr>
              <a:t>-</a:t>
            </a:r>
            <a:r>
              <a:rPr lang="en-US" sz="2400" dirty="0" err="1" smtClean="0">
                <a:hlinkClick r:id="rId4"/>
              </a:rPr>
              <a:t>NoDerivs</a:t>
            </a:r>
            <a:r>
              <a:rPr lang="en-US" sz="2400" dirty="0" smtClean="0">
                <a:hlinkClick r:id="rId4"/>
              </a:rPr>
              <a:t> 3.0 </a:t>
            </a:r>
            <a:r>
              <a:rPr lang="en-US" sz="2400" dirty="0" err="1" smtClean="0">
                <a:hlinkClick r:id="rId4"/>
              </a:rPr>
              <a:t>Unported</a:t>
            </a:r>
            <a:r>
              <a:rPr lang="en-US" sz="2400" dirty="0" smtClean="0">
                <a:hlinkClick r:id="rId4"/>
              </a:rPr>
              <a:t> License</a:t>
            </a:r>
            <a:r>
              <a:rPr lang="en-US" sz="2400" dirty="0" smtClean="0"/>
              <a:t>.</a:t>
            </a:r>
            <a:endParaRPr lang="el-GR" sz="2400" dirty="0"/>
          </a:p>
        </p:txBody>
      </p:sp>
      <p:sp>
        <p:nvSpPr>
          <p:cNvPr id="6" name="Rectangle 5"/>
          <p:cNvSpPr/>
          <p:nvPr/>
        </p:nvSpPr>
        <p:spPr>
          <a:xfrm>
            <a:off x="1331640" y="5373216"/>
            <a:ext cx="5760640" cy="461665"/>
          </a:xfrm>
          <a:prstGeom prst="rect">
            <a:avLst/>
          </a:prstGeom>
        </p:spPr>
        <p:txBody>
          <a:bodyPr wrap="square">
            <a:spAutoFit/>
          </a:bodyPr>
          <a:lstStyle/>
          <a:p>
            <a:pPr algn="ctr"/>
            <a:r>
              <a:rPr lang="en-US" sz="2400" dirty="0" smtClean="0"/>
              <a:t>Visit for details:  </a:t>
            </a:r>
            <a:r>
              <a:rPr lang="en-US" sz="2400" dirty="0" smtClean="0">
                <a:hlinkClick r:id="rId5"/>
              </a:rPr>
              <a:t>http://creativecommons.org</a:t>
            </a:r>
            <a:r>
              <a:rPr lang="en-US" sz="2400" dirty="0" smtClean="0"/>
              <a:t> </a:t>
            </a:r>
            <a:endParaRPr lang="el-G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80975" y="620713"/>
            <a:ext cx="7489825" cy="792162"/>
          </a:xfrm>
        </p:spPr>
        <p:txBody>
          <a:bodyPr>
            <a:normAutofit fontScale="90000"/>
          </a:bodyPr>
          <a:lstStyle/>
          <a:p>
            <a:pPr marL="342900" indent="-342900" algn="l"/>
            <a:r>
              <a:rPr lang="de-DE" sz="1800" b="1" dirty="0" smtClean="0">
                <a:solidFill>
                  <a:srgbClr val="003582"/>
                </a:solidFill>
                <a:latin typeface="Georgia" pitchFamily="18" charset="0"/>
              </a:rPr>
              <a:t>                                                                                                                                                                                   </a:t>
            </a:r>
            <a:r>
              <a:rPr lang="de-DE" sz="2400" b="1" dirty="0" smtClean="0">
                <a:solidFill>
                  <a:srgbClr val="003582"/>
                </a:solidFill>
                <a:latin typeface="Gungsuh" pitchFamily="18" charset="-127"/>
              </a:rPr>
              <a:t>Was wartet auf eine abgelehnte </a:t>
            </a:r>
            <a:r>
              <a:rPr lang="de-DE" sz="2400" b="1" dirty="0" smtClean="0">
                <a:solidFill>
                  <a:srgbClr val="003582"/>
                </a:solidFill>
                <a:latin typeface="Gungsuh" pitchFamily="18" charset="-127"/>
              </a:rPr>
              <a:t>Asylbewerberin</a:t>
            </a:r>
            <a:r>
              <a:rPr lang="de-DE" sz="2400" b="1" dirty="0" smtClean="0">
                <a:solidFill>
                  <a:srgbClr val="003582"/>
                </a:solidFill>
                <a:latin typeface="Gungsuh" pitchFamily="18" charset="-127"/>
              </a:rPr>
              <a:t>?</a:t>
            </a:r>
            <a:r>
              <a:rPr lang="de-DE" sz="2400" dirty="0" smtClean="0">
                <a:solidFill>
                  <a:srgbClr val="003582"/>
                </a:solidFill>
                <a:latin typeface="Gungsuh" pitchFamily="18" charset="-127"/>
              </a:rPr>
              <a:t> </a:t>
            </a:r>
            <a:br>
              <a:rPr lang="de-DE" sz="2400" dirty="0" smtClean="0">
                <a:solidFill>
                  <a:srgbClr val="003582"/>
                </a:solidFill>
                <a:latin typeface="Gungsuh" pitchFamily="18" charset="-127"/>
              </a:rPr>
            </a:br>
            <a:endParaRPr lang="de-DE" sz="2400" dirty="0" smtClean="0">
              <a:solidFill>
                <a:srgbClr val="003582"/>
              </a:solidFill>
              <a:latin typeface="Gungsuh" pitchFamily="18" charset="-127"/>
            </a:endParaRPr>
          </a:p>
        </p:txBody>
      </p:sp>
      <p:sp>
        <p:nvSpPr>
          <p:cNvPr id="19459" name="Rechteck 2"/>
          <p:cNvSpPr>
            <a:spLocks noChangeArrowheads="1"/>
          </p:cNvSpPr>
          <p:nvPr/>
        </p:nvSpPr>
        <p:spPr bwMode="auto">
          <a:xfrm>
            <a:off x="611188" y="1052513"/>
            <a:ext cx="72009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de-DE" dirty="0"/>
          </a:p>
          <a:p>
            <a:pPr algn="l"/>
            <a:r>
              <a:rPr lang="de-DE" b="1" dirty="0"/>
              <a:t>Abwarten, Abwarten , Abwarten </a:t>
            </a:r>
          </a:p>
          <a:p>
            <a:pPr algn="l"/>
            <a:r>
              <a:rPr lang="de-DE" dirty="0" smtClean="0"/>
              <a:t>Psychische </a:t>
            </a:r>
            <a:r>
              <a:rPr lang="de-DE" dirty="0"/>
              <a:t>und  </a:t>
            </a:r>
            <a:r>
              <a:rPr lang="de-DE" dirty="0" smtClean="0"/>
              <a:t>psychosoziale </a:t>
            </a:r>
            <a:r>
              <a:rPr lang="de-DE" dirty="0"/>
              <a:t>Auswirkungen:</a:t>
            </a:r>
          </a:p>
          <a:p>
            <a:pPr algn="l"/>
            <a:endParaRPr lang="de-DE" dirty="0">
              <a:sym typeface="Wingdings" pitchFamily="2" charset="2"/>
            </a:endParaRPr>
          </a:p>
          <a:p>
            <a:pPr algn="l">
              <a:buFont typeface="Wingdings" pitchFamily="2" charset="2"/>
              <a:buChar char="à"/>
            </a:pPr>
            <a:r>
              <a:rPr lang="de-DE" b="1" dirty="0"/>
              <a:t> Psychischer Druck </a:t>
            </a:r>
            <a:r>
              <a:rPr lang="de-DE" dirty="0"/>
              <a:t>von </a:t>
            </a:r>
            <a:r>
              <a:rPr lang="de-DE" dirty="0" smtClean="0"/>
              <a:t>den Ausländerbehörden </a:t>
            </a:r>
            <a:r>
              <a:rPr lang="de-DE" dirty="0"/>
              <a:t>für das      </a:t>
            </a:r>
          </a:p>
          <a:p>
            <a:pPr algn="l"/>
            <a:r>
              <a:rPr lang="de-DE" dirty="0"/>
              <a:t>    Unterschreiben der freiwilligen(!) Rückkehr</a:t>
            </a:r>
          </a:p>
          <a:p>
            <a:pPr algn="l"/>
            <a:endParaRPr lang="de-DE" dirty="0">
              <a:sym typeface="Wingdings" pitchFamily="2" charset="2"/>
            </a:endParaRPr>
          </a:p>
          <a:p>
            <a:pPr algn="l">
              <a:buFont typeface="Wingdings" pitchFamily="2" charset="2"/>
              <a:buChar char="à"/>
            </a:pPr>
            <a:r>
              <a:rPr lang="de-DE" b="1" dirty="0"/>
              <a:t> Finanzieller Druck</a:t>
            </a:r>
            <a:r>
              <a:rPr lang="de-DE" dirty="0"/>
              <a:t>, Anklage von </a:t>
            </a:r>
            <a:r>
              <a:rPr lang="de-DE" dirty="0" smtClean="0"/>
              <a:t>Ausländerbehörden </a:t>
            </a:r>
            <a:r>
              <a:rPr lang="de-DE" dirty="0"/>
              <a:t>gegen   </a:t>
            </a:r>
          </a:p>
          <a:p>
            <a:pPr algn="l"/>
            <a:r>
              <a:rPr lang="de-DE" dirty="0"/>
              <a:t>    Betroffene bei Staatsanwaltschaft, Bußgeld</a:t>
            </a:r>
          </a:p>
          <a:p>
            <a:pPr algn="l"/>
            <a:endParaRPr lang="de-DE" dirty="0">
              <a:sym typeface="Wingdings" pitchFamily="2" charset="2"/>
            </a:endParaRPr>
          </a:p>
          <a:p>
            <a:pPr algn="l"/>
            <a:r>
              <a:rPr lang="de-DE" dirty="0">
                <a:sym typeface="Wingdings" pitchFamily="2" charset="2"/>
              </a:rPr>
              <a:t></a:t>
            </a:r>
            <a:r>
              <a:rPr lang="de-DE" dirty="0"/>
              <a:t> Gefängnis, Rückkehr, Abschiebung</a:t>
            </a:r>
          </a:p>
          <a:p>
            <a:pPr algn="l"/>
            <a:endParaRPr lang="de-DE" dirty="0">
              <a:sym typeface="Wingdings" pitchFamily="2" charset="2"/>
            </a:endParaRPr>
          </a:p>
          <a:p>
            <a:pPr algn="l">
              <a:buFont typeface="Wingdings" pitchFamily="2" charset="2"/>
              <a:buChar char="à"/>
            </a:pPr>
            <a:r>
              <a:rPr lang="de-DE" dirty="0"/>
              <a:t> persönliche und/ oder familiäre Krise, Gewalt in Familie,     </a:t>
            </a:r>
          </a:p>
          <a:p>
            <a:pPr algn="l"/>
            <a:r>
              <a:rPr lang="de-DE" dirty="0"/>
              <a:t>    Trennung und Scheidung, psychische Belastungen für    </a:t>
            </a:r>
          </a:p>
          <a:p>
            <a:pPr algn="l"/>
            <a:r>
              <a:rPr lang="de-DE" dirty="0"/>
              <a:t>    Kinder, Weiterwanderung, Zwangsheirat, Untertauchen und </a:t>
            </a:r>
          </a:p>
          <a:p>
            <a:pPr algn="l"/>
            <a:r>
              <a:rPr lang="de-DE" dirty="0"/>
              <a:t>    Abrutschen in Kriminalität, Selbstmordversuch, Selbstmord. </a:t>
            </a:r>
          </a:p>
          <a:p>
            <a:pPr algn="l"/>
            <a:r>
              <a:rPr lang="de-DE" dirty="0"/>
              <a:t> </a:t>
            </a:r>
          </a:p>
          <a:p>
            <a:pPr lvl="1" algn="l">
              <a:buFont typeface="Wingdings" pitchFamily="2" charset="2"/>
              <a:buNone/>
            </a:pPr>
            <a:endParaRPr lang="de-DE" sz="1800" dirty="0">
              <a:latin typeface="Georgia" pitchFamily="18" charset="0"/>
            </a:endParaRPr>
          </a:p>
        </p:txBody>
      </p:sp>
      <p:sp>
        <p:nvSpPr>
          <p:cNvPr id="30724" name="Datumsplatzhalter 3"/>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691E9EE8-FE38-48D4-A8C8-675A99B552FF}"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1393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250825" y="333375"/>
            <a:ext cx="7058025" cy="647700"/>
          </a:xfrm>
        </p:spPr>
        <p:txBody>
          <a:bodyPr>
            <a:normAutofit/>
          </a:bodyPr>
          <a:lstStyle/>
          <a:p>
            <a:pPr marL="342900" indent="-342900" algn="l"/>
            <a:r>
              <a:rPr lang="de-DE" sz="1800" b="1" dirty="0" smtClean="0">
                <a:solidFill>
                  <a:srgbClr val="003582"/>
                </a:solidFill>
                <a:latin typeface="Georgia" pitchFamily="18" charset="0"/>
              </a:rPr>
              <a:t>         </a:t>
            </a:r>
            <a:r>
              <a:rPr lang="de-DE" sz="2400" dirty="0">
                <a:solidFill>
                  <a:srgbClr val="FF0000"/>
                </a:solidFill>
              </a:rPr>
              <a:t>Nützliche Links und Adressen,</a:t>
            </a:r>
            <a:r>
              <a:rPr lang="de-DE" sz="1800" dirty="0">
                <a:solidFill>
                  <a:srgbClr val="FF0000"/>
                </a:solidFill>
              </a:rPr>
              <a:t> </a:t>
            </a:r>
            <a:r>
              <a:rPr lang="de-DE" sz="1200" dirty="0" smtClean="0">
                <a:solidFill>
                  <a:srgbClr val="FF0000"/>
                </a:solidFill>
              </a:rPr>
              <a:t>Aktualisiert</a:t>
            </a:r>
            <a:r>
              <a:rPr lang="de-DE" sz="1200" dirty="0">
                <a:solidFill>
                  <a:srgbClr val="FF0000"/>
                </a:solidFill>
              </a:rPr>
              <a:t>: </a:t>
            </a:r>
            <a:r>
              <a:rPr lang="de-DE" sz="1200" dirty="0" smtClean="0">
                <a:solidFill>
                  <a:srgbClr val="FF0000"/>
                </a:solidFill>
              </a:rPr>
              <a:t>03.05.2011</a:t>
            </a:r>
            <a:endParaRPr lang="de-DE" sz="1200" dirty="0" smtClean="0">
              <a:solidFill>
                <a:srgbClr val="FF0000"/>
              </a:solidFill>
              <a:latin typeface="Gungsuh" pitchFamily="18" charset="-127"/>
            </a:endParaRPr>
          </a:p>
        </p:txBody>
      </p:sp>
      <p:sp>
        <p:nvSpPr>
          <p:cNvPr id="31747" name="Rechteck 2"/>
          <p:cNvSpPr>
            <a:spLocks noChangeArrowheads="1"/>
          </p:cNvSpPr>
          <p:nvPr/>
        </p:nvSpPr>
        <p:spPr bwMode="auto">
          <a:xfrm>
            <a:off x="684213" y="1196975"/>
            <a:ext cx="7704137"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de-DE" dirty="0"/>
          </a:p>
          <a:p>
            <a:pPr algn="l"/>
            <a:r>
              <a:rPr lang="de-DE" sz="1600" b="1" dirty="0"/>
              <a:t>Bundesweit, Beratungsstelle</a:t>
            </a:r>
            <a:endParaRPr lang="de-DE" sz="1600" dirty="0"/>
          </a:p>
          <a:p>
            <a:pPr algn="l"/>
            <a:r>
              <a:rPr lang="de-DE" sz="1400" u="sng" dirty="0">
                <a:hlinkClick r:id="rId2"/>
              </a:rPr>
              <a:t>http://www.asyl.net/index.php?id=links_und_adressen</a:t>
            </a:r>
            <a:endParaRPr lang="de-DE" sz="1400" dirty="0"/>
          </a:p>
          <a:p>
            <a:pPr algn="l"/>
            <a:r>
              <a:rPr lang="de-DE" sz="1400" u="sng" dirty="0">
                <a:hlinkClick r:id="rId3"/>
              </a:rPr>
              <a:t>Beratungsangebote</a:t>
            </a:r>
            <a:r>
              <a:rPr lang="de-DE" sz="1400" dirty="0"/>
              <a:t>, </a:t>
            </a:r>
            <a:r>
              <a:rPr lang="de-DE" sz="1400" u="sng" dirty="0">
                <a:hlinkClick r:id="rId4"/>
              </a:rPr>
              <a:t>Organisationen in Deutschland</a:t>
            </a:r>
            <a:r>
              <a:rPr lang="de-DE" sz="1400" dirty="0"/>
              <a:t> </a:t>
            </a:r>
            <a:r>
              <a:rPr lang="de-DE" sz="1400" u="sng" dirty="0">
                <a:hlinkClick r:id="rId5"/>
              </a:rPr>
              <a:t>Landesflüchtlingsräte</a:t>
            </a:r>
            <a:r>
              <a:rPr lang="de-DE" sz="1400" dirty="0"/>
              <a:t>, </a:t>
            </a:r>
          </a:p>
          <a:p>
            <a:pPr algn="l"/>
            <a:r>
              <a:rPr lang="de-DE" sz="1400" u="sng" dirty="0">
                <a:hlinkClick r:id="rId6"/>
              </a:rPr>
              <a:t>Psychosoziale Zentren</a:t>
            </a:r>
            <a:endParaRPr lang="de-DE" sz="1400" dirty="0"/>
          </a:p>
          <a:p>
            <a:pPr algn="l"/>
            <a:r>
              <a:rPr lang="de-DE" sz="1400" dirty="0"/>
              <a:t> </a:t>
            </a:r>
            <a:endParaRPr lang="de-DE" sz="1400" b="1" u="sng" dirty="0"/>
          </a:p>
          <a:p>
            <a:pPr algn="l"/>
            <a:r>
              <a:rPr lang="de-DE" sz="1600" b="1" u="sng" dirty="0"/>
              <a:t>Deutsche Arbeitsgemeinschaft für  Jugend- und Eheberatung e.V.   (DAJEB)</a:t>
            </a:r>
          </a:p>
          <a:p>
            <a:pPr algn="l"/>
            <a:r>
              <a:rPr lang="de-DE" sz="1400" u="sng" dirty="0">
                <a:hlinkClick r:id="rId7"/>
              </a:rPr>
              <a:t>http://www.dajeb.de/suchmask.php?orte</a:t>
            </a:r>
            <a:endParaRPr lang="de-DE" sz="1400" u="sng" dirty="0"/>
          </a:p>
          <a:p>
            <a:pPr algn="l"/>
            <a:endParaRPr lang="de-DE" sz="1400" b="1" u="sng" dirty="0"/>
          </a:p>
          <a:p>
            <a:pPr algn="l"/>
            <a:r>
              <a:rPr lang="de-DE" sz="1600" b="1" dirty="0"/>
              <a:t>Fachliche Internetseiten über Asyl, Aufenthalt, Migration</a:t>
            </a:r>
            <a:endParaRPr lang="de-DE" sz="1600" dirty="0"/>
          </a:p>
          <a:p>
            <a:pPr algn="l"/>
            <a:r>
              <a:rPr lang="de-DE" sz="1400" u="sng" dirty="0">
                <a:hlinkClick r:id="rId8"/>
              </a:rPr>
              <a:t>http://www.asyl.net</a:t>
            </a:r>
            <a:r>
              <a:rPr lang="de-DE" sz="1400" dirty="0"/>
              <a:t> </a:t>
            </a:r>
          </a:p>
          <a:p>
            <a:pPr algn="l"/>
            <a:r>
              <a:rPr lang="de-DE" sz="1400" u="sng" dirty="0">
                <a:hlinkClick r:id="rId9"/>
              </a:rPr>
              <a:t>http://www.aufenthaltstitel.de/</a:t>
            </a:r>
            <a:endParaRPr lang="de-DE" sz="1400" dirty="0"/>
          </a:p>
          <a:p>
            <a:pPr algn="l"/>
            <a:r>
              <a:rPr lang="de-DE" sz="1400" u="sng" dirty="0">
                <a:hlinkClick r:id="rId10"/>
              </a:rPr>
              <a:t>http://www.proasyl.de/</a:t>
            </a:r>
            <a:endParaRPr lang="de-DE" sz="1400" dirty="0"/>
          </a:p>
          <a:p>
            <a:pPr algn="l"/>
            <a:r>
              <a:rPr lang="de-DE" sz="1400" u="sng" dirty="0">
                <a:hlinkClick r:id="rId11"/>
              </a:rPr>
              <a:t>http://www.ggua-projekt.de/</a:t>
            </a:r>
            <a:r>
              <a:rPr lang="de-DE" sz="1400" dirty="0"/>
              <a:t>  (Info und Schulungsmaterial)</a:t>
            </a:r>
          </a:p>
          <a:p>
            <a:pPr algn="l"/>
            <a:r>
              <a:rPr lang="de-DE" sz="1400" u="sng" dirty="0">
                <a:hlinkClick r:id="rId12"/>
              </a:rPr>
              <a:t>http://www.migration-info.de/</a:t>
            </a:r>
            <a:endParaRPr lang="de-DE" sz="1400" dirty="0"/>
          </a:p>
          <a:p>
            <a:pPr algn="l"/>
            <a:r>
              <a:rPr lang="de-DE" sz="1400" u="sng" dirty="0">
                <a:hlinkClick r:id="rId13"/>
              </a:rPr>
              <a:t>http://www.b-umf.de/</a:t>
            </a:r>
            <a:r>
              <a:rPr lang="de-DE" sz="1400" dirty="0"/>
              <a:t>                                                                                </a:t>
            </a:r>
          </a:p>
          <a:p>
            <a:pPr algn="l"/>
            <a:endParaRPr lang="de-DE" sz="1400" dirty="0"/>
          </a:p>
          <a:p>
            <a:pPr algn="l"/>
            <a:r>
              <a:rPr lang="de-DE" sz="1600" b="1" dirty="0"/>
              <a:t>Bundesfachverband Unbegleitete Minderjährige Flüchtlinge</a:t>
            </a:r>
          </a:p>
          <a:p>
            <a:pPr algn="l"/>
            <a:r>
              <a:rPr lang="de-DE" sz="1400" u="sng" dirty="0">
                <a:hlinkClick r:id="rId14"/>
              </a:rPr>
              <a:t>http://www.infoasyl.de.vu/</a:t>
            </a:r>
            <a:endParaRPr lang="de-DE" sz="1400" u="sng" dirty="0"/>
          </a:p>
          <a:p>
            <a:pPr algn="l"/>
            <a:r>
              <a:rPr lang="de-DE" sz="1400" dirty="0"/>
              <a:t> ASYL IN DEUTSCHLAND - EIN LEITFADEN FÜR DIE EINREISE</a:t>
            </a:r>
            <a:endParaRPr lang="de-DE" sz="1400" b="1" u="sng" dirty="0"/>
          </a:p>
          <a:p>
            <a:r>
              <a:rPr lang="de-DE" sz="1400" dirty="0"/>
              <a:t> </a:t>
            </a:r>
          </a:p>
          <a:p>
            <a:r>
              <a:rPr lang="de-DE" sz="1400" dirty="0"/>
              <a:t> </a:t>
            </a:r>
          </a:p>
        </p:txBody>
      </p:sp>
      <p:sp>
        <p:nvSpPr>
          <p:cNvPr id="31748" name="Datumsplatzhalter 3"/>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730506DD-DBA1-4D95-A806-7683237A49AB}"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3478578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700213"/>
            <a:ext cx="76073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900113" y="3644900"/>
            <a:ext cx="9144000" cy="2586038"/>
          </a:xfrm>
          <a:prstGeom prst="rect">
            <a:avLst/>
          </a:prstGeom>
          <a:noFill/>
          <a:ln w="9525">
            <a:noFill/>
            <a:miter lim="800000"/>
            <a:headEnd/>
            <a:tailEnd/>
          </a:ln>
        </p:spPr>
        <p:txBody>
          <a:bodyPr>
            <a:spAutoFit/>
          </a:bodyPr>
          <a:lstStyle/>
          <a:p>
            <a:pPr algn="l">
              <a:defRPr/>
            </a:pPr>
            <a:endParaRPr lang="de-DE" sz="5400" b="1" dirty="0">
              <a:effectLst>
                <a:outerShdw blurRad="38100" dist="38100" dir="2700000" algn="tl">
                  <a:srgbClr val="C0C0C0"/>
                </a:outerShdw>
              </a:effectLst>
            </a:endParaRPr>
          </a:p>
          <a:p>
            <a:pPr algn="l">
              <a:defRPr/>
            </a:pPr>
            <a:r>
              <a:rPr lang="de-DE" sz="5400" b="1" dirty="0">
                <a:effectLst>
                  <a:outerShdw blurRad="38100" dist="38100" dir="2700000" algn="tl">
                    <a:srgbClr val="C0C0C0"/>
                  </a:outerShdw>
                </a:effectLst>
              </a:rPr>
              <a:t>            Danke für eure </a:t>
            </a:r>
          </a:p>
          <a:p>
            <a:pPr>
              <a:defRPr/>
            </a:pPr>
            <a:r>
              <a:rPr lang="de-DE" sz="5400" b="1" dirty="0">
                <a:effectLst>
                  <a:outerShdw blurRad="38100" dist="38100" dir="2700000" algn="tl">
                    <a:srgbClr val="C0C0C0"/>
                  </a:outerShdw>
                </a:effectLst>
              </a:rPr>
              <a:t>       Aufmerksamkeit!</a:t>
            </a:r>
          </a:p>
        </p:txBody>
      </p:sp>
      <p:sp>
        <p:nvSpPr>
          <p:cNvPr id="33796" name="Datumsplatzhalter 11"/>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CA89EEA3-A1AA-4730-8D01-6EFBC4049F92}"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18003335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idx="4294967295"/>
          </p:nvPr>
        </p:nvSpPr>
        <p:spPr>
          <a:xfrm>
            <a:off x="0" y="0"/>
            <a:ext cx="8836025" cy="981075"/>
          </a:xfrm>
          <a:noFill/>
        </p:spPr>
        <p:txBody>
          <a:bodyPr/>
          <a:lstStyle/>
          <a:p>
            <a:pPr algn="l"/>
            <a:r>
              <a:rPr lang="de-DE" sz="3600" dirty="0" smtClean="0">
                <a:latin typeface="Georgia" pitchFamily="18" charset="0"/>
              </a:rPr>
              <a:t> </a:t>
            </a:r>
            <a:endParaRPr lang="de-DE" sz="3600" b="1" dirty="0" smtClean="0">
              <a:latin typeface="Georgia" pitchFamily="18" charset="0"/>
            </a:endParaRPr>
          </a:p>
        </p:txBody>
      </p:sp>
      <p:sp>
        <p:nvSpPr>
          <p:cNvPr id="3076" name="Rectangle 3"/>
          <p:cNvSpPr>
            <a:spLocks noGrp="1"/>
          </p:cNvSpPr>
          <p:nvPr>
            <p:ph type="body" idx="4294967295"/>
          </p:nvPr>
        </p:nvSpPr>
        <p:spPr>
          <a:xfrm>
            <a:off x="323850" y="1484313"/>
            <a:ext cx="8591550" cy="4929187"/>
          </a:xfrm>
        </p:spPr>
        <p:txBody>
          <a:bodyPr/>
          <a:lstStyle/>
          <a:p>
            <a:pPr algn="ctr" eaLnBrk="1" hangingPunct="1">
              <a:lnSpc>
                <a:spcPct val="110000"/>
              </a:lnSpc>
              <a:spcBef>
                <a:spcPct val="0"/>
              </a:spcBef>
              <a:buClrTx/>
              <a:buSzTx/>
              <a:buFontTx/>
              <a:buNone/>
              <a:defRPr/>
            </a:pPr>
            <a:r>
              <a:rPr lang="de-DE" sz="2500" dirty="0" smtClean="0"/>
              <a:t>	</a:t>
            </a:r>
            <a:endParaRPr lang="de-DE" sz="2500" b="1" dirty="0" smtClean="0"/>
          </a:p>
          <a:p>
            <a:pPr>
              <a:lnSpc>
                <a:spcPct val="110000"/>
              </a:lnSpc>
              <a:buFont typeface="Wingdings 2" pitchFamily="18" charset="2"/>
              <a:buNone/>
              <a:defRPr/>
            </a:pPr>
            <a:r>
              <a:rPr lang="de-DE" sz="2500" dirty="0" smtClean="0"/>
              <a:t>			</a:t>
            </a:r>
            <a:endParaRPr lang="de-DE" sz="1800" dirty="0" smtClean="0"/>
          </a:p>
          <a:p>
            <a:pPr>
              <a:lnSpc>
                <a:spcPct val="110000"/>
              </a:lnSpc>
              <a:buFont typeface="Wingdings 2" pitchFamily="18" charset="2"/>
              <a:buNone/>
              <a:defRPr/>
            </a:pPr>
            <a:r>
              <a:rPr lang="de-DE" sz="2200" dirty="0" smtClean="0"/>
              <a:t>	</a:t>
            </a:r>
          </a:p>
          <a:p>
            <a:pPr>
              <a:lnSpc>
                <a:spcPct val="110000"/>
              </a:lnSpc>
              <a:buFont typeface="Wingdings 2" pitchFamily="18" charset="2"/>
              <a:buNone/>
              <a:defRPr/>
            </a:pPr>
            <a:endParaRPr lang="de-DE" sz="2100" b="1" dirty="0" smtClean="0"/>
          </a:p>
          <a:p>
            <a:pPr>
              <a:lnSpc>
                <a:spcPct val="110000"/>
              </a:lnSpc>
              <a:buFont typeface="Wingdings 2" pitchFamily="18" charset="2"/>
              <a:buNone/>
              <a:defRPr/>
            </a:pPr>
            <a:endParaRPr lang="de-DE" sz="2100" b="1" dirty="0" smtClean="0"/>
          </a:p>
          <a:p>
            <a:pPr lvl="1">
              <a:lnSpc>
                <a:spcPct val="110000"/>
              </a:lnSpc>
              <a:buFont typeface="Wingdings" pitchFamily="2" charset="2"/>
              <a:buNone/>
              <a:defRPr/>
            </a:pPr>
            <a:endParaRPr lang="de-DE" sz="1800" dirty="0" smtClean="0">
              <a:solidFill>
                <a:schemeClr val="tx1"/>
              </a:solidFill>
            </a:endParaRPr>
          </a:p>
          <a:p>
            <a:pPr lvl="1" algn="ctr">
              <a:lnSpc>
                <a:spcPct val="110000"/>
              </a:lnSpc>
              <a:buFont typeface="Wingdings" pitchFamily="2" charset="2"/>
              <a:buNone/>
              <a:defRPr/>
            </a:pPr>
            <a:endParaRPr lang="de-DE" sz="1800" dirty="0" smtClean="0">
              <a:solidFill>
                <a:schemeClr val="tx1"/>
              </a:solidFill>
              <a:latin typeface="Gungsuh" pitchFamily="18" charset="-127"/>
              <a:ea typeface="Gungsuh" pitchFamily="18" charset="-127"/>
            </a:endParaRPr>
          </a:p>
          <a:p>
            <a:pPr lvl="1" algn="ctr">
              <a:lnSpc>
                <a:spcPct val="110000"/>
              </a:lnSpc>
              <a:buFont typeface="Wingdings" pitchFamily="2" charset="2"/>
              <a:buNone/>
              <a:defRPr/>
            </a:pPr>
            <a:endParaRPr lang="de-DE" sz="1800" dirty="0" smtClean="0">
              <a:solidFill>
                <a:schemeClr val="tx1"/>
              </a:solidFill>
              <a:latin typeface="Gungsuh" pitchFamily="18" charset="-127"/>
              <a:ea typeface="Gungsuh" pitchFamily="18" charset="-127"/>
            </a:endParaRPr>
          </a:p>
          <a:p>
            <a:pPr lvl="1" algn="ctr">
              <a:buFont typeface="Wingdings" pitchFamily="2" charset="2"/>
              <a:buNone/>
              <a:defRPr/>
            </a:pPr>
            <a:endParaRPr lang="de-DE" sz="1800" dirty="0" smtClean="0">
              <a:solidFill>
                <a:schemeClr val="tx1"/>
              </a:solidFill>
              <a:latin typeface="+mn-lt"/>
              <a:ea typeface="Gungsuh" pitchFamily="18" charset="-127"/>
            </a:endParaRPr>
          </a:p>
        </p:txBody>
      </p:sp>
      <p:sp>
        <p:nvSpPr>
          <p:cNvPr id="86022" name="Text Box 6"/>
          <p:cNvSpPr txBox="1">
            <a:spLocks noChangeArrowheads="1"/>
          </p:cNvSpPr>
          <p:nvPr/>
        </p:nvSpPr>
        <p:spPr bwMode="auto">
          <a:xfrm>
            <a:off x="827088" y="2386013"/>
            <a:ext cx="7559675" cy="2195512"/>
          </a:xfrm>
          <a:prstGeom prst="rect">
            <a:avLst/>
          </a:prstGeom>
          <a:noFill/>
          <a:ln w="25400">
            <a:solidFill>
              <a:srgbClr val="003582"/>
            </a:solidFill>
            <a:miter lim="800000"/>
            <a:headEnd/>
            <a:tailEnd/>
          </a:ln>
          <a:effectLst/>
        </p:spPr>
        <p:txBody>
          <a:bodyPr>
            <a:spAutoFit/>
          </a:bodyPr>
          <a:lstStyle/>
          <a:p>
            <a:pPr>
              <a:lnSpc>
                <a:spcPct val="45000"/>
              </a:lnSpc>
              <a:defRPr/>
            </a:pPr>
            <a:endParaRPr lang="de-DE" sz="2800" b="1" dirty="0">
              <a:effectLst>
                <a:outerShdw blurRad="38100" dist="38100" dir="2700000" algn="tl">
                  <a:srgbClr val="C0C0C0"/>
                </a:outerShdw>
              </a:effectLst>
            </a:endParaRPr>
          </a:p>
          <a:p>
            <a:pPr algn="ctr">
              <a:defRPr/>
            </a:pPr>
            <a:r>
              <a:rPr lang="de-DE" sz="3600" b="1" dirty="0">
                <a:effectLst>
                  <a:outerShdw blurRad="38100" dist="38100" dir="2700000" algn="tl">
                    <a:srgbClr val="C0C0C0"/>
                  </a:outerShdw>
                </a:effectLst>
                <a:latin typeface="+mn-lt"/>
                <a:ea typeface="Gungsuh" pitchFamily="18" charset="-127"/>
              </a:rPr>
              <a:t>Asylverfahren in Deutschland </a:t>
            </a:r>
            <a:endParaRPr lang="de-DE" sz="1200" b="1" dirty="0">
              <a:effectLst>
                <a:outerShdw blurRad="38100" dist="38100" dir="2700000" algn="tl">
                  <a:srgbClr val="C0C0C0"/>
                </a:outerShdw>
              </a:effectLst>
              <a:latin typeface="+mn-lt"/>
              <a:ea typeface="Gungsuh" pitchFamily="18" charset="-127"/>
            </a:endParaRPr>
          </a:p>
          <a:p>
            <a:pPr algn="ctr">
              <a:defRPr/>
            </a:pPr>
            <a:endParaRPr lang="de-DE" sz="2200" dirty="0">
              <a:latin typeface="+mn-lt"/>
              <a:ea typeface="Gungsuh" pitchFamily="18" charset="-127"/>
            </a:endParaRPr>
          </a:p>
          <a:p>
            <a:pPr algn="ctr">
              <a:defRPr/>
            </a:pPr>
            <a:r>
              <a:rPr lang="de-DE" sz="2200" b="1" dirty="0">
                <a:latin typeface="+mn-lt"/>
                <a:ea typeface="Gungsuh" pitchFamily="18" charset="-127"/>
              </a:rPr>
              <a:t>Grundkenntnisse über das Deutsche </a:t>
            </a:r>
          </a:p>
          <a:p>
            <a:pPr algn="ctr">
              <a:defRPr/>
            </a:pPr>
            <a:r>
              <a:rPr lang="de-DE" sz="2200" b="1" dirty="0">
                <a:latin typeface="+mn-lt"/>
                <a:ea typeface="Gungsuh" pitchFamily="18" charset="-127"/>
              </a:rPr>
              <a:t>Asylverfahren</a:t>
            </a:r>
          </a:p>
          <a:p>
            <a:pPr algn="ctr">
              <a:defRPr/>
            </a:pPr>
            <a:endParaRPr lang="de-DE" sz="2200" b="1" dirty="0">
              <a:effectLst>
                <a:outerShdw blurRad="38100" dist="38100" dir="2700000" algn="tl">
                  <a:srgbClr val="C0C0C0"/>
                </a:outerShdw>
              </a:effectLst>
            </a:endParaRPr>
          </a:p>
        </p:txBody>
      </p:sp>
      <p:sp>
        <p:nvSpPr>
          <p:cNvPr id="4102" name="Datumsplatzhalter 9"/>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B26A59EF-D39D-478E-B852-46AAD757109F}"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6165992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p:cNvSpPr>
          <p:nvPr>
            <p:ph type="title" idx="4294967295"/>
          </p:nvPr>
        </p:nvSpPr>
        <p:spPr>
          <a:xfrm>
            <a:off x="247650" y="214313"/>
            <a:ext cx="8534400" cy="758825"/>
          </a:xfrm>
        </p:spPr>
        <p:txBody>
          <a:bodyPr/>
          <a:lstStyle/>
          <a:p>
            <a:pPr algn="l"/>
            <a:r>
              <a:rPr lang="de-DE" sz="2400" b="1" smtClean="0">
                <a:solidFill>
                  <a:srgbClr val="003582"/>
                </a:solidFill>
                <a:latin typeface="Gungsuh" pitchFamily="18" charset="-127"/>
                <a:ea typeface="Gungsuh" pitchFamily="18" charset="-127"/>
              </a:rPr>
              <a:t>Gliederung</a:t>
            </a:r>
          </a:p>
        </p:txBody>
      </p:sp>
      <p:sp>
        <p:nvSpPr>
          <p:cNvPr id="4100" name="Rectangle 3"/>
          <p:cNvSpPr>
            <a:spLocks noGrp="1"/>
          </p:cNvSpPr>
          <p:nvPr>
            <p:ph type="body" idx="4294967295"/>
          </p:nvPr>
        </p:nvSpPr>
        <p:spPr>
          <a:xfrm>
            <a:off x="323850" y="1268413"/>
            <a:ext cx="8534400" cy="4895850"/>
          </a:xfrm>
        </p:spPr>
        <p:txBody>
          <a:bodyPr>
            <a:normAutofit lnSpcReduction="10000"/>
          </a:bodyPr>
          <a:lstStyle/>
          <a:p>
            <a:pPr marL="514350" indent="-514350" eaLnBrk="1" hangingPunct="1">
              <a:lnSpc>
                <a:spcPct val="90000"/>
              </a:lnSpc>
              <a:spcBef>
                <a:spcPct val="0"/>
              </a:spcBef>
              <a:buClrTx/>
              <a:buSzTx/>
              <a:buFontTx/>
              <a:buAutoNum type="arabicPeriod"/>
              <a:defRPr/>
            </a:pPr>
            <a:endParaRPr lang="de-DE" sz="1600" b="1" dirty="0" smtClean="0">
              <a:latin typeface="+mn-lt"/>
              <a:ea typeface="Gungsuh" pitchFamily="18" charset="-127"/>
            </a:endParaRPr>
          </a:p>
          <a:p>
            <a:pPr marL="514350" indent="-514350" eaLnBrk="1" hangingPunct="1">
              <a:lnSpc>
                <a:spcPct val="90000"/>
              </a:lnSpc>
              <a:spcBef>
                <a:spcPct val="0"/>
              </a:spcBef>
              <a:buClrTx/>
              <a:buSzTx/>
              <a:buFontTx/>
              <a:buAutoNum type="arabicPeriod"/>
              <a:defRPr/>
            </a:pPr>
            <a:r>
              <a:rPr lang="de-DE" sz="1600" b="1" dirty="0" smtClean="0">
                <a:latin typeface="+mn-lt"/>
                <a:ea typeface="Gungsuh" pitchFamily="18" charset="-127"/>
              </a:rPr>
              <a:t>Einführung</a:t>
            </a:r>
          </a:p>
          <a:p>
            <a:pPr marL="514350" indent="-514350" eaLnBrk="1" hangingPunct="1">
              <a:lnSpc>
                <a:spcPct val="30000"/>
              </a:lnSpc>
              <a:spcBef>
                <a:spcPct val="0"/>
              </a:spcBef>
              <a:buClrTx/>
              <a:buSzTx/>
              <a:buFontTx/>
              <a:buNone/>
              <a:defRPr/>
            </a:pPr>
            <a:endParaRPr lang="de-DE" sz="1600" b="1" dirty="0" smtClean="0">
              <a:latin typeface="+mn-lt"/>
              <a:ea typeface="Gungsuh" pitchFamily="18" charset="-127"/>
            </a:endParaRP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1.1	Flucht/ Flucht-Ursachen</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1.2	Migrationsgruppierungen und -formen in Deutschland</a:t>
            </a:r>
            <a:endParaRPr lang="de-DE" sz="1600" b="1" dirty="0" smtClean="0">
              <a:latin typeface="+mn-lt"/>
              <a:ea typeface="Gungsuh" pitchFamily="18" charset="-127"/>
            </a:endParaRPr>
          </a:p>
          <a:p>
            <a:pPr marL="974725" lvl="2" indent="-381000" eaLnBrk="1" hangingPunct="1">
              <a:lnSpc>
                <a:spcPct val="90000"/>
              </a:lnSpc>
              <a:spcBef>
                <a:spcPct val="0"/>
              </a:spcBef>
              <a:buClrTx/>
              <a:buSzTx/>
              <a:buFontTx/>
              <a:buNone/>
              <a:defRPr/>
            </a:pPr>
            <a:endParaRPr lang="de-DE" sz="1600" b="1" dirty="0" smtClean="0">
              <a:latin typeface="+mn-lt"/>
              <a:ea typeface="Gungsuh" pitchFamily="18" charset="-127"/>
            </a:endParaRPr>
          </a:p>
          <a:p>
            <a:pPr marL="514350" indent="-514350" eaLnBrk="1" hangingPunct="1">
              <a:lnSpc>
                <a:spcPct val="90000"/>
              </a:lnSpc>
              <a:spcBef>
                <a:spcPct val="0"/>
              </a:spcBef>
              <a:buClrTx/>
              <a:buSzTx/>
              <a:buFontTx/>
              <a:buNone/>
              <a:defRPr/>
            </a:pPr>
            <a:r>
              <a:rPr lang="de-DE" sz="1600" b="1" dirty="0" smtClean="0">
                <a:latin typeface="+mn-lt"/>
                <a:ea typeface="Gungsuh" pitchFamily="18" charset="-127"/>
              </a:rPr>
              <a:t>2.	Grundbegriffe und Definitionen</a:t>
            </a:r>
          </a:p>
          <a:p>
            <a:pPr marL="514350" indent="-514350" eaLnBrk="1" hangingPunct="1">
              <a:lnSpc>
                <a:spcPct val="30000"/>
              </a:lnSpc>
              <a:spcBef>
                <a:spcPct val="0"/>
              </a:spcBef>
              <a:buClrTx/>
              <a:buSzTx/>
              <a:buFontTx/>
              <a:buNone/>
              <a:defRPr/>
            </a:pPr>
            <a:endParaRPr lang="de-DE" sz="1600" b="1" dirty="0" smtClean="0">
              <a:latin typeface="+mn-lt"/>
              <a:ea typeface="Gungsuh" pitchFamily="18" charset="-127"/>
            </a:endParaRP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2.1 Wichtigste </a:t>
            </a:r>
            <a:r>
              <a:rPr lang="de-DE" sz="1600" dirty="0" smtClean="0">
                <a:latin typeface="+mn-lt"/>
                <a:ea typeface="Gungsuh" pitchFamily="18" charset="-127"/>
              </a:rPr>
              <a:t>Begriffe</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2.2 Wichtigste Gesetze/ rechtliche Grundlagen</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2.3 Zuständige Behörden und Institutionen </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2.4 Wer bekommt Asyl? </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2.5 Asyl-Verfahren </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2.6 Asyl- Verfahren </a:t>
            </a:r>
            <a:r>
              <a:rPr lang="de-DE" sz="1600" dirty="0" smtClean="0">
                <a:latin typeface="+mn-lt"/>
                <a:ea typeface="Gungsuh" pitchFamily="18" charset="-127"/>
              </a:rPr>
              <a:t>für Unbegleitete </a:t>
            </a:r>
            <a:r>
              <a:rPr lang="de-DE" sz="1600" dirty="0" smtClean="0">
                <a:latin typeface="+mn-lt"/>
                <a:ea typeface="Gungsuh" pitchFamily="18" charset="-127"/>
              </a:rPr>
              <a:t>Minderjährige Flüchtlinge (UMF)</a:t>
            </a:r>
          </a:p>
          <a:p>
            <a:pPr marL="974725" lvl="2" indent="-381000" eaLnBrk="1" hangingPunct="1">
              <a:lnSpc>
                <a:spcPct val="130000"/>
              </a:lnSpc>
              <a:spcBef>
                <a:spcPct val="0"/>
              </a:spcBef>
              <a:buClrTx/>
              <a:buSzTx/>
              <a:buFontTx/>
              <a:buNone/>
              <a:defRPr/>
            </a:pPr>
            <a:r>
              <a:rPr lang="de-DE" sz="1600" dirty="0" smtClean="0"/>
              <a:t>2.7 Asyl-Verfahren / Wie wird über den Asylantrag </a:t>
            </a:r>
            <a:r>
              <a:rPr lang="de-DE" sz="1600" dirty="0" smtClean="0"/>
              <a:t>entschieden?</a:t>
            </a:r>
            <a:endParaRPr lang="de-DE" sz="1600" dirty="0" smtClean="0"/>
          </a:p>
          <a:p>
            <a:pPr marL="974725" lvl="2" indent="-381000" eaLnBrk="1" hangingPunct="1">
              <a:lnSpc>
                <a:spcPct val="130000"/>
              </a:lnSpc>
              <a:spcBef>
                <a:spcPct val="0"/>
              </a:spcBef>
              <a:buClrTx/>
              <a:buSzTx/>
              <a:buFont typeface="Wingdings 2" pitchFamily="18" charset="2"/>
              <a:buNone/>
              <a:defRPr/>
            </a:pPr>
            <a:r>
              <a:rPr lang="de-DE" sz="1600" dirty="0" smtClean="0"/>
              <a:t>2.8 Psychologie der Anhörung</a:t>
            </a:r>
          </a:p>
          <a:p>
            <a:pPr marL="974725" lvl="2" indent="-381000" eaLnBrk="1" hangingPunct="1">
              <a:lnSpc>
                <a:spcPct val="130000"/>
              </a:lnSpc>
              <a:spcBef>
                <a:spcPct val="0"/>
              </a:spcBef>
              <a:buClrTx/>
              <a:buSzTx/>
              <a:buFontTx/>
              <a:buNone/>
              <a:defRPr/>
            </a:pPr>
            <a:r>
              <a:rPr lang="de-DE" sz="1600" dirty="0" smtClean="0">
                <a:latin typeface="+mn-lt"/>
                <a:ea typeface="Gungsuh" pitchFamily="18" charset="-127"/>
              </a:rPr>
              <a:t>2.9 Familienasyl/ Familienzusammenführung</a:t>
            </a:r>
          </a:p>
          <a:p>
            <a:pPr marL="974725" lvl="2" indent="-381000" eaLnBrk="1" hangingPunct="1">
              <a:lnSpc>
                <a:spcPct val="130000"/>
              </a:lnSpc>
              <a:spcBef>
                <a:spcPct val="0"/>
              </a:spcBef>
              <a:buClrTx/>
              <a:buSzTx/>
              <a:buFont typeface="Wingdings 2" pitchFamily="18" charset="2"/>
              <a:buNone/>
              <a:defRPr/>
            </a:pPr>
            <a:r>
              <a:rPr lang="de-DE" sz="1600" dirty="0" smtClean="0">
                <a:latin typeface="+mn-lt"/>
                <a:ea typeface="Gungsuh" pitchFamily="18" charset="-127"/>
              </a:rPr>
              <a:t>2.10 </a:t>
            </a:r>
            <a:r>
              <a:rPr lang="de-DE" sz="1600" dirty="0" smtClean="0"/>
              <a:t>Familienzusammenführung/Familiennachzug</a:t>
            </a:r>
          </a:p>
          <a:p>
            <a:pPr marL="974725" lvl="2" indent="-381000" eaLnBrk="1" hangingPunct="1">
              <a:lnSpc>
                <a:spcPct val="130000"/>
              </a:lnSpc>
              <a:spcBef>
                <a:spcPct val="0"/>
              </a:spcBef>
              <a:buClrTx/>
              <a:buSzTx/>
              <a:buFontTx/>
              <a:buNone/>
              <a:defRPr/>
            </a:pPr>
            <a:endParaRPr lang="de-DE" sz="1400" dirty="0" smtClean="0">
              <a:latin typeface="+mn-lt"/>
              <a:ea typeface="Gungsuh" pitchFamily="18" charset="-127"/>
            </a:endParaRPr>
          </a:p>
          <a:p>
            <a:pPr marL="974725" lvl="2" indent="-381000" eaLnBrk="1" hangingPunct="1">
              <a:spcBef>
                <a:spcPct val="0"/>
              </a:spcBef>
              <a:buClrTx/>
              <a:buSzTx/>
              <a:buFont typeface="Wingdings 2" pitchFamily="18" charset="2"/>
              <a:buNone/>
              <a:defRPr/>
            </a:pPr>
            <a:endParaRPr lang="de-DE" sz="1800" dirty="0" smtClean="0">
              <a:latin typeface="Georgia" pitchFamily="18" charset="0"/>
            </a:endParaRPr>
          </a:p>
          <a:p>
            <a:pPr marL="974725" lvl="2" indent="-381000" eaLnBrk="1" hangingPunct="1">
              <a:lnSpc>
                <a:spcPct val="90000"/>
              </a:lnSpc>
              <a:spcBef>
                <a:spcPct val="0"/>
              </a:spcBef>
              <a:buClrTx/>
              <a:buSzTx/>
              <a:buFontTx/>
              <a:buChar char="•"/>
              <a:defRPr/>
            </a:pPr>
            <a:endParaRPr lang="de-DE" sz="1600" dirty="0" smtClean="0">
              <a:latin typeface="Georgia" pitchFamily="18" charset="0"/>
            </a:endParaRPr>
          </a:p>
        </p:txBody>
      </p:sp>
      <p:sp>
        <p:nvSpPr>
          <p:cNvPr id="5125" name="Datumsplatzhalter 7"/>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069B3E5F-5B4B-4EA5-9B0B-62DA09825B34}"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607574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1357313" y="428625"/>
            <a:ext cx="6143625" cy="5929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1800" dirty="0"/>
          </a:p>
        </p:txBody>
      </p:sp>
      <p:sp>
        <p:nvSpPr>
          <p:cNvPr id="11" name="Oval 10"/>
          <p:cNvSpPr/>
          <p:nvPr/>
        </p:nvSpPr>
        <p:spPr>
          <a:xfrm>
            <a:off x="2428875" y="1428750"/>
            <a:ext cx="4000500" cy="392906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de-DE" sz="1800"/>
          </a:p>
        </p:txBody>
      </p:sp>
      <p:sp>
        <p:nvSpPr>
          <p:cNvPr id="12" name="TextBox 11"/>
          <p:cNvSpPr txBox="1"/>
          <p:nvPr/>
        </p:nvSpPr>
        <p:spPr>
          <a:xfrm rot="2927880">
            <a:off x="2898576" y="4341588"/>
            <a:ext cx="856376" cy="307777"/>
          </a:xfrm>
          <a:prstGeom prst="rect">
            <a:avLst/>
          </a:prstGeom>
          <a:noFill/>
          <a:ln>
            <a:noFill/>
          </a:ln>
        </p:spPr>
        <p:txBody>
          <a:bodyPr spcFirstLastPara="1">
            <a:prstTxWarp prst="textArchDown">
              <a:avLst/>
            </a:prstTxWarp>
            <a:spAutoFit/>
          </a:bodyPr>
          <a:lstStyle/>
          <a:p>
            <a:pPr fontAlgn="auto">
              <a:spcBef>
                <a:spcPts val="0"/>
              </a:spcBef>
              <a:spcAft>
                <a:spcPts val="0"/>
              </a:spcAft>
              <a:defRPr/>
            </a:pPr>
            <a:r>
              <a:rPr lang="de-DE" sz="1400" b="1" dirty="0">
                <a:latin typeface="+mn-lt"/>
                <a:cs typeface="+mn-cs"/>
              </a:rPr>
              <a:t>Armut</a:t>
            </a:r>
          </a:p>
        </p:txBody>
      </p:sp>
      <p:sp>
        <p:nvSpPr>
          <p:cNvPr id="13" name="TextBox 12"/>
          <p:cNvSpPr txBox="1">
            <a:spLocks noChangeArrowheads="1"/>
          </p:cNvSpPr>
          <p:nvPr/>
        </p:nvSpPr>
        <p:spPr bwMode="auto">
          <a:xfrm rot="2927880">
            <a:off x="5256213" y="2055812"/>
            <a:ext cx="85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r>
              <a:rPr lang="de-DE" sz="1400" b="1">
                <a:latin typeface="Calibri" pitchFamily="34" charset="0"/>
              </a:rPr>
              <a:t>Krieg</a:t>
            </a:r>
          </a:p>
        </p:txBody>
      </p:sp>
      <p:sp>
        <p:nvSpPr>
          <p:cNvPr id="14" name="TextBox 13"/>
          <p:cNvSpPr txBox="1"/>
          <p:nvPr/>
        </p:nvSpPr>
        <p:spPr>
          <a:xfrm rot="18869061">
            <a:off x="2640599" y="2106584"/>
            <a:ext cx="1228282" cy="307777"/>
          </a:xfrm>
          <a:prstGeom prst="rect">
            <a:avLst/>
          </a:prstGeom>
          <a:noFill/>
          <a:ln>
            <a:noFill/>
          </a:ln>
        </p:spPr>
        <p:txBody>
          <a:bodyPr spcFirstLastPara="1">
            <a:prstTxWarp prst="textArchUp">
              <a:avLst/>
            </a:prstTxWarp>
            <a:spAutoFit/>
          </a:bodyPr>
          <a:lstStyle/>
          <a:p>
            <a:pPr fontAlgn="auto">
              <a:spcBef>
                <a:spcPts val="0"/>
              </a:spcBef>
              <a:spcAft>
                <a:spcPts val="0"/>
              </a:spcAft>
              <a:defRPr/>
            </a:pPr>
            <a:r>
              <a:rPr lang="de-DE" sz="1400" b="1" dirty="0">
                <a:latin typeface="+mn-lt"/>
                <a:cs typeface="+mn-cs"/>
              </a:rPr>
              <a:t>Repression</a:t>
            </a:r>
            <a:endParaRPr lang="de-DE" sz="1600" b="1" dirty="0">
              <a:latin typeface="+mn-lt"/>
              <a:cs typeface="+mn-cs"/>
            </a:endParaRPr>
          </a:p>
        </p:txBody>
      </p:sp>
      <p:sp>
        <p:nvSpPr>
          <p:cNvPr id="15" name="TextBox 14"/>
          <p:cNvSpPr txBox="1"/>
          <p:nvPr/>
        </p:nvSpPr>
        <p:spPr>
          <a:xfrm rot="18547001">
            <a:off x="4725024" y="4338096"/>
            <a:ext cx="1753261" cy="307777"/>
          </a:xfrm>
          <a:prstGeom prst="rect">
            <a:avLst/>
          </a:prstGeom>
          <a:noFill/>
        </p:spPr>
        <p:txBody>
          <a:bodyPr spcFirstLastPara="1">
            <a:prstTxWarp prst="textArchDown">
              <a:avLst/>
            </a:prstTxWarp>
            <a:spAutoFit/>
          </a:bodyPr>
          <a:lstStyle/>
          <a:p>
            <a:pPr fontAlgn="auto">
              <a:spcBef>
                <a:spcPts val="0"/>
              </a:spcBef>
              <a:spcAft>
                <a:spcPts val="0"/>
              </a:spcAft>
              <a:defRPr/>
            </a:pPr>
            <a:r>
              <a:rPr lang="de-DE" sz="1400" b="1" dirty="0">
                <a:latin typeface="+mn-lt"/>
                <a:cs typeface="+mn-cs"/>
              </a:rPr>
              <a:t>Umweltzerstörung</a:t>
            </a:r>
          </a:p>
        </p:txBody>
      </p:sp>
      <p:cxnSp>
        <p:nvCxnSpPr>
          <p:cNvPr id="17" name="Straight Connector 16"/>
          <p:cNvCxnSpPr>
            <a:stCxn id="11" idx="0"/>
            <a:endCxn id="3" idx="0"/>
          </p:cNvCxnSpPr>
          <p:nvPr/>
        </p:nvCxnSpPr>
        <p:spPr>
          <a:xfrm rot="16200000" flipH="1">
            <a:off x="4106863" y="1749425"/>
            <a:ext cx="642938"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11" idx="6"/>
          </p:cNvCxnSpPr>
          <p:nvPr/>
        </p:nvCxnSpPr>
        <p:spPr>
          <a:xfrm>
            <a:off x="5795963" y="3357563"/>
            <a:ext cx="642937"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43313" y="2071688"/>
            <a:ext cx="1571625"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a:solidFill>
                  <a:schemeClr val="tx1"/>
                </a:solidFill>
              </a:rPr>
              <a:t>Gewalt</a:t>
            </a:r>
          </a:p>
        </p:txBody>
      </p:sp>
      <p:sp>
        <p:nvSpPr>
          <p:cNvPr id="9" name="Rectangle 8"/>
          <p:cNvSpPr/>
          <p:nvPr/>
        </p:nvSpPr>
        <p:spPr>
          <a:xfrm rot="16200000">
            <a:off x="4750594" y="3107532"/>
            <a:ext cx="1500187"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a:solidFill>
                  <a:schemeClr val="tx1"/>
                </a:solidFill>
              </a:rPr>
              <a:t>Begrenzte  Resourcen</a:t>
            </a:r>
          </a:p>
        </p:txBody>
      </p:sp>
      <p:sp>
        <p:nvSpPr>
          <p:cNvPr id="4" name="Rectangle 3"/>
          <p:cNvSpPr/>
          <p:nvPr/>
        </p:nvSpPr>
        <p:spPr>
          <a:xfrm rot="16200000">
            <a:off x="2607469" y="3107532"/>
            <a:ext cx="1500187"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a:solidFill>
                  <a:schemeClr val="tx1"/>
                </a:solidFill>
              </a:rPr>
              <a:t>Ungerechtigkeit</a:t>
            </a:r>
          </a:p>
        </p:txBody>
      </p:sp>
      <p:sp>
        <p:nvSpPr>
          <p:cNvPr id="2" name="Rectangle 1"/>
          <p:cNvSpPr/>
          <p:nvPr/>
        </p:nvSpPr>
        <p:spPr>
          <a:xfrm>
            <a:off x="3643313" y="2643188"/>
            <a:ext cx="1571625" cy="1500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3200" b="1" dirty="0">
                <a:solidFill>
                  <a:schemeClr val="bg1"/>
                </a:solidFill>
              </a:rPr>
              <a:t>Flucht</a:t>
            </a:r>
          </a:p>
        </p:txBody>
      </p:sp>
      <p:sp>
        <p:nvSpPr>
          <p:cNvPr id="27" name="TextBox 26">
            <a:hlinkClick r:id="rId2"/>
          </p:cNvPr>
          <p:cNvSpPr txBox="1"/>
          <p:nvPr/>
        </p:nvSpPr>
        <p:spPr>
          <a:xfrm rot="18907121">
            <a:off x="1614437" y="1248653"/>
            <a:ext cx="4018758" cy="1250046"/>
          </a:xfrm>
          <a:prstGeom prst="rect">
            <a:avLst/>
          </a:prstGeom>
          <a:noFill/>
        </p:spPr>
        <p:txBody>
          <a:bodyPr spcFirstLastPara="1">
            <a:prstTxWarp prst="textArchUp">
              <a:avLst>
                <a:gd name="adj" fmla="val 11507908"/>
              </a:avLst>
            </a:prstTxWarp>
            <a:spAutoFit/>
          </a:bodyPr>
          <a:lstStyle/>
          <a:p>
            <a:pPr fontAlgn="auto">
              <a:spcBef>
                <a:spcPts val="0"/>
              </a:spcBef>
              <a:spcAft>
                <a:spcPts val="0"/>
              </a:spcAft>
              <a:defRPr/>
            </a:pPr>
            <a:r>
              <a:rPr lang="de-DE" sz="1200" b="1" dirty="0">
                <a:latin typeface="+mn-lt"/>
                <a:cs typeface="+mn-cs"/>
              </a:rPr>
              <a:t>Außenunterstützung korrupter Eliten aus</a:t>
            </a:r>
          </a:p>
          <a:p>
            <a:pPr fontAlgn="auto">
              <a:spcBef>
                <a:spcPts val="0"/>
              </a:spcBef>
              <a:spcAft>
                <a:spcPts val="0"/>
              </a:spcAft>
              <a:defRPr/>
            </a:pPr>
            <a:r>
              <a:rPr lang="de-DE" sz="1200" b="1" dirty="0">
                <a:latin typeface="+mn-lt"/>
                <a:cs typeface="+mn-cs"/>
              </a:rPr>
              <a:t>Wirtschaftlichen Interessen;  </a:t>
            </a:r>
            <a:r>
              <a:rPr lang="de-DE" sz="1200" b="1" dirty="0" smtClean="0">
                <a:latin typeface="+mn-lt"/>
                <a:cs typeface="+mn-cs"/>
              </a:rPr>
              <a:t>Mangel an</a:t>
            </a:r>
            <a:br>
              <a:rPr lang="de-DE" sz="1200" b="1" dirty="0" smtClean="0">
                <a:latin typeface="+mn-lt"/>
                <a:cs typeface="+mn-cs"/>
              </a:rPr>
            </a:br>
            <a:r>
              <a:rPr lang="de-DE" sz="1200" b="1" dirty="0" smtClean="0">
                <a:latin typeface="+mn-lt"/>
                <a:cs typeface="+mn-cs"/>
              </a:rPr>
              <a:t> </a:t>
            </a:r>
            <a:r>
              <a:rPr lang="de-DE" sz="1200" b="1" dirty="0">
                <a:latin typeface="+mn-lt"/>
                <a:cs typeface="+mn-cs"/>
              </a:rPr>
              <a:t>Grundfreiheiten; </a:t>
            </a:r>
            <a:r>
              <a:rPr lang="de-DE" sz="1200" b="1" dirty="0" smtClean="0">
                <a:latin typeface="+mn-lt"/>
                <a:cs typeface="+mn-cs"/>
              </a:rPr>
              <a:t> Menschrechtsverletzungen</a:t>
            </a:r>
            <a:r>
              <a:rPr lang="de-DE" sz="1200" b="1" dirty="0">
                <a:latin typeface="+mn-lt"/>
                <a:cs typeface="+mn-cs"/>
              </a:rPr>
              <a:t>; </a:t>
            </a:r>
          </a:p>
          <a:p>
            <a:pPr fontAlgn="auto">
              <a:spcBef>
                <a:spcPts val="0"/>
              </a:spcBef>
              <a:spcAft>
                <a:spcPts val="0"/>
              </a:spcAft>
              <a:defRPr/>
            </a:pPr>
            <a:r>
              <a:rPr lang="de-DE" sz="1200" b="1" dirty="0">
                <a:latin typeface="+mn-lt"/>
                <a:cs typeface="+mn-cs"/>
              </a:rPr>
              <a:t>Aufrechterhaltung krasser sozialer  Unterschiede</a:t>
            </a:r>
          </a:p>
        </p:txBody>
      </p:sp>
      <p:sp>
        <p:nvSpPr>
          <p:cNvPr id="32" name="TextBox 31"/>
          <p:cNvSpPr txBox="1"/>
          <p:nvPr/>
        </p:nvSpPr>
        <p:spPr>
          <a:xfrm rot="2442568">
            <a:off x="1849020" y="4352423"/>
            <a:ext cx="2654614" cy="769441"/>
          </a:xfrm>
          <a:prstGeom prst="rect">
            <a:avLst/>
          </a:prstGeom>
          <a:noFill/>
        </p:spPr>
        <p:txBody>
          <a:bodyPr spcFirstLastPara="1">
            <a:prstTxWarp prst="textArchDown">
              <a:avLst>
                <a:gd name="adj" fmla="val 1148960"/>
              </a:avLst>
            </a:prstTxWarp>
            <a:spAutoFit/>
          </a:bodyPr>
          <a:lstStyle/>
          <a:p>
            <a:pPr fontAlgn="auto">
              <a:spcBef>
                <a:spcPts val="0"/>
              </a:spcBef>
              <a:spcAft>
                <a:spcPts val="0"/>
              </a:spcAft>
              <a:defRPr/>
            </a:pPr>
            <a:r>
              <a:rPr lang="de-DE" sz="1200" b="1" dirty="0">
                <a:latin typeface="+mn-lt"/>
                <a:cs typeface="+mn-cs"/>
              </a:rPr>
              <a:t>Wachsende Auslandsverschuldung;</a:t>
            </a:r>
          </a:p>
          <a:p>
            <a:pPr fontAlgn="auto">
              <a:spcBef>
                <a:spcPts val="0"/>
              </a:spcBef>
              <a:spcAft>
                <a:spcPts val="0"/>
              </a:spcAft>
              <a:defRPr/>
            </a:pPr>
            <a:r>
              <a:rPr lang="de-DE" sz="1200" b="1" dirty="0">
                <a:latin typeface="+mn-lt"/>
                <a:cs typeface="+mn-cs"/>
              </a:rPr>
              <a:t>Misswirtschaft;</a:t>
            </a:r>
          </a:p>
          <a:p>
            <a:pPr fontAlgn="auto">
              <a:spcBef>
                <a:spcPts val="0"/>
              </a:spcBef>
              <a:spcAft>
                <a:spcPts val="0"/>
              </a:spcAft>
              <a:defRPr/>
            </a:pPr>
            <a:r>
              <a:rPr lang="de-DE" sz="1200" b="1" dirty="0">
                <a:latin typeface="+mn-lt"/>
                <a:cs typeface="+mn-cs"/>
              </a:rPr>
              <a:t>verfehlte Entwicklungspolitik;</a:t>
            </a:r>
          </a:p>
          <a:p>
            <a:pPr fontAlgn="auto">
              <a:spcBef>
                <a:spcPts val="0"/>
              </a:spcBef>
              <a:spcAft>
                <a:spcPts val="0"/>
              </a:spcAft>
              <a:defRPr/>
            </a:pPr>
            <a:r>
              <a:rPr lang="de-DE" sz="1200" b="1" dirty="0">
                <a:latin typeface="+mn-lt"/>
                <a:cs typeface="+mn-cs"/>
              </a:rPr>
              <a:t>Zerstörung traditioneller Lebensformen </a:t>
            </a:r>
          </a:p>
        </p:txBody>
      </p:sp>
      <p:sp>
        <p:nvSpPr>
          <p:cNvPr id="33" name="TextBox 32"/>
          <p:cNvSpPr txBox="1"/>
          <p:nvPr/>
        </p:nvSpPr>
        <p:spPr>
          <a:xfrm rot="18789838">
            <a:off x="4054855" y="4047133"/>
            <a:ext cx="3286148" cy="938719"/>
          </a:xfrm>
          <a:prstGeom prst="rect">
            <a:avLst/>
          </a:prstGeom>
          <a:noFill/>
        </p:spPr>
        <p:txBody>
          <a:bodyPr spcFirstLastPara="1">
            <a:prstTxWarp prst="textArchDown">
              <a:avLst>
                <a:gd name="adj" fmla="val 905125"/>
              </a:avLst>
            </a:prstTxWarp>
            <a:spAutoFit/>
          </a:bodyPr>
          <a:lstStyle/>
          <a:p>
            <a:pPr fontAlgn="auto">
              <a:spcBef>
                <a:spcPts val="0"/>
              </a:spcBef>
              <a:spcAft>
                <a:spcPts val="0"/>
              </a:spcAft>
              <a:defRPr/>
            </a:pPr>
            <a:r>
              <a:rPr lang="de-DE" sz="1200" b="1" dirty="0">
                <a:latin typeface="+mn-lt"/>
                <a:cs typeface="+mn-cs"/>
              </a:rPr>
              <a:t> Ausstoß von Treibhausgasen in den Industrieländern</a:t>
            </a:r>
          </a:p>
          <a:p>
            <a:pPr fontAlgn="auto">
              <a:spcBef>
                <a:spcPts val="0"/>
              </a:spcBef>
              <a:spcAft>
                <a:spcPts val="0"/>
              </a:spcAft>
              <a:defRPr/>
            </a:pPr>
            <a:r>
              <a:rPr lang="de-DE" sz="1200" b="1" dirty="0">
                <a:latin typeface="+mn-lt"/>
                <a:cs typeface="+mn-cs"/>
              </a:rPr>
              <a:t>(Klimaerwärmung); falsche Entwicklungsprogramme; </a:t>
            </a:r>
          </a:p>
          <a:p>
            <a:pPr fontAlgn="auto">
              <a:spcBef>
                <a:spcPts val="0"/>
              </a:spcBef>
              <a:spcAft>
                <a:spcPts val="0"/>
              </a:spcAft>
              <a:defRPr/>
            </a:pPr>
            <a:r>
              <a:rPr lang="de-DE" sz="1200" b="1" dirty="0">
                <a:latin typeface="+mn-lt"/>
                <a:cs typeface="+mn-cs"/>
              </a:rPr>
              <a:t>Überbeanspruchung natürlicher Grundlagen; </a:t>
            </a:r>
          </a:p>
          <a:p>
            <a:pPr fontAlgn="auto">
              <a:spcBef>
                <a:spcPts val="0"/>
              </a:spcBef>
              <a:spcAft>
                <a:spcPts val="0"/>
              </a:spcAft>
              <a:defRPr/>
            </a:pPr>
            <a:r>
              <a:rPr lang="de-DE" sz="1200" b="1" dirty="0">
                <a:latin typeface="+mn-lt"/>
                <a:cs typeface="+mn-cs"/>
              </a:rPr>
              <a:t>unangemessene Ausbeutung von Rohstoffen</a:t>
            </a:r>
          </a:p>
        </p:txBody>
      </p:sp>
      <p:sp>
        <p:nvSpPr>
          <p:cNvPr id="34" name="TextBox 33"/>
          <p:cNvSpPr txBox="1"/>
          <p:nvPr/>
        </p:nvSpPr>
        <p:spPr>
          <a:xfrm rot="2816652">
            <a:off x="4050597" y="1788550"/>
            <a:ext cx="3286148" cy="768910"/>
          </a:xfrm>
          <a:prstGeom prst="rect">
            <a:avLst/>
          </a:prstGeom>
          <a:noFill/>
        </p:spPr>
        <p:txBody>
          <a:bodyPr spcFirstLastPara="1">
            <a:prstTxWarp prst="textArchUp">
              <a:avLst>
                <a:gd name="adj" fmla="val 11730139"/>
              </a:avLst>
            </a:prstTxWarp>
            <a:spAutoFit/>
          </a:bodyPr>
          <a:lstStyle/>
          <a:p>
            <a:pPr fontAlgn="auto">
              <a:spcBef>
                <a:spcPts val="0"/>
              </a:spcBef>
              <a:spcAft>
                <a:spcPts val="0"/>
              </a:spcAft>
              <a:defRPr/>
            </a:pPr>
            <a:r>
              <a:rPr lang="de-DE" sz="1200" b="1" dirty="0">
                <a:latin typeface="+mn-lt"/>
                <a:cs typeface="+mn-cs"/>
              </a:rPr>
              <a:t>Koloniales Erbe </a:t>
            </a:r>
            <a:r>
              <a:rPr lang="de-DE" sz="1200" b="1" dirty="0" smtClean="0">
                <a:latin typeface="+mn-lt"/>
                <a:cs typeface="+mn-cs"/>
              </a:rPr>
              <a:t>(</a:t>
            </a:r>
            <a:r>
              <a:rPr lang="de-DE" sz="1200" b="1" dirty="0">
                <a:latin typeface="+mn-lt"/>
                <a:cs typeface="+mn-cs"/>
              </a:rPr>
              <a:t>u.a.  </a:t>
            </a:r>
            <a:r>
              <a:rPr lang="de-DE" sz="1200" b="1" dirty="0">
                <a:latin typeface="+mn-lt"/>
                <a:cs typeface="+mn-cs"/>
              </a:rPr>
              <a:t>Grenzziehungen  ungeachtet </a:t>
            </a:r>
          </a:p>
          <a:p>
            <a:pPr fontAlgn="auto">
              <a:spcBef>
                <a:spcPts val="0"/>
              </a:spcBef>
              <a:spcAft>
                <a:spcPts val="0"/>
              </a:spcAft>
              <a:defRPr/>
            </a:pPr>
            <a:r>
              <a:rPr lang="de-DE" sz="1200" b="1" dirty="0">
                <a:latin typeface="+mn-lt"/>
                <a:cs typeface="+mn-cs"/>
              </a:rPr>
              <a:t>ethnischer und soziokultureller Gegebenheiten);</a:t>
            </a:r>
          </a:p>
          <a:p>
            <a:pPr fontAlgn="auto">
              <a:spcBef>
                <a:spcPts val="0"/>
              </a:spcBef>
              <a:spcAft>
                <a:spcPts val="0"/>
              </a:spcAft>
              <a:defRPr/>
            </a:pPr>
            <a:r>
              <a:rPr lang="de-DE" sz="1200" b="1" dirty="0">
                <a:latin typeface="+mn-lt"/>
                <a:cs typeface="+mn-cs"/>
              </a:rPr>
              <a:t>Stellvertreterkriege;  Waffenexporte u.a.</a:t>
            </a:r>
          </a:p>
        </p:txBody>
      </p:sp>
      <p:cxnSp>
        <p:nvCxnSpPr>
          <p:cNvPr id="43" name="Straight Connector 42"/>
          <p:cNvCxnSpPr>
            <a:stCxn id="5" idx="2"/>
            <a:endCxn id="11" idx="4"/>
          </p:cNvCxnSpPr>
          <p:nvPr/>
        </p:nvCxnSpPr>
        <p:spPr>
          <a:xfrm rot="5400000">
            <a:off x="4106863" y="5037138"/>
            <a:ext cx="642937"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43313" y="4143375"/>
            <a:ext cx="1571625" cy="571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a:solidFill>
                  <a:schemeClr val="tx1"/>
                </a:solidFill>
              </a:rPr>
              <a:t>Bevölkerungs-</a:t>
            </a:r>
          </a:p>
          <a:p>
            <a:pPr fontAlgn="auto">
              <a:spcBef>
                <a:spcPts val="0"/>
              </a:spcBef>
              <a:spcAft>
                <a:spcPts val="0"/>
              </a:spcAft>
              <a:defRPr/>
            </a:pPr>
            <a:r>
              <a:rPr lang="de-DE" sz="1200" b="1" dirty="0">
                <a:solidFill>
                  <a:schemeClr val="tx1"/>
                </a:solidFill>
              </a:rPr>
              <a:t>druck</a:t>
            </a:r>
          </a:p>
        </p:txBody>
      </p:sp>
      <p:cxnSp>
        <p:nvCxnSpPr>
          <p:cNvPr id="46" name="Straight Connector 45"/>
          <p:cNvCxnSpPr>
            <a:stCxn id="11" idx="2"/>
            <a:endCxn id="4" idx="0"/>
          </p:cNvCxnSpPr>
          <p:nvPr/>
        </p:nvCxnSpPr>
        <p:spPr>
          <a:xfrm rot="10800000" flipH="1">
            <a:off x="2411413" y="3500438"/>
            <a:ext cx="642937"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6" idx="0"/>
            <a:endCxn id="11" idx="0"/>
          </p:cNvCxnSpPr>
          <p:nvPr/>
        </p:nvCxnSpPr>
        <p:spPr>
          <a:xfrm rot="16200000" flipH="1">
            <a:off x="3928269" y="927894"/>
            <a:ext cx="1000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6"/>
            <a:endCxn id="16" idx="6"/>
          </p:cNvCxnSpPr>
          <p:nvPr/>
        </p:nvCxnSpPr>
        <p:spPr>
          <a:xfrm>
            <a:off x="6443663" y="3357563"/>
            <a:ext cx="10715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1" idx="4"/>
            <a:endCxn id="16" idx="4"/>
          </p:cNvCxnSpPr>
          <p:nvPr/>
        </p:nvCxnSpPr>
        <p:spPr>
          <a:xfrm rot="5400000">
            <a:off x="3928269" y="5858669"/>
            <a:ext cx="1000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6" idx="2"/>
            <a:endCxn id="11" idx="2"/>
          </p:cNvCxnSpPr>
          <p:nvPr/>
        </p:nvCxnSpPr>
        <p:spPr>
          <a:xfrm rot="10800000" flipH="1">
            <a:off x="1331913" y="3500438"/>
            <a:ext cx="10715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9" name="TextBox 201"/>
          <p:cNvSpPr txBox="1">
            <a:spLocks noChangeArrowheads="1"/>
          </p:cNvSpPr>
          <p:nvPr/>
        </p:nvSpPr>
        <p:spPr bwMode="auto">
          <a:xfrm>
            <a:off x="179388" y="5335588"/>
            <a:ext cx="22685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r>
              <a:rPr lang="de-DE" sz="1200" b="1" i="1"/>
              <a:t>Wolfgang Schoop</a:t>
            </a:r>
            <a:endParaRPr lang="de-DE" sz="1200" b="1" i="1">
              <a:latin typeface="Calibri" pitchFamily="34" charset="0"/>
            </a:endParaRPr>
          </a:p>
          <a:p>
            <a:pPr algn="l" eaLnBrk="1" hangingPunct="1"/>
            <a:r>
              <a:rPr lang="de-DE" sz="1000" b="1" i="1">
                <a:latin typeface="Calibri" pitchFamily="34" charset="0"/>
              </a:rPr>
              <a:t>Quelle: Misereor-Werkheft „Flüchtlinge – Prüfstein </a:t>
            </a:r>
          </a:p>
          <a:p>
            <a:pPr algn="l" eaLnBrk="1" hangingPunct="1"/>
            <a:r>
              <a:rPr lang="de-DE" sz="1000" b="1" i="1">
                <a:latin typeface="Calibri" pitchFamily="34" charset="0"/>
              </a:rPr>
              <a:t>weltweiter Solidarität“  1994, Misereor Medienproduktion und </a:t>
            </a:r>
          </a:p>
          <a:p>
            <a:pPr algn="l" eaLnBrk="1" hangingPunct="1"/>
            <a:r>
              <a:rPr lang="de-DE" sz="1000" b="1" i="1">
                <a:latin typeface="Calibri" pitchFamily="34" charset="0"/>
              </a:rPr>
              <a:t>Vertriebsgesellschaft mbll. Achen. S. 4</a:t>
            </a:r>
          </a:p>
        </p:txBody>
      </p:sp>
      <p:sp>
        <p:nvSpPr>
          <p:cNvPr id="6170" name="Text Box 28"/>
          <p:cNvSpPr txBox="1">
            <a:spLocks noChangeArrowheads="1"/>
          </p:cNvSpPr>
          <p:nvPr/>
        </p:nvSpPr>
        <p:spPr bwMode="auto">
          <a:xfrm>
            <a:off x="88900" y="1889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eaLnBrk="1" hangingPunct="1">
              <a:spcBef>
                <a:spcPct val="50000"/>
              </a:spcBef>
            </a:pPr>
            <a:r>
              <a:rPr lang="de-DE" sz="2400" b="1">
                <a:solidFill>
                  <a:srgbClr val="003582"/>
                </a:solidFill>
                <a:latin typeface="Gungsuh" pitchFamily="18" charset="-127"/>
                <a:ea typeface="Gungsuh" pitchFamily="18" charset="-127"/>
              </a:rPr>
              <a:t>1.1 Flucht/ Fluchtursachen</a:t>
            </a:r>
            <a:r>
              <a:rPr lang="de-DE" sz="2400">
                <a:solidFill>
                  <a:srgbClr val="003582"/>
                </a:solidFill>
                <a:latin typeface="Gungsuh" pitchFamily="18" charset="-127"/>
                <a:ea typeface="Gungsuh" pitchFamily="18" charset="-127"/>
              </a:rPr>
              <a:t>                                                                                                                                                    </a:t>
            </a:r>
          </a:p>
        </p:txBody>
      </p:sp>
      <p:sp>
        <p:nvSpPr>
          <p:cNvPr id="6171" name="Datumsplatzhalter 43"/>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4540B26C-3619-4A0D-A24A-5FA4D0FD385E}"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pic>
        <p:nvPicPr>
          <p:cNvPr id="6173" name="Picture 29" descr="C:\Dokumente und Einstellungen\mfh\Lokale Einstellungen\Temporary Internet Files\Content.IE5\LZ2KJG5N\MC900196208[1].wm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4365625"/>
            <a:ext cx="384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descr="C:\Dokumente und Einstellungen\mfh\Lokale Einstellungen\Temporary Internet Files\Content.IE5\LZ2KJG5N\MC900196208[1].wmf">
            <a:hlinkClick r:id="rId5"/>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2924175"/>
            <a:ext cx="384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9" descr="C:\Dokumente und Einstellungen\mfh\Lokale Einstellungen\Temporary Internet Files\Content.IE5\LZ2KJG5N\MC900196208[1].wmf">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052513"/>
            <a:ext cx="384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9" descr="C:\Dokumente und Einstellungen\mfh\Lokale Einstellungen\Temporary Internet Files\Content.IE5\LZ2KJG5N\MC900196208[1].wmf">
            <a:hlinkClick r:id="rId6"/>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5949950"/>
            <a:ext cx="384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C:\Dokumente und Einstellungen\mfh\Lokale Einstellungen\Temporary Internet Files\Content.IE5\LZ2KJG5N\MC900196208[1].wmf">
            <a:hlinkClick r:id="rId7"/>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4868863"/>
            <a:ext cx="384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535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3" grpId="0"/>
      <p:bldP spid="3" grpId="0" animBg="1"/>
      <p:bldP spid="9"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59113" y="1557338"/>
            <a:ext cx="3071812" cy="928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400" b="1" dirty="0" err="1">
                <a:solidFill>
                  <a:schemeClr val="bg1"/>
                </a:solidFill>
              </a:rPr>
              <a:t>MigrantInnen</a:t>
            </a:r>
            <a:endParaRPr lang="de-DE" sz="2400" b="1" dirty="0">
              <a:solidFill>
                <a:schemeClr val="bg1"/>
              </a:solidFill>
            </a:endParaRPr>
          </a:p>
        </p:txBody>
      </p:sp>
      <p:sp>
        <p:nvSpPr>
          <p:cNvPr id="7" name="Oval 6"/>
          <p:cNvSpPr/>
          <p:nvPr/>
        </p:nvSpPr>
        <p:spPr>
          <a:xfrm>
            <a:off x="4770438" y="2555875"/>
            <a:ext cx="2000250" cy="785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rPr>
              <a:t>Flüchtlinge</a:t>
            </a:r>
          </a:p>
        </p:txBody>
      </p:sp>
      <p:sp>
        <p:nvSpPr>
          <p:cNvPr id="8" name="Oval 7"/>
          <p:cNvSpPr/>
          <p:nvPr/>
        </p:nvSpPr>
        <p:spPr>
          <a:xfrm>
            <a:off x="2555875" y="2555875"/>
            <a:ext cx="2000250" cy="785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err="1">
                <a:solidFill>
                  <a:schemeClr val="tx1"/>
                </a:solidFill>
              </a:rPr>
              <a:t>Spätaus-siedlerInnen</a:t>
            </a:r>
            <a:endParaRPr lang="de-DE" sz="1600" b="1" dirty="0">
              <a:solidFill>
                <a:schemeClr val="tx1"/>
              </a:solidFill>
            </a:endParaRPr>
          </a:p>
        </p:txBody>
      </p:sp>
      <p:sp>
        <p:nvSpPr>
          <p:cNvPr id="9" name="Oval 8"/>
          <p:cNvSpPr/>
          <p:nvPr/>
        </p:nvSpPr>
        <p:spPr>
          <a:xfrm>
            <a:off x="269875" y="2555875"/>
            <a:ext cx="2214563" cy="785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rPr>
              <a:t>angeworbene </a:t>
            </a:r>
            <a:r>
              <a:rPr lang="de-DE" sz="1600" b="1" dirty="0" smtClean="0">
                <a:solidFill>
                  <a:schemeClr val="tx1"/>
                </a:solidFill>
              </a:rPr>
              <a:t>Arbeitnehmer</a:t>
            </a:r>
            <a:endParaRPr lang="de-DE" sz="1600" b="1" dirty="0">
              <a:solidFill>
                <a:schemeClr val="tx1"/>
              </a:solidFill>
            </a:endParaRPr>
          </a:p>
        </p:txBody>
      </p:sp>
      <p:sp>
        <p:nvSpPr>
          <p:cNvPr id="10" name="Oval 9"/>
          <p:cNvSpPr/>
          <p:nvPr/>
        </p:nvSpPr>
        <p:spPr>
          <a:xfrm>
            <a:off x="6842125" y="2555875"/>
            <a:ext cx="2000250" cy="785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rPr>
              <a:t>Sonstige</a:t>
            </a:r>
          </a:p>
        </p:txBody>
      </p:sp>
      <p:cxnSp>
        <p:nvCxnSpPr>
          <p:cNvPr id="37" name="Straight Connector 36"/>
          <p:cNvCxnSpPr>
            <a:cxnSpLocks noChangeShapeType="1"/>
            <a:stCxn id="6" idx="2"/>
            <a:endCxn id="9" idx="0"/>
          </p:cNvCxnSpPr>
          <p:nvPr/>
        </p:nvCxnSpPr>
        <p:spPr bwMode="auto">
          <a:xfrm flipH="1">
            <a:off x="1377950" y="2022475"/>
            <a:ext cx="1668463" cy="520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flipH="1">
            <a:off x="3556000" y="2420938"/>
            <a:ext cx="152400" cy="1222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a:stCxn id="6" idx="5"/>
            <a:endCxn id="7" idx="0"/>
          </p:cNvCxnSpPr>
          <p:nvPr/>
        </p:nvCxnSpPr>
        <p:spPr bwMode="auto">
          <a:xfrm>
            <a:off x="5681663" y="2362200"/>
            <a:ext cx="88900" cy="180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42"/>
          <p:cNvCxnSpPr>
            <a:stCxn id="6" idx="6"/>
            <a:endCxn id="10" idx="0"/>
          </p:cNvCxnSpPr>
          <p:nvPr/>
        </p:nvCxnSpPr>
        <p:spPr>
          <a:xfrm>
            <a:off x="6143625" y="2022475"/>
            <a:ext cx="1698625" cy="52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50825" y="3789363"/>
            <a:ext cx="1714500" cy="7858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dirty="0">
                <a:solidFill>
                  <a:schemeClr val="tx1"/>
                </a:solidFill>
                <a:latin typeface="Calibri" pitchFamily="34" charset="0"/>
                <a:cs typeface="Arial" charset="0"/>
              </a:rPr>
              <a:t>EU-Angehörige</a:t>
            </a:r>
          </a:p>
        </p:txBody>
      </p:sp>
      <p:sp>
        <p:nvSpPr>
          <p:cNvPr id="58" name="Oval 57"/>
          <p:cNvSpPr/>
          <p:nvPr/>
        </p:nvSpPr>
        <p:spPr>
          <a:xfrm>
            <a:off x="1763713" y="4365625"/>
            <a:ext cx="1714500" cy="785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a:solidFill>
                  <a:schemeClr val="tx1"/>
                </a:solidFill>
                <a:latin typeface="Calibri" pitchFamily="34" charset="0"/>
                <a:cs typeface="Arial" charset="0"/>
              </a:rPr>
              <a:t>Nicht-EU- Angehörige</a:t>
            </a:r>
          </a:p>
        </p:txBody>
      </p:sp>
      <p:sp>
        <p:nvSpPr>
          <p:cNvPr id="59" name="Oval 58"/>
          <p:cNvSpPr/>
          <p:nvPr/>
        </p:nvSpPr>
        <p:spPr>
          <a:xfrm>
            <a:off x="6467475" y="3752850"/>
            <a:ext cx="2208213" cy="6429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dirty="0">
                <a:solidFill>
                  <a:schemeClr val="tx1"/>
                </a:solidFill>
                <a:latin typeface="Calibri" pitchFamily="34" charset="0"/>
                <a:cs typeface="Arial" charset="0"/>
              </a:rPr>
              <a:t>Asyl-</a:t>
            </a:r>
            <a:r>
              <a:rPr lang="de-DE" sz="1400" b="1" dirty="0" err="1">
                <a:solidFill>
                  <a:schemeClr val="tx1"/>
                </a:solidFill>
                <a:latin typeface="Calibri" pitchFamily="34" charset="0"/>
                <a:cs typeface="Arial" charset="0"/>
              </a:rPr>
              <a:t>BewerberInnen</a:t>
            </a:r>
            <a:endParaRPr lang="de-DE" sz="1400" b="1" dirty="0">
              <a:solidFill>
                <a:schemeClr val="tx1"/>
              </a:solidFill>
              <a:latin typeface="Calibri" pitchFamily="34" charset="0"/>
              <a:cs typeface="Arial" charset="0"/>
            </a:endParaRPr>
          </a:p>
        </p:txBody>
      </p:sp>
      <p:sp>
        <p:nvSpPr>
          <p:cNvPr id="60" name="Oval 59"/>
          <p:cNvSpPr/>
          <p:nvPr/>
        </p:nvSpPr>
        <p:spPr>
          <a:xfrm>
            <a:off x="6000750" y="4581525"/>
            <a:ext cx="2027238" cy="617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dirty="0">
                <a:solidFill>
                  <a:schemeClr val="tx1"/>
                </a:solidFill>
                <a:latin typeface="Calibri" pitchFamily="34" charset="0"/>
                <a:cs typeface="Arial" charset="0"/>
              </a:rPr>
              <a:t>Kontingent</a:t>
            </a:r>
          </a:p>
        </p:txBody>
      </p:sp>
      <p:sp>
        <p:nvSpPr>
          <p:cNvPr id="61" name="Oval 60"/>
          <p:cNvSpPr/>
          <p:nvPr/>
        </p:nvSpPr>
        <p:spPr>
          <a:xfrm>
            <a:off x="4071938" y="5734050"/>
            <a:ext cx="1939925"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400" b="1" dirty="0">
              <a:solidFill>
                <a:schemeClr val="tx1"/>
              </a:solidFill>
              <a:latin typeface="Calibri" pitchFamily="34" charset="0"/>
              <a:cs typeface="Arial" charset="0"/>
            </a:endParaRPr>
          </a:p>
          <a:p>
            <a:pPr>
              <a:defRPr/>
            </a:pPr>
            <a:r>
              <a:rPr lang="de-DE" sz="1400" b="1" dirty="0">
                <a:solidFill>
                  <a:schemeClr val="tx1"/>
                </a:solidFill>
                <a:latin typeface="Calibri" pitchFamily="34" charset="0"/>
                <a:cs typeface="Arial" charset="0"/>
              </a:rPr>
              <a:t>Asyl-berechtigte</a:t>
            </a:r>
          </a:p>
          <a:p>
            <a:pPr>
              <a:defRPr/>
            </a:pPr>
            <a:endParaRPr lang="de-DE" sz="1400" b="1" dirty="0">
              <a:solidFill>
                <a:schemeClr val="tx1"/>
              </a:solidFill>
              <a:latin typeface="Calibri" pitchFamily="34" charset="0"/>
              <a:cs typeface="Arial" charset="0"/>
            </a:endParaRPr>
          </a:p>
        </p:txBody>
      </p:sp>
      <p:sp>
        <p:nvSpPr>
          <p:cNvPr id="62" name="Oval 61"/>
          <p:cNvSpPr/>
          <p:nvPr/>
        </p:nvSpPr>
        <p:spPr>
          <a:xfrm>
            <a:off x="5214938" y="5229225"/>
            <a:ext cx="1878012" cy="5572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sz="1400" b="1">
              <a:solidFill>
                <a:schemeClr val="tx1"/>
              </a:solidFill>
              <a:latin typeface="Calibri" pitchFamily="34" charset="0"/>
              <a:cs typeface="Arial" charset="0"/>
            </a:endParaRPr>
          </a:p>
        </p:txBody>
      </p:sp>
      <p:cxnSp>
        <p:nvCxnSpPr>
          <p:cNvPr id="64" name="Straight Connector 63"/>
          <p:cNvCxnSpPr>
            <a:cxnSpLocks noChangeShapeType="1"/>
            <a:stCxn id="9" idx="4"/>
            <a:endCxn id="53" idx="0"/>
          </p:cNvCxnSpPr>
          <p:nvPr/>
        </p:nvCxnSpPr>
        <p:spPr bwMode="auto">
          <a:xfrm flipH="1">
            <a:off x="1108075" y="3341688"/>
            <a:ext cx="269875" cy="4476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65"/>
          <p:cNvCxnSpPr>
            <a:stCxn id="9" idx="5"/>
            <a:endCxn id="58" idx="0"/>
          </p:cNvCxnSpPr>
          <p:nvPr/>
        </p:nvCxnSpPr>
        <p:spPr>
          <a:xfrm rot="16200000" flipH="1">
            <a:off x="1439863" y="3321050"/>
            <a:ext cx="1008062" cy="1081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noChangeShapeType="1"/>
            <a:stCxn id="7" idx="4"/>
          </p:cNvCxnSpPr>
          <p:nvPr/>
        </p:nvCxnSpPr>
        <p:spPr bwMode="auto">
          <a:xfrm rot="16200000" flipH="1">
            <a:off x="6253163" y="2859088"/>
            <a:ext cx="431800" cy="1397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76"/>
          <p:cNvCxnSpPr>
            <a:cxnSpLocks noChangeShapeType="1"/>
            <a:stCxn id="7" idx="4"/>
            <a:endCxn id="60" idx="1"/>
          </p:cNvCxnSpPr>
          <p:nvPr/>
        </p:nvCxnSpPr>
        <p:spPr bwMode="auto">
          <a:xfrm>
            <a:off x="5770563" y="3341688"/>
            <a:ext cx="527050" cy="13303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78"/>
          <p:cNvCxnSpPr>
            <a:cxnSpLocks noChangeShapeType="1"/>
            <a:stCxn id="7" idx="4"/>
            <a:endCxn id="62" idx="1"/>
          </p:cNvCxnSpPr>
          <p:nvPr/>
        </p:nvCxnSpPr>
        <p:spPr bwMode="auto">
          <a:xfrm flipH="1">
            <a:off x="5489575" y="3341688"/>
            <a:ext cx="280988" cy="1968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81"/>
          <p:cNvCxnSpPr>
            <a:cxnSpLocks noChangeShapeType="1"/>
            <a:stCxn id="7" idx="4"/>
            <a:endCxn id="61" idx="0"/>
          </p:cNvCxnSpPr>
          <p:nvPr/>
        </p:nvCxnSpPr>
        <p:spPr bwMode="auto">
          <a:xfrm flipH="1">
            <a:off x="5041900" y="3341688"/>
            <a:ext cx="728663" cy="2392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6152" name="Rectangle 24"/>
          <p:cNvSpPr>
            <a:spLocks noChangeArrowheads="1"/>
          </p:cNvSpPr>
          <p:nvPr/>
        </p:nvSpPr>
        <p:spPr bwMode="auto">
          <a:xfrm>
            <a:off x="5286375" y="5300663"/>
            <a:ext cx="180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sz="1400" b="1">
                <a:latin typeface="Calibri" pitchFamily="34" charset="0"/>
              </a:rPr>
              <a:t>de facto</a:t>
            </a:r>
          </a:p>
        </p:txBody>
      </p:sp>
      <p:sp>
        <p:nvSpPr>
          <p:cNvPr id="7192" name="Rectangle 49"/>
          <p:cNvSpPr>
            <a:spLocks noChangeArrowheads="1"/>
          </p:cNvSpPr>
          <p:nvPr/>
        </p:nvSpPr>
        <p:spPr bwMode="auto">
          <a:xfrm>
            <a:off x="179388" y="525463"/>
            <a:ext cx="762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de-DE" sz="2400" b="1">
                <a:solidFill>
                  <a:srgbClr val="003582"/>
                </a:solidFill>
                <a:latin typeface="Gungsuh" pitchFamily="18" charset="-127"/>
                <a:ea typeface="Gungsuh" pitchFamily="18" charset="-127"/>
              </a:rPr>
              <a:t>1.2.Migrantengruppierungen in Deutschland</a:t>
            </a:r>
          </a:p>
        </p:txBody>
      </p:sp>
      <p:sp>
        <p:nvSpPr>
          <p:cNvPr id="7193" name="Datumsplatzhalter 28"/>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5B07BCDC-45BF-4897-BF61-FBE69119F4CD}"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Tree>
    <p:extLst>
      <p:ext uri="{BB962C8B-B14F-4D97-AF65-F5344CB8AC3E}">
        <p14:creationId xmlns:p14="http://schemas.microsoft.com/office/powerpoint/2010/main" val="2115259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61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53" grpId="0" animBg="1"/>
      <p:bldP spid="58" grpId="0" animBg="1"/>
      <p:bldP spid="59" grpId="0" animBg="1"/>
      <p:bldP spid="60" grpId="0" animBg="1"/>
      <p:bldP spid="61" grpId="0" animBg="1"/>
      <p:bldP spid="62" grpId="0" animBg="1"/>
      <p:bldP spid="1761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254000" y="190500"/>
            <a:ext cx="8534400" cy="823913"/>
          </a:xfrm>
        </p:spPr>
        <p:txBody>
          <a:bodyPr/>
          <a:lstStyle/>
          <a:p>
            <a:pPr algn="l"/>
            <a:r>
              <a:rPr lang="de-DE" sz="2400" b="1" smtClean="0">
                <a:solidFill>
                  <a:srgbClr val="003582"/>
                </a:solidFill>
                <a:latin typeface="Gungsuh" pitchFamily="18" charset="-127"/>
                <a:ea typeface="Gungsuh" pitchFamily="18" charset="-127"/>
              </a:rPr>
              <a:t>1.2 Migrationsformen</a:t>
            </a:r>
          </a:p>
        </p:txBody>
      </p:sp>
      <p:sp>
        <p:nvSpPr>
          <p:cNvPr id="8195" name="Rectangle 3"/>
          <p:cNvSpPr>
            <a:spLocks noGrp="1"/>
          </p:cNvSpPr>
          <p:nvPr>
            <p:ph type="body" idx="4294967295"/>
          </p:nvPr>
        </p:nvSpPr>
        <p:spPr>
          <a:xfrm>
            <a:off x="0" y="1484313"/>
            <a:ext cx="9088438" cy="5000625"/>
          </a:xfrm>
        </p:spPr>
        <p:txBody>
          <a:bodyPr/>
          <a:lstStyle/>
          <a:p>
            <a:pPr lvl="2">
              <a:lnSpc>
                <a:spcPct val="80000"/>
              </a:lnSpc>
              <a:buFont typeface="Wingdings 2" pitchFamily="18" charset="2"/>
              <a:buNone/>
            </a:pPr>
            <a:r>
              <a:rPr lang="de-DE" sz="1800" b="1" smtClean="0">
                <a:ea typeface="Gungsuh" pitchFamily="18" charset="-127"/>
              </a:rPr>
              <a:t>Migration setzt sich aus verschiedenen Formen von Zuzug und                                   </a:t>
            </a:r>
          </a:p>
          <a:p>
            <a:pPr lvl="2">
              <a:lnSpc>
                <a:spcPct val="80000"/>
              </a:lnSpc>
              <a:buFont typeface="Wingdings 2" pitchFamily="18" charset="2"/>
              <a:buNone/>
            </a:pPr>
            <a:r>
              <a:rPr lang="de-DE" sz="1800" b="1" smtClean="0">
                <a:ea typeface="Gungsuh" pitchFamily="18" charset="-127"/>
              </a:rPr>
              <a:t>Fortzug zusammen:</a:t>
            </a:r>
          </a:p>
          <a:p>
            <a:pPr lvl="2">
              <a:lnSpc>
                <a:spcPct val="80000"/>
              </a:lnSpc>
              <a:buFont typeface="Wingdings 2" pitchFamily="18" charset="2"/>
              <a:buNone/>
            </a:pPr>
            <a:r>
              <a:rPr lang="de-DE" sz="1800" smtClean="0">
                <a:ea typeface="Gungsuh" pitchFamily="18" charset="-127"/>
              </a:rPr>
              <a:t> </a:t>
            </a:r>
          </a:p>
          <a:p>
            <a:pPr lvl="2">
              <a:lnSpc>
                <a:spcPct val="30000"/>
              </a:lnSpc>
              <a:buFont typeface="Wingdings 2" pitchFamily="18" charset="2"/>
              <a:buNone/>
            </a:pPr>
            <a:endParaRPr lang="de-DE" sz="1800" smtClean="0">
              <a:ea typeface="Gungsuh" pitchFamily="18" charset="-127"/>
            </a:endParaRPr>
          </a:p>
          <a:p>
            <a:pPr lvl="2">
              <a:lnSpc>
                <a:spcPct val="80000"/>
              </a:lnSpc>
            </a:pPr>
            <a:r>
              <a:rPr lang="de-DE" sz="1800" smtClean="0">
                <a:ea typeface="Gungsuh" pitchFamily="18" charset="-127"/>
              </a:rPr>
              <a:t>Auswanderung und Rückkehr deutscher StaatsbürgerInnen</a:t>
            </a:r>
          </a:p>
          <a:p>
            <a:pPr lvl="2">
              <a:lnSpc>
                <a:spcPct val="80000"/>
              </a:lnSpc>
            </a:pPr>
            <a:r>
              <a:rPr lang="de-DE" sz="1800" smtClean="0">
                <a:ea typeface="Gungsuh" pitchFamily="18" charset="-127"/>
              </a:rPr>
              <a:t>EU-Binnenmigration </a:t>
            </a:r>
          </a:p>
          <a:p>
            <a:pPr lvl="2">
              <a:lnSpc>
                <a:spcPct val="80000"/>
              </a:lnSpc>
            </a:pPr>
            <a:r>
              <a:rPr lang="de-DE" sz="1800" smtClean="0">
                <a:ea typeface="Gungsuh" pitchFamily="18" charset="-127"/>
              </a:rPr>
              <a:t>Ehegatten- und Familienzusammenführung aus und in Drittstaaten</a:t>
            </a:r>
          </a:p>
          <a:p>
            <a:pPr lvl="2">
              <a:lnSpc>
                <a:spcPct val="80000"/>
              </a:lnSpc>
            </a:pPr>
            <a:r>
              <a:rPr lang="de-DE" sz="1800" smtClean="0">
                <a:ea typeface="Gungsuh" pitchFamily="18" charset="-127"/>
              </a:rPr>
              <a:t>Asylzuwanderung und Rückführung in das Herkunftsland</a:t>
            </a:r>
          </a:p>
          <a:p>
            <a:pPr lvl="2">
              <a:lnSpc>
                <a:spcPct val="80000"/>
              </a:lnSpc>
            </a:pPr>
            <a:r>
              <a:rPr lang="de-DE" sz="1800" smtClean="0">
                <a:ea typeface="Gungsuh" pitchFamily="18" charset="-127"/>
              </a:rPr>
              <a:t>Spätaussiedler</a:t>
            </a:r>
          </a:p>
          <a:p>
            <a:pPr lvl="2">
              <a:lnSpc>
                <a:spcPct val="80000"/>
              </a:lnSpc>
            </a:pPr>
            <a:r>
              <a:rPr lang="de-DE" sz="1800" smtClean="0">
                <a:ea typeface="Gungsuh" pitchFamily="18" charset="-127"/>
              </a:rPr>
              <a:t>Jüdische ZuwandererInnen aus der ehemaligen UdSSR und Weiterwanderung (USA, Israel)</a:t>
            </a:r>
          </a:p>
          <a:p>
            <a:pPr lvl="2">
              <a:lnSpc>
                <a:spcPct val="80000"/>
              </a:lnSpc>
            </a:pPr>
            <a:r>
              <a:rPr lang="de-DE" sz="1800" smtClean="0">
                <a:ea typeface="Gungsuh" pitchFamily="18" charset="-127"/>
              </a:rPr>
              <a:t>Aufnahme von Kriegs- und Bürgerkriegsflüchtlingen sowie Rückkehr </a:t>
            </a:r>
          </a:p>
          <a:p>
            <a:pPr lvl="2">
              <a:lnSpc>
                <a:spcPct val="80000"/>
              </a:lnSpc>
            </a:pPr>
            <a:r>
              <a:rPr lang="de-DE" sz="1800" smtClean="0">
                <a:ea typeface="Gungsuh" pitchFamily="18" charset="-127"/>
              </a:rPr>
              <a:t>Spezialformen zeitlich begrenzter Zuwanderung (z.B. Green Card-Inhaber, Studenten)</a:t>
            </a:r>
          </a:p>
          <a:p>
            <a:pPr lvl="2">
              <a:lnSpc>
                <a:spcPct val="80000"/>
              </a:lnSpc>
            </a:pPr>
            <a:r>
              <a:rPr lang="de-DE" sz="1800" smtClean="0">
                <a:ea typeface="Gungsuh" pitchFamily="18" charset="-127"/>
              </a:rPr>
              <a:t>Zeitlich begrenzte Arbeitsmigration aus Nicht-EU-Staaten (z.B. Werkvertrags-, Gast- und Saisonarbeitnehmer)</a:t>
            </a:r>
          </a:p>
          <a:p>
            <a:pPr lvl="2">
              <a:lnSpc>
                <a:spcPct val="80000"/>
              </a:lnSpc>
            </a:pPr>
            <a:endParaRPr lang="de-DE" sz="1800" smtClean="0">
              <a:ea typeface="Gungsuh" pitchFamily="18" charset="-127"/>
            </a:endParaRPr>
          </a:p>
          <a:p>
            <a:pPr lvl="2">
              <a:lnSpc>
                <a:spcPct val="30000"/>
              </a:lnSpc>
              <a:buFont typeface="Wingdings 2" pitchFamily="18" charset="2"/>
              <a:buNone/>
            </a:pPr>
            <a:endParaRPr lang="de-DE" sz="1800" smtClean="0">
              <a:ea typeface="Gungsuh" pitchFamily="18" charset="-127"/>
            </a:endParaRPr>
          </a:p>
          <a:p>
            <a:pPr>
              <a:lnSpc>
                <a:spcPct val="80000"/>
              </a:lnSpc>
              <a:buFont typeface="Wingdings 2" pitchFamily="18" charset="2"/>
              <a:buNone/>
            </a:pPr>
            <a:r>
              <a:rPr lang="de-DE" sz="1800" smtClean="0">
                <a:ea typeface="Gungsuh" pitchFamily="18" charset="-127"/>
              </a:rPr>
              <a:t>	         </a:t>
            </a:r>
            <a:r>
              <a:rPr lang="de-DE" sz="1000" smtClean="0">
                <a:ea typeface="Gungsuh" pitchFamily="18" charset="-127"/>
              </a:rPr>
              <a:t>Quelle: </a:t>
            </a:r>
            <a:r>
              <a:rPr lang="de-DE" sz="1000" smtClean="0">
                <a:hlinkClick r:id="rId2"/>
              </a:rPr>
              <a:t>http://www.bamf.de/cln_103/DE/Startseite/startseite-node.html</a:t>
            </a:r>
            <a:r>
              <a:rPr lang="de-DE" sz="1000" smtClean="0"/>
              <a:t> (Bundesamt für Migration und Flüchtlinge, 2011)</a:t>
            </a:r>
            <a:endParaRPr lang="de-DE" sz="1000" smtClean="0">
              <a:latin typeface="Georgia" pitchFamily="18" charset="0"/>
            </a:endParaRPr>
          </a:p>
          <a:p>
            <a:pPr>
              <a:lnSpc>
                <a:spcPct val="80000"/>
              </a:lnSpc>
            </a:pPr>
            <a:endParaRPr lang="de-DE" sz="1000" smtClean="0"/>
          </a:p>
        </p:txBody>
      </p:sp>
      <p:sp>
        <p:nvSpPr>
          <p:cNvPr id="8196" name="Datumsplatzhalter 7"/>
          <p:cNvSpPr>
            <a:spLocks noGrp="1"/>
          </p:cNvSpPr>
          <p:nvPr>
            <p:ph type="dt" sz="quarter" idx="4294967295"/>
          </p:nvPr>
        </p:nvSpPr>
        <p:spPr bwMode="auto">
          <a:xfrm>
            <a:off x="5867400" y="6381750"/>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33132205-EADF-4758-93E3-9BB925F0526E}" type="datetime4">
              <a:rPr lang="de-DE" sz="1400" smtClean="0">
                <a:solidFill>
                  <a:srgbClr val="FFFFFF"/>
                </a:solidFill>
                <a:latin typeface="Gungsuh" pitchFamily="18" charset="-127"/>
              </a:rPr>
              <a:pPr eaLnBrk="1" hangingPunct="1"/>
              <a:t>29. Mai 2013</a:t>
            </a:fld>
            <a:endParaRPr lang="de-DE" sz="1400" smtClean="0">
              <a:solidFill>
                <a:srgbClr val="FFFFFF"/>
              </a:solidFill>
              <a:latin typeface="Gungsuh" pitchFamily="18" charset="-127"/>
            </a:endParaRPr>
          </a:p>
        </p:txBody>
      </p:sp>
    </p:spTree>
    <p:extLst>
      <p:ext uri="{BB962C8B-B14F-4D97-AF65-F5344CB8AC3E}">
        <p14:creationId xmlns:p14="http://schemas.microsoft.com/office/powerpoint/2010/main" val="24230535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250825" y="260350"/>
            <a:ext cx="7858125" cy="774700"/>
          </a:xfrm>
          <a:prstGeom prst="rect">
            <a:avLst/>
          </a:prstGeom>
          <a:solidFill>
            <a:schemeClr val="bg1">
              <a:alpha val="0"/>
            </a:schemeClr>
          </a:solidFill>
        </p:spPr>
        <p:txBody>
          <a:bodyPr anchor="b">
            <a:normAutofit/>
          </a:bodyPr>
          <a:lstStyle/>
          <a:p>
            <a:pPr algn="l" fontAlgn="auto">
              <a:spcAft>
                <a:spcPts val="0"/>
              </a:spcAft>
              <a:defRPr/>
            </a:pPr>
            <a:r>
              <a:rPr lang="de-DE" sz="2400" b="1" dirty="0">
                <a:solidFill>
                  <a:srgbClr val="003582"/>
                </a:solidFill>
                <a:latin typeface="Gungsuh" pitchFamily="18" charset="-127"/>
                <a:ea typeface="Gungsuh" pitchFamily="18" charset="-127"/>
                <a:cs typeface="+mj-cs"/>
              </a:rPr>
              <a:t>1.2 Wer sind die </a:t>
            </a:r>
            <a:r>
              <a:rPr lang="de-DE" sz="2400" b="1" dirty="0" err="1">
                <a:solidFill>
                  <a:srgbClr val="003582"/>
                </a:solidFill>
                <a:latin typeface="Gungsuh" pitchFamily="18" charset="-127"/>
                <a:ea typeface="Gungsuh" pitchFamily="18" charset="-127"/>
                <a:cs typeface="+mj-cs"/>
              </a:rPr>
              <a:t>MigrantenInnen</a:t>
            </a:r>
            <a:r>
              <a:rPr lang="de-DE" sz="2400" b="1" dirty="0">
                <a:solidFill>
                  <a:srgbClr val="003582"/>
                </a:solidFill>
                <a:latin typeface="Gungsuh" pitchFamily="18" charset="-127"/>
                <a:ea typeface="Gungsuh" pitchFamily="18" charset="-127"/>
                <a:cs typeface="+mj-cs"/>
              </a:rPr>
              <a:t>?</a:t>
            </a:r>
          </a:p>
        </p:txBody>
      </p:sp>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55713"/>
            <a:ext cx="72009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5"/>
          <p:cNvSpPr txBox="1">
            <a:spLocks noChangeArrowheads="1"/>
          </p:cNvSpPr>
          <p:nvPr/>
        </p:nvSpPr>
        <p:spPr bwMode="auto">
          <a:xfrm>
            <a:off x="1106488" y="6092825"/>
            <a:ext cx="7858125" cy="492125"/>
          </a:xfrm>
          <a:prstGeom prst="rect">
            <a:avLst/>
          </a:prstGeom>
          <a:solidFill>
            <a:schemeClr val="bg1">
              <a:alpha val="0"/>
            </a:schemeClr>
          </a:solidFill>
          <a:ln w="9525">
            <a:noFill/>
            <a:miter lim="800000"/>
            <a:headEnd/>
            <a:tailEnd/>
          </a:ln>
        </p:spPr>
        <p:txBody>
          <a:bodyPr>
            <a:spAutoFit/>
          </a:bodyPr>
          <a:lstStyle/>
          <a:p>
            <a:pPr algn="l">
              <a:defRPr/>
            </a:pPr>
            <a:r>
              <a:rPr lang="de-DE" sz="1000" dirty="0">
                <a:latin typeface="+mn-lt"/>
                <a:ea typeface="Gungsuh" pitchFamily="18" charset="-127"/>
              </a:rPr>
              <a:t>Quelle: Migrationsbericht- 2006, S. 37</a:t>
            </a:r>
          </a:p>
          <a:p>
            <a:pPr algn="l">
              <a:defRPr/>
            </a:pPr>
            <a:endParaRPr lang="de-DE" sz="1600" b="1" dirty="0">
              <a:latin typeface="Calibri" pitchFamily="34" charset="0"/>
            </a:endParaRPr>
          </a:p>
        </p:txBody>
      </p:sp>
      <p:sp>
        <p:nvSpPr>
          <p:cNvPr id="9221" name="Datumsplatzhalter 6"/>
          <p:cNvSpPr>
            <a:spLocks noGrp="1"/>
          </p:cNvSpPr>
          <p:nvPr>
            <p:ph type="dt" sz="quarter" idx="4294967295"/>
          </p:nvPr>
        </p:nvSpPr>
        <p:spPr bwMode="auto">
          <a:xfrm>
            <a:off x="5791200" y="6381328"/>
            <a:ext cx="3044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fld id="{1F058096-74C5-44DD-A699-2995CBF69D89}" type="datetime4">
              <a:rPr lang="de-DE" sz="1200" smtClean="0">
                <a:solidFill>
                  <a:srgbClr val="FFFFFF"/>
                </a:solidFill>
                <a:latin typeface="Gungsuh" pitchFamily="18" charset="-127"/>
              </a:rPr>
              <a:pPr eaLnBrk="1" hangingPunct="1"/>
              <a:t>29. Mai 2013</a:t>
            </a:fld>
            <a:endParaRPr lang="de-DE" sz="1200" smtClean="0">
              <a:solidFill>
                <a:srgbClr val="FFFFFF"/>
              </a:solidFill>
              <a:latin typeface="Gungsuh" pitchFamily="18" charset="-127"/>
            </a:endParaRPr>
          </a:p>
        </p:txBody>
      </p:sp>
      <p:sp>
        <p:nvSpPr>
          <p:cNvPr id="9222" name="Fußzeilenplatzhalter 9"/>
          <p:cNvSpPr>
            <a:spLocks noGrp="1"/>
          </p:cNvSpPr>
          <p:nvPr>
            <p:ph type="ftr" sz="quarter" idx="4294967295"/>
          </p:nvPr>
        </p:nvSpPr>
        <p:spPr bwMode="auto">
          <a:xfrm>
            <a:off x="304800" y="6309320"/>
            <a:ext cx="3762375"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r>
              <a:rPr lang="de-DE" sz="1200" smtClean="0">
                <a:solidFill>
                  <a:srgbClr val="FFFFFF"/>
                </a:solidFill>
                <a:latin typeface="Gungsuh" pitchFamily="18" charset="-127"/>
              </a:rPr>
              <a:t>Medizinische Flüchtlingshilfe Bochum e.V.</a:t>
            </a:r>
          </a:p>
        </p:txBody>
      </p:sp>
    </p:spTree>
    <p:extLst>
      <p:ext uri="{BB962C8B-B14F-4D97-AF65-F5344CB8AC3E}">
        <p14:creationId xmlns:p14="http://schemas.microsoft.com/office/powerpoint/2010/main" val="321915503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Bildschirmpräsentation (4:3)</PresentationFormat>
  <Paragraphs>395</Paragraphs>
  <Slides>33</Slides>
  <Notes>14</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Θέμα του Office</vt:lpstr>
      <vt:lpstr>PowerPoint-Präsentation</vt:lpstr>
      <vt:lpstr>Funding support</vt:lpstr>
      <vt:lpstr>Copyrights</vt:lpstr>
      <vt:lpstr> </vt:lpstr>
      <vt:lpstr>Gliederung</vt:lpstr>
      <vt:lpstr>PowerPoint-Präsentation</vt:lpstr>
      <vt:lpstr>PowerPoint-Präsentation</vt:lpstr>
      <vt:lpstr>1.2 Migrationsformen</vt:lpstr>
      <vt:lpstr>PowerPoint-Präsentation</vt:lpstr>
      <vt:lpstr>2.1 Wichtige Begriffe</vt:lpstr>
      <vt:lpstr>2.2  Wichtigste Gesetze/        rechtliche Grundlagen</vt:lpstr>
      <vt:lpstr>2.3  Zuständige Behörden und Institutionen</vt:lpstr>
      <vt:lpstr>  2.4 Wer bekommt ASYL?  </vt:lpstr>
      <vt:lpstr>2.5 Asyl-Verfahren</vt:lpstr>
      <vt:lpstr>2.5 Asyl-Verfahren </vt:lpstr>
      <vt:lpstr>2.5 Asyl-Verfahren </vt:lpstr>
      <vt:lpstr>2.5  Asyl-Verfahren</vt:lpstr>
      <vt:lpstr>2.5 Asyl-Verfahren </vt:lpstr>
      <vt:lpstr>2.5 Asyl-Verfahren </vt:lpstr>
      <vt:lpstr>2.5 Asyl-Verfahren</vt:lpstr>
      <vt:lpstr>2.6 Asyl-Verfahren für Unbegleitete Minderjährige Flüchtlinge (UMF)  </vt:lpstr>
      <vt:lpstr>2.6 Asyl-Verfahren (UMF) </vt:lpstr>
      <vt:lpstr>2.6 Asyl-Verfahren (UMF) </vt:lpstr>
      <vt:lpstr>  2.6 Asyl-Verfahren (UMF)      </vt:lpstr>
      <vt:lpstr>  2.7 Asyl-Verfahren</vt:lpstr>
      <vt:lpstr>2.7 Asyl-Verfahren </vt:lpstr>
      <vt:lpstr>2.8 Asyl-Verfahren </vt:lpstr>
      <vt:lpstr>2.9  Familienasyl/         Familienzusammenführung</vt:lpstr>
      <vt:lpstr>2.10 Familienzusammenführung/         Familiennachzug</vt:lpstr>
      <vt:lpstr>                                                                                                                                                                                   Was wartet auf eine abgelehnte Asylbewerberin?  </vt:lpstr>
      <vt:lpstr>         Nützliche Links und Adressen, Aktualisiert: 03.05.2011</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module for trainers</dc:title>
  <dc:creator>Zeti Karydi</dc:creator>
  <cp:lastModifiedBy>Holger Furtmayr</cp:lastModifiedBy>
  <cp:revision>44</cp:revision>
  <dcterms:created xsi:type="dcterms:W3CDTF">2011-06-15T12:35:52Z</dcterms:created>
  <dcterms:modified xsi:type="dcterms:W3CDTF">2013-05-29T15:42:19Z</dcterms:modified>
</cp:coreProperties>
</file>