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8"/>
  </p:notesMasterIdLst>
  <p:handoutMasterIdLst>
    <p:handoutMasterId r:id="rId29"/>
  </p:handoutMasterIdLst>
  <p:sldIdLst>
    <p:sldId id="645" r:id="rId2"/>
    <p:sldId id="403" r:id="rId3"/>
    <p:sldId id="493" r:id="rId4"/>
    <p:sldId id="404" r:id="rId5"/>
    <p:sldId id="548" r:id="rId6"/>
    <p:sldId id="405" r:id="rId7"/>
    <p:sldId id="546" r:id="rId8"/>
    <p:sldId id="635" r:id="rId9"/>
    <p:sldId id="637" r:id="rId10"/>
    <p:sldId id="636" r:id="rId11"/>
    <p:sldId id="640" r:id="rId12"/>
    <p:sldId id="642" r:id="rId13"/>
    <p:sldId id="641" r:id="rId14"/>
    <p:sldId id="550" r:id="rId15"/>
    <p:sldId id="551" r:id="rId16"/>
    <p:sldId id="629" r:id="rId17"/>
    <p:sldId id="552" r:id="rId18"/>
    <p:sldId id="553" r:id="rId19"/>
    <p:sldId id="631" r:id="rId20"/>
    <p:sldId id="643" r:id="rId21"/>
    <p:sldId id="644" r:id="rId22"/>
    <p:sldId id="406" r:id="rId23"/>
    <p:sldId id="620" r:id="rId24"/>
    <p:sldId id="555" r:id="rId25"/>
    <p:sldId id="407" r:id="rId26"/>
    <p:sldId id="554" r:id="rId27"/>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Calibri" pitchFamily="34" charset="0"/>
        <a:ea typeface="+mn-ea"/>
        <a:cs typeface="Arial" charset="0"/>
      </a:defRPr>
    </a:lvl1pPr>
    <a:lvl2pPr marL="742950" indent="-285750" algn="l" defTabSz="449263" rtl="0" fontAlgn="base">
      <a:spcBef>
        <a:spcPct val="0"/>
      </a:spcBef>
      <a:spcAft>
        <a:spcPct val="0"/>
      </a:spcAft>
      <a:defRPr kern="1200">
        <a:solidFill>
          <a:schemeClr val="bg1"/>
        </a:solidFill>
        <a:latin typeface="Calibri" pitchFamily="34" charset="0"/>
        <a:ea typeface="+mn-ea"/>
        <a:cs typeface="Arial" charset="0"/>
      </a:defRPr>
    </a:lvl2pPr>
    <a:lvl3pPr marL="1143000" indent="-228600" algn="l" defTabSz="449263" rtl="0" fontAlgn="base">
      <a:spcBef>
        <a:spcPct val="0"/>
      </a:spcBef>
      <a:spcAft>
        <a:spcPct val="0"/>
      </a:spcAft>
      <a:defRPr kern="1200">
        <a:solidFill>
          <a:schemeClr val="bg1"/>
        </a:solidFill>
        <a:latin typeface="Calibri" pitchFamily="34" charset="0"/>
        <a:ea typeface="+mn-ea"/>
        <a:cs typeface="Arial" charset="0"/>
      </a:defRPr>
    </a:lvl3pPr>
    <a:lvl4pPr marL="1600200" indent="-228600" algn="l" defTabSz="449263" rtl="0" fontAlgn="base">
      <a:spcBef>
        <a:spcPct val="0"/>
      </a:spcBef>
      <a:spcAft>
        <a:spcPct val="0"/>
      </a:spcAft>
      <a:defRPr kern="1200">
        <a:solidFill>
          <a:schemeClr val="bg1"/>
        </a:solidFill>
        <a:latin typeface="Calibri" pitchFamily="34" charset="0"/>
        <a:ea typeface="+mn-ea"/>
        <a:cs typeface="Arial" charset="0"/>
      </a:defRPr>
    </a:lvl4pPr>
    <a:lvl5pPr marL="2057400" indent="-228600" algn="l" defTabSz="449263" rtl="0" fontAlgn="base">
      <a:spcBef>
        <a:spcPct val="0"/>
      </a:spcBef>
      <a:spcAft>
        <a:spcPct val="0"/>
      </a:spcAft>
      <a:defRPr kern="1200">
        <a:solidFill>
          <a:schemeClr val="bg1"/>
        </a:solidFill>
        <a:latin typeface="Calibri" pitchFamily="34" charset="0"/>
        <a:ea typeface="+mn-ea"/>
        <a:cs typeface="Arial" charset="0"/>
      </a:defRPr>
    </a:lvl5pPr>
    <a:lvl6pPr marL="2286000" algn="l" defTabSz="914400" rtl="0" eaLnBrk="1" latinLnBrk="0" hangingPunct="1">
      <a:defRPr kern="1200">
        <a:solidFill>
          <a:schemeClr val="bg1"/>
        </a:solidFill>
        <a:latin typeface="Calibri" pitchFamily="34" charset="0"/>
        <a:ea typeface="+mn-ea"/>
        <a:cs typeface="Arial" charset="0"/>
      </a:defRPr>
    </a:lvl6pPr>
    <a:lvl7pPr marL="2743200" algn="l" defTabSz="914400" rtl="0" eaLnBrk="1" latinLnBrk="0" hangingPunct="1">
      <a:defRPr kern="1200">
        <a:solidFill>
          <a:schemeClr val="bg1"/>
        </a:solidFill>
        <a:latin typeface="Calibri" pitchFamily="34" charset="0"/>
        <a:ea typeface="+mn-ea"/>
        <a:cs typeface="Arial" charset="0"/>
      </a:defRPr>
    </a:lvl7pPr>
    <a:lvl8pPr marL="3200400" algn="l" defTabSz="914400" rtl="0" eaLnBrk="1" latinLnBrk="0" hangingPunct="1">
      <a:defRPr kern="1200">
        <a:solidFill>
          <a:schemeClr val="bg1"/>
        </a:solidFill>
        <a:latin typeface="Calibri" pitchFamily="34" charset="0"/>
        <a:ea typeface="+mn-ea"/>
        <a:cs typeface="Arial" charset="0"/>
      </a:defRPr>
    </a:lvl8pPr>
    <a:lvl9pPr marL="3657600" algn="l" defTabSz="914400" rtl="0" eaLnBrk="1" latinLnBrk="0" hangingPunct="1">
      <a:defRPr kern="1200">
        <a:solidFill>
          <a:schemeClr val="bg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vaio" initials="t" lastIdx="1" clrIdx="0"/>
  <p:cmAuthor id="1" name="T W" initials="TW"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5" autoAdjust="0"/>
    <p:restoredTop sz="76613" autoAdjust="0"/>
  </p:normalViewPr>
  <p:slideViewPr>
    <p:cSldViewPr>
      <p:cViewPr>
        <p:scale>
          <a:sx n="70" d="100"/>
          <a:sy n="70" d="100"/>
        </p:scale>
        <p:origin x="-360" y="-72"/>
      </p:cViewPr>
      <p:guideLst>
        <p:guide orient="horz" pos="2160"/>
        <p:guide pos="2880"/>
      </p:guideLst>
    </p:cSldViewPr>
  </p:slideViewPr>
  <p:outlineViewPr>
    <p:cViewPr varScale="1">
      <p:scale>
        <a:sx n="170" d="200"/>
        <a:sy n="170" d="200"/>
      </p:scale>
      <p:origin x="187" y="525158"/>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2746C-F5D6-4B13-8876-3420A0322F1C}" type="doc">
      <dgm:prSet loTypeId="urn:microsoft.com/office/officeart/2005/8/layout/bList2#1" loCatId="list" qsTypeId="urn:microsoft.com/office/officeart/2005/8/quickstyle/simple3" qsCatId="simple" csTypeId="urn:microsoft.com/office/officeart/2005/8/colors/accent1_2#7" csCatId="accent1" phldr="1"/>
      <dgm:spPr/>
      <dgm:t>
        <a:bodyPr/>
        <a:lstStyle/>
        <a:p>
          <a:endParaRPr lang="de-DE"/>
        </a:p>
      </dgm:t>
    </dgm:pt>
    <dgm:pt modelId="{1F12DAE7-650B-4112-BD51-4A88B4FA5623}">
      <dgm:prSet phldrT="[Text]"/>
      <dgm:spPr/>
      <dgm:t>
        <a:bodyPr/>
        <a:lstStyle/>
        <a:p>
          <a:r>
            <a:rPr lang="de-DE" dirty="0" err="1" smtClean="0"/>
            <a:t>Afwijkingn</a:t>
          </a:r>
          <a:r>
            <a:rPr lang="de-DE" dirty="0" smtClean="0"/>
            <a:t> </a:t>
          </a:r>
          <a:r>
            <a:rPr lang="de-DE" dirty="0" err="1" smtClean="0"/>
            <a:t>of</a:t>
          </a:r>
          <a:r>
            <a:rPr lang="de-DE" dirty="0" smtClean="0"/>
            <a:t> </a:t>
          </a:r>
          <a:r>
            <a:rPr lang="de-DE" dirty="0" err="1" smtClean="0"/>
            <a:t>verwondingen</a:t>
          </a:r>
          <a:r>
            <a:rPr lang="de-DE" dirty="0" smtClean="0"/>
            <a:t> van </a:t>
          </a:r>
          <a:r>
            <a:rPr lang="de-DE" dirty="0" err="1" smtClean="0"/>
            <a:t>voor</a:t>
          </a:r>
          <a:r>
            <a:rPr lang="de-DE" dirty="0" smtClean="0"/>
            <a:t> de </a:t>
          </a:r>
          <a:r>
            <a:rPr lang="de-DE" dirty="0" err="1" smtClean="0"/>
            <a:t>foltering</a:t>
          </a:r>
          <a:endParaRPr lang="de-DE" dirty="0"/>
        </a:p>
      </dgm:t>
    </dgm:pt>
    <dgm:pt modelId="{CDEE1EC4-838A-4E05-8472-16FFE11A0B31}" type="parTrans" cxnId="{7C299C38-BC69-42C1-8E59-D2BB6B5A3115}">
      <dgm:prSet/>
      <dgm:spPr/>
      <dgm:t>
        <a:bodyPr/>
        <a:lstStyle/>
        <a:p>
          <a:endParaRPr lang="de-DE"/>
        </a:p>
      </dgm:t>
    </dgm:pt>
    <dgm:pt modelId="{62DBFE81-A18D-4EA4-98D7-FC1C8B4D6176}" type="sibTrans" cxnId="{7C299C38-BC69-42C1-8E59-D2BB6B5A3115}">
      <dgm:prSet/>
      <dgm:spPr/>
      <dgm:t>
        <a:bodyPr/>
        <a:lstStyle/>
        <a:p>
          <a:endParaRPr lang="de-DE"/>
        </a:p>
      </dgm:t>
    </dgm:pt>
    <dgm:pt modelId="{66BB8253-B646-4392-81F9-029B93092868}">
      <dgm:prSet phldrT="[Text]"/>
      <dgm:spPr/>
      <dgm:t>
        <a:bodyPr/>
        <a:lstStyle/>
        <a:p>
          <a:r>
            <a:rPr lang="de-DE" dirty="0" smtClean="0"/>
            <a:t>Vorm, </a:t>
          </a:r>
          <a:r>
            <a:rPr lang="de-DE" dirty="0" err="1" smtClean="0"/>
            <a:t>duur</a:t>
          </a:r>
          <a:r>
            <a:rPr lang="de-DE" dirty="0" smtClean="0"/>
            <a:t>, </a:t>
          </a:r>
          <a:r>
            <a:rPr lang="de-DE" dirty="0" err="1" smtClean="0"/>
            <a:t>instrumenten</a:t>
          </a:r>
          <a:endParaRPr lang="de-DE" dirty="0"/>
        </a:p>
      </dgm:t>
    </dgm:pt>
    <dgm:pt modelId="{6A25E967-3682-480D-9FD2-6273827D2E60}" type="parTrans" cxnId="{6337E263-3312-4C65-8AA2-8EB4D5B75E30}">
      <dgm:prSet/>
      <dgm:spPr/>
      <dgm:t>
        <a:bodyPr/>
        <a:lstStyle/>
        <a:p>
          <a:endParaRPr lang="de-DE"/>
        </a:p>
      </dgm:t>
    </dgm:pt>
    <dgm:pt modelId="{7B52BB63-1059-4B0F-B149-11FFDF1CA406}" type="sibTrans" cxnId="{6337E263-3312-4C65-8AA2-8EB4D5B75E30}">
      <dgm:prSet/>
      <dgm:spPr/>
      <dgm:t>
        <a:bodyPr/>
        <a:lstStyle/>
        <a:p>
          <a:endParaRPr lang="de-DE"/>
        </a:p>
      </dgm:t>
    </dgm:pt>
    <dgm:pt modelId="{E9AAA646-1056-4A66-BD6F-CDEE1D05489C}">
      <dgm:prSet phldrT="[Text]"/>
      <dgm:spPr/>
      <dgm:t>
        <a:bodyPr/>
        <a:lstStyle/>
        <a:p>
          <a:r>
            <a:rPr lang="de-DE" dirty="0" err="1" smtClean="0"/>
            <a:t>Intensiteit</a:t>
          </a:r>
          <a:r>
            <a:rPr lang="de-DE" dirty="0" smtClean="0"/>
            <a:t>, </a:t>
          </a:r>
          <a:r>
            <a:rPr lang="de-DE" dirty="0" err="1" smtClean="0"/>
            <a:t>frequentie</a:t>
          </a:r>
          <a:r>
            <a:rPr lang="de-DE" dirty="0" smtClean="0"/>
            <a:t>, </a:t>
          </a:r>
          <a:r>
            <a:rPr lang="de-DE" dirty="0" err="1" smtClean="0"/>
            <a:t>duur</a:t>
          </a:r>
          <a:r>
            <a:rPr lang="de-DE" dirty="0" smtClean="0"/>
            <a:t>, </a:t>
          </a:r>
          <a:r>
            <a:rPr lang="de-DE" dirty="0" err="1" smtClean="0"/>
            <a:t>klachten</a:t>
          </a:r>
          <a:r>
            <a:rPr lang="de-DE" dirty="0" smtClean="0"/>
            <a:t>, </a:t>
          </a:r>
          <a:r>
            <a:rPr lang="de-DE" dirty="0" err="1" smtClean="0"/>
            <a:t>behandeling</a:t>
          </a:r>
          <a:r>
            <a:rPr lang="de-DE" dirty="0" smtClean="0"/>
            <a:t> </a:t>
          </a:r>
          <a:endParaRPr lang="de-DE" dirty="0"/>
        </a:p>
      </dgm:t>
    </dgm:pt>
    <dgm:pt modelId="{796789A1-F056-4D61-AE84-7604005852FD}" type="parTrans" cxnId="{61D362AD-638D-4BAB-91A1-A13C43852677}">
      <dgm:prSet/>
      <dgm:spPr/>
      <dgm:t>
        <a:bodyPr/>
        <a:lstStyle/>
        <a:p>
          <a:endParaRPr lang="de-DE"/>
        </a:p>
      </dgm:t>
    </dgm:pt>
    <dgm:pt modelId="{1FAE95D5-0BC3-4E1B-87BF-1F97F03A329C}" type="sibTrans" cxnId="{61D362AD-638D-4BAB-91A1-A13C43852677}">
      <dgm:prSet/>
      <dgm:spPr/>
      <dgm:t>
        <a:bodyPr/>
        <a:lstStyle/>
        <a:p>
          <a:endParaRPr lang="de-DE"/>
        </a:p>
      </dgm:t>
    </dgm:pt>
    <dgm:pt modelId="{B279A02B-5067-4A0B-B039-D16E79C2F345}">
      <dgm:prSet phldrT="[Text]"/>
      <dgm:spPr/>
      <dgm:t>
        <a:bodyPr/>
        <a:lstStyle/>
        <a:p>
          <a:r>
            <a:rPr lang="de-DE" dirty="0" err="1" smtClean="0"/>
            <a:t>Acute</a:t>
          </a:r>
          <a:r>
            <a:rPr lang="de-DE" dirty="0" smtClean="0"/>
            <a:t> </a:t>
          </a:r>
          <a:r>
            <a:rPr lang="de-DE" dirty="0" err="1" smtClean="0"/>
            <a:t>symptomen</a:t>
          </a:r>
          <a:endParaRPr lang="de-DE" dirty="0"/>
        </a:p>
      </dgm:t>
    </dgm:pt>
    <dgm:pt modelId="{781EBD5F-4912-4F16-AD85-3225381D0A7A}" type="parTrans" cxnId="{FA7DFC1D-C631-4435-BE57-67A84EA2F428}">
      <dgm:prSet/>
      <dgm:spPr/>
      <dgm:t>
        <a:bodyPr/>
        <a:lstStyle/>
        <a:p>
          <a:endParaRPr lang="de-DE"/>
        </a:p>
      </dgm:t>
    </dgm:pt>
    <dgm:pt modelId="{362C689F-B242-4D91-B23F-F288F4705B5B}" type="sibTrans" cxnId="{FA7DFC1D-C631-4435-BE57-67A84EA2F428}">
      <dgm:prSet/>
      <dgm:spPr/>
      <dgm:t>
        <a:bodyPr/>
        <a:lstStyle/>
        <a:p>
          <a:endParaRPr lang="de-DE"/>
        </a:p>
      </dgm:t>
    </dgm:pt>
    <dgm:pt modelId="{FAFAEFA1-B4E9-405C-8395-3018BFD53ED6}">
      <dgm:prSet/>
      <dgm:spPr/>
      <dgm:t>
        <a:bodyPr/>
        <a:lstStyle/>
        <a:p>
          <a:r>
            <a:rPr lang="de-DE" dirty="0" err="1" smtClean="0"/>
            <a:t>voorgeschiedenis</a:t>
          </a:r>
          <a:endParaRPr lang="de-DE" dirty="0"/>
        </a:p>
      </dgm:t>
    </dgm:pt>
    <dgm:pt modelId="{648432D7-A8C8-4A0B-80BC-5D4CF0241063}" type="parTrans" cxnId="{84B0FDC2-D500-4B60-8E1F-822BB016E317}">
      <dgm:prSet/>
      <dgm:spPr/>
      <dgm:t>
        <a:bodyPr/>
        <a:lstStyle/>
        <a:p>
          <a:endParaRPr lang="de-DE"/>
        </a:p>
      </dgm:t>
    </dgm:pt>
    <dgm:pt modelId="{43FAC088-D609-4A57-ADC7-2B48452A644E}" type="sibTrans" cxnId="{84B0FDC2-D500-4B60-8E1F-822BB016E317}">
      <dgm:prSet/>
      <dgm:spPr/>
      <dgm:t>
        <a:bodyPr/>
        <a:lstStyle/>
        <a:p>
          <a:endParaRPr lang="de-DE"/>
        </a:p>
      </dgm:t>
    </dgm:pt>
    <dgm:pt modelId="{3BE9C492-0E1D-4616-ADFB-741D2F7158D2}">
      <dgm:prSet/>
      <dgm:spPr/>
      <dgm:t>
        <a:bodyPr/>
        <a:lstStyle/>
        <a:p>
          <a:r>
            <a:rPr lang="de-DE" dirty="0" err="1" smtClean="0"/>
            <a:t>foltering</a:t>
          </a:r>
          <a:endParaRPr lang="de-DE" dirty="0"/>
        </a:p>
      </dgm:t>
    </dgm:pt>
    <dgm:pt modelId="{8F50E237-DEB0-4CD4-9D6B-01E86E2EC79D}" type="parTrans" cxnId="{FB53FD2A-5B32-450B-84E4-CEFEA48E917F}">
      <dgm:prSet/>
      <dgm:spPr/>
      <dgm:t>
        <a:bodyPr/>
        <a:lstStyle/>
        <a:p>
          <a:endParaRPr lang="de-DE"/>
        </a:p>
      </dgm:t>
    </dgm:pt>
    <dgm:pt modelId="{9B75E047-775E-4B2F-81E3-7454E2370342}" type="sibTrans" cxnId="{FB53FD2A-5B32-450B-84E4-CEFEA48E917F}">
      <dgm:prSet/>
      <dgm:spPr/>
      <dgm:t>
        <a:bodyPr/>
        <a:lstStyle/>
        <a:p>
          <a:endParaRPr lang="de-DE"/>
        </a:p>
      </dgm:t>
    </dgm:pt>
    <dgm:pt modelId="{7AC93E9E-9E2C-4E49-B0F3-620A0AC1DEF2}">
      <dgm:prSet/>
      <dgm:spPr/>
      <dgm:t>
        <a:bodyPr/>
        <a:lstStyle/>
        <a:p>
          <a:r>
            <a:rPr lang="de-DE" dirty="0" smtClean="0"/>
            <a:t>Chronische </a:t>
          </a:r>
          <a:r>
            <a:rPr lang="de-DE" dirty="0" err="1" smtClean="0"/>
            <a:t>symptomen</a:t>
          </a:r>
          <a:endParaRPr lang="de-DE" dirty="0" smtClean="0"/>
        </a:p>
      </dgm:t>
    </dgm:pt>
    <dgm:pt modelId="{1F0E3F22-3078-4B8D-9090-9902910F0C25}" type="parTrans" cxnId="{19ACCD69-708F-4937-806D-4FFA90A4AF12}">
      <dgm:prSet/>
      <dgm:spPr/>
      <dgm:t>
        <a:bodyPr/>
        <a:lstStyle/>
        <a:p>
          <a:endParaRPr lang="de-DE"/>
        </a:p>
      </dgm:t>
    </dgm:pt>
    <dgm:pt modelId="{9AFA624A-58D3-4A50-8C13-36161BF34198}" type="sibTrans" cxnId="{19ACCD69-708F-4937-806D-4FFA90A4AF12}">
      <dgm:prSet/>
      <dgm:spPr/>
      <dgm:t>
        <a:bodyPr/>
        <a:lstStyle/>
        <a:p>
          <a:endParaRPr lang="de-DE"/>
        </a:p>
      </dgm:t>
    </dgm:pt>
    <dgm:pt modelId="{B4BA95D8-9740-458D-A0DF-EAEAE7776CEC}" type="pres">
      <dgm:prSet presAssocID="{8402746C-F5D6-4B13-8876-3420A0322F1C}" presName="diagram" presStyleCnt="0">
        <dgm:presLayoutVars>
          <dgm:dir/>
          <dgm:animLvl val="lvl"/>
          <dgm:resizeHandles val="exact"/>
        </dgm:presLayoutVars>
      </dgm:prSet>
      <dgm:spPr/>
      <dgm:t>
        <a:bodyPr/>
        <a:lstStyle/>
        <a:p>
          <a:endParaRPr lang="de-DE"/>
        </a:p>
      </dgm:t>
    </dgm:pt>
    <dgm:pt modelId="{15731469-4B01-4069-BF6E-6A00651B0E64}" type="pres">
      <dgm:prSet presAssocID="{1F12DAE7-650B-4112-BD51-4A88B4FA5623}" presName="compNode" presStyleCnt="0"/>
      <dgm:spPr/>
    </dgm:pt>
    <dgm:pt modelId="{DC87781C-8B3C-45E7-8BB5-ED46BF8388A0}" type="pres">
      <dgm:prSet presAssocID="{1F12DAE7-650B-4112-BD51-4A88B4FA5623}" presName="childRect" presStyleLbl="bgAcc1" presStyleIdx="0" presStyleCnt="3">
        <dgm:presLayoutVars>
          <dgm:bulletEnabled val="1"/>
        </dgm:presLayoutVars>
      </dgm:prSet>
      <dgm:spPr/>
      <dgm:t>
        <a:bodyPr/>
        <a:lstStyle/>
        <a:p>
          <a:endParaRPr lang="de-DE"/>
        </a:p>
      </dgm:t>
    </dgm:pt>
    <dgm:pt modelId="{8BAE4D70-EAAE-45B4-B71B-BCC2A77C5F34}" type="pres">
      <dgm:prSet presAssocID="{1F12DAE7-650B-4112-BD51-4A88B4FA5623}" presName="parentText" presStyleLbl="node1" presStyleIdx="0" presStyleCnt="0">
        <dgm:presLayoutVars>
          <dgm:chMax val="0"/>
          <dgm:bulletEnabled val="1"/>
        </dgm:presLayoutVars>
      </dgm:prSet>
      <dgm:spPr/>
      <dgm:t>
        <a:bodyPr/>
        <a:lstStyle/>
        <a:p>
          <a:endParaRPr lang="de-DE"/>
        </a:p>
      </dgm:t>
    </dgm:pt>
    <dgm:pt modelId="{B5BE1F30-D2A1-437E-8F7F-D30104C8EEC0}" type="pres">
      <dgm:prSet presAssocID="{1F12DAE7-650B-4112-BD51-4A88B4FA5623}" presName="parentRect" presStyleLbl="alignNode1" presStyleIdx="0" presStyleCnt="3"/>
      <dgm:spPr/>
      <dgm:t>
        <a:bodyPr/>
        <a:lstStyle/>
        <a:p>
          <a:endParaRPr lang="de-DE"/>
        </a:p>
      </dgm:t>
    </dgm:pt>
    <dgm:pt modelId="{04F4030B-E5A7-4153-804D-FDF9F41D3C00}" type="pres">
      <dgm:prSet presAssocID="{1F12DAE7-650B-4112-BD51-4A88B4FA5623}" presName="adorn" presStyleLbl="fgAccFollowNode1" presStyleIdx="0" presStyleCnt="3"/>
      <dgm:spPr/>
    </dgm:pt>
    <dgm:pt modelId="{A243FFBD-ED89-4C37-B62B-8B627323BF0A}" type="pres">
      <dgm:prSet presAssocID="{62DBFE81-A18D-4EA4-98D7-FC1C8B4D6176}" presName="sibTrans" presStyleLbl="sibTrans2D1" presStyleIdx="0" presStyleCnt="0"/>
      <dgm:spPr/>
      <dgm:t>
        <a:bodyPr/>
        <a:lstStyle/>
        <a:p>
          <a:endParaRPr lang="de-DE"/>
        </a:p>
      </dgm:t>
    </dgm:pt>
    <dgm:pt modelId="{AC903B03-5967-4568-88D2-5080798CEA91}" type="pres">
      <dgm:prSet presAssocID="{66BB8253-B646-4392-81F9-029B93092868}" presName="compNode" presStyleCnt="0"/>
      <dgm:spPr/>
    </dgm:pt>
    <dgm:pt modelId="{04E4CB8D-782A-4084-B55F-A029708F1A3D}" type="pres">
      <dgm:prSet presAssocID="{66BB8253-B646-4392-81F9-029B93092868}" presName="childRect" presStyleLbl="bgAcc1" presStyleIdx="1" presStyleCnt="3">
        <dgm:presLayoutVars>
          <dgm:bulletEnabled val="1"/>
        </dgm:presLayoutVars>
      </dgm:prSet>
      <dgm:spPr/>
      <dgm:t>
        <a:bodyPr/>
        <a:lstStyle/>
        <a:p>
          <a:endParaRPr lang="de-DE"/>
        </a:p>
      </dgm:t>
    </dgm:pt>
    <dgm:pt modelId="{1318CDFF-42C3-4E86-BADC-418DCCBCF1A0}" type="pres">
      <dgm:prSet presAssocID="{66BB8253-B646-4392-81F9-029B93092868}" presName="parentText" presStyleLbl="node1" presStyleIdx="0" presStyleCnt="0">
        <dgm:presLayoutVars>
          <dgm:chMax val="0"/>
          <dgm:bulletEnabled val="1"/>
        </dgm:presLayoutVars>
      </dgm:prSet>
      <dgm:spPr/>
      <dgm:t>
        <a:bodyPr/>
        <a:lstStyle/>
        <a:p>
          <a:endParaRPr lang="de-DE"/>
        </a:p>
      </dgm:t>
    </dgm:pt>
    <dgm:pt modelId="{6001C610-8CDE-493E-92A3-53929AEEBBDD}" type="pres">
      <dgm:prSet presAssocID="{66BB8253-B646-4392-81F9-029B93092868}" presName="parentRect" presStyleLbl="alignNode1" presStyleIdx="1" presStyleCnt="3"/>
      <dgm:spPr/>
      <dgm:t>
        <a:bodyPr/>
        <a:lstStyle/>
        <a:p>
          <a:endParaRPr lang="de-DE"/>
        </a:p>
      </dgm:t>
    </dgm:pt>
    <dgm:pt modelId="{3122CC4B-6F55-4F90-8E9D-20E5D893E8AD}" type="pres">
      <dgm:prSet presAssocID="{66BB8253-B646-4392-81F9-029B93092868}" presName="adorn" presStyleLbl="fgAccFollowNode1" presStyleIdx="1" presStyleCnt="3"/>
      <dgm:spPr/>
    </dgm:pt>
    <dgm:pt modelId="{1C1FF1A6-7C97-468A-9C4E-5814FD580DE3}" type="pres">
      <dgm:prSet presAssocID="{7B52BB63-1059-4B0F-B149-11FFDF1CA406}" presName="sibTrans" presStyleLbl="sibTrans2D1" presStyleIdx="0" presStyleCnt="0"/>
      <dgm:spPr/>
      <dgm:t>
        <a:bodyPr/>
        <a:lstStyle/>
        <a:p>
          <a:endParaRPr lang="de-DE"/>
        </a:p>
      </dgm:t>
    </dgm:pt>
    <dgm:pt modelId="{02FED5B6-1B8E-4C00-89F0-04EC11402F8A}" type="pres">
      <dgm:prSet presAssocID="{E9AAA646-1056-4A66-BD6F-CDEE1D05489C}" presName="compNode" presStyleCnt="0"/>
      <dgm:spPr/>
    </dgm:pt>
    <dgm:pt modelId="{D00A3654-5C01-4538-B46D-7752A357AC6B}" type="pres">
      <dgm:prSet presAssocID="{E9AAA646-1056-4A66-BD6F-CDEE1D05489C}" presName="childRect" presStyleLbl="bgAcc1" presStyleIdx="2" presStyleCnt="3">
        <dgm:presLayoutVars>
          <dgm:bulletEnabled val="1"/>
        </dgm:presLayoutVars>
      </dgm:prSet>
      <dgm:spPr/>
      <dgm:t>
        <a:bodyPr/>
        <a:lstStyle/>
        <a:p>
          <a:endParaRPr lang="de-DE"/>
        </a:p>
      </dgm:t>
    </dgm:pt>
    <dgm:pt modelId="{92383B92-6E66-41E7-B081-C583220FCC68}" type="pres">
      <dgm:prSet presAssocID="{E9AAA646-1056-4A66-BD6F-CDEE1D05489C}" presName="parentText" presStyleLbl="node1" presStyleIdx="0" presStyleCnt="0">
        <dgm:presLayoutVars>
          <dgm:chMax val="0"/>
          <dgm:bulletEnabled val="1"/>
        </dgm:presLayoutVars>
      </dgm:prSet>
      <dgm:spPr/>
      <dgm:t>
        <a:bodyPr/>
        <a:lstStyle/>
        <a:p>
          <a:endParaRPr lang="de-DE"/>
        </a:p>
      </dgm:t>
    </dgm:pt>
    <dgm:pt modelId="{20F0BA46-CC28-4CD3-B375-0B0362BA39A3}" type="pres">
      <dgm:prSet presAssocID="{E9AAA646-1056-4A66-BD6F-CDEE1D05489C}" presName="parentRect" presStyleLbl="alignNode1" presStyleIdx="2" presStyleCnt="3"/>
      <dgm:spPr/>
      <dgm:t>
        <a:bodyPr/>
        <a:lstStyle/>
        <a:p>
          <a:endParaRPr lang="de-DE"/>
        </a:p>
      </dgm:t>
    </dgm:pt>
    <dgm:pt modelId="{CC45D3FB-8432-41D4-9731-D84665D22FE1}" type="pres">
      <dgm:prSet presAssocID="{E9AAA646-1056-4A66-BD6F-CDEE1D05489C}" presName="adorn" presStyleLbl="fgAccFollowNode1" presStyleIdx="2" presStyleCnt="3"/>
      <dgm:spPr/>
    </dgm:pt>
  </dgm:ptLst>
  <dgm:cxnLst>
    <dgm:cxn modelId="{FBE9300C-6DD5-454C-A6C1-B1996C22D76E}" type="presOf" srcId="{1F12DAE7-650B-4112-BD51-4A88B4FA5623}" destId="{8BAE4D70-EAAE-45B4-B71B-BCC2A77C5F34}" srcOrd="0" destOrd="0" presId="urn:microsoft.com/office/officeart/2005/8/layout/bList2#1"/>
    <dgm:cxn modelId="{09E59D4A-F320-4525-9E15-A3D981A33948}" type="presOf" srcId="{62DBFE81-A18D-4EA4-98D7-FC1C8B4D6176}" destId="{A243FFBD-ED89-4C37-B62B-8B627323BF0A}" srcOrd="0" destOrd="0" presId="urn:microsoft.com/office/officeart/2005/8/layout/bList2#1"/>
    <dgm:cxn modelId="{61D362AD-638D-4BAB-91A1-A13C43852677}" srcId="{8402746C-F5D6-4B13-8876-3420A0322F1C}" destId="{E9AAA646-1056-4A66-BD6F-CDEE1D05489C}" srcOrd="2" destOrd="0" parTransId="{796789A1-F056-4D61-AE84-7604005852FD}" sibTransId="{1FAE95D5-0BC3-4E1B-87BF-1F97F03A329C}"/>
    <dgm:cxn modelId="{AF41E509-07D5-4D73-B374-BFF4F7BDD3A1}" type="presOf" srcId="{E9AAA646-1056-4A66-BD6F-CDEE1D05489C}" destId="{92383B92-6E66-41E7-B081-C583220FCC68}" srcOrd="0" destOrd="0" presId="urn:microsoft.com/office/officeart/2005/8/layout/bList2#1"/>
    <dgm:cxn modelId="{FA7DFC1D-C631-4435-BE57-67A84EA2F428}" srcId="{E9AAA646-1056-4A66-BD6F-CDEE1D05489C}" destId="{B279A02B-5067-4A0B-B039-D16E79C2F345}" srcOrd="0" destOrd="0" parTransId="{781EBD5F-4912-4F16-AD85-3225381D0A7A}" sibTransId="{362C689F-B242-4D91-B23F-F288F4705B5B}"/>
    <dgm:cxn modelId="{9B248728-1C2F-4A02-8A2F-CE004CE92270}" type="presOf" srcId="{FAFAEFA1-B4E9-405C-8395-3018BFD53ED6}" destId="{DC87781C-8B3C-45E7-8BB5-ED46BF8388A0}" srcOrd="0" destOrd="0" presId="urn:microsoft.com/office/officeart/2005/8/layout/bList2#1"/>
    <dgm:cxn modelId="{C855006A-F6F6-472D-A689-0428DE66D3D2}" type="presOf" srcId="{B279A02B-5067-4A0B-B039-D16E79C2F345}" destId="{D00A3654-5C01-4538-B46D-7752A357AC6B}" srcOrd="0" destOrd="0" presId="urn:microsoft.com/office/officeart/2005/8/layout/bList2#1"/>
    <dgm:cxn modelId="{FB53FD2A-5B32-450B-84E4-CEFEA48E917F}" srcId="{66BB8253-B646-4392-81F9-029B93092868}" destId="{3BE9C492-0E1D-4616-ADFB-741D2F7158D2}" srcOrd="0" destOrd="0" parTransId="{8F50E237-DEB0-4CD4-9D6B-01E86E2EC79D}" sibTransId="{9B75E047-775E-4B2F-81E3-7454E2370342}"/>
    <dgm:cxn modelId="{EA2D202F-7D65-4396-BF69-D4FD64F40EE9}" type="presOf" srcId="{3BE9C492-0E1D-4616-ADFB-741D2F7158D2}" destId="{04E4CB8D-782A-4084-B55F-A029708F1A3D}" srcOrd="0" destOrd="0" presId="urn:microsoft.com/office/officeart/2005/8/layout/bList2#1"/>
    <dgm:cxn modelId="{19ACCD69-708F-4937-806D-4FFA90A4AF12}" srcId="{E9AAA646-1056-4A66-BD6F-CDEE1D05489C}" destId="{7AC93E9E-9E2C-4E49-B0F3-620A0AC1DEF2}" srcOrd="1" destOrd="0" parTransId="{1F0E3F22-3078-4B8D-9090-9902910F0C25}" sibTransId="{9AFA624A-58D3-4A50-8C13-36161BF34198}"/>
    <dgm:cxn modelId="{6337E263-3312-4C65-8AA2-8EB4D5B75E30}" srcId="{8402746C-F5D6-4B13-8876-3420A0322F1C}" destId="{66BB8253-B646-4392-81F9-029B93092868}" srcOrd="1" destOrd="0" parTransId="{6A25E967-3682-480D-9FD2-6273827D2E60}" sibTransId="{7B52BB63-1059-4B0F-B149-11FFDF1CA406}"/>
    <dgm:cxn modelId="{829099BF-F941-40D7-932D-2CE48DAC41E6}" type="presOf" srcId="{66BB8253-B646-4392-81F9-029B93092868}" destId="{1318CDFF-42C3-4E86-BADC-418DCCBCF1A0}" srcOrd="0" destOrd="0" presId="urn:microsoft.com/office/officeart/2005/8/layout/bList2#1"/>
    <dgm:cxn modelId="{84B0FDC2-D500-4B60-8E1F-822BB016E317}" srcId="{1F12DAE7-650B-4112-BD51-4A88B4FA5623}" destId="{FAFAEFA1-B4E9-405C-8395-3018BFD53ED6}" srcOrd="0" destOrd="0" parTransId="{648432D7-A8C8-4A0B-80BC-5D4CF0241063}" sibTransId="{43FAC088-D609-4A57-ADC7-2B48452A644E}"/>
    <dgm:cxn modelId="{466B8A84-F072-4B31-B16F-D2F0380347FA}" type="presOf" srcId="{8402746C-F5D6-4B13-8876-3420A0322F1C}" destId="{B4BA95D8-9740-458D-A0DF-EAEAE7776CEC}" srcOrd="0" destOrd="0" presId="urn:microsoft.com/office/officeart/2005/8/layout/bList2#1"/>
    <dgm:cxn modelId="{26A345A2-EC78-4AF1-9DDA-DB32C48F68C2}" type="presOf" srcId="{7AC93E9E-9E2C-4E49-B0F3-620A0AC1DEF2}" destId="{D00A3654-5C01-4538-B46D-7752A357AC6B}" srcOrd="0" destOrd="1" presId="urn:microsoft.com/office/officeart/2005/8/layout/bList2#1"/>
    <dgm:cxn modelId="{A230120B-A91A-4927-ABBF-8EAD228EF94F}" type="presOf" srcId="{66BB8253-B646-4392-81F9-029B93092868}" destId="{6001C610-8CDE-493E-92A3-53929AEEBBDD}" srcOrd="1" destOrd="0" presId="urn:microsoft.com/office/officeart/2005/8/layout/bList2#1"/>
    <dgm:cxn modelId="{7C299C38-BC69-42C1-8E59-D2BB6B5A3115}" srcId="{8402746C-F5D6-4B13-8876-3420A0322F1C}" destId="{1F12DAE7-650B-4112-BD51-4A88B4FA5623}" srcOrd="0" destOrd="0" parTransId="{CDEE1EC4-838A-4E05-8472-16FFE11A0B31}" sibTransId="{62DBFE81-A18D-4EA4-98D7-FC1C8B4D6176}"/>
    <dgm:cxn modelId="{33AF391D-2290-4A28-8C17-BC26F6DFE19B}" type="presOf" srcId="{7B52BB63-1059-4B0F-B149-11FFDF1CA406}" destId="{1C1FF1A6-7C97-468A-9C4E-5814FD580DE3}" srcOrd="0" destOrd="0" presId="urn:microsoft.com/office/officeart/2005/8/layout/bList2#1"/>
    <dgm:cxn modelId="{AC5EC5E5-3E63-4658-8015-88B931AD2DDF}" type="presOf" srcId="{E9AAA646-1056-4A66-BD6F-CDEE1D05489C}" destId="{20F0BA46-CC28-4CD3-B375-0B0362BA39A3}" srcOrd="1" destOrd="0" presId="urn:microsoft.com/office/officeart/2005/8/layout/bList2#1"/>
    <dgm:cxn modelId="{BF4ABB0B-02FF-4751-A203-5A7A9119481F}" type="presOf" srcId="{1F12DAE7-650B-4112-BD51-4A88B4FA5623}" destId="{B5BE1F30-D2A1-437E-8F7F-D30104C8EEC0}" srcOrd="1" destOrd="0" presId="urn:microsoft.com/office/officeart/2005/8/layout/bList2#1"/>
    <dgm:cxn modelId="{00A70802-D43C-48EA-BF34-69B565D96CE3}" type="presParOf" srcId="{B4BA95D8-9740-458D-A0DF-EAEAE7776CEC}" destId="{15731469-4B01-4069-BF6E-6A00651B0E64}" srcOrd="0" destOrd="0" presId="urn:microsoft.com/office/officeart/2005/8/layout/bList2#1"/>
    <dgm:cxn modelId="{BB75C92D-2274-444F-B43A-CED7240F0117}" type="presParOf" srcId="{15731469-4B01-4069-BF6E-6A00651B0E64}" destId="{DC87781C-8B3C-45E7-8BB5-ED46BF8388A0}" srcOrd="0" destOrd="0" presId="urn:microsoft.com/office/officeart/2005/8/layout/bList2#1"/>
    <dgm:cxn modelId="{5005E590-AE84-4142-BA37-8E39B192B4F2}" type="presParOf" srcId="{15731469-4B01-4069-BF6E-6A00651B0E64}" destId="{8BAE4D70-EAAE-45B4-B71B-BCC2A77C5F34}" srcOrd="1" destOrd="0" presId="urn:microsoft.com/office/officeart/2005/8/layout/bList2#1"/>
    <dgm:cxn modelId="{8BE36278-22AD-4850-842A-874D8771EA43}" type="presParOf" srcId="{15731469-4B01-4069-BF6E-6A00651B0E64}" destId="{B5BE1F30-D2A1-437E-8F7F-D30104C8EEC0}" srcOrd="2" destOrd="0" presId="urn:microsoft.com/office/officeart/2005/8/layout/bList2#1"/>
    <dgm:cxn modelId="{6BCD97DB-BBEC-4759-BD1C-6E13EB7C587F}" type="presParOf" srcId="{15731469-4B01-4069-BF6E-6A00651B0E64}" destId="{04F4030B-E5A7-4153-804D-FDF9F41D3C00}" srcOrd="3" destOrd="0" presId="urn:microsoft.com/office/officeart/2005/8/layout/bList2#1"/>
    <dgm:cxn modelId="{D3F13C09-DA85-4794-B77A-626761EA745E}" type="presParOf" srcId="{B4BA95D8-9740-458D-A0DF-EAEAE7776CEC}" destId="{A243FFBD-ED89-4C37-B62B-8B627323BF0A}" srcOrd="1" destOrd="0" presId="urn:microsoft.com/office/officeart/2005/8/layout/bList2#1"/>
    <dgm:cxn modelId="{04FB276F-BC38-48FE-807E-637E0CED8692}" type="presParOf" srcId="{B4BA95D8-9740-458D-A0DF-EAEAE7776CEC}" destId="{AC903B03-5967-4568-88D2-5080798CEA91}" srcOrd="2" destOrd="0" presId="urn:microsoft.com/office/officeart/2005/8/layout/bList2#1"/>
    <dgm:cxn modelId="{C7BEA8E8-1847-45F5-94A0-3F927D3DFE28}" type="presParOf" srcId="{AC903B03-5967-4568-88D2-5080798CEA91}" destId="{04E4CB8D-782A-4084-B55F-A029708F1A3D}" srcOrd="0" destOrd="0" presId="urn:microsoft.com/office/officeart/2005/8/layout/bList2#1"/>
    <dgm:cxn modelId="{1F974512-6542-4801-9B8A-3083C1EB608D}" type="presParOf" srcId="{AC903B03-5967-4568-88D2-5080798CEA91}" destId="{1318CDFF-42C3-4E86-BADC-418DCCBCF1A0}" srcOrd="1" destOrd="0" presId="urn:microsoft.com/office/officeart/2005/8/layout/bList2#1"/>
    <dgm:cxn modelId="{057D5C13-A6D2-4770-A096-82CE4A1AA81E}" type="presParOf" srcId="{AC903B03-5967-4568-88D2-5080798CEA91}" destId="{6001C610-8CDE-493E-92A3-53929AEEBBDD}" srcOrd="2" destOrd="0" presId="urn:microsoft.com/office/officeart/2005/8/layout/bList2#1"/>
    <dgm:cxn modelId="{62F0C7B4-30E2-4AC1-80F5-0AC3D0DEA8D2}" type="presParOf" srcId="{AC903B03-5967-4568-88D2-5080798CEA91}" destId="{3122CC4B-6F55-4F90-8E9D-20E5D893E8AD}" srcOrd="3" destOrd="0" presId="urn:microsoft.com/office/officeart/2005/8/layout/bList2#1"/>
    <dgm:cxn modelId="{1F492567-57A9-4EEF-8B8B-792C6C804508}" type="presParOf" srcId="{B4BA95D8-9740-458D-A0DF-EAEAE7776CEC}" destId="{1C1FF1A6-7C97-468A-9C4E-5814FD580DE3}" srcOrd="3" destOrd="0" presId="urn:microsoft.com/office/officeart/2005/8/layout/bList2#1"/>
    <dgm:cxn modelId="{E152C786-5371-4AB9-A31E-24C82E34EEDD}" type="presParOf" srcId="{B4BA95D8-9740-458D-A0DF-EAEAE7776CEC}" destId="{02FED5B6-1B8E-4C00-89F0-04EC11402F8A}" srcOrd="4" destOrd="0" presId="urn:microsoft.com/office/officeart/2005/8/layout/bList2#1"/>
    <dgm:cxn modelId="{753B94E8-2FDB-445F-BAA9-F171AB54149B}" type="presParOf" srcId="{02FED5B6-1B8E-4C00-89F0-04EC11402F8A}" destId="{D00A3654-5C01-4538-B46D-7752A357AC6B}" srcOrd="0" destOrd="0" presId="urn:microsoft.com/office/officeart/2005/8/layout/bList2#1"/>
    <dgm:cxn modelId="{A66F67DF-DE93-4C4B-B042-BA49034AD8A2}" type="presParOf" srcId="{02FED5B6-1B8E-4C00-89F0-04EC11402F8A}" destId="{92383B92-6E66-41E7-B081-C583220FCC68}" srcOrd="1" destOrd="0" presId="urn:microsoft.com/office/officeart/2005/8/layout/bList2#1"/>
    <dgm:cxn modelId="{C8D70A3E-4190-492E-83C3-9C9B38328007}" type="presParOf" srcId="{02FED5B6-1B8E-4C00-89F0-04EC11402F8A}" destId="{20F0BA46-CC28-4CD3-B375-0B0362BA39A3}" srcOrd="2" destOrd="0" presId="urn:microsoft.com/office/officeart/2005/8/layout/bList2#1"/>
    <dgm:cxn modelId="{3AED3A2A-9CDB-4D0D-87F4-C594C8491F8D}" type="presParOf" srcId="{02FED5B6-1B8E-4C00-89F0-04EC11402F8A}" destId="{CC45D3FB-8432-41D4-9731-D84665D22FE1}"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7781C-8B3C-45E7-8BB5-ED46BF8388A0}">
      <dsp:nvSpPr>
        <dsp:cNvPr id="0" name=""/>
        <dsp:cNvSpPr/>
      </dsp:nvSpPr>
      <dsp:spPr>
        <a:xfrm>
          <a:off x="5561" y="1121457"/>
          <a:ext cx="2401924" cy="17929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de-DE" sz="2200" kern="1200" dirty="0" err="1" smtClean="0"/>
            <a:t>voorgeschiedenis</a:t>
          </a:r>
          <a:endParaRPr lang="de-DE" sz="2200" kern="1200" dirty="0"/>
        </a:p>
      </dsp:txBody>
      <dsp:txXfrm>
        <a:off x="47573" y="1163469"/>
        <a:ext cx="2317900" cy="1750973"/>
      </dsp:txXfrm>
    </dsp:sp>
    <dsp:sp modelId="{B5BE1F30-D2A1-437E-8F7F-D30104C8EEC0}">
      <dsp:nvSpPr>
        <dsp:cNvPr id="0" name=""/>
        <dsp:cNvSpPr/>
      </dsp:nvSpPr>
      <dsp:spPr>
        <a:xfrm>
          <a:off x="5561" y="2914442"/>
          <a:ext cx="2401924" cy="770983"/>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w="9525" cap="flat" cmpd="sng" algn="ctr">
          <a:solidFill>
            <a:schemeClr val="accen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de-DE" sz="1400" kern="1200" dirty="0" err="1" smtClean="0"/>
            <a:t>Afwijkingn</a:t>
          </a:r>
          <a:r>
            <a:rPr lang="de-DE" sz="1400" kern="1200" dirty="0" smtClean="0"/>
            <a:t> </a:t>
          </a:r>
          <a:r>
            <a:rPr lang="de-DE" sz="1400" kern="1200" dirty="0" err="1" smtClean="0"/>
            <a:t>of</a:t>
          </a:r>
          <a:r>
            <a:rPr lang="de-DE" sz="1400" kern="1200" dirty="0" smtClean="0"/>
            <a:t> </a:t>
          </a:r>
          <a:r>
            <a:rPr lang="de-DE" sz="1400" kern="1200" dirty="0" err="1" smtClean="0"/>
            <a:t>verwondingen</a:t>
          </a:r>
          <a:r>
            <a:rPr lang="de-DE" sz="1400" kern="1200" dirty="0" smtClean="0"/>
            <a:t> van </a:t>
          </a:r>
          <a:r>
            <a:rPr lang="de-DE" sz="1400" kern="1200" dirty="0" err="1" smtClean="0"/>
            <a:t>voor</a:t>
          </a:r>
          <a:r>
            <a:rPr lang="de-DE" sz="1400" kern="1200" dirty="0" smtClean="0"/>
            <a:t> de </a:t>
          </a:r>
          <a:r>
            <a:rPr lang="de-DE" sz="1400" kern="1200" dirty="0" err="1" smtClean="0"/>
            <a:t>foltering</a:t>
          </a:r>
          <a:endParaRPr lang="de-DE" sz="1400" kern="1200" dirty="0"/>
        </a:p>
      </dsp:txBody>
      <dsp:txXfrm>
        <a:off x="5561" y="2914442"/>
        <a:ext cx="1691495" cy="770983"/>
      </dsp:txXfrm>
    </dsp:sp>
    <dsp:sp modelId="{04F4030B-E5A7-4153-804D-FDF9F41D3C00}">
      <dsp:nvSpPr>
        <dsp:cNvPr id="0" name=""/>
        <dsp:cNvSpPr/>
      </dsp:nvSpPr>
      <dsp:spPr>
        <a:xfrm>
          <a:off x="1765003" y="3036906"/>
          <a:ext cx="840673" cy="840673"/>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E4CB8D-782A-4084-B55F-A029708F1A3D}">
      <dsp:nvSpPr>
        <dsp:cNvPr id="0" name=""/>
        <dsp:cNvSpPr/>
      </dsp:nvSpPr>
      <dsp:spPr>
        <a:xfrm>
          <a:off x="2813948" y="1121457"/>
          <a:ext cx="2401924" cy="17929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de-DE" sz="2200" kern="1200" dirty="0" err="1" smtClean="0"/>
            <a:t>foltering</a:t>
          </a:r>
          <a:endParaRPr lang="de-DE" sz="2200" kern="1200" dirty="0"/>
        </a:p>
      </dsp:txBody>
      <dsp:txXfrm>
        <a:off x="2855960" y="1163469"/>
        <a:ext cx="2317900" cy="1750973"/>
      </dsp:txXfrm>
    </dsp:sp>
    <dsp:sp modelId="{6001C610-8CDE-493E-92A3-53929AEEBBDD}">
      <dsp:nvSpPr>
        <dsp:cNvPr id="0" name=""/>
        <dsp:cNvSpPr/>
      </dsp:nvSpPr>
      <dsp:spPr>
        <a:xfrm>
          <a:off x="2813948" y="2914442"/>
          <a:ext cx="2401924" cy="770983"/>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w="9525" cap="flat" cmpd="sng" algn="ctr">
          <a:solidFill>
            <a:schemeClr val="accen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de-DE" sz="1400" kern="1200" dirty="0" smtClean="0"/>
            <a:t>Vorm, </a:t>
          </a:r>
          <a:r>
            <a:rPr lang="de-DE" sz="1400" kern="1200" dirty="0" err="1" smtClean="0"/>
            <a:t>duur</a:t>
          </a:r>
          <a:r>
            <a:rPr lang="de-DE" sz="1400" kern="1200" dirty="0" smtClean="0"/>
            <a:t>, </a:t>
          </a:r>
          <a:r>
            <a:rPr lang="de-DE" sz="1400" kern="1200" dirty="0" err="1" smtClean="0"/>
            <a:t>instrumenten</a:t>
          </a:r>
          <a:endParaRPr lang="de-DE" sz="1400" kern="1200" dirty="0"/>
        </a:p>
      </dsp:txBody>
      <dsp:txXfrm>
        <a:off x="2813948" y="2914442"/>
        <a:ext cx="1691495" cy="770983"/>
      </dsp:txXfrm>
    </dsp:sp>
    <dsp:sp modelId="{3122CC4B-6F55-4F90-8E9D-20E5D893E8AD}">
      <dsp:nvSpPr>
        <dsp:cNvPr id="0" name=""/>
        <dsp:cNvSpPr/>
      </dsp:nvSpPr>
      <dsp:spPr>
        <a:xfrm>
          <a:off x="4573390" y="3036906"/>
          <a:ext cx="840673" cy="840673"/>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0A3654-5C01-4538-B46D-7752A357AC6B}">
      <dsp:nvSpPr>
        <dsp:cNvPr id="0" name=""/>
        <dsp:cNvSpPr/>
      </dsp:nvSpPr>
      <dsp:spPr>
        <a:xfrm>
          <a:off x="5622335" y="1121457"/>
          <a:ext cx="2401924" cy="17929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de-DE" sz="2200" kern="1200" dirty="0" err="1" smtClean="0"/>
            <a:t>Acute</a:t>
          </a:r>
          <a:r>
            <a:rPr lang="de-DE" sz="2200" kern="1200" dirty="0" smtClean="0"/>
            <a:t> </a:t>
          </a:r>
          <a:r>
            <a:rPr lang="de-DE" sz="2200" kern="1200" dirty="0" err="1" smtClean="0"/>
            <a:t>symptomen</a:t>
          </a:r>
          <a:endParaRPr lang="de-DE" sz="2200" kern="1200" dirty="0"/>
        </a:p>
        <a:p>
          <a:pPr marL="228600" lvl="1" indent="-228600" algn="l" defTabSz="977900">
            <a:lnSpc>
              <a:spcPct val="90000"/>
            </a:lnSpc>
            <a:spcBef>
              <a:spcPct val="0"/>
            </a:spcBef>
            <a:spcAft>
              <a:spcPct val="15000"/>
            </a:spcAft>
            <a:buChar char="••"/>
          </a:pPr>
          <a:r>
            <a:rPr lang="de-DE" sz="2200" kern="1200" dirty="0" smtClean="0"/>
            <a:t>Chronische </a:t>
          </a:r>
          <a:r>
            <a:rPr lang="de-DE" sz="2200" kern="1200" dirty="0" err="1" smtClean="0"/>
            <a:t>symptomen</a:t>
          </a:r>
          <a:endParaRPr lang="de-DE" sz="2200" kern="1200" dirty="0" smtClean="0"/>
        </a:p>
      </dsp:txBody>
      <dsp:txXfrm>
        <a:off x="5664347" y="1163469"/>
        <a:ext cx="2317900" cy="1750973"/>
      </dsp:txXfrm>
    </dsp:sp>
    <dsp:sp modelId="{20F0BA46-CC28-4CD3-B375-0B0362BA39A3}">
      <dsp:nvSpPr>
        <dsp:cNvPr id="0" name=""/>
        <dsp:cNvSpPr/>
      </dsp:nvSpPr>
      <dsp:spPr>
        <a:xfrm>
          <a:off x="5622335" y="2914442"/>
          <a:ext cx="2401924" cy="770983"/>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w="9525" cap="flat" cmpd="sng" algn="ctr">
          <a:solidFill>
            <a:schemeClr val="accen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de-DE" sz="1400" kern="1200" dirty="0" err="1" smtClean="0"/>
            <a:t>Intensiteit</a:t>
          </a:r>
          <a:r>
            <a:rPr lang="de-DE" sz="1400" kern="1200" dirty="0" smtClean="0"/>
            <a:t>, </a:t>
          </a:r>
          <a:r>
            <a:rPr lang="de-DE" sz="1400" kern="1200" dirty="0" err="1" smtClean="0"/>
            <a:t>frequentie</a:t>
          </a:r>
          <a:r>
            <a:rPr lang="de-DE" sz="1400" kern="1200" dirty="0" smtClean="0"/>
            <a:t>, </a:t>
          </a:r>
          <a:r>
            <a:rPr lang="de-DE" sz="1400" kern="1200" dirty="0" err="1" smtClean="0"/>
            <a:t>duur</a:t>
          </a:r>
          <a:r>
            <a:rPr lang="de-DE" sz="1400" kern="1200" dirty="0" smtClean="0"/>
            <a:t>, </a:t>
          </a:r>
          <a:r>
            <a:rPr lang="de-DE" sz="1400" kern="1200" dirty="0" err="1" smtClean="0"/>
            <a:t>klachten</a:t>
          </a:r>
          <a:r>
            <a:rPr lang="de-DE" sz="1400" kern="1200" dirty="0" smtClean="0"/>
            <a:t>, </a:t>
          </a:r>
          <a:r>
            <a:rPr lang="de-DE" sz="1400" kern="1200" dirty="0" err="1" smtClean="0"/>
            <a:t>behandeling</a:t>
          </a:r>
          <a:r>
            <a:rPr lang="de-DE" sz="1400" kern="1200" dirty="0" smtClean="0"/>
            <a:t> </a:t>
          </a:r>
          <a:endParaRPr lang="de-DE" sz="1400" kern="1200" dirty="0"/>
        </a:p>
      </dsp:txBody>
      <dsp:txXfrm>
        <a:off x="5622335" y="2914442"/>
        <a:ext cx="1691495" cy="770983"/>
      </dsp:txXfrm>
    </dsp:sp>
    <dsp:sp modelId="{CC45D3FB-8432-41D4-9731-D84665D22FE1}">
      <dsp:nvSpPr>
        <dsp:cNvPr id="0" name=""/>
        <dsp:cNvSpPr/>
      </dsp:nvSpPr>
      <dsp:spPr>
        <a:xfrm>
          <a:off x="7381778" y="3036906"/>
          <a:ext cx="840673" cy="840673"/>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36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2153065-C6DB-4BCF-B583-A9A396F80BD2}" type="datetimeFigureOut">
              <a:rPr lang="en-GB"/>
              <a:pPr>
                <a:defRPr/>
              </a:pPr>
              <a:t>20/05/2013</a:t>
            </a:fld>
            <a:endParaRPr lang="en-GB" dirty="0"/>
          </a:p>
        </p:txBody>
      </p:sp>
      <p:sp>
        <p:nvSpPr>
          <p:cNvPr id="336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36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C6850E-0FE9-4FDB-8F0C-35A427AA0258}" type="slidenum">
              <a:rPr lang="en-GB"/>
              <a:pPr>
                <a:defRPr/>
              </a:pPr>
              <a:t>‹#›</a:t>
            </a:fld>
            <a:endParaRPr lang="en-GB" dirty="0"/>
          </a:p>
        </p:txBody>
      </p:sp>
    </p:spTree>
    <p:extLst>
      <p:ext uri="{BB962C8B-B14F-4D97-AF65-F5344CB8AC3E}">
        <p14:creationId xmlns:p14="http://schemas.microsoft.com/office/powerpoint/2010/main" val="427476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231427" name="Text Box 2"/>
          <p:cNvSpPr txBox="1">
            <a:spLocks noChangeArrowheads="1"/>
          </p:cNvSpPr>
          <p:nvPr/>
        </p:nvSpPr>
        <p:spPr bwMode="auto">
          <a:xfrm>
            <a:off x="0" y="0"/>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3" name="Rectangle 3"/>
          <p:cNvSpPr>
            <a:spLocks noGrp="1" noChangeArrowheads="1"/>
          </p:cNvSpPr>
          <p:nvPr>
            <p:ph type="dt"/>
          </p:nvPr>
        </p:nvSpPr>
        <p:spPr bwMode="auto">
          <a:xfrm>
            <a:off x="3884613" y="0"/>
            <a:ext cx="2970212"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endParaRPr lang="el-GR"/>
          </a:p>
        </p:txBody>
      </p:sp>
      <p:sp>
        <p:nvSpPr>
          <p:cNvPr id="31749" name="Rectangle 4"/>
          <p:cNvSpPr>
            <a:spLocks noGrp="1" noRot="1" noChangeAspect="1" noChangeArrowheads="1"/>
          </p:cNvSpPr>
          <p:nvPr>
            <p:ph type="sldImg"/>
          </p:nvPr>
        </p:nvSpPr>
        <p:spPr bwMode="auto">
          <a:xfrm>
            <a:off x="1143000" y="685800"/>
            <a:ext cx="4570413" cy="3427413"/>
          </a:xfrm>
          <a:prstGeom prst="rect">
            <a:avLst/>
          </a:prstGeom>
          <a:noFill/>
          <a:ln w="9525">
            <a:noFill/>
            <a:miter lim="800000"/>
            <a:headEnd/>
            <a:tailEnd/>
          </a:ln>
        </p:spPr>
      </p:sp>
      <p:sp>
        <p:nvSpPr>
          <p:cNvPr id="5125" name="Rectangle 5"/>
          <p:cNvSpPr>
            <a:spLocks noGrp="1" noChangeArrowheads="1"/>
          </p:cNvSpPr>
          <p:nvPr>
            <p:ph type="body"/>
          </p:nvPr>
        </p:nvSpPr>
        <p:spPr bwMode="auto">
          <a:xfrm>
            <a:off x="685800" y="4343400"/>
            <a:ext cx="5484813" cy="4113213"/>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AT" noProof="0" smtClean="0"/>
          </a:p>
        </p:txBody>
      </p:sp>
      <p:sp>
        <p:nvSpPr>
          <p:cNvPr id="231431" name="Text Box 6"/>
          <p:cNvSpPr txBox="1">
            <a:spLocks noChangeArrowheads="1"/>
          </p:cNvSpPr>
          <p:nvPr/>
        </p:nvSpPr>
        <p:spPr bwMode="auto">
          <a:xfrm>
            <a:off x="0" y="8685213"/>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7" name="Rectangle 7"/>
          <p:cNvSpPr>
            <a:spLocks noGrp="1" noChangeArrowheads="1"/>
          </p:cNvSpPr>
          <p:nvPr>
            <p:ph type="sldNum"/>
          </p:nvPr>
        </p:nvSpPr>
        <p:spPr bwMode="auto">
          <a:xfrm>
            <a:off x="3884613" y="8685213"/>
            <a:ext cx="2970212" cy="455612"/>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fld id="{B0ECBF3F-8F26-4CBC-99B7-6F609FAB8059}" type="slidenum">
              <a:rPr lang="el-GR"/>
              <a:pPr>
                <a:defRPr/>
              </a:pPr>
              <a:t>‹#›</a:t>
            </a:fld>
            <a:endParaRPr lang="el-GR"/>
          </a:p>
        </p:txBody>
      </p:sp>
    </p:spTree>
    <p:extLst>
      <p:ext uri="{BB962C8B-B14F-4D97-AF65-F5344CB8AC3E}">
        <p14:creationId xmlns:p14="http://schemas.microsoft.com/office/powerpoint/2010/main" val="369380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vict.org.n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vict.org.n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7FFA7266-CFE4-4A6F-9557-B577AA268986}" type="slidenum">
              <a:rPr lang="el-GR" smtClean="0">
                <a:solidFill>
                  <a:srgbClr val="000000"/>
                </a:solidFill>
                <a:latin typeface="Times New Roman" pitchFamily="18" charset="0"/>
              </a:rPr>
              <a:pPr eaLnBrk="1" hangingPunct="1">
                <a:buSzPct val="45000"/>
                <a:buFont typeface="Wingdings" pitchFamily="2" charset="2"/>
                <a:buNone/>
                <a:defRPr/>
              </a:pPr>
              <a:t>1</a:t>
            </a:fld>
            <a:endParaRPr lang="el-GR"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4820"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dirty="0" smtClean="0">
              <a:latin typeface="Calibri" pitchFamily="34" charset="0"/>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30C5D9-B347-468F-9D46-36F0CADE075F}"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de-DE" dirty="0" smtClean="0"/>
              <a:t>Based on  </a:t>
            </a:r>
            <a:r>
              <a:rPr lang="en-GB" sz="1200" kern="1200" dirty="0" err="1" smtClean="0">
                <a:solidFill>
                  <a:srgbClr val="000000"/>
                </a:solidFill>
                <a:effectLst/>
                <a:latin typeface="Times New Roman" pitchFamily="18" charset="0"/>
                <a:ea typeface="+mn-ea"/>
                <a:cs typeface="+mn-cs"/>
              </a:rPr>
              <a:t>Lis</a:t>
            </a:r>
            <a:r>
              <a:rPr lang="en-GB" sz="1200" kern="1200" dirty="0" smtClean="0">
                <a:solidFill>
                  <a:srgbClr val="000000"/>
                </a:solidFill>
                <a:effectLst/>
                <a:latin typeface="Times New Roman" pitchFamily="18" charset="0"/>
                <a:ea typeface="+mn-ea"/>
                <a:cs typeface="+mn-cs"/>
              </a:rPr>
              <a:t> </a:t>
            </a:r>
            <a:r>
              <a:rPr lang="en-GB" sz="1200" kern="1200" dirty="0" err="1" smtClean="0">
                <a:solidFill>
                  <a:srgbClr val="000000"/>
                </a:solidFill>
                <a:effectLst/>
                <a:latin typeface="Times New Roman" pitchFamily="18" charset="0"/>
                <a:ea typeface="+mn-ea"/>
                <a:cs typeface="+mn-cs"/>
              </a:rPr>
              <a:t>Danielsen</a:t>
            </a:r>
            <a:r>
              <a:rPr lang="en-GB" sz="1200" kern="1200" dirty="0" smtClean="0">
                <a:solidFill>
                  <a:srgbClr val="000000"/>
                </a:solidFill>
                <a:effectLst/>
                <a:latin typeface="Times New Roman" pitchFamily="18" charset="0"/>
                <a:ea typeface="+mn-ea"/>
                <a:cs typeface="+mn-cs"/>
              </a:rPr>
              <a:t>, Ole </a:t>
            </a:r>
            <a:r>
              <a:rPr lang="en-GB" sz="1200" kern="1200" dirty="0" err="1" smtClean="0">
                <a:solidFill>
                  <a:srgbClr val="000000"/>
                </a:solidFill>
                <a:effectLst/>
                <a:latin typeface="Times New Roman" pitchFamily="18" charset="0"/>
                <a:ea typeface="+mn-ea"/>
                <a:cs typeface="+mn-cs"/>
              </a:rPr>
              <a:t>Vedel</a:t>
            </a:r>
            <a:r>
              <a:rPr lang="en-GB" sz="1200" kern="1200" dirty="0" smtClean="0">
                <a:solidFill>
                  <a:srgbClr val="000000"/>
                </a:solidFill>
                <a:effectLst/>
                <a:latin typeface="Times New Roman" pitchFamily="18" charset="0"/>
                <a:ea typeface="+mn-ea"/>
                <a:cs typeface="+mn-cs"/>
              </a:rPr>
              <a:t> Rasmussen: Dermatological findings after alleged torture, TORTURE, Volume 16, Number 2, 2006 (free full text available). </a:t>
            </a:r>
          </a:p>
          <a:p>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en-GB" sz="1200" b="1" i="0" u="none" strike="noStrike" kern="1200" baseline="0" dirty="0" smtClean="0">
                <a:solidFill>
                  <a:srgbClr val="000000"/>
                </a:solidFill>
                <a:latin typeface="Times New Roman" pitchFamily="18" charset="0"/>
                <a:ea typeface="+mn-ea"/>
                <a:cs typeface="+mn-cs"/>
              </a:rPr>
              <a:t>For an excellent overview see: </a:t>
            </a:r>
            <a:r>
              <a:rPr lang="en-GB" sz="1200" kern="1200" dirty="0" err="1" smtClean="0">
                <a:solidFill>
                  <a:srgbClr val="000000"/>
                </a:solidFill>
                <a:effectLst/>
                <a:latin typeface="Times New Roman" pitchFamily="18" charset="0"/>
                <a:ea typeface="+mn-ea"/>
                <a:cs typeface="+mn-cs"/>
              </a:rPr>
              <a:t>Lis</a:t>
            </a:r>
            <a:r>
              <a:rPr lang="en-GB" sz="1200" kern="1200" dirty="0" smtClean="0">
                <a:solidFill>
                  <a:srgbClr val="000000"/>
                </a:solidFill>
                <a:effectLst/>
                <a:latin typeface="Times New Roman" pitchFamily="18" charset="0"/>
                <a:ea typeface="+mn-ea"/>
                <a:cs typeface="+mn-cs"/>
              </a:rPr>
              <a:t> </a:t>
            </a:r>
            <a:r>
              <a:rPr lang="en-GB" sz="1200" kern="1200" dirty="0" err="1" smtClean="0">
                <a:solidFill>
                  <a:srgbClr val="000000"/>
                </a:solidFill>
                <a:effectLst/>
                <a:latin typeface="Times New Roman" pitchFamily="18" charset="0"/>
                <a:ea typeface="+mn-ea"/>
                <a:cs typeface="+mn-cs"/>
              </a:rPr>
              <a:t>Danielsen</a:t>
            </a:r>
            <a:r>
              <a:rPr lang="en-GB" sz="1200" kern="1200" dirty="0" smtClean="0">
                <a:solidFill>
                  <a:srgbClr val="000000"/>
                </a:solidFill>
                <a:effectLst/>
                <a:latin typeface="Times New Roman" pitchFamily="18" charset="0"/>
                <a:ea typeface="+mn-ea"/>
                <a:cs typeface="+mn-cs"/>
              </a:rPr>
              <a:t>, Ole </a:t>
            </a:r>
            <a:r>
              <a:rPr lang="en-GB" sz="1200" kern="1200" dirty="0" err="1" smtClean="0">
                <a:solidFill>
                  <a:srgbClr val="000000"/>
                </a:solidFill>
                <a:effectLst/>
                <a:latin typeface="Times New Roman" pitchFamily="18" charset="0"/>
                <a:ea typeface="+mn-ea"/>
                <a:cs typeface="+mn-cs"/>
              </a:rPr>
              <a:t>Vedel</a:t>
            </a:r>
            <a:r>
              <a:rPr lang="en-GB" sz="1200" kern="1200" dirty="0" smtClean="0">
                <a:solidFill>
                  <a:srgbClr val="000000"/>
                </a:solidFill>
                <a:effectLst/>
                <a:latin typeface="Times New Roman" pitchFamily="18" charset="0"/>
                <a:ea typeface="+mn-ea"/>
                <a:cs typeface="+mn-cs"/>
              </a:rPr>
              <a:t> Rasmussen: Dermatological findings after alleged torture, TORTURE, Volume 16, Number 2, 2006 (free full text available). </a:t>
            </a:r>
            <a:endParaRPr lang="en-GB" sz="1200" kern="1200" dirty="0">
              <a:solidFill>
                <a:srgbClr val="000000"/>
              </a:solidFill>
              <a:effectLst/>
              <a:latin typeface="Times New Roman" pitchFamily="18"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en-GB" i="1" dirty="0" smtClean="0"/>
              <a:t>CT (scan)</a:t>
            </a:r>
            <a:r>
              <a:rPr lang="en-GB" dirty="0" smtClean="0"/>
              <a:t> stands for Computed Tomography </a:t>
            </a:r>
            <a:r>
              <a:rPr lang="en-GB" i="1" dirty="0" smtClean="0"/>
              <a:t>scan</a:t>
            </a:r>
            <a:r>
              <a:rPr lang="en-GB" dirty="0" smtClean="0"/>
              <a:t>. It is also known as a </a:t>
            </a:r>
            <a:r>
              <a:rPr lang="en-GB" i="1" dirty="0" smtClean="0"/>
              <a:t>CAT</a:t>
            </a:r>
            <a:r>
              <a:rPr lang="en-GB" dirty="0" smtClean="0"/>
              <a:t> (Computer Axial Tomography) </a:t>
            </a:r>
            <a:r>
              <a:rPr lang="en-GB" i="1" dirty="0" smtClean="0"/>
              <a:t>scan and is commonly available. </a:t>
            </a:r>
            <a:br>
              <a:rPr lang="en-GB" i="1" dirty="0" smtClean="0"/>
            </a:br>
            <a:r>
              <a:rPr lang="en-GB" i="1" dirty="0" smtClean="0"/>
              <a:t>Magnetic resonance imaging</a:t>
            </a:r>
            <a:r>
              <a:rPr lang="en-GB" dirty="0" smtClean="0"/>
              <a:t> (</a:t>
            </a:r>
            <a:r>
              <a:rPr lang="en-GB" i="1" dirty="0" smtClean="0"/>
              <a:t>MRI</a:t>
            </a:r>
            <a:r>
              <a:rPr lang="en-GB" dirty="0" smtClean="0"/>
              <a:t>), nuclear </a:t>
            </a:r>
            <a:r>
              <a:rPr lang="en-GB" i="1" dirty="0" smtClean="0"/>
              <a:t>magnetic resonance imaging</a:t>
            </a:r>
            <a:r>
              <a:rPr lang="en-GB" dirty="0" smtClean="0"/>
              <a:t> (NMRI), or magnetic resonance tomography (MRT) is a more complex procedure that</a:t>
            </a:r>
            <a:r>
              <a:rPr lang="en-GB" baseline="0" dirty="0" smtClean="0"/>
              <a:t> is not always available. Especially in older MRI equipment, the patient has to tolerate a narrow, close and noisy space, which might require preparation or special consideration especially in torture survivors.</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AT" dirty="0" smtClean="0"/>
              <a:t>For further anatomic details, refer to standard textbooks of anatomy</a:t>
            </a:r>
            <a:r>
              <a:rPr lang="de-AT" baseline="0" dirty="0" smtClean="0"/>
              <a:t> (see for example http://www.innerbody.com/anatomy)</a:t>
            </a:r>
          </a:p>
          <a:p>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Rot="1" noChangeAspect="1" noChangeArrowheads="1" noTextEdit="1"/>
          </p:cNvSpPr>
          <p:nvPr>
            <p:ph type="sldImg"/>
          </p:nvPr>
        </p:nvSpPr>
        <p:spPr/>
      </p:sp>
      <p:sp>
        <p:nvSpPr>
          <p:cNvPr id="216066" name="Rectangle 3"/>
          <p:cNvSpPr>
            <a:spLocks noGrp="1" noChangeArrowheads="1"/>
          </p:cNvSpPr>
          <p:nvPr>
            <p:ph type="body" idx="1"/>
          </p:nvPr>
        </p:nvSpPr>
        <p:spPr>
          <a:noFill/>
        </p:spPr>
        <p:txBody>
          <a:bodyPr/>
          <a:lstStyle/>
          <a:p>
            <a:r>
              <a:rPr lang="de-DE" dirty="0" smtClean="0"/>
              <a:t>Oropharynx: </a:t>
            </a:r>
            <a:r>
              <a:rPr lang="en-GB" i="1" dirty="0" smtClean="0"/>
              <a:t>Oropharynx</a:t>
            </a:r>
            <a:r>
              <a:rPr lang="en-GB" dirty="0" smtClean="0"/>
              <a:t> (the oral part of the pharynx) reaches from the Uvula to the level of the hyoid bone. </a:t>
            </a:r>
          </a:p>
          <a:p>
            <a:r>
              <a:rPr lang="de-DE" dirty="0" smtClean="0"/>
              <a:t>Especially the examination of the mouth</a:t>
            </a:r>
            <a:r>
              <a:rPr lang="de-DE" baseline="0" dirty="0" smtClean="0"/>
              <a:t> and oral cavity can trigger traumatic memories of sexual or other abuse- perform with care !</a:t>
            </a:r>
          </a:p>
          <a:p>
            <a:r>
              <a:rPr lang="de-DE" baseline="0" dirty="0" smtClean="0"/>
              <a:t>Electricity is frequently used in the oral cavity because of high sensitivity of pain and as traces are less readily seen.</a:t>
            </a:r>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p:sp>
      <p:sp>
        <p:nvSpPr>
          <p:cNvPr id="218114" name="Rectangle 3"/>
          <p:cNvSpPr>
            <a:spLocks noGrp="1" noChangeArrowheads="1"/>
          </p:cNvSpPr>
          <p:nvPr>
            <p:ph type="body" idx="1"/>
          </p:nvPr>
        </p:nvSpPr>
        <p:spPr>
          <a:noFill/>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DE" dirty="0" smtClean="0"/>
              <a:t>Source: </a:t>
            </a:r>
            <a:r>
              <a:rPr lang="en-US" b="1" dirty="0" smtClean="0">
                <a:hlinkClick r:id="rId3"/>
              </a:rPr>
              <a:t>CVICT (</a:t>
            </a:r>
            <a:r>
              <a:rPr lang="en-US" b="1" i="1" dirty="0" smtClean="0">
                <a:hlinkClick r:id="rId3"/>
              </a:rPr>
              <a:t>Centre</a:t>
            </a:r>
            <a:r>
              <a:rPr lang="en-US" b="1" dirty="0" smtClean="0">
                <a:hlinkClick r:id="rId3"/>
              </a:rPr>
              <a:t> for </a:t>
            </a:r>
            <a:r>
              <a:rPr lang="en-US" b="1" i="1" dirty="0" smtClean="0">
                <a:hlinkClick r:id="rId3"/>
              </a:rPr>
              <a:t>Victims</a:t>
            </a:r>
            <a:r>
              <a:rPr lang="en-US" b="1" dirty="0" smtClean="0">
                <a:hlinkClick r:id="rId3"/>
              </a:rPr>
              <a:t> of </a:t>
            </a:r>
            <a:r>
              <a:rPr lang="en-US" b="1" i="1" dirty="0" smtClean="0">
                <a:hlinkClick r:id="rId3"/>
              </a:rPr>
              <a:t>Torture Nepal</a:t>
            </a:r>
            <a:r>
              <a:rPr lang="en-US" b="1" dirty="0" smtClean="0">
                <a:hlinkClick r:id="rId3"/>
              </a:rPr>
              <a:t>)</a:t>
            </a:r>
            <a:endParaRPr lang="en-US" b="1" dirty="0" smtClean="0"/>
          </a:p>
          <a:p>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p:sp>
      <p:sp>
        <p:nvSpPr>
          <p:cNvPr id="218114" name="Rectangle 3"/>
          <p:cNvSpPr>
            <a:spLocks noGrp="1" noChangeArrowheads="1"/>
          </p:cNvSpPr>
          <p:nvPr>
            <p:ph type="body" idx="1"/>
          </p:nvPr>
        </p:nvSpPr>
        <p:spPr>
          <a:noFill/>
        </p:spPr>
        <p:txBody>
          <a:bodyPr/>
          <a:lstStyle/>
          <a:p>
            <a:r>
              <a:rPr lang="de-DE" dirty="0" smtClean="0"/>
              <a:t>Kidney damage after (acutely life threatening) damage</a:t>
            </a:r>
            <a:r>
              <a:rPr lang="de-DE" baseline="0" dirty="0" smtClean="0"/>
              <a:t> to muscle cells releasing myoglobine from blood cells (</a:t>
            </a:r>
            <a:r>
              <a:rPr lang="en-GB" dirty="0" err="1" smtClean="0">
                <a:effectLst/>
              </a:rPr>
              <a:t>Rhabdomyolysis</a:t>
            </a:r>
            <a:r>
              <a:rPr lang="en-GB" dirty="0" smtClean="0">
                <a:effectLst/>
              </a:rPr>
              <a:t>)</a:t>
            </a:r>
            <a:r>
              <a:rPr lang="en-GB" baseline="0" dirty="0" smtClean="0">
                <a:effectLst/>
              </a:rPr>
              <a:t> or through direct physical impact are common but frequently overlooked. Beatings in the kidney area are frequently used as they are extremely </a:t>
            </a:r>
            <a:r>
              <a:rPr lang="en-GB" baseline="0" dirty="0" err="1" smtClean="0">
                <a:effectLst/>
              </a:rPr>
              <a:t>painfull</a:t>
            </a:r>
            <a:r>
              <a:rPr lang="en-GB" baseline="0" dirty="0" smtClean="0">
                <a:effectLst/>
              </a:rPr>
              <a:t>.</a:t>
            </a:r>
            <a:br>
              <a:rPr lang="en-GB" baseline="0" dirty="0" smtClean="0">
                <a:effectLst/>
              </a:rPr>
            </a:br>
            <a:endParaRPr lang="en-GB" dirty="0" smtClean="0">
              <a:effectLst/>
            </a:endParaRPr>
          </a:p>
          <a:p>
            <a:r>
              <a:rPr lang="de-AT" dirty="0" smtClean="0">
                <a:effectLst/>
              </a:rPr>
              <a:t>See  </a:t>
            </a:r>
            <a:endParaRPr lang="en-GB" dirty="0" smtClean="0">
              <a:effectLst/>
            </a:endParaRPr>
          </a:p>
          <a:p>
            <a:r>
              <a:rPr lang="en-GB" dirty="0" smtClean="0">
                <a:effectLst/>
              </a:rPr>
              <a:t>Malik GH. </a:t>
            </a:r>
            <a:r>
              <a:rPr lang="en-GB" dirty="0" err="1" smtClean="0">
                <a:effectLst/>
              </a:rPr>
              <a:t>Rhabdomyolysis</a:t>
            </a:r>
            <a:r>
              <a:rPr lang="en-GB" dirty="0" smtClean="0">
                <a:effectLst/>
              </a:rPr>
              <a:t> and myoglobin-induced acute renal failure. Saudi Journal of Kidney Diseases and Transplantation. 1998;9(3):273. </a:t>
            </a:r>
          </a:p>
          <a:p>
            <a:r>
              <a:rPr lang="en-GB" dirty="0" err="1" smtClean="0">
                <a:effectLst/>
              </a:rPr>
              <a:t>Lameire</a:t>
            </a:r>
            <a:r>
              <a:rPr lang="en-GB" dirty="0" smtClean="0">
                <a:effectLst/>
              </a:rPr>
              <a:t> N, </a:t>
            </a:r>
            <a:r>
              <a:rPr lang="en-GB" dirty="0" err="1" smtClean="0">
                <a:effectLst/>
              </a:rPr>
              <a:t>Vermeersch</a:t>
            </a:r>
            <a:r>
              <a:rPr lang="en-GB" dirty="0" smtClean="0">
                <a:effectLst/>
              </a:rPr>
              <a:t> E. </a:t>
            </a:r>
            <a:r>
              <a:rPr lang="en-GB" dirty="0" err="1" smtClean="0">
                <a:effectLst/>
              </a:rPr>
              <a:t>Nephrological</a:t>
            </a:r>
            <a:r>
              <a:rPr lang="en-GB" dirty="0" smtClean="0">
                <a:effectLst/>
              </a:rPr>
              <a:t> and moral aspects of physical torture. Nephrology Dialysis Transplantation. 1995;10(2):160–1. </a:t>
            </a:r>
          </a:p>
          <a:p>
            <a:endParaRPr lang="de-DE" dirty="0" smtClean="0"/>
          </a:p>
          <a:p>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p:sp>
      <p:sp>
        <p:nvSpPr>
          <p:cNvPr id="220162"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p:sp>
      <p:sp>
        <p:nvSpPr>
          <p:cNvPr id="220162"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p:sp>
      <p:sp>
        <p:nvSpPr>
          <p:cNvPr id="19968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p:sp>
      <p:sp>
        <p:nvSpPr>
          <p:cNvPr id="220162" name="Rectangle 3"/>
          <p:cNvSpPr>
            <a:spLocks noGrp="1" noChangeArrowheads="1"/>
          </p:cNvSpPr>
          <p:nvPr>
            <p:ph type="body" idx="1"/>
          </p:nvPr>
        </p:nvSpPr>
        <p:spPr>
          <a:noFill/>
        </p:spPr>
        <p:txBody>
          <a:bodyPr/>
          <a:lstStyle/>
          <a:p>
            <a:r>
              <a:rPr lang="en-GB" dirty="0" smtClean="0"/>
              <a:t>See also </a:t>
            </a:r>
            <a:br>
              <a:rPr lang="en-GB" dirty="0" smtClean="0"/>
            </a:br>
            <a:r>
              <a:rPr lang="en-GB" dirty="0" err="1" smtClean="0">
                <a:effectLst/>
              </a:rPr>
              <a:t>Mollica</a:t>
            </a:r>
            <a:r>
              <a:rPr lang="en-GB" dirty="0" smtClean="0">
                <a:effectLst/>
              </a:rPr>
              <a:t> RF, Henderson DC, Tor S. Psychiatric effects of traumatic brain injury events in Cambodian survivors of mass violence. BJP. 2002 Jan 10;181(4):339–47,</a:t>
            </a:r>
          </a:p>
          <a:p>
            <a:r>
              <a:rPr lang="en-GB" dirty="0" smtClean="0">
                <a:effectLst/>
              </a:rPr>
              <a:t>and http://concussion.buffalo.edu/management%20of%20concussion%20and%20post%20concussion%20syndrome.pdf</a:t>
            </a:r>
          </a:p>
          <a:p>
            <a:endParaRPr lang="en-GB" dirty="0" smtClean="0">
              <a:effectLst/>
            </a:endParaRPr>
          </a:p>
          <a:p>
            <a:r>
              <a:rPr lang="en-GB" dirty="0" smtClean="0"/>
              <a:t/>
            </a:r>
            <a:br>
              <a:rPr lang="en-GB" dirty="0" smtClean="0"/>
            </a:br>
            <a:endParaRPr lang="de-DE" sz="1200" b="1"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i="1" dirty="0" smtClean="0"/>
              <a:t>Magnetic resonance imaging</a:t>
            </a:r>
            <a:r>
              <a:rPr lang="en-GB" dirty="0" smtClean="0"/>
              <a:t> (</a:t>
            </a:r>
            <a:r>
              <a:rPr lang="en-GB" i="1" dirty="0" smtClean="0"/>
              <a:t>MRI</a:t>
            </a:r>
            <a:r>
              <a:rPr lang="en-GB" dirty="0" smtClean="0"/>
              <a:t>), nuclear </a:t>
            </a:r>
            <a:r>
              <a:rPr lang="en-GB" i="1" dirty="0" smtClean="0"/>
              <a:t>magnetic resonance imaging</a:t>
            </a:r>
            <a:r>
              <a:rPr lang="en-GB" dirty="0" smtClean="0"/>
              <a:t> (NMRI), or magnetic resonance tomography (MRT) is a more complex procedure that</a:t>
            </a:r>
            <a:r>
              <a:rPr lang="en-GB" baseline="0" dirty="0" smtClean="0"/>
              <a:t> is not always available. Especially in older MRI equipment, the patient has to tolerate a narrow, close and noisy space, which might require preparation or special consideration especially in torture survivors.</a:t>
            </a:r>
          </a:p>
          <a:p>
            <a:endParaRPr lang="de-D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p:sp>
      <p:sp>
        <p:nvSpPr>
          <p:cNvPr id="220162" name="Rectangle 3"/>
          <p:cNvSpPr>
            <a:spLocks noGrp="1" noChangeArrowheads="1"/>
          </p:cNvSpPr>
          <p:nvPr>
            <p:ph type="body" idx="1"/>
          </p:nvPr>
        </p:nvSpPr>
        <p:spPr>
          <a:noFill/>
        </p:spPr>
        <p:txBody>
          <a:bodyPr/>
          <a:lstStyle/>
          <a:p>
            <a:r>
              <a:rPr lang="en-GB" dirty="0" smtClean="0"/>
              <a:t>See also </a:t>
            </a:r>
            <a:br>
              <a:rPr lang="en-GB" dirty="0" smtClean="0"/>
            </a:br>
            <a:r>
              <a:rPr lang="en-GB" dirty="0" err="1" smtClean="0">
                <a:effectLst/>
              </a:rPr>
              <a:t>Mollica</a:t>
            </a:r>
            <a:r>
              <a:rPr lang="en-GB" dirty="0" smtClean="0">
                <a:effectLst/>
              </a:rPr>
              <a:t> RF, Henderson DC, Tor S. Psychiatric effects of traumatic brain injury events in Cambodian survivors of mass violence. BJP. 2002 Jan 10;181(4):339–47,</a:t>
            </a:r>
          </a:p>
          <a:p>
            <a:r>
              <a:rPr lang="en-GB" dirty="0" err="1" smtClean="0">
                <a:effectLst/>
              </a:rPr>
              <a:t>Boake</a:t>
            </a:r>
            <a:r>
              <a:rPr lang="en-GB" dirty="0" smtClean="0">
                <a:effectLst/>
              </a:rPr>
              <a:t> C, McCauley SR, Levin HS, </a:t>
            </a:r>
            <a:r>
              <a:rPr lang="en-GB" dirty="0" err="1" smtClean="0">
                <a:effectLst/>
              </a:rPr>
              <a:t>Pedroza</a:t>
            </a:r>
            <a:r>
              <a:rPr lang="en-GB" dirty="0" smtClean="0">
                <a:effectLst/>
              </a:rPr>
              <a:t> C, </a:t>
            </a:r>
            <a:r>
              <a:rPr lang="en-GB" dirty="0" err="1" smtClean="0">
                <a:effectLst/>
              </a:rPr>
              <a:t>Contant</a:t>
            </a:r>
            <a:r>
              <a:rPr lang="en-GB" dirty="0" smtClean="0">
                <a:effectLst/>
              </a:rPr>
              <a:t> CF, Song JX, et al. Diagnostic Criteria for </a:t>
            </a:r>
            <a:r>
              <a:rPr lang="en-GB" dirty="0" err="1" smtClean="0">
                <a:effectLst/>
              </a:rPr>
              <a:t>Postconcussional</a:t>
            </a:r>
            <a:r>
              <a:rPr lang="en-GB" dirty="0" smtClean="0">
                <a:effectLst/>
              </a:rPr>
              <a:t> Syndrome After Mild to Moderate Traumatic Brain Injury. J Neuropsychiatry </a:t>
            </a:r>
            <a:r>
              <a:rPr lang="en-GB" dirty="0" err="1" smtClean="0">
                <a:effectLst/>
              </a:rPr>
              <a:t>Clin</a:t>
            </a:r>
            <a:r>
              <a:rPr lang="en-GB" dirty="0" smtClean="0">
                <a:effectLst/>
              </a:rPr>
              <a:t> </a:t>
            </a:r>
            <a:r>
              <a:rPr lang="en-GB" dirty="0" err="1" smtClean="0">
                <a:effectLst/>
              </a:rPr>
              <a:t>Neurosci</a:t>
            </a:r>
            <a:r>
              <a:rPr lang="en-GB" dirty="0" smtClean="0">
                <a:effectLst/>
              </a:rPr>
              <a:t>. 2005 Aug 1;17(3):350–6. </a:t>
            </a:r>
          </a:p>
          <a:p>
            <a:endParaRPr lang="en-GB" dirty="0" smtClean="0">
              <a:effectLst/>
            </a:endParaRPr>
          </a:p>
          <a:p>
            <a:r>
              <a:rPr lang="en-GB" dirty="0" smtClean="0">
                <a:effectLst/>
              </a:rPr>
              <a:t>and http://concussion.buffalo.edu/management%20of%20concussion%20and%20post%20concussion%20syndrome.pdf</a:t>
            </a:r>
          </a:p>
          <a:p>
            <a:endParaRPr lang="en-GB" dirty="0" smtClean="0">
              <a:effectLst/>
            </a:endParaRPr>
          </a:p>
          <a:p>
            <a:r>
              <a:rPr lang="en-GB" dirty="0" smtClean="0"/>
              <a:t/>
            </a:r>
            <a:br>
              <a:rPr lang="en-GB" dirty="0" smtClean="0"/>
            </a:br>
            <a:endParaRPr lang="de-DE" sz="1200" b="1"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i="1" dirty="0" smtClean="0"/>
              <a:t>Magnetic resonance imaging</a:t>
            </a:r>
            <a:r>
              <a:rPr lang="en-GB" dirty="0" smtClean="0"/>
              <a:t> (</a:t>
            </a:r>
            <a:r>
              <a:rPr lang="en-GB" i="1" dirty="0" smtClean="0"/>
              <a:t>MRI</a:t>
            </a:r>
            <a:r>
              <a:rPr lang="en-GB" dirty="0" smtClean="0"/>
              <a:t>), nuclear </a:t>
            </a:r>
            <a:r>
              <a:rPr lang="en-GB" i="1" dirty="0" smtClean="0"/>
              <a:t>magnetic resonance imaging</a:t>
            </a:r>
            <a:r>
              <a:rPr lang="en-GB" dirty="0" smtClean="0"/>
              <a:t> (NMRI), or magnetic resonance tomography (MRT) is a more complex procedure that</a:t>
            </a:r>
            <a:r>
              <a:rPr lang="en-GB" baseline="0" dirty="0" smtClean="0"/>
              <a:t> is not always available. Especially in older MRI equipment, the patient has to tolerate a narrow, close and noisy space, which might require preparation or special consideration especially in torture survivors.</a:t>
            </a:r>
          </a:p>
          <a:p>
            <a:endParaRPr lang="de-D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p:sp>
      <p:sp>
        <p:nvSpPr>
          <p:cNvPr id="222210"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p:sp>
      <p:sp>
        <p:nvSpPr>
          <p:cNvPr id="222210"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p:sp>
      <p:sp>
        <p:nvSpPr>
          <p:cNvPr id="224258"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spect="1" noChangeArrowheads="1" noTextEdit="1"/>
          </p:cNvSpPr>
          <p:nvPr>
            <p:ph type="sldImg"/>
          </p:nvPr>
        </p:nvSpPr>
        <p:spPr/>
      </p:sp>
      <p:sp>
        <p:nvSpPr>
          <p:cNvPr id="226306"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p:sp>
      <p:sp>
        <p:nvSpPr>
          <p:cNvPr id="228354"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p:sp>
      <p:sp>
        <p:nvSpPr>
          <p:cNvPr id="201730"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p:sp>
      <p:sp>
        <p:nvSpPr>
          <p:cNvPr id="20377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p:sp>
      <p:sp>
        <p:nvSpPr>
          <p:cNvPr id="205826"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ChangeArrowheads="1" noTextEdit="1"/>
          </p:cNvSpPr>
          <p:nvPr>
            <p:ph type="sldImg"/>
          </p:nvPr>
        </p:nvSpPr>
        <p:spPr/>
      </p:sp>
      <p:sp>
        <p:nvSpPr>
          <p:cNvPr id="207874"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ChangeArrowheads="1" noTextEdit="1"/>
          </p:cNvSpPr>
          <p:nvPr>
            <p:ph type="sldImg"/>
          </p:nvPr>
        </p:nvSpPr>
        <p:spPr/>
      </p:sp>
      <p:sp>
        <p:nvSpPr>
          <p:cNvPr id="209922" name="Rectangle 3"/>
          <p:cNvSpPr>
            <a:spLocks noGrp="1" noChangeArrowheads="1"/>
          </p:cNvSpPr>
          <p:nvPr>
            <p:ph type="body" idx="1"/>
          </p:nvPr>
        </p:nvSpPr>
        <p:spPr>
          <a:noFill/>
        </p:spPr>
        <p:txBody>
          <a:bodyPr/>
          <a:lstStyle/>
          <a:p>
            <a:r>
              <a:rPr lang="de-DE"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ChangeArrowheads="1" noTextEdit="1"/>
          </p:cNvSpPr>
          <p:nvPr>
            <p:ph type="sldImg"/>
          </p:nvPr>
        </p:nvSpPr>
        <p:spPr/>
      </p:sp>
      <p:sp>
        <p:nvSpPr>
          <p:cNvPr id="211970" name="Rectangle 3"/>
          <p:cNvSpPr>
            <a:spLocks noGrp="1" noChangeArrowheads="1"/>
          </p:cNvSpPr>
          <p:nvPr>
            <p:ph type="body" idx="1"/>
          </p:nvPr>
        </p:nvSpPr>
        <p:spPr>
          <a:noFill/>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DE" dirty="0" smtClean="0"/>
              <a:t>Source: </a:t>
            </a:r>
            <a:r>
              <a:rPr lang="en-US" b="1" dirty="0" smtClean="0">
                <a:hlinkClick r:id="rId3"/>
              </a:rPr>
              <a:t>CVICT (</a:t>
            </a:r>
            <a:r>
              <a:rPr lang="en-US" b="1" i="1" dirty="0" smtClean="0">
                <a:hlinkClick r:id="rId3"/>
              </a:rPr>
              <a:t>Centre</a:t>
            </a:r>
            <a:r>
              <a:rPr lang="en-US" b="1" dirty="0" smtClean="0">
                <a:hlinkClick r:id="rId3"/>
              </a:rPr>
              <a:t> for </a:t>
            </a:r>
            <a:r>
              <a:rPr lang="en-US" b="1" i="1" dirty="0" smtClean="0">
                <a:hlinkClick r:id="rId3"/>
              </a:rPr>
              <a:t>Victims</a:t>
            </a:r>
            <a:r>
              <a:rPr lang="en-US" b="1" dirty="0" smtClean="0">
                <a:hlinkClick r:id="rId3"/>
              </a:rPr>
              <a:t> of </a:t>
            </a:r>
            <a:r>
              <a:rPr lang="en-US" b="1" i="1" dirty="0" smtClean="0">
                <a:hlinkClick r:id="rId3"/>
              </a:rPr>
              <a:t>Torture Nepal</a:t>
            </a:r>
            <a:r>
              <a:rPr lang="en-US" b="1" dirty="0" smtClean="0">
                <a:hlinkClick r:id="rId3"/>
              </a:rPr>
              <a:t>)</a:t>
            </a:r>
            <a:endParaRPr lang="en-US" b="1" dirty="0" smtClean="0"/>
          </a:p>
          <a:p>
            <a:endParaRPr lang="de-DE" dirty="0" smtClean="0"/>
          </a:p>
          <a:p>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en-GB" sz="1200" b="1" i="0" u="none" strike="noStrike" kern="1200" baseline="0" dirty="0" smtClean="0">
                <a:solidFill>
                  <a:srgbClr val="000000"/>
                </a:solidFill>
                <a:latin typeface="Times New Roman" pitchFamily="18" charset="0"/>
                <a:ea typeface="+mn-ea"/>
                <a:cs typeface="+mn-cs"/>
              </a:rPr>
              <a:t>For an excellent overview see: </a:t>
            </a:r>
            <a:r>
              <a:rPr lang="en-GB" sz="1200" kern="1200" dirty="0" err="1" smtClean="0">
                <a:solidFill>
                  <a:srgbClr val="000000"/>
                </a:solidFill>
                <a:effectLst/>
                <a:latin typeface="Times New Roman" pitchFamily="18" charset="0"/>
                <a:ea typeface="+mn-ea"/>
                <a:cs typeface="+mn-cs"/>
              </a:rPr>
              <a:t>Lis</a:t>
            </a:r>
            <a:r>
              <a:rPr lang="en-GB" sz="1200" kern="1200" dirty="0" smtClean="0">
                <a:solidFill>
                  <a:srgbClr val="000000"/>
                </a:solidFill>
                <a:effectLst/>
                <a:latin typeface="Times New Roman" pitchFamily="18" charset="0"/>
                <a:ea typeface="+mn-ea"/>
                <a:cs typeface="+mn-cs"/>
              </a:rPr>
              <a:t> </a:t>
            </a:r>
            <a:r>
              <a:rPr lang="en-GB" sz="1200" kern="1200" dirty="0" err="1" smtClean="0">
                <a:solidFill>
                  <a:srgbClr val="000000"/>
                </a:solidFill>
                <a:effectLst/>
                <a:latin typeface="Times New Roman" pitchFamily="18" charset="0"/>
                <a:ea typeface="+mn-ea"/>
                <a:cs typeface="+mn-cs"/>
              </a:rPr>
              <a:t>Danielsen</a:t>
            </a:r>
            <a:r>
              <a:rPr lang="en-GB" sz="1200" kern="1200" dirty="0" smtClean="0">
                <a:solidFill>
                  <a:srgbClr val="000000"/>
                </a:solidFill>
                <a:effectLst/>
                <a:latin typeface="Times New Roman" pitchFamily="18" charset="0"/>
                <a:ea typeface="+mn-ea"/>
                <a:cs typeface="+mn-cs"/>
              </a:rPr>
              <a:t>, Ole </a:t>
            </a:r>
            <a:r>
              <a:rPr lang="en-GB" sz="1200" kern="1200" dirty="0" err="1" smtClean="0">
                <a:solidFill>
                  <a:srgbClr val="000000"/>
                </a:solidFill>
                <a:effectLst/>
                <a:latin typeface="Times New Roman" pitchFamily="18" charset="0"/>
                <a:ea typeface="+mn-ea"/>
                <a:cs typeface="+mn-cs"/>
              </a:rPr>
              <a:t>Vedel</a:t>
            </a:r>
            <a:r>
              <a:rPr lang="en-GB" sz="1200" kern="1200" dirty="0" smtClean="0">
                <a:solidFill>
                  <a:srgbClr val="000000"/>
                </a:solidFill>
                <a:effectLst/>
                <a:latin typeface="Times New Roman" pitchFamily="18" charset="0"/>
                <a:ea typeface="+mn-ea"/>
                <a:cs typeface="+mn-cs"/>
              </a:rPr>
              <a:t> Rasmussen: Dermatological findings after alleged torture, TORTURE, Volume 16, Number 2, 2006 (free full text available). </a:t>
            </a:r>
          </a:p>
          <a:p>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7950"/>
            <a:ext cx="8239125" cy="623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107950"/>
            <a:ext cx="8228012" cy="1311275"/>
          </a:xfrm>
        </p:spPr>
        <p:txBody>
          <a:bodyPr/>
          <a:lstStyle/>
          <a:p>
            <a:r>
              <a:rPr lang="en-US" smtClean="0"/>
              <a:t>Click to edit Master title style</a:t>
            </a:r>
            <a:endParaRPr lang="de-AT"/>
          </a:p>
        </p:txBody>
      </p:sp>
      <p:pic>
        <p:nvPicPr>
          <p:cNvPr id="3" name="Picture 2" descr="image2.jpeg"/>
          <p:cNvPicPr>
            <a:picLocks noChangeAspect="1"/>
          </p:cNvPicPr>
          <p:nvPr userDrawn="1"/>
        </p:nvPicPr>
        <p:blipFill>
          <a:blip r:embed="rId2" cstate="print"/>
          <a:stretch>
            <a:fillRect/>
          </a:stretch>
        </p:blipFill>
        <p:spPr>
          <a:xfrm>
            <a:off x="9525" y="0"/>
            <a:ext cx="9124950" cy="6858000"/>
          </a:xfrm>
          <a:prstGeom prst="rect">
            <a:avLst/>
          </a:prstGeom>
        </p:spPr>
      </p:pic>
    </p:spTree>
    <p:extLst>
      <p:ext uri="{BB962C8B-B14F-4D97-AF65-F5344CB8AC3E}">
        <p14:creationId xmlns:p14="http://schemas.microsoft.com/office/powerpoint/2010/main" val="174929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lvl1pPr>
              <a:spcBef>
                <a:spcPts val="600"/>
              </a:spcBef>
              <a:spcAft>
                <a:spcPts val="1200"/>
              </a:spcAft>
              <a:defRPr/>
            </a:lvl1pPr>
            <a:lvl2pPr>
              <a:spcBef>
                <a:spcPts val="600"/>
              </a:spcBef>
              <a:spcAft>
                <a:spcPts val="1200"/>
              </a:spcAft>
              <a:defRPr/>
            </a:lvl2pPr>
            <a:lvl3pPr>
              <a:spcBef>
                <a:spcPts val="600"/>
              </a:spcBef>
              <a:spcAft>
                <a:spcPts val="1200"/>
              </a:spcAft>
              <a:defRPr/>
            </a:lvl3pPr>
            <a:lvl4pPr>
              <a:spcBef>
                <a:spcPts val="600"/>
              </a:spcBef>
              <a:spcAft>
                <a:spcPts val="1200"/>
              </a:spcAft>
              <a:defRPr/>
            </a:lvl4pPr>
            <a:lvl5pPr>
              <a:spcBef>
                <a:spcPts val="60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6" cstate="print"/>
          <a:srcRect/>
          <a:stretch>
            <a:fillRect/>
          </a:stretch>
        </p:blipFill>
        <p:spPr bwMode="auto">
          <a:xfrm>
            <a:off x="7034213" y="6500813"/>
            <a:ext cx="823912" cy="287337"/>
          </a:xfrm>
          <a:prstGeom prst="rect">
            <a:avLst/>
          </a:prstGeom>
          <a:noFill/>
          <a:ln w="9525">
            <a:noFill/>
            <a:miter lim="800000"/>
            <a:headEnd/>
            <a:tailEnd/>
          </a:ln>
        </p:spPr>
      </p:pic>
      <p:pic>
        <p:nvPicPr>
          <p:cNvPr id="14339" name="Picture 2"/>
          <p:cNvPicPr>
            <a:picLocks noChangeAspect="1" noChangeArrowheads="1"/>
          </p:cNvPicPr>
          <p:nvPr/>
        </p:nvPicPr>
        <p:blipFill>
          <a:blip r:embed="rId17" cstate="print"/>
          <a:srcRect l="1314" t="3102" r="63214" b="37788"/>
          <a:stretch>
            <a:fillRect/>
          </a:stretch>
        </p:blipFill>
        <p:spPr bwMode="auto">
          <a:xfrm>
            <a:off x="7907338" y="6494463"/>
            <a:ext cx="409575" cy="287337"/>
          </a:xfrm>
          <a:prstGeom prst="rect">
            <a:avLst/>
          </a:prstGeom>
          <a:noFill/>
          <a:ln w="9525">
            <a:noFill/>
            <a:miter lim="800000"/>
            <a:headEnd/>
            <a:tailEnd/>
          </a:ln>
        </p:spPr>
      </p:pic>
      <p:pic>
        <p:nvPicPr>
          <p:cNvPr id="14340" name="Picture 3"/>
          <p:cNvPicPr>
            <a:picLocks noChangeAspect="1" noChangeArrowheads="1"/>
          </p:cNvPicPr>
          <p:nvPr/>
        </p:nvPicPr>
        <p:blipFill>
          <a:blip r:embed="rId18" cstate="print"/>
          <a:srcRect l="38107" r="7919" b="52925"/>
          <a:stretch>
            <a:fillRect/>
          </a:stretch>
        </p:blipFill>
        <p:spPr bwMode="auto">
          <a:xfrm>
            <a:off x="8299450" y="6491288"/>
            <a:ext cx="788988" cy="287337"/>
          </a:xfrm>
          <a:prstGeom prst="rect">
            <a:avLst/>
          </a:prstGeom>
          <a:noFill/>
          <a:ln w="9525">
            <a:noFill/>
            <a:miter lim="800000"/>
            <a:headEnd/>
            <a:tailEnd/>
          </a:ln>
        </p:spPr>
      </p:pic>
      <p:sp>
        <p:nvSpPr>
          <p:cNvPr id="14341" name="Rectangle 4"/>
          <p:cNvSpPr>
            <a:spLocks noGrp="1" noChangeArrowheads="1"/>
          </p:cNvSpPr>
          <p:nvPr>
            <p:ph type="title"/>
          </p:nvPr>
        </p:nvSpPr>
        <p:spPr bwMode="auto">
          <a:xfrm>
            <a:off x="468313" y="-107950"/>
            <a:ext cx="8228012" cy="13112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4342" name="Rectangle 5"/>
          <p:cNvSpPr>
            <a:spLocks noGrp="1" noChangeArrowheads="1"/>
          </p:cNvSpPr>
          <p:nvPr>
            <p:ph type="body" idx="1"/>
          </p:nvPr>
        </p:nvSpPr>
        <p:spPr bwMode="auto">
          <a:xfrm>
            <a:off x="457200" y="1125538"/>
            <a:ext cx="8228013" cy="499903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403350" y="3284538"/>
            <a:ext cx="6400800" cy="1752600"/>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nl-BE"/>
          </a:p>
        </p:txBody>
      </p:sp>
      <p:sp>
        <p:nvSpPr>
          <p:cNvPr id="33794" name="Text Box 3"/>
          <p:cNvSpPr txBox="1">
            <a:spLocks noChangeArrowheads="1"/>
          </p:cNvSpPr>
          <p:nvPr/>
        </p:nvSpPr>
        <p:spPr bwMode="auto">
          <a:xfrm>
            <a:off x="1403350" y="2276475"/>
            <a:ext cx="6480175" cy="1473200"/>
          </a:xfrm>
          <a:prstGeom prst="rect">
            <a:avLst/>
          </a:prstGeom>
          <a:noFill/>
          <a:ln w="9525">
            <a:noFill/>
            <a:miter lim="800000"/>
            <a:headEnd/>
            <a:tailEnd/>
          </a:ln>
        </p:spPr>
        <p:txBody>
          <a:bodyPr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l-BE" sz="4000" b="1" smtClean="0">
                <a:solidFill>
                  <a:srgbClr val="376092"/>
                </a:solidFill>
                <a:latin typeface="Trebuchet MS" pitchFamily="34" charset="0"/>
              </a:rPr>
              <a:t>Fysiek </a:t>
            </a:r>
            <a:r>
              <a:rPr lang="nl-BE" sz="4000" b="1" smtClean="0">
                <a:solidFill>
                  <a:srgbClr val="376092"/>
                </a:solidFill>
                <a:latin typeface="Trebuchet MS" pitchFamily="34" charset="0"/>
              </a:rPr>
              <a:t>bewijs van foltering</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nl-BE" sz="4000" b="1" dirty="0" smtClean="0">
              <a:solidFill>
                <a:srgbClr val="376092"/>
              </a:solidFill>
              <a:latin typeface="Trebuchet MS" pitchFamily="34" charset="0"/>
            </a:endParaRPr>
          </a:p>
          <a:p>
            <a:pPr algn="ctr">
              <a:buClr>
                <a:srgbClr val="000000"/>
              </a:buClr>
              <a:buSzPct val="100000"/>
              <a:buFont typeface="Times New Roman" pitchFamily="18" charset="0"/>
              <a:buNone/>
            </a:pPr>
            <a:r>
              <a:rPr lang="nl-BE" sz="2800" dirty="0" smtClean="0">
                <a:solidFill>
                  <a:srgbClr val="376092"/>
                </a:solidFill>
                <a:latin typeface="Trebuchet MS" pitchFamily="34" charset="0"/>
              </a:rPr>
              <a:t>Auteur: Prof. Thomas Wenzel</a:t>
            </a:r>
          </a:p>
          <a:p>
            <a:pPr algn="ctr">
              <a:buClr>
                <a:srgbClr val="000000"/>
              </a:buClr>
              <a:buSzPct val="100000"/>
              <a:buFont typeface="Times New Roman" pitchFamily="18" charset="0"/>
              <a:buNone/>
            </a:pPr>
            <a:r>
              <a:rPr lang="nl-BE" sz="2800" dirty="0" smtClean="0">
                <a:solidFill>
                  <a:srgbClr val="376092"/>
                </a:solidFill>
                <a:latin typeface="Trebuchet MS" pitchFamily="34" charset="0"/>
              </a:rPr>
              <a:t>Medische Univesiteit van Wenen, Oostenrijk</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nl-BE" sz="4000" b="1" dirty="0" smtClean="0">
              <a:solidFill>
                <a:srgbClr val="376092"/>
              </a:solidFill>
              <a:latin typeface="Trebuchet MS" pitchFamily="34"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nl-BE" sz="4000" b="1" dirty="0">
              <a:solidFill>
                <a:srgbClr val="376092"/>
              </a:solidFill>
              <a:latin typeface="Trebuchet MS" pitchFamily="34" charset="0"/>
            </a:endParaRPr>
          </a:p>
        </p:txBody>
      </p:sp>
      <p:pic>
        <p:nvPicPr>
          <p:cNvPr id="7" name="Content Placeholder 4" descr="LLP logo english.JPG"/>
          <p:cNvPicPr>
            <a:picLocks noChangeAspect="1"/>
          </p:cNvPicPr>
          <p:nvPr/>
        </p:nvPicPr>
        <p:blipFill>
          <a:blip r:embed="rId3" cstate="print"/>
          <a:stretch>
            <a:fillRect/>
          </a:stretch>
        </p:blipFill>
        <p:spPr>
          <a:xfrm>
            <a:off x="6755264" y="5805042"/>
            <a:ext cx="2339752" cy="946825"/>
          </a:xfrm>
          <a:prstGeom prst="rect">
            <a:avLst/>
          </a:prstGeom>
        </p:spPr>
      </p:pic>
      <p:pic>
        <p:nvPicPr>
          <p:cNvPr id="8" name="3 - Εικόνα" descr="by-nc-nd.png"/>
          <p:cNvPicPr>
            <a:picLocks noChangeAspect="1"/>
          </p:cNvPicPr>
          <p:nvPr/>
        </p:nvPicPr>
        <p:blipFill>
          <a:blip r:embed="rId4" cstate="print"/>
          <a:stretch>
            <a:fillRect/>
          </a:stretch>
        </p:blipFill>
        <p:spPr>
          <a:xfrm>
            <a:off x="251520" y="6165304"/>
            <a:ext cx="1584176" cy="554266"/>
          </a:xfrm>
          <a:prstGeom prst="rect">
            <a:avLst/>
          </a:prstGeom>
        </p:spPr>
      </p:pic>
    </p:spTree>
    <p:extLst>
      <p:ext uri="{BB962C8B-B14F-4D97-AF65-F5344CB8AC3E}">
        <p14:creationId xmlns:p14="http://schemas.microsoft.com/office/powerpoint/2010/main" val="27807507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nl-BE" smtClean="0"/>
              <a:t>C. Fysiek onderzoek</a:t>
            </a:r>
          </a:p>
        </p:txBody>
      </p:sp>
      <p:sp>
        <p:nvSpPr>
          <p:cNvPr id="212994" name="Content Placeholder 4"/>
          <p:cNvSpPr>
            <a:spLocks noGrp="1"/>
          </p:cNvSpPr>
          <p:nvPr>
            <p:ph idx="1"/>
          </p:nvPr>
        </p:nvSpPr>
        <p:spPr/>
        <p:txBody>
          <a:bodyPr/>
          <a:lstStyle/>
          <a:p>
            <a:pPr>
              <a:spcBef>
                <a:spcPts val="600"/>
              </a:spcBef>
              <a:spcAft>
                <a:spcPts val="1200"/>
              </a:spcAft>
            </a:pPr>
            <a:r>
              <a:rPr lang="nl-BE" sz="2800" b="1" smtClean="0"/>
              <a:t>Huid</a:t>
            </a:r>
          </a:p>
          <a:p>
            <a:pPr marL="457200" indent="-457200">
              <a:spcBef>
                <a:spcPts val="600"/>
              </a:spcBef>
              <a:spcAft>
                <a:spcPts val="1200"/>
              </a:spcAft>
              <a:buFont typeface="Arial" pitchFamily="34" charset="0"/>
              <a:buChar char="•"/>
            </a:pPr>
            <a:r>
              <a:rPr lang="nl-BE" sz="2800" smtClean="0"/>
              <a:t>Een zo goed mogelijke documentatie met foto‘s is een essentieel element in het vastleggen van verwoningen, in het bijzonder sporen zoals hematomen verdwijnen snel doorheen de tijd. </a:t>
            </a:r>
          </a:p>
          <a:p>
            <a:pPr marL="457200" indent="-457200">
              <a:spcBef>
                <a:spcPts val="600"/>
              </a:spcBef>
              <a:spcAft>
                <a:spcPts val="1200"/>
              </a:spcAft>
              <a:buFont typeface="Arial" pitchFamily="34" charset="0"/>
              <a:buChar char="•"/>
            </a:pPr>
            <a:r>
              <a:rPr lang="nl-BE" sz="2800" smtClean="0"/>
              <a:t>Als geen geschikt materiaal voorhanden is, is een simpele foto of tekening nog steeds beter dan niets.</a:t>
            </a:r>
          </a:p>
          <a:p>
            <a:pPr>
              <a:spcBef>
                <a:spcPts val="600"/>
              </a:spcBef>
              <a:spcAft>
                <a:spcPts val="1200"/>
              </a:spcAft>
            </a:pPr>
            <a:endParaRPr lang="nl-BE" sz="2800" smtClean="0"/>
          </a:p>
          <a:p>
            <a:pPr>
              <a:spcBef>
                <a:spcPts val="600"/>
              </a:spcBef>
              <a:spcAft>
                <a:spcPts val="1200"/>
              </a:spcAft>
            </a:pPr>
            <a:endParaRPr lang="nl-BE" sz="1800" smtClean="0"/>
          </a:p>
          <a:p>
            <a:pPr>
              <a:spcBef>
                <a:spcPts val="600"/>
              </a:spcBef>
              <a:spcAft>
                <a:spcPts val="1200"/>
              </a:spcAft>
            </a:pPr>
            <a:endParaRPr lang="nl-BE" sz="1800" smtClean="0"/>
          </a:p>
          <a:p>
            <a:pPr>
              <a:spcBef>
                <a:spcPts val="600"/>
              </a:spcBef>
              <a:spcAft>
                <a:spcPts val="1200"/>
              </a:spcAft>
            </a:pPr>
            <a:endParaRPr lang="nl-BE" sz="2800" smtClean="0"/>
          </a:p>
          <a:p>
            <a:pPr>
              <a:spcBef>
                <a:spcPts val="600"/>
              </a:spcBef>
              <a:spcAft>
                <a:spcPts val="1200"/>
              </a:spcAft>
            </a:pPr>
            <a:endParaRPr lang="nl-BE" sz="2800" smtClean="0"/>
          </a:p>
          <a:p>
            <a:pPr>
              <a:spcBef>
                <a:spcPts val="600"/>
              </a:spcBef>
              <a:spcAft>
                <a:spcPts val="1200"/>
              </a:spcAft>
            </a:pPr>
            <a:endParaRPr lang="nl-BE" sz="2800" smtClean="0"/>
          </a:p>
        </p:txBody>
      </p:sp>
    </p:spTree>
    <p:extLst>
      <p:ext uri="{BB962C8B-B14F-4D97-AF65-F5344CB8AC3E}">
        <p14:creationId xmlns:p14="http://schemas.microsoft.com/office/powerpoint/2010/main" val="1398450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nl-BE" smtClean="0"/>
              <a:t>C. Fysiek onderzoek</a:t>
            </a:r>
          </a:p>
        </p:txBody>
      </p:sp>
      <p:sp>
        <p:nvSpPr>
          <p:cNvPr id="212994" name="Content Placeholder 4"/>
          <p:cNvSpPr>
            <a:spLocks noGrp="1"/>
          </p:cNvSpPr>
          <p:nvPr>
            <p:ph idx="1"/>
          </p:nvPr>
        </p:nvSpPr>
        <p:spPr/>
        <p:txBody>
          <a:bodyPr/>
          <a:lstStyle/>
          <a:p>
            <a:r>
              <a:rPr lang="nl-BE" sz="2800" b="1" smtClean="0"/>
              <a:t>Huid</a:t>
            </a:r>
          </a:p>
          <a:p>
            <a:pPr marL="457200" indent="-457200">
              <a:buFont typeface="Arial" pitchFamily="34" charset="0"/>
              <a:buChar char="•"/>
            </a:pPr>
            <a:r>
              <a:rPr lang="nl-BE" sz="2800" smtClean="0"/>
              <a:t>littekens treden op na brandwonden – vaak met sigaretten – slagen en snijwonden met messen, glas of andere objecten.</a:t>
            </a:r>
          </a:p>
          <a:p>
            <a:pPr marL="0" indent="0"/>
            <a:endParaRPr lang="nl-BE" sz="2800" smtClean="0"/>
          </a:p>
          <a:p>
            <a:pPr marL="457200" indent="-457200">
              <a:buFont typeface="Arial" pitchFamily="34" charset="0"/>
              <a:buChar char="•"/>
            </a:pPr>
            <a:endParaRPr lang="nl-BE" sz="2800" smtClean="0"/>
          </a:p>
          <a:p>
            <a:pPr marL="457200" indent="-457200">
              <a:buFont typeface="Arial" pitchFamily="34" charset="0"/>
              <a:buChar char="•"/>
            </a:pPr>
            <a:endParaRPr lang="nl-BE" sz="2800" smtClean="0"/>
          </a:p>
          <a:p>
            <a:endParaRPr lang="nl-BE" sz="2800" smtClean="0"/>
          </a:p>
          <a:p>
            <a:endParaRPr lang="nl-BE" sz="1800" smtClean="0"/>
          </a:p>
          <a:p>
            <a:endParaRPr lang="nl-BE" sz="1800" smtClean="0"/>
          </a:p>
          <a:p>
            <a:endParaRPr lang="nl-BE" sz="2800" smtClean="0"/>
          </a:p>
          <a:p>
            <a:endParaRPr lang="nl-BE" sz="2800" smtClean="0"/>
          </a:p>
          <a:p>
            <a:endParaRPr lang="nl-BE" sz="280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974" y="3429000"/>
            <a:ext cx="2817492" cy="23344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132708" y="4293096"/>
            <a:ext cx="1800200" cy="1477328"/>
          </a:xfrm>
          <a:prstGeom prst="rect">
            <a:avLst/>
          </a:prstGeom>
          <a:noFill/>
        </p:spPr>
        <p:txBody>
          <a:bodyPr wrap="square" rtlCol="0">
            <a:spAutoFit/>
          </a:bodyPr>
          <a:lstStyle/>
          <a:p>
            <a:r>
              <a:rPr lang="nl-BE" b="1" smtClean="0">
                <a:effectLst>
                  <a:outerShdw blurRad="38100" dist="38100" dir="2700000" algn="tl">
                    <a:srgbClr val="000000">
                      <a:alpha val="43137"/>
                    </a:srgbClr>
                  </a:outerShdw>
                </a:effectLst>
              </a:rPr>
              <a:t>Cirkelvormig litteken van brandwonde door sigaret. Niet recent. </a:t>
            </a:r>
            <a:endParaRPr lang="nl-BE"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0653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nl-BE" smtClean="0"/>
              <a:t>C. Fysiek onderzoek</a:t>
            </a:r>
          </a:p>
        </p:txBody>
      </p:sp>
      <p:sp>
        <p:nvSpPr>
          <p:cNvPr id="212994" name="Content Placeholder 4"/>
          <p:cNvSpPr>
            <a:spLocks noGrp="1"/>
          </p:cNvSpPr>
          <p:nvPr>
            <p:ph idx="1"/>
          </p:nvPr>
        </p:nvSpPr>
        <p:spPr/>
        <p:txBody>
          <a:bodyPr/>
          <a:lstStyle/>
          <a:p>
            <a:r>
              <a:rPr lang="nl-BE" sz="2800" b="1" smtClean="0"/>
              <a:t>Huid: </a:t>
            </a:r>
            <a:br>
              <a:rPr lang="nl-BE" sz="2800" b="1" smtClean="0"/>
            </a:br>
            <a:r>
              <a:rPr lang="nl-BE" sz="2800" b="1" smtClean="0"/>
              <a:t>Beschrijf: </a:t>
            </a:r>
            <a:br>
              <a:rPr lang="nl-BE" sz="2800" b="1" smtClean="0"/>
            </a:br>
            <a:endParaRPr lang="nl-BE" sz="2800" b="1" smtClean="0"/>
          </a:p>
          <a:p>
            <a:endParaRPr lang="nl-BE" sz="2800" smtClean="0"/>
          </a:p>
          <a:p>
            <a:endParaRPr lang="nl-BE" sz="1800" smtClean="0"/>
          </a:p>
          <a:p>
            <a:endParaRPr lang="nl-BE" sz="1800" smtClean="0"/>
          </a:p>
          <a:p>
            <a:endParaRPr lang="nl-BE" sz="2800" smtClean="0"/>
          </a:p>
          <a:p>
            <a:endParaRPr lang="nl-BE" sz="2800" smtClean="0"/>
          </a:p>
          <a:p>
            <a:endParaRPr lang="nl-BE" sz="2800" smtClean="0"/>
          </a:p>
        </p:txBody>
      </p:sp>
      <p:sp>
        <p:nvSpPr>
          <p:cNvPr id="3" name="Rectangle 2"/>
          <p:cNvSpPr/>
          <p:nvPr/>
        </p:nvSpPr>
        <p:spPr>
          <a:xfrm>
            <a:off x="1187624" y="2132856"/>
            <a:ext cx="7560840" cy="3293209"/>
          </a:xfrm>
          <a:prstGeom prst="rect">
            <a:avLst/>
          </a:prstGeom>
        </p:spPr>
        <p:txBody>
          <a:bodyPr wrap="square">
            <a:spAutoFit/>
          </a:bodyPr>
          <a:lstStyle/>
          <a:p>
            <a:r>
              <a:rPr lang="nl-BE" sz="2600" smtClean="0">
                <a:solidFill>
                  <a:schemeClr val="tx1"/>
                </a:solidFill>
              </a:rPr>
              <a:t>1) Plaats en symmetrie (gebruik de IP lichaamsmap)</a:t>
            </a:r>
          </a:p>
          <a:p>
            <a:r>
              <a:rPr lang="nl-BE" sz="2600" smtClean="0">
                <a:solidFill>
                  <a:schemeClr val="tx1"/>
                </a:solidFill>
              </a:rPr>
              <a:t>2) vorm: rond, oval, lijn, etc.</a:t>
            </a:r>
          </a:p>
          <a:p>
            <a:r>
              <a:rPr lang="nl-BE" sz="2600" smtClean="0">
                <a:solidFill>
                  <a:schemeClr val="tx1"/>
                </a:solidFill>
              </a:rPr>
              <a:t>3) Grootte: gebruik meetlat</a:t>
            </a:r>
          </a:p>
          <a:p>
            <a:r>
              <a:rPr lang="nl-BE" sz="2600" smtClean="0">
                <a:solidFill>
                  <a:schemeClr val="tx1"/>
                </a:solidFill>
              </a:rPr>
              <a:t>4) Kleur</a:t>
            </a:r>
          </a:p>
          <a:p>
            <a:r>
              <a:rPr lang="nl-BE" sz="2600" smtClean="0">
                <a:solidFill>
                  <a:schemeClr val="tx1"/>
                </a:solidFill>
              </a:rPr>
              <a:t>5) Oppervlakte: korstvorming, ulcers, weefselsterfte</a:t>
            </a:r>
          </a:p>
          <a:p>
            <a:r>
              <a:rPr lang="nl-BE" sz="2600" smtClean="0">
                <a:solidFill>
                  <a:schemeClr val="tx1"/>
                </a:solidFill>
              </a:rPr>
              <a:t>6) Randen: (on)regelmatig, zone in de rand </a:t>
            </a:r>
          </a:p>
          <a:p>
            <a:r>
              <a:rPr lang="nl-BE" sz="2600" smtClean="0">
                <a:solidFill>
                  <a:schemeClr val="tx1"/>
                </a:solidFill>
              </a:rPr>
              <a:t>7) Contrast: sherp of vaag</a:t>
            </a:r>
          </a:p>
          <a:p>
            <a:r>
              <a:rPr lang="nl-BE" sz="2600" smtClean="0">
                <a:solidFill>
                  <a:schemeClr val="tx1"/>
                </a:solidFill>
              </a:rPr>
              <a:t>8) reliëf: atropisch, hypertropisch, vlak</a:t>
            </a:r>
            <a:endParaRPr lang="nl-BE" sz="2600">
              <a:solidFill>
                <a:schemeClr val="tx1"/>
              </a:solidFill>
            </a:endParaRPr>
          </a:p>
        </p:txBody>
      </p:sp>
    </p:spTree>
    <p:extLst>
      <p:ext uri="{BB962C8B-B14F-4D97-AF65-F5344CB8AC3E}">
        <p14:creationId xmlns:p14="http://schemas.microsoft.com/office/powerpoint/2010/main" val="3930232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nl-BE" smtClean="0"/>
              <a:t>C. Fysiek onderzoek</a:t>
            </a:r>
          </a:p>
        </p:txBody>
      </p:sp>
      <p:sp>
        <p:nvSpPr>
          <p:cNvPr id="212994" name="Content Placeholder 4"/>
          <p:cNvSpPr>
            <a:spLocks noGrp="1"/>
          </p:cNvSpPr>
          <p:nvPr>
            <p:ph idx="1"/>
          </p:nvPr>
        </p:nvSpPr>
        <p:spPr/>
        <p:txBody>
          <a:bodyPr/>
          <a:lstStyle/>
          <a:p>
            <a:pPr marL="0" indent="-457200"/>
            <a:r>
              <a:rPr lang="nl-BE" sz="2800" b="1" smtClean="0"/>
              <a:t>Skin</a:t>
            </a:r>
            <a:br>
              <a:rPr lang="nl-BE" sz="2800" b="1" smtClean="0"/>
            </a:br>
            <a:endParaRPr lang="nl-BE" sz="2800" b="1" smtClean="0"/>
          </a:p>
          <a:p>
            <a:pPr marL="0" indent="-457200"/>
            <a:r>
              <a:rPr lang="nl-BE" sz="2800" smtClean="0"/>
              <a:t>“Falanga”, (slagen op de voetzolen) kunnen kneuzingen en zwellingen op de voet veroorzaken.</a:t>
            </a:r>
          </a:p>
          <a:p>
            <a:pPr marL="0" indent="-457200"/>
            <a:r>
              <a:rPr lang="nl-BE" sz="2800" smtClean="0"/>
              <a:t>Bijkomende wonden zoals littekens kunnen optreden als slachtoffers gedwongen worden op stenen of glas te lopen na falanga</a:t>
            </a:r>
          </a:p>
          <a:p>
            <a:pPr marL="0" indent="-457200"/>
            <a:r>
              <a:rPr lang="nl-BE" sz="2800" smtClean="0"/>
              <a:t>				</a:t>
            </a:r>
            <a:r>
              <a:rPr lang="nl-BE" sz="2400" smtClean="0"/>
              <a:t>zie ook de geavanceerde module „Falanga“</a:t>
            </a:r>
            <a:endParaRPr lang="nl-BE" sz="2800" smtClean="0"/>
          </a:p>
          <a:p>
            <a:pPr marL="0" indent="-457200"/>
            <a:endParaRPr lang="nl-BE" sz="2800" smtClean="0"/>
          </a:p>
          <a:p>
            <a:pPr marL="0" indent="-457200"/>
            <a:endParaRPr lang="nl-BE" sz="2800" smtClean="0"/>
          </a:p>
          <a:p>
            <a:pPr marL="0" indent="-457200">
              <a:buFont typeface="Arial" pitchFamily="34" charset="0"/>
              <a:buChar char="•"/>
            </a:pPr>
            <a:endParaRPr lang="nl-BE" sz="2800" smtClean="0"/>
          </a:p>
          <a:p>
            <a:pPr marL="0" indent="-457200">
              <a:buFont typeface="Arial" pitchFamily="34" charset="0"/>
              <a:buChar char="•"/>
            </a:pPr>
            <a:endParaRPr lang="nl-BE" sz="2800" smtClean="0"/>
          </a:p>
          <a:p>
            <a:pPr marL="0" indent="-457200"/>
            <a:endParaRPr lang="nl-BE" sz="2800" smtClean="0"/>
          </a:p>
          <a:p>
            <a:pPr marL="0" indent="-457200"/>
            <a:endParaRPr lang="nl-BE" sz="1800" smtClean="0"/>
          </a:p>
          <a:p>
            <a:pPr marL="0" indent="-457200"/>
            <a:endParaRPr lang="nl-BE" sz="1800" smtClean="0"/>
          </a:p>
          <a:p>
            <a:pPr marL="0" indent="-457200"/>
            <a:endParaRPr lang="nl-BE" sz="2800" smtClean="0"/>
          </a:p>
          <a:p>
            <a:pPr marL="0" indent="-457200"/>
            <a:endParaRPr lang="nl-BE" sz="2800" smtClean="0"/>
          </a:p>
          <a:p>
            <a:pPr marL="0" indent="-457200"/>
            <a:endParaRPr lang="nl-BE" sz="2800" smtClean="0"/>
          </a:p>
        </p:txBody>
      </p:sp>
      <p:sp>
        <p:nvSpPr>
          <p:cNvPr id="3" name="Right Arrow 2"/>
          <p:cNvSpPr/>
          <p:nvPr/>
        </p:nvSpPr>
        <p:spPr bwMode="auto">
          <a:xfrm>
            <a:off x="1907704" y="5013176"/>
            <a:ext cx="216024" cy="14401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nl-BE" sz="1800" b="0" i="0" u="none" strike="noStrike" cap="none" normalizeH="0" baseline="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3691178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nl-BE" smtClean="0"/>
              <a:t>C. Fysiek onderzoek</a:t>
            </a:r>
          </a:p>
        </p:txBody>
      </p:sp>
      <p:sp>
        <p:nvSpPr>
          <p:cNvPr id="212994" name="Content Placeholder 4"/>
          <p:cNvSpPr>
            <a:spLocks noGrp="1"/>
          </p:cNvSpPr>
          <p:nvPr>
            <p:ph idx="1"/>
          </p:nvPr>
        </p:nvSpPr>
        <p:spPr>
          <a:xfrm>
            <a:off x="457200" y="908720"/>
            <a:ext cx="8228013" cy="5215855"/>
          </a:xfrm>
        </p:spPr>
        <p:txBody>
          <a:bodyPr/>
          <a:lstStyle/>
          <a:p>
            <a:pPr>
              <a:spcAft>
                <a:spcPts val="600"/>
              </a:spcAft>
            </a:pPr>
            <a:r>
              <a:rPr lang="nl-BE" b="1" smtClean="0"/>
              <a:t>Gezicht I</a:t>
            </a:r>
          </a:p>
          <a:p>
            <a:pPr>
              <a:spcAft>
                <a:spcPts val="600"/>
              </a:spcAft>
            </a:pPr>
            <a:r>
              <a:rPr lang="nl-BE" smtClean="0"/>
              <a:t>Ogen </a:t>
            </a:r>
          </a:p>
          <a:p>
            <a:pPr>
              <a:spcAft>
                <a:spcPts val="600"/>
              </a:spcAft>
            </a:pPr>
            <a:r>
              <a:rPr lang="nl-BE" sz="2400" smtClean="0"/>
              <a:t>Doorverwijzing naar een expert indien nodig. CT, MRI en hoge resolutie ultrasound kunnen nodig zijn.</a:t>
            </a:r>
            <a:endParaRPr lang="nl-BE" sz="2000" smtClean="0"/>
          </a:p>
          <a:p>
            <a:pPr>
              <a:spcAft>
                <a:spcPts val="600"/>
              </a:spcAft>
            </a:pPr>
            <a:r>
              <a:rPr lang="nl-BE" smtClean="0"/>
              <a:t>Oren </a:t>
            </a:r>
          </a:p>
          <a:p>
            <a:pPr>
              <a:spcAft>
                <a:spcPts val="600"/>
              </a:spcAft>
            </a:pPr>
            <a:r>
              <a:rPr lang="nl-BE" sz="2400" smtClean="0"/>
              <a:t>Voorbeeld: „telephono“ (slag tegen het oor) kan leiden tot scheuren in het membraan. Laboratoriumtests, CT, en MRI kunnen nodig zijn.</a:t>
            </a:r>
            <a:endParaRPr lang="nl-BE" sz="2000" smtClean="0"/>
          </a:p>
          <a:p>
            <a:pPr>
              <a:spcAft>
                <a:spcPts val="600"/>
              </a:spcAft>
            </a:pPr>
            <a:r>
              <a:rPr lang="nl-BE" smtClean="0"/>
              <a:t>Neus</a:t>
            </a:r>
            <a:br>
              <a:rPr lang="nl-BE" smtClean="0"/>
            </a:br>
            <a:r>
              <a:rPr lang="nl-BE" sz="2400" smtClean="0"/>
              <a:t>Fractures Breuen komen frequent voor X-ray of CT, MRI kunnen nodig zijn</a:t>
            </a:r>
          </a:p>
          <a:p>
            <a:pPr>
              <a:spcAft>
                <a:spcPts val="600"/>
              </a:spcAft>
            </a:pPr>
            <a:endParaRPr lang="nl-BE" sz="2000" smtClean="0"/>
          </a:p>
          <a:p>
            <a:pPr>
              <a:spcAft>
                <a:spcPts val="600"/>
              </a:spcAft>
            </a:pPr>
            <a:endParaRPr lang="nl-BE" smtClean="0"/>
          </a:p>
          <a:p>
            <a:pPr>
              <a:spcAft>
                <a:spcPts val="600"/>
              </a:spcAft>
            </a:pPr>
            <a:endParaRPr lang="nl-BE" smtClean="0"/>
          </a:p>
          <a:p>
            <a:pPr>
              <a:spcAft>
                <a:spcPts val="600"/>
              </a:spcAft>
            </a:pPr>
            <a:endParaRPr lang="nl-BE"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3"/>
          <p:cNvSpPr>
            <a:spLocks noGrp="1"/>
          </p:cNvSpPr>
          <p:nvPr>
            <p:ph type="title"/>
          </p:nvPr>
        </p:nvSpPr>
        <p:spPr/>
        <p:txBody>
          <a:bodyPr/>
          <a:lstStyle/>
          <a:p>
            <a:r>
              <a:rPr lang="nl-BE" smtClean="0"/>
              <a:t>C. Fysiek onderzoek</a:t>
            </a:r>
          </a:p>
        </p:txBody>
      </p:sp>
      <p:sp>
        <p:nvSpPr>
          <p:cNvPr id="215042" name="Content Placeholder 4"/>
          <p:cNvSpPr>
            <a:spLocks noGrp="1"/>
          </p:cNvSpPr>
          <p:nvPr>
            <p:ph idx="1"/>
          </p:nvPr>
        </p:nvSpPr>
        <p:spPr>
          <a:xfrm>
            <a:off x="539552" y="980728"/>
            <a:ext cx="8228013" cy="4999037"/>
          </a:xfrm>
        </p:spPr>
        <p:txBody>
          <a:bodyPr/>
          <a:lstStyle/>
          <a:p>
            <a:pPr marL="0"/>
            <a:r>
              <a:rPr lang="nl-BE" b="1" smtClean="0"/>
              <a:t>Gezicht II</a:t>
            </a:r>
            <a:endParaRPr lang="nl-BE" smtClean="0"/>
          </a:p>
          <a:p>
            <a:pPr marL="0"/>
            <a:r>
              <a:rPr lang="nl-BE" smtClean="0"/>
              <a:t>Kaak, oropharynx en nek</a:t>
            </a:r>
          </a:p>
          <a:p>
            <a:pPr marL="0"/>
            <a:r>
              <a:rPr lang="nl-BE" sz="2400" smtClean="0"/>
              <a:t>Breuken en ontwrichtingen komen vaak voor. Vaak kunnen ook sporen van brandwonden of electriciteit worden vastgesteld.</a:t>
            </a:r>
            <a:br>
              <a:rPr lang="nl-BE" sz="2400" smtClean="0"/>
            </a:br>
            <a:endParaRPr lang="nl-BE" sz="2400" smtClean="0"/>
          </a:p>
          <a:p>
            <a:pPr marL="0"/>
            <a:r>
              <a:rPr lang="nl-BE" smtClean="0"/>
              <a:t>Mond en tanden</a:t>
            </a:r>
          </a:p>
          <a:p>
            <a:pPr marL="0"/>
            <a:r>
              <a:rPr lang="nl-BE" sz="2400" smtClean="0"/>
              <a:t>Algemene staat, gebroken, uitgetrokken of losstaande tanden, mogelijke verwondingen van electroshocks. X-ray, CT of MRI kunnen nodig zijn. </a:t>
            </a:r>
          </a:p>
          <a:p>
            <a:pPr marL="0"/>
            <a:endParaRPr lang="nl-BE" smtClean="0"/>
          </a:p>
          <a:p>
            <a:pPr marL="0"/>
            <a:endParaRPr lang="nl-BE" smtClean="0"/>
          </a:p>
          <a:p>
            <a:pPr marL="0"/>
            <a:endParaRPr lang="nl-BE" smtClean="0"/>
          </a:p>
          <a:p>
            <a:pPr marL="0"/>
            <a:endParaRPr lang="nl-BE"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3"/>
          <p:cNvSpPr>
            <a:spLocks noGrp="1"/>
          </p:cNvSpPr>
          <p:nvPr>
            <p:ph type="title"/>
          </p:nvPr>
        </p:nvSpPr>
        <p:spPr/>
        <p:txBody>
          <a:bodyPr/>
          <a:lstStyle/>
          <a:p>
            <a:r>
              <a:rPr lang="nl-BE" smtClean="0"/>
              <a:t>C. Fysiek onderoek</a:t>
            </a:r>
          </a:p>
        </p:txBody>
      </p:sp>
      <p:sp>
        <p:nvSpPr>
          <p:cNvPr id="217090" name="Content Placeholder 4"/>
          <p:cNvSpPr>
            <a:spLocks noGrp="1"/>
          </p:cNvSpPr>
          <p:nvPr>
            <p:ph idx="1"/>
          </p:nvPr>
        </p:nvSpPr>
        <p:spPr/>
        <p:txBody>
          <a:bodyPr/>
          <a:lstStyle/>
          <a:p>
            <a:r>
              <a:rPr lang="nl-BE" b="1" smtClean="0"/>
              <a:t>Musculoskelatale systeem</a:t>
            </a:r>
          </a:p>
          <a:p>
            <a:endParaRPr lang="nl-BE" sz="2000" smtClean="0"/>
          </a:p>
          <a:p>
            <a:endParaRPr lang="nl-BE" smtClean="0"/>
          </a:p>
          <a:p>
            <a:endParaRPr lang="nl-BE" smtClean="0"/>
          </a:p>
          <a:p>
            <a:endParaRPr lang="nl-BE"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060848"/>
            <a:ext cx="2448272" cy="360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4067944" y="3284984"/>
            <a:ext cx="720080" cy="441499"/>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nl-BE" sz="1800" b="0" i="0" u="none" strike="noStrike" cap="none" normalizeH="0" baseline="0" smtClean="0">
              <a:ln>
                <a:noFill/>
              </a:ln>
              <a:solidFill>
                <a:schemeClr val="bg1"/>
              </a:solidFill>
              <a:effectLst/>
              <a:latin typeface="Calibri" pitchFamily="32" charset="0"/>
            </a:endParaRPr>
          </a:p>
        </p:txBody>
      </p:sp>
      <p:sp>
        <p:nvSpPr>
          <p:cNvPr id="4" name="TextBox 3"/>
          <p:cNvSpPr txBox="1"/>
          <p:nvPr/>
        </p:nvSpPr>
        <p:spPr>
          <a:xfrm>
            <a:off x="4932040" y="2204864"/>
            <a:ext cx="2664296" cy="3693319"/>
          </a:xfrm>
          <a:prstGeom prst="rect">
            <a:avLst/>
          </a:prstGeom>
          <a:noFill/>
        </p:spPr>
        <p:txBody>
          <a:bodyPr wrap="square" rtlCol="0">
            <a:spAutoFit/>
          </a:bodyPr>
          <a:lstStyle/>
          <a:p>
            <a:r>
              <a:rPr lang="nl-BE" smtClean="0">
                <a:solidFill>
                  <a:schemeClr val="tx1"/>
                </a:solidFill>
              </a:rPr>
              <a:t>Fotografische documentatie </a:t>
            </a:r>
            <a:br>
              <a:rPr lang="nl-BE" smtClean="0">
                <a:solidFill>
                  <a:schemeClr val="tx1"/>
                </a:solidFill>
              </a:rPr>
            </a:br>
            <a:endParaRPr lang="nl-BE" smtClean="0">
              <a:solidFill>
                <a:schemeClr val="tx1"/>
              </a:solidFill>
            </a:endParaRPr>
          </a:p>
          <a:p>
            <a:r>
              <a:rPr lang="nl-BE" smtClean="0">
                <a:solidFill>
                  <a:schemeClr val="tx1"/>
                </a:solidFill>
              </a:rPr>
              <a:t>Fysiek en neurologisch onderzoek</a:t>
            </a:r>
          </a:p>
          <a:p>
            <a:endParaRPr lang="nl-BE" smtClean="0">
              <a:solidFill>
                <a:schemeClr val="tx1"/>
              </a:solidFill>
            </a:endParaRPr>
          </a:p>
          <a:p>
            <a:r>
              <a:rPr lang="nl-BE" smtClean="0">
                <a:solidFill>
                  <a:schemeClr val="tx1"/>
                </a:solidFill>
              </a:rPr>
              <a:t>X-ray</a:t>
            </a:r>
          </a:p>
          <a:p>
            <a:r>
              <a:rPr lang="nl-BE" smtClean="0">
                <a:solidFill>
                  <a:schemeClr val="tx1"/>
                </a:solidFill>
              </a:rPr>
              <a:t>Ultrasound</a:t>
            </a:r>
          </a:p>
          <a:p>
            <a:endParaRPr lang="nl-BE" smtClean="0">
              <a:solidFill>
                <a:schemeClr val="tx1"/>
              </a:solidFill>
            </a:endParaRPr>
          </a:p>
          <a:p>
            <a:r>
              <a:rPr lang="nl-BE" smtClean="0">
                <a:solidFill>
                  <a:schemeClr val="tx1"/>
                </a:solidFill>
              </a:rPr>
              <a:t>CT/MRI scan gewrichten</a:t>
            </a:r>
            <a:br>
              <a:rPr lang="nl-BE" smtClean="0">
                <a:solidFill>
                  <a:schemeClr val="tx1"/>
                </a:solidFill>
              </a:rPr>
            </a:br>
            <a:endParaRPr lang="nl-BE" smtClean="0">
              <a:solidFill>
                <a:schemeClr val="tx1"/>
              </a:solidFill>
            </a:endParaRPr>
          </a:p>
          <a:p>
            <a:r>
              <a:rPr lang="nl-BE" smtClean="0">
                <a:solidFill>
                  <a:schemeClr val="tx1"/>
                </a:solidFill>
              </a:rPr>
              <a:t>Botscintografie </a:t>
            </a:r>
          </a:p>
          <a:p>
            <a:endParaRPr lang="nl-BE">
              <a:solidFill>
                <a:schemeClr val="tx1"/>
              </a:solidFill>
            </a:endParaRPr>
          </a:p>
        </p:txBody>
      </p:sp>
    </p:spTree>
    <p:extLst>
      <p:ext uri="{BB962C8B-B14F-4D97-AF65-F5344CB8AC3E}">
        <p14:creationId xmlns:p14="http://schemas.microsoft.com/office/powerpoint/2010/main" val="3415765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3"/>
          <p:cNvSpPr>
            <a:spLocks noGrp="1"/>
          </p:cNvSpPr>
          <p:nvPr>
            <p:ph type="title"/>
          </p:nvPr>
        </p:nvSpPr>
        <p:spPr/>
        <p:txBody>
          <a:bodyPr/>
          <a:lstStyle/>
          <a:p>
            <a:r>
              <a:rPr lang="nl-BE" smtClean="0"/>
              <a:t>C. Fysiek onderzoek</a:t>
            </a:r>
          </a:p>
        </p:txBody>
      </p:sp>
      <p:sp>
        <p:nvSpPr>
          <p:cNvPr id="217090" name="Content Placeholder 4"/>
          <p:cNvSpPr>
            <a:spLocks noGrp="1"/>
          </p:cNvSpPr>
          <p:nvPr>
            <p:ph idx="1"/>
          </p:nvPr>
        </p:nvSpPr>
        <p:spPr/>
        <p:txBody>
          <a:bodyPr/>
          <a:lstStyle/>
          <a:p>
            <a:pPr marL="0"/>
            <a:r>
              <a:rPr lang="nl-BE" sz="2800" b="1" smtClean="0"/>
              <a:t>Borst en buik</a:t>
            </a:r>
          </a:p>
          <a:p>
            <a:pPr marL="0"/>
            <a:r>
              <a:rPr lang="nl-BE" sz="2000" smtClean="0"/>
              <a:t>Algemene staat, hematomen, laceraties en interne schade (nieren!). X-ray, CCT, MRI ultrasound of radioscintografie kunnen nodig zijn. </a:t>
            </a:r>
          </a:p>
          <a:p>
            <a:pPr marL="0"/>
            <a:r>
              <a:rPr lang="nl-BE" sz="2800" b="1" smtClean="0"/>
              <a:t>Musculosekletaal systeem</a:t>
            </a:r>
          </a:p>
          <a:p>
            <a:pPr marL="0"/>
            <a:r>
              <a:rPr lang="nl-BE" sz="2000" smtClean="0"/>
              <a:t>Inclusief pijn bij rust of beweging, distentie. X-ray, CCT ,MRI, radioscintografie, kunnen nodig zijn. </a:t>
            </a:r>
          </a:p>
          <a:p>
            <a:pPr marL="0"/>
            <a:r>
              <a:rPr lang="nl-BE" sz="2000" smtClean="0"/>
              <a:t>Spieren, chronisch compartimentsyndroom - MRI</a:t>
            </a:r>
            <a:endParaRPr lang="nl-BE" sz="2800" smtClean="0"/>
          </a:p>
          <a:p>
            <a:pPr marL="0"/>
            <a:r>
              <a:rPr lang="nl-BE" sz="2800" b="1" smtClean="0"/>
              <a:t>Genito-urinair tract</a:t>
            </a:r>
          </a:p>
          <a:p>
            <a:pPr marL="0"/>
            <a:r>
              <a:rPr lang="nl-BE" sz="2000" smtClean="0"/>
              <a:t> Seksueel trauma. Ultrasound kan nodig zijn.</a:t>
            </a:r>
          </a:p>
          <a:p>
            <a:pPr marL="0"/>
            <a:endParaRPr lang="nl-BE" sz="2800" smtClean="0"/>
          </a:p>
          <a:p>
            <a:pPr marL="0"/>
            <a:endParaRPr lang="nl-BE" sz="2800" smtClean="0"/>
          </a:p>
          <a:p>
            <a:pPr marL="0"/>
            <a:endParaRPr lang="nl-BE" sz="2800" smtClean="0"/>
          </a:p>
          <a:p>
            <a:pPr marL="0"/>
            <a:endParaRPr lang="nl-BE"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3"/>
          <p:cNvSpPr>
            <a:spLocks noGrp="1"/>
          </p:cNvSpPr>
          <p:nvPr>
            <p:ph type="title"/>
          </p:nvPr>
        </p:nvSpPr>
        <p:spPr/>
        <p:txBody>
          <a:bodyPr/>
          <a:lstStyle/>
          <a:p>
            <a:r>
              <a:rPr lang="nl-BE" smtClean="0"/>
              <a:t>C. Fysiek onderzoek</a:t>
            </a:r>
          </a:p>
        </p:txBody>
      </p:sp>
      <p:sp>
        <p:nvSpPr>
          <p:cNvPr id="219138" name="Content Placeholder 4"/>
          <p:cNvSpPr>
            <a:spLocks noGrp="1"/>
          </p:cNvSpPr>
          <p:nvPr>
            <p:ph idx="1"/>
          </p:nvPr>
        </p:nvSpPr>
        <p:spPr/>
        <p:txBody>
          <a:bodyPr/>
          <a:lstStyle/>
          <a:p>
            <a:pPr marL="0" indent="0"/>
            <a:r>
              <a:rPr lang="nl-BE" b="1" smtClean="0"/>
              <a:t>Centraal en perifeer zenuwstelsel</a:t>
            </a:r>
          </a:p>
          <a:p>
            <a:pPr marL="457200" indent="-457200">
              <a:buFont typeface="Arial" pitchFamily="34" charset="0"/>
              <a:buChar char="•"/>
            </a:pPr>
            <a:r>
              <a:rPr lang="nl-BE" b="1" smtClean="0"/>
              <a:t>Specifieke problemen: </a:t>
            </a:r>
            <a:br>
              <a:rPr lang="nl-BE" b="1" smtClean="0"/>
            </a:br>
            <a:r>
              <a:rPr lang="nl-BE" sz="2000" b="1" smtClean="0"/>
              <a:t>Brachiale Plexopathie</a:t>
            </a:r>
            <a:br>
              <a:rPr lang="nl-BE" sz="2000" b="1" smtClean="0"/>
            </a:br>
            <a:r>
              <a:rPr lang="nl-BE" sz="2000" b="1" smtClean="0"/>
              <a:t>(asymetrische kracht in handen, verzakking van de pols, zwakte in armen). Controleer op radiculopathie.</a:t>
            </a:r>
            <a:br>
              <a:rPr lang="nl-BE" sz="2000" b="1" smtClean="0"/>
            </a:br>
            <a:endParaRPr lang="nl-BE" sz="2000" b="1" smtClean="0"/>
          </a:p>
          <a:p>
            <a:pPr marL="457200" indent="-457200">
              <a:buFont typeface="Arial" pitchFamily="34" charset="0"/>
              <a:buChar char="•"/>
            </a:pPr>
            <a:r>
              <a:rPr lang="nl-BE" sz="2800" smtClean="0"/>
              <a:t>CT, MRI, EEG Zenuwgeleidingstest kunnen nodig zijn. </a:t>
            </a:r>
          </a:p>
          <a:p>
            <a:endParaRPr lang="nl-BE" b="1" smtClean="0"/>
          </a:p>
          <a:p>
            <a:endParaRPr lang="nl-BE" b="1" smtClean="0"/>
          </a:p>
          <a:p>
            <a:endParaRPr lang="nl-BE" b="1" smtClean="0"/>
          </a:p>
          <a:p>
            <a:endParaRPr lang="nl-BE" b="1" smtClean="0"/>
          </a:p>
          <a:p>
            <a:endParaRPr lang="nl-BE" smtClean="0"/>
          </a:p>
          <a:p>
            <a:endParaRPr lang="nl-BE"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3"/>
          <p:cNvSpPr>
            <a:spLocks noGrp="1"/>
          </p:cNvSpPr>
          <p:nvPr>
            <p:ph type="title"/>
          </p:nvPr>
        </p:nvSpPr>
        <p:spPr/>
        <p:txBody>
          <a:bodyPr/>
          <a:lstStyle/>
          <a:p>
            <a:r>
              <a:rPr lang="nl-BE" smtClean="0"/>
              <a:t>C. Fysiek onderzoek</a:t>
            </a:r>
          </a:p>
        </p:txBody>
      </p:sp>
      <p:sp>
        <p:nvSpPr>
          <p:cNvPr id="219138" name="Content Placeholder 4"/>
          <p:cNvSpPr>
            <a:spLocks noGrp="1"/>
          </p:cNvSpPr>
          <p:nvPr>
            <p:ph idx="1"/>
          </p:nvPr>
        </p:nvSpPr>
        <p:spPr/>
        <p:txBody>
          <a:bodyPr/>
          <a:lstStyle/>
          <a:p>
            <a:pPr marL="0" indent="0">
              <a:spcBef>
                <a:spcPts val="600"/>
              </a:spcBef>
              <a:spcAft>
                <a:spcPts val="1200"/>
              </a:spcAft>
            </a:pPr>
            <a:r>
              <a:rPr lang="nl-BE" sz="2800" b="1" smtClean="0"/>
              <a:t>Centraal en perifeer zenuwstelsel</a:t>
            </a:r>
          </a:p>
          <a:p>
            <a:pPr marL="457200" indent="-457200">
              <a:spcBef>
                <a:spcPts val="600"/>
              </a:spcBef>
              <a:spcAft>
                <a:spcPts val="1200"/>
              </a:spcAft>
              <a:buFont typeface="Arial" pitchFamily="34" charset="0"/>
              <a:buChar char="•"/>
            </a:pPr>
            <a:r>
              <a:rPr lang="nl-BE" sz="2800" smtClean="0"/>
              <a:t>Hersenschade door slagen of een val en intracerebrale bloedingen komen vaak voor maar worden vaak over het hoofd gezien. </a:t>
            </a:r>
          </a:p>
          <a:p>
            <a:pPr marL="457200" indent="-457200">
              <a:spcBef>
                <a:spcPts val="600"/>
              </a:spcBef>
              <a:spcAft>
                <a:spcPts val="1200"/>
              </a:spcAft>
              <a:buFont typeface="Arial" pitchFamily="34" charset="0"/>
              <a:buChar char="•"/>
            </a:pPr>
            <a:r>
              <a:rPr lang="nl-BE" sz="2800" smtClean="0"/>
              <a:t>Vooral intracerebrale bloedingen zijn levensbedreigend en moeten dadelijk behandeld worden. Problemen met bewustzijn, duizeligheid en braken kunnen symptomen zijn die een snelle behandeling vereisen.</a:t>
            </a:r>
          </a:p>
          <a:p>
            <a:pPr>
              <a:spcBef>
                <a:spcPts val="600"/>
              </a:spcBef>
              <a:spcAft>
                <a:spcPts val="1200"/>
              </a:spcAft>
            </a:pPr>
            <a:endParaRPr lang="nl-BE" sz="2800" b="1" smtClean="0"/>
          </a:p>
          <a:p>
            <a:pPr>
              <a:spcBef>
                <a:spcPts val="600"/>
              </a:spcBef>
              <a:spcAft>
                <a:spcPts val="1200"/>
              </a:spcAft>
            </a:pPr>
            <a:endParaRPr lang="nl-BE" sz="2800" b="1" smtClean="0"/>
          </a:p>
          <a:p>
            <a:pPr>
              <a:spcBef>
                <a:spcPts val="600"/>
              </a:spcBef>
              <a:spcAft>
                <a:spcPts val="1200"/>
              </a:spcAft>
            </a:pPr>
            <a:endParaRPr lang="nl-BE" sz="2800" b="1" smtClean="0"/>
          </a:p>
          <a:p>
            <a:pPr>
              <a:spcBef>
                <a:spcPts val="600"/>
              </a:spcBef>
              <a:spcAft>
                <a:spcPts val="1200"/>
              </a:spcAft>
            </a:pPr>
            <a:endParaRPr lang="nl-BE" sz="2800" b="1" smtClean="0"/>
          </a:p>
          <a:p>
            <a:pPr>
              <a:spcBef>
                <a:spcPts val="600"/>
              </a:spcBef>
              <a:spcAft>
                <a:spcPts val="1200"/>
              </a:spcAft>
            </a:pPr>
            <a:endParaRPr lang="nl-BE" sz="2800" smtClean="0"/>
          </a:p>
          <a:p>
            <a:pPr>
              <a:spcBef>
                <a:spcPts val="600"/>
              </a:spcBef>
              <a:spcAft>
                <a:spcPts val="1200"/>
              </a:spcAft>
            </a:pPr>
            <a:endParaRPr lang="nl-BE" sz="2800" smtClean="0"/>
          </a:p>
        </p:txBody>
      </p:sp>
    </p:spTree>
    <p:extLst>
      <p:ext uri="{BB962C8B-B14F-4D97-AF65-F5344CB8AC3E}">
        <p14:creationId xmlns:p14="http://schemas.microsoft.com/office/powerpoint/2010/main" val="3425036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mtClean="0"/>
              <a:t>A. Structuur van het interview</a:t>
            </a:r>
            <a:endParaRPr lang="nl-BE"/>
          </a:p>
        </p:txBody>
      </p:sp>
      <p:sp>
        <p:nvSpPr>
          <p:cNvPr id="198658" name="Text Placeholder 2"/>
          <p:cNvSpPr>
            <a:spLocks noGrp="1"/>
          </p:cNvSpPr>
          <p:nvPr>
            <p:ph type="body" idx="1"/>
          </p:nvPr>
        </p:nvSpPr>
        <p:spPr>
          <a:xfrm>
            <a:off x="683568" y="2852936"/>
            <a:ext cx="7772400" cy="1500187"/>
          </a:xfrm>
        </p:spPr>
        <p:txBody>
          <a:bodyPr/>
          <a:lstStyle/>
          <a:p>
            <a:r>
              <a:rPr lang="nl-BE" sz="2400" smtClean="0"/>
              <a:t>Fysiek bewijs van foltering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3"/>
          <p:cNvSpPr>
            <a:spLocks noGrp="1"/>
          </p:cNvSpPr>
          <p:nvPr>
            <p:ph type="title"/>
          </p:nvPr>
        </p:nvSpPr>
        <p:spPr/>
        <p:txBody>
          <a:bodyPr/>
          <a:lstStyle/>
          <a:p>
            <a:r>
              <a:rPr lang="nl-BE" smtClean="0"/>
              <a:t>C. Fysiek onderzoek</a:t>
            </a:r>
          </a:p>
        </p:txBody>
      </p:sp>
      <p:sp>
        <p:nvSpPr>
          <p:cNvPr id="219138" name="Content Placeholder 4"/>
          <p:cNvSpPr>
            <a:spLocks noGrp="1"/>
          </p:cNvSpPr>
          <p:nvPr>
            <p:ph idx="1"/>
          </p:nvPr>
        </p:nvSpPr>
        <p:spPr/>
        <p:txBody>
          <a:bodyPr/>
          <a:lstStyle/>
          <a:p>
            <a:pPr marL="0" indent="0">
              <a:spcBef>
                <a:spcPts val="600"/>
              </a:spcBef>
              <a:spcAft>
                <a:spcPts val="1200"/>
              </a:spcAft>
            </a:pPr>
            <a:r>
              <a:rPr lang="nl-BE" b="1" smtClean="0"/>
              <a:t>Centraal en perifeer zenuwstelsel</a:t>
            </a:r>
          </a:p>
          <a:p>
            <a:pPr marL="457200" indent="-457200">
              <a:spcBef>
                <a:spcPts val="600"/>
              </a:spcBef>
              <a:spcAft>
                <a:spcPts val="1200"/>
              </a:spcAft>
              <a:buFont typeface="Arial" pitchFamily="34" charset="0"/>
              <a:buChar char="•"/>
            </a:pPr>
            <a:r>
              <a:rPr lang="nl-BE" sz="2800" smtClean="0"/>
              <a:t>Traumatische hersenschade – zelfs milde – can tot een aantal langetermijn problemen leiden, zoals verstoorde nachtrust, geheugenproblemen en irriteerbaarheid .</a:t>
            </a:r>
          </a:p>
          <a:p>
            <a:pPr marL="457200" indent="-457200">
              <a:spcBef>
                <a:spcPts val="600"/>
              </a:spcBef>
              <a:spcAft>
                <a:spcPts val="1200"/>
              </a:spcAft>
              <a:buFont typeface="Arial" pitchFamily="34" charset="0"/>
              <a:buChar char="•"/>
            </a:pPr>
            <a:r>
              <a:rPr lang="nl-BE" sz="2800" smtClean="0"/>
              <a:t>Symptomen kunnen overlappen met posttraumatische stressstoornis, of deze nabootsen. PTS is de meest voorkomende reactie bij foltering</a:t>
            </a:r>
          </a:p>
          <a:p>
            <a:pPr>
              <a:spcBef>
                <a:spcPts val="600"/>
              </a:spcBef>
              <a:spcAft>
                <a:spcPts val="1200"/>
              </a:spcAft>
            </a:pPr>
            <a:endParaRPr lang="nl-BE" b="1" smtClean="0"/>
          </a:p>
          <a:p>
            <a:pPr>
              <a:spcBef>
                <a:spcPts val="600"/>
              </a:spcBef>
              <a:spcAft>
                <a:spcPts val="1200"/>
              </a:spcAft>
            </a:pPr>
            <a:endParaRPr lang="nl-BE" b="1" smtClean="0"/>
          </a:p>
          <a:p>
            <a:pPr>
              <a:spcBef>
                <a:spcPts val="600"/>
              </a:spcBef>
              <a:spcAft>
                <a:spcPts val="1200"/>
              </a:spcAft>
            </a:pPr>
            <a:endParaRPr lang="nl-BE" b="1" smtClean="0"/>
          </a:p>
          <a:p>
            <a:pPr>
              <a:spcBef>
                <a:spcPts val="600"/>
              </a:spcBef>
              <a:spcAft>
                <a:spcPts val="1200"/>
              </a:spcAft>
            </a:pPr>
            <a:endParaRPr lang="nl-BE" smtClean="0"/>
          </a:p>
          <a:p>
            <a:pPr>
              <a:spcBef>
                <a:spcPts val="600"/>
              </a:spcBef>
              <a:spcAft>
                <a:spcPts val="1200"/>
              </a:spcAft>
            </a:pPr>
            <a:endParaRPr lang="nl-BE" smtClean="0"/>
          </a:p>
        </p:txBody>
      </p:sp>
    </p:spTree>
    <p:extLst>
      <p:ext uri="{BB962C8B-B14F-4D97-AF65-F5344CB8AC3E}">
        <p14:creationId xmlns:p14="http://schemas.microsoft.com/office/powerpoint/2010/main" val="1182162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3"/>
          <p:cNvSpPr>
            <a:spLocks noGrp="1"/>
          </p:cNvSpPr>
          <p:nvPr>
            <p:ph type="title"/>
          </p:nvPr>
        </p:nvSpPr>
        <p:spPr/>
        <p:txBody>
          <a:bodyPr/>
          <a:lstStyle/>
          <a:p>
            <a:r>
              <a:rPr lang="nl-BE" smtClean="0"/>
              <a:t>C. Fysiek onderzoek</a:t>
            </a:r>
          </a:p>
        </p:txBody>
      </p:sp>
      <p:sp>
        <p:nvSpPr>
          <p:cNvPr id="219138" name="Content Placeholder 4"/>
          <p:cNvSpPr>
            <a:spLocks noGrp="1"/>
          </p:cNvSpPr>
          <p:nvPr>
            <p:ph idx="1"/>
          </p:nvPr>
        </p:nvSpPr>
        <p:spPr/>
        <p:txBody>
          <a:bodyPr/>
          <a:lstStyle/>
          <a:p>
            <a:pPr marL="0" indent="0">
              <a:spcBef>
                <a:spcPts val="600"/>
              </a:spcBef>
              <a:spcAft>
                <a:spcPts val="1200"/>
              </a:spcAft>
            </a:pPr>
            <a:r>
              <a:rPr lang="nl-BE" b="1" smtClean="0"/>
              <a:t>Centraal en perifeer zenuwstelsel</a:t>
            </a:r>
          </a:p>
          <a:p>
            <a:pPr marL="457200" indent="-457200">
              <a:spcBef>
                <a:spcPts val="600"/>
              </a:spcBef>
              <a:spcAft>
                <a:spcPts val="1200"/>
              </a:spcAft>
              <a:buFont typeface="Arial" pitchFamily="34" charset="0"/>
              <a:buChar char="•"/>
            </a:pPr>
            <a:r>
              <a:rPr lang="nl-BE" sz="2800" smtClean="0"/>
              <a:t>Diagnose kann moeilijk zijn en neuropsychologische test vereisen, evenals specifieke vormen van MRI bij stomp trauma zonder duidelijke intracerebrale bloedingen.</a:t>
            </a:r>
          </a:p>
          <a:p>
            <a:pPr marL="457200" indent="-457200">
              <a:spcBef>
                <a:spcPts val="600"/>
              </a:spcBef>
              <a:spcAft>
                <a:spcPts val="1200"/>
              </a:spcAft>
              <a:buFont typeface="Arial" pitchFamily="34" charset="0"/>
              <a:buChar char="•"/>
            </a:pPr>
            <a:r>
              <a:rPr lang="nl-BE" sz="2800" smtClean="0"/>
              <a:t>Negatieve bevindingen sluiten een aantal syndromen niet uit. </a:t>
            </a:r>
          </a:p>
          <a:p>
            <a:pPr marL="0" indent="0">
              <a:spcBef>
                <a:spcPts val="600"/>
              </a:spcBef>
              <a:spcAft>
                <a:spcPts val="1200"/>
              </a:spcAft>
            </a:pPr>
            <a:endParaRPr lang="nl-BE" sz="2800" b="1" smtClean="0"/>
          </a:p>
          <a:p>
            <a:pPr marL="457200" indent="-457200">
              <a:spcBef>
                <a:spcPts val="600"/>
              </a:spcBef>
              <a:spcAft>
                <a:spcPts val="1200"/>
              </a:spcAft>
              <a:buFont typeface="Arial" pitchFamily="34" charset="0"/>
              <a:buChar char="•"/>
            </a:pPr>
            <a:endParaRPr lang="nl-BE" sz="2800" b="1" smtClean="0"/>
          </a:p>
          <a:p>
            <a:pPr>
              <a:spcBef>
                <a:spcPts val="600"/>
              </a:spcBef>
              <a:spcAft>
                <a:spcPts val="1200"/>
              </a:spcAft>
            </a:pPr>
            <a:endParaRPr lang="nl-BE" b="1" smtClean="0"/>
          </a:p>
          <a:p>
            <a:pPr>
              <a:spcBef>
                <a:spcPts val="600"/>
              </a:spcBef>
              <a:spcAft>
                <a:spcPts val="1200"/>
              </a:spcAft>
            </a:pPr>
            <a:endParaRPr lang="nl-BE" b="1" smtClean="0"/>
          </a:p>
          <a:p>
            <a:pPr>
              <a:spcBef>
                <a:spcPts val="600"/>
              </a:spcBef>
              <a:spcAft>
                <a:spcPts val="1200"/>
              </a:spcAft>
            </a:pPr>
            <a:endParaRPr lang="nl-BE" b="1" smtClean="0"/>
          </a:p>
          <a:p>
            <a:pPr>
              <a:spcBef>
                <a:spcPts val="600"/>
              </a:spcBef>
              <a:spcAft>
                <a:spcPts val="1200"/>
              </a:spcAft>
            </a:pPr>
            <a:endParaRPr lang="nl-BE" smtClean="0"/>
          </a:p>
          <a:p>
            <a:pPr>
              <a:spcBef>
                <a:spcPts val="600"/>
              </a:spcBef>
              <a:spcAft>
                <a:spcPts val="1200"/>
              </a:spcAft>
            </a:pPr>
            <a:endParaRPr lang="nl-BE" smtClean="0"/>
          </a:p>
        </p:txBody>
      </p:sp>
    </p:spTree>
    <p:extLst>
      <p:ext uri="{BB962C8B-B14F-4D97-AF65-F5344CB8AC3E}">
        <p14:creationId xmlns:p14="http://schemas.microsoft.com/office/powerpoint/2010/main" val="3903427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r>
              <a:rPr lang="nl-BE" sz="3200" smtClean="0"/>
              <a:t>D. Onderoek en evaluatie van specifieke vormen van foltering</a:t>
            </a:r>
          </a:p>
        </p:txBody>
      </p:sp>
      <p:sp>
        <p:nvSpPr>
          <p:cNvPr id="221186" name="Text Placeholder 2"/>
          <p:cNvSpPr>
            <a:spLocks noGrp="1"/>
          </p:cNvSpPr>
          <p:nvPr>
            <p:ph idx="1"/>
          </p:nvPr>
        </p:nvSpPr>
        <p:spPr>
          <a:xfrm>
            <a:off x="323528" y="1124744"/>
            <a:ext cx="8228013" cy="5256584"/>
          </a:xfrm>
        </p:spPr>
        <p:txBody>
          <a:bodyPr/>
          <a:lstStyle/>
          <a:p>
            <a:pPr marL="0"/>
            <a:r>
              <a:rPr lang="nl-BE" smtClean="0"/>
              <a:t>In het rapport worden de volgende kwalificaties vaak gebruikt:</a:t>
            </a:r>
          </a:p>
          <a:p>
            <a:pPr marL="0"/>
            <a:r>
              <a:rPr lang="nl-BE" smtClean="0"/>
              <a:t>Niet consistent met … </a:t>
            </a:r>
            <a:r>
              <a:rPr lang="nl-BE" sz="2000" smtClean="0"/>
              <a:t>(kon niet veroorzaakt worden door..)</a:t>
            </a:r>
          </a:p>
          <a:p>
            <a:pPr marL="0"/>
            <a:r>
              <a:rPr lang="nl-BE" smtClean="0"/>
              <a:t>Consistent met …</a:t>
            </a:r>
            <a:r>
              <a:rPr lang="nl-BE" sz="2000" smtClean="0"/>
              <a:t>(niet gespecificeerd, mogelijks voorzaakt zijn door…)</a:t>
            </a:r>
          </a:p>
          <a:p>
            <a:pPr marL="0"/>
            <a:r>
              <a:rPr lang="nl-BE" smtClean="0"/>
              <a:t>Zeer consistent met… </a:t>
            </a:r>
            <a:r>
              <a:rPr lang="nl-BE" sz="2000" smtClean="0"/>
              <a:t>(weinig alternatieve oorzaken)</a:t>
            </a:r>
          </a:p>
          <a:p>
            <a:pPr marL="0"/>
            <a:r>
              <a:rPr lang="nl-BE" smtClean="0"/>
              <a:t>Typisch voor…</a:t>
            </a:r>
            <a:r>
              <a:rPr lang="nl-BE" sz="2000" smtClean="0"/>
              <a:t>(gewoonlijk veroorzaakt door, maar alternatieven mogelijk) </a:t>
            </a:r>
          </a:p>
          <a:p>
            <a:pPr marL="0"/>
            <a:r>
              <a:rPr lang="nl-BE" smtClean="0"/>
              <a:t>Diagnostisch voor.. </a:t>
            </a:r>
            <a:r>
              <a:rPr lang="nl-BE" sz="2000" smtClean="0"/>
              <a:t>(kan enkel veroorzaakt worden door…).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r>
              <a:rPr lang="nl-BE" sz="3200" smtClean="0"/>
              <a:t>D. Onderzoek en evaluatie van specifieke vormen van foltering</a:t>
            </a:r>
          </a:p>
        </p:txBody>
      </p:sp>
      <p:sp>
        <p:nvSpPr>
          <p:cNvPr id="221186" name="Text Placeholder 2"/>
          <p:cNvSpPr>
            <a:spLocks noGrp="1"/>
          </p:cNvSpPr>
          <p:nvPr>
            <p:ph idx="1"/>
          </p:nvPr>
        </p:nvSpPr>
        <p:spPr>
          <a:xfrm>
            <a:off x="395536" y="1862273"/>
            <a:ext cx="8228013" cy="4999037"/>
          </a:xfrm>
        </p:spPr>
        <p:txBody>
          <a:bodyPr/>
          <a:lstStyle/>
          <a:p>
            <a:r>
              <a:rPr lang="nl-BE" b="1" smtClean="0"/>
              <a:t>opmerking: </a:t>
            </a:r>
            <a:r>
              <a:rPr lang="nl-BE" smtClean="0"/>
              <a:t/>
            </a:r>
            <a:br>
              <a:rPr lang="nl-BE" smtClean="0"/>
            </a:br>
            <a:r>
              <a:rPr lang="nl-BE" smtClean="0"/>
              <a:t>kwalificaties kunnen vershillen naar gelang de forensische en juridische standaarden in vershillende landen. Het IP geeft een voorbeeld; het is geen bindende standaard. </a:t>
            </a:r>
          </a:p>
          <a:p>
            <a:endParaRPr lang="nl-BE" smtClean="0"/>
          </a:p>
          <a:p>
            <a:endParaRPr lang="nl-BE" smtClean="0"/>
          </a:p>
        </p:txBody>
      </p:sp>
      <p:sp>
        <p:nvSpPr>
          <p:cNvPr id="2" name="Horizontal Scroll 1"/>
          <p:cNvSpPr/>
          <p:nvPr/>
        </p:nvSpPr>
        <p:spPr bwMode="auto">
          <a:xfrm>
            <a:off x="7308304" y="5589240"/>
            <a:ext cx="792088" cy="432048"/>
          </a:xfrm>
          <a:prstGeom prst="horizontalScroll">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nl-BE" sz="1800" b="0" i="0" u="none" strike="noStrike" cap="none" normalizeH="0" baseline="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3422663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nl-BE" sz="3200" smtClean="0"/>
              <a:t>D. Onderzoek en evaluatie van specifieke vormen van foltering</a:t>
            </a:r>
          </a:p>
        </p:txBody>
      </p:sp>
      <p:sp>
        <p:nvSpPr>
          <p:cNvPr id="223234" name="Text Placeholder 2"/>
          <p:cNvSpPr>
            <a:spLocks noGrp="1"/>
          </p:cNvSpPr>
          <p:nvPr>
            <p:ph idx="1"/>
          </p:nvPr>
        </p:nvSpPr>
        <p:spPr>
          <a:xfrm>
            <a:off x="406954" y="1952260"/>
            <a:ext cx="8228013" cy="4999038"/>
          </a:xfrm>
        </p:spPr>
        <p:txBody>
          <a:bodyPr/>
          <a:lstStyle/>
          <a:p>
            <a:pPr marL="0"/>
            <a:r>
              <a:rPr lang="nl-BE" smtClean="0"/>
              <a:t>Algemene consistentie (niet tussen specifieke vorm van foltering en specifieke verwondingen) wordt in het eindverslag ermeld (als dit in het desbetreffende land vereist is, althans)</a:t>
            </a:r>
          </a:p>
          <a:p>
            <a:pPr marL="0"/>
            <a:endParaRPr lang="nl-BE" sz="2000" smtClean="0"/>
          </a:p>
          <a:p>
            <a:pPr marL="0"/>
            <a:r>
              <a:rPr lang="nl-BE" sz="2000" smtClean="0"/>
              <a:t>       meer info: zie a) geavanceerde modules, b) Atlas van Foltering, c) het IP.</a:t>
            </a:r>
          </a:p>
        </p:txBody>
      </p:sp>
      <p:sp>
        <p:nvSpPr>
          <p:cNvPr id="223235" name="Right Arrow 3"/>
          <p:cNvSpPr>
            <a:spLocks noChangeArrowheads="1"/>
          </p:cNvSpPr>
          <p:nvPr/>
        </p:nvSpPr>
        <p:spPr bwMode="auto">
          <a:xfrm>
            <a:off x="556487" y="4737628"/>
            <a:ext cx="215900" cy="144462"/>
          </a:xfrm>
          <a:prstGeom prst="rightArrow">
            <a:avLst>
              <a:gd name="adj1" fmla="val 50000"/>
              <a:gd name="adj2" fmla="val 49817"/>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nl-BE"/>
          </a:p>
        </p:txBody>
      </p:sp>
      <p:sp>
        <p:nvSpPr>
          <p:cNvPr id="6" name="Horizontal Scroll 5"/>
          <p:cNvSpPr/>
          <p:nvPr/>
        </p:nvSpPr>
        <p:spPr bwMode="auto">
          <a:xfrm>
            <a:off x="7308304" y="5589240"/>
            <a:ext cx="792088" cy="432048"/>
          </a:xfrm>
          <a:prstGeom prst="horizontalScroll">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nl-BE" sz="1800" b="0" i="0" u="none" strike="noStrike" cap="none" normalizeH="0" baseline="0" smtClean="0">
              <a:ln>
                <a:noFill/>
              </a:ln>
              <a:solidFill>
                <a:schemeClr val="bg1"/>
              </a:solidFill>
              <a:effectLst/>
              <a:latin typeface="Calibri" pitchFamily="3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mtClean="0"/>
              <a:t>E. Gespecialiseerde diagnostische tests</a:t>
            </a:r>
            <a:endParaRPr lang="nl-BE"/>
          </a:p>
        </p:txBody>
      </p:sp>
      <p:sp>
        <p:nvSpPr>
          <p:cNvPr id="225282" name="Text Placeholder 2"/>
          <p:cNvSpPr>
            <a:spLocks noGrp="1"/>
          </p:cNvSpPr>
          <p:nvPr>
            <p:ph type="body" idx="1"/>
          </p:nvPr>
        </p:nvSpPr>
        <p:spPr/>
        <p:txBody>
          <a:bodyPr/>
          <a:lstStyle/>
          <a:p>
            <a:r>
              <a:rPr lang="nl-BE" sz="2400" smtClean="0"/>
              <a:t>Fysiek bewijs van foltering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nl-BE" smtClean="0"/>
              <a:t>E. Gespecialiseerde diagnostisch tests</a:t>
            </a:r>
          </a:p>
        </p:txBody>
      </p:sp>
      <p:sp>
        <p:nvSpPr>
          <p:cNvPr id="227330" name="Text Placeholder 2"/>
          <p:cNvSpPr>
            <a:spLocks noGrp="1"/>
          </p:cNvSpPr>
          <p:nvPr>
            <p:ph idx="1"/>
          </p:nvPr>
        </p:nvSpPr>
        <p:spPr>
          <a:xfrm>
            <a:off x="494506" y="1022351"/>
            <a:ext cx="8228013" cy="4999037"/>
          </a:xfrm>
        </p:spPr>
        <p:txBody>
          <a:bodyPr/>
          <a:lstStyle/>
          <a:p>
            <a:pPr marL="114300" indent="-457200">
              <a:buFont typeface="Arial" pitchFamily="34" charset="0"/>
              <a:buChar char="•"/>
            </a:pPr>
            <a:r>
              <a:rPr lang="nl-BE" sz="2800" smtClean="0"/>
              <a:t>Speciale test kunnen nodig zijn afhankelijk van de context (beschikbaarheid, verwondingen, doel en gebruik van de resultaten). Deze noodzaak dient geëvalueerd te worden in het licht van de stress voor de cliënt en mogelijke bijwerkingen.</a:t>
            </a:r>
          </a:p>
          <a:p>
            <a:pPr marL="114300" indent="-457200">
              <a:buFont typeface="Arial" pitchFamily="34" charset="0"/>
              <a:buChar char="•"/>
            </a:pPr>
            <a:r>
              <a:rPr lang="nl-BE" sz="2800" smtClean="0"/>
              <a:t>Ze moeten in het verslag vermeld worden, en er dient te worden aangegeven of ze al dan niet konden worden uitgevoerd. </a:t>
            </a:r>
          </a:p>
          <a:p>
            <a:pPr marL="114300" indent="-457200">
              <a:buFont typeface="Arial" pitchFamily="34" charset="0"/>
              <a:buChar char="•"/>
            </a:pPr>
            <a:r>
              <a:rPr lang="nl-BE" sz="2800" smtClean="0"/>
              <a:t>Een negatieve bevinding sluit foltering niet uit.</a:t>
            </a:r>
          </a:p>
        </p:txBody>
      </p:sp>
      <p:sp>
        <p:nvSpPr>
          <p:cNvPr id="227331" name="TextBox 3"/>
          <p:cNvSpPr txBox="1">
            <a:spLocks noChangeArrowheads="1"/>
          </p:cNvSpPr>
          <p:nvPr/>
        </p:nvSpPr>
        <p:spPr bwMode="auto">
          <a:xfrm>
            <a:off x="4716463" y="6021388"/>
            <a:ext cx="3743325" cy="400050"/>
          </a:xfrm>
          <a:prstGeom prst="rect">
            <a:avLst/>
          </a:prstGeom>
          <a:noFill/>
          <a:ln w="9525">
            <a:noFill/>
            <a:miter lim="800000"/>
            <a:headEnd/>
            <a:tailEnd/>
          </a:ln>
        </p:spPr>
        <p:txBody>
          <a:bodyPr>
            <a:spAutoFit/>
          </a:bodyPr>
          <a:lstStyle/>
          <a:p>
            <a:pPr algn="r">
              <a:buClr>
                <a:srgbClr val="000000"/>
              </a:buClr>
              <a:buSzPct val="100000"/>
              <a:buFont typeface="Times New Roman" pitchFamily="18" charset="0"/>
              <a:buNone/>
            </a:pPr>
            <a:r>
              <a:rPr lang="nl-BE" sz="2000" smtClean="0">
                <a:solidFill>
                  <a:schemeClr val="tx1"/>
                </a:solidFill>
              </a:rPr>
              <a:t>See IP Annex and module pitfalls </a:t>
            </a:r>
            <a:endParaRPr lang="nl-BE" sz="2000">
              <a:solidFill>
                <a:schemeClr val="tx1"/>
              </a:solidFill>
            </a:endParaRPr>
          </a:p>
        </p:txBody>
      </p:sp>
      <p:sp>
        <p:nvSpPr>
          <p:cNvPr id="227332" name="Right Arrow 4"/>
          <p:cNvSpPr>
            <a:spLocks noChangeArrowheads="1"/>
          </p:cNvSpPr>
          <p:nvPr/>
        </p:nvSpPr>
        <p:spPr bwMode="auto">
          <a:xfrm>
            <a:off x="4608513" y="6092825"/>
            <a:ext cx="215900" cy="200025"/>
          </a:xfrm>
          <a:prstGeom prst="rightArrow">
            <a:avLst>
              <a:gd name="adj1" fmla="val 50000"/>
              <a:gd name="adj2" fmla="val 49981"/>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nl-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r>
              <a:rPr lang="nl-BE" smtClean="0"/>
              <a:t>A. Structuur van het interview</a:t>
            </a:r>
          </a:p>
        </p:txBody>
      </p:sp>
      <p:sp>
        <p:nvSpPr>
          <p:cNvPr id="200706" name="Content Placeholder 2"/>
          <p:cNvSpPr>
            <a:spLocks noGrp="1"/>
          </p:cNvSpPr>
          <p:nvPr>
            <p:ph idx="1"/>
          </p:nvPr>
        </p:nvSpPr>
        <p:spPr/>
        <p:txBody>
          <a:bodyPr/>
          <a:lstStyle/>
          <a:p>
            <a:pPr marL="0"/>
            <a:r>
              <a:rPr lang="nl-BE" sz="2800" smtClean="0"/>
              <a:t>Algemene strategie: objectief, niet traumatiserend, respectvol, met toestemming, confidentialiteit</a:t>
            </a:r>
          </a:p>
          <a:p>
            <a:pPr marL="0"/>
            <a:r>
              <a:rPr lang="nl-BE" sz="2800" smtClean="0"/>
              <a:t/>
            </a:r>
            <a:br>
              <a:rPr lang="nl-BE" sz="2800" smtClean="0"/>
            </a:br>
            <a:endParaRPr lang="nl-BE" sz="2800" smtClean="0"/>
          </a:p>
          <a:p>
            <a:pPr marL="0"/>
            <a:r>
              <a:rPr lang="nl-BE" sz="2800" smtClean="0"/>
              <a:t>Verschaffen van </a:t>
            </a:r>
            <a:br>
              <a:rPr lang="nl-BE" sz="2800" smtClean="0"/>
            </a:br>
            <a:r>
              <a:rPr lang="nl-BE" sz="2800" smtClean="0"/>
              <a:t>- duidelijke informatie</a:t>
            </a:r>
            <a:br>
              <a:rPr lang="nl-BE" sz="2800" smtClean="0"/>
            </a:br>
            <a:r>
              <a:rPr lang="nl-BE" sz="2800" smtClean="0"/>
              <a:t>- voldoende tijd, vooral als de cliënt gestresseerd is </a:t>
            </a:r>
            <a:br>
              <a:rPr lang="nl-BE" sz="2800" smtClean="0"/>
            </a:br>
            <a:r>
              <a:rPr lang="nl-BE" sz="2800" smtClean="0"/>
              <a:t>- pauzes wanneer hierom wordt gevraagd</a:t>
            </a:r>
          </a:p>
          <a:p>
            <a:pPr marL="0"/>
            <a:r>
              <a:rPr lang="nl-BE" sz="2400" i="1" smtClean="0"/>
              <a:t>(Zie ook de algemene hoofdstukken aangaande het interview en de module over stress tijdens het interview)</a:t>
            </a:r>
          </a:p>
        </p:txBody>
      </p:sp>
      <p:sp>
        <p:nvSpPr>
          <p:cNvPr id="200707" name="Right Arrow 3"/>
          <p:cNvSpPr>
            <a:spLocks noChangeArrowheads="1"/>
          </p:cNvSpPr>
          <p:nvPr/>
        </p:nvSpPr>
        <p:spPr bwMode="auto">
          <a:xfrm>
            <a:off x="179388" y="5445125"/>
            <a:ext cx="215900" cy="144463"/>
          </a:xfrm>
          <a:prstGeom prst="rightArrow">
            <a:avLst>
              <a:gd name="adj1" fmla="val 50000"/>
              <a:gd name="adj2" fmla="val 49817"/>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nl-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mtClean="0"/>
              <a:t>B. Medische historiek</a:t>
            </a:r>
            <a:endParaRPr lang="nl-BE"/>
          </a:p>
        </p:txBody>
      </p:sp>
      <p:sp>
        <p:nvSpPr>
          <p:cNvPr id="202754" name="Text Placeholder 2"/>
          <p:cNvSpPr>
            <a:spLocks noGrp="1"/>
          </p:cNvSpPr>
          <p:nvPr>
            <p:ph type="body" idx="1"/>
          </p:nvPr>
        </p:nvSpPr>
        <p:spPr/>
        <p:txBody>
          <a:bodyPr/>
          <a:lstStyle/>
          <a:p>
            <a:r>
              <a:rPr lang="nl-BE" sz="2400" smtClean="0"/>
              <a:t>Fysiek bewijs van foltering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nl-BE" smtClean="0"/>
              <a:t>B. Medische historiek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138081"/>
              </p:ext>
            </p:extLst>
          </p:nvPr>
        </p:nvGraphicFramePr>
        <p:xfrm>
          <a:off x="457200" y="1125538"/>
          <a:ext cx="8228013"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mtClean="0"/>
              <a:t>C. Het fysiek onderzoek</a:t>
            </a:r>
            <a:endParaRPr lang="nl-BE"/>
          </a:p>
        </p:txBody>
      </p:sp>
      <p:sp>
        <p:nvSpPr>
          <p:cNvPr id="206850" name="Text Placeholder 2"/>
          <p:cNvSpPr>
            <a:spLocks noGrp="1"/>
          </p:cNvSpPr>
          <p:nvPr>
            <p:ph type="body" idx="1"/>
          </p:nvPr>
        </p:nvSpPr>
        <p:spPr/>
        <p:txBody>
          <a:bodyPr/>
          <a:lstStyle/>
          <a:p>
            <a:r>
              <a:rPr lang="nl-BE" sz="2400" smtClean="0"/>
              <a:t>Fysiek bewijs van foltering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3"/>
          <p:cNvSpPr>
            <a:spLocks noGrp="1"/>
          </p:cNvSpPr>
          <p:nvPr>
            <p:ph type="title"/>
          </p:nvPr>
        </p:nvSpPr>
        <p:spPr/>
        <p:txBody>
          <a:bodyPr/>
          <a:lstStyle/>
          <a:p>
            <a:r>
              <a:rPr lang="nl-BE" smtClean="0"/>
              <a:t>C. Het fysiek onderzoek</a:t>
            </a:r>
          </a:p>
        </p:txBody>
      </p:sp>
      <p:sp>
        <p:nvSpPr>
          <p:cNvPr id="208898" name="Content Placeholder 4"/>
          <p:cNvSpPr>
            <a:spLocks noGrp="1"/>
          </p:cNvSpPr>
          <p:nvPr>
            <p:ph idx="1"/>
          </p:nvPr>
        </p:nvSpPr>
        <p:spPr/>
        <p:txBody>
          <a:bodyPr/>
          <a:lstStyle/>
          <a:p>
            <a:pPr marL="114300" indent="-457200">
              <a:spcBef>
                <a:spcPts val="1200"/>
              </a:spcBef>
              <a:spcAft>
                <a:spcPts val="1200"/>
              </a:spcAft>
              <a:buFont typeface="Arial" pitchFamily="34" charset="0"/>
              <a:buChar char="•"/>
            </a:pPr>
            <a:r>
              <a:rPr lang="nl-BE" sz="2800" smtClean="0"/>
              <a:t>Wordt uitgevoerd na de medische historiek.</a:t>
            </a:r>
          </a:p>
          <a:p>
            <a:pPr marL="114300" indent="-457200">
              <a:spcBef>
                <a:spcPts val="1200"/>
              </a:spcBef>
              <a:spcAft>
                <a:spcPts val="1200"/>
              </a:spcAft>
              <a:buFont typeface="Arial" pitchFamily="34" charset="0"/>
              <a:buChar char="•"/>
            </a:pPr>
            <a:r>
              <a:rPr lang="nl-BE" sz="2800" smtClean="0"/>
              <a:t>Bekijk ook eerdere hoofdstuken over de voorbereiding van het onderzoek en de interactie met de cliënt.</a:t>
            </a:r>
          </a:p>
          <a:p>
            <a:pPr marL="114300" indent="-457200">
              <a:spcBef>
                <a:spcPts val="1200"/>
              </a:spcBef>
              <a:spcAft>
                <a:spcPts val="1200"/>
              </a:spcAft>
              <a:buFont typeface="Arial" pitchFamily="34" charset="0"/>
              <a:buChar char="•"/>
            </a:pPr>
            <a:r>
              <a:rPr lang="nl-BE" sz="2800" smtClean="0"/>
              <a:t>In gevangenissen moet zoveel mogelijk gebruik gemaakt worden van beschikbare hulpmiddelen, zoals de lichaamsmap (zie IP annex), en foto‘s indien toegestaan. </a:t>
            </a:r>
          </a:p>
          <a:p>
            <a:pPr marL="0">
              <a:spcBef>
                <a:spcPts val="1200"/>
              </a:spcBef>
              <a:spcAft>
                <a:spcPts val="1200"/>
              </a:spcAft>
            </a:pPr>
            <a:endParaRPr lang="nl-BE" sz="280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085184"/>
            <a:ext cx="1296144" cy="78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3"/>
          <p:cNvSpPr>
            <a:spLocks noGrp="1"/>
          </p:cNvSpPr>
          <p:nvPr>
            <p:ph type="title"/>
          </p:nvPr>
        </p:nvSpPr>
        <p:spPr/>
        <p:txBody>
          <a:bodyPr/>
          <a:lstStyle/>
          <a:p>
            <a:r>
              <a:rPr lang="nl-BE" smtClean="0"/>
              <a:t>C. Fysiek onderzoek</a:t>
            </a:r>
          </a:p>
        </p:txBody>
      </p:sp>
      <p:sp>
        <p:nvSpPr>
          <p:cNvPr id="210946" name="Content Placeholder 4"/>
          <p:cNvSpPr>
            <a:spLocks noGrp="1"/>
          </p:cNvSpPr>
          <p:nvPr>
            <p:ph idx="1"/>
          </p:nvPr>
        </p:nvSpPr>
        <p:spPr/>
        <p:txBody>
          <a:bodyPr/>
          <a:lstStyle/>
          <a:p>
            <a:r>
              <a:rPr lang="nl-BE" sz="3600" smtClean="0"/>
              <a:t>Huid </a:t>
            </a:r>
          </a:p>
          <a:p>
            <a:endParaRPr lang="nl-BE" smtClean="0"/>
          </a:p>
          <a:p>
            <a:endParaRPr lang="nl-BE" smtClean="0"/>
          </a:p>
          <a:p>
            <a:endParaRPr lang="nl-BE" smtClean="0"/>
          </a:p>
        </p:txBody>
      </p:sp>
      <p:sp>
        <p:nvSpPr>
          <p:cNvPr id="210948" name="TextBox 1"/>
          <p:cNvSpPr txBox="1">
            <a:spLocks noChangeArrowheads="1"/>
          </p:cNvSpPr>
          <p:nvPr/>
        </p:nvSpPr>
        <p:spPr bwMode="auto">
          <a:xfrm>
            <a:off x="3708400" y="4941168"/>
            <a:ext cx="4751388" cy="1200329"/>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nl-BE" sz="2400" smtClean="0"/>
              <a:t>Foto‘s zijn heel belangrijk – zie afzonderlijke hoofdstukken en modules</a:t>
            </a:r>
            <a:endParaRPr lang="nl-BE" sz="2400"/>
          </a:p>
        </p:txBody>
      </p:sp>
      <p:sp>
        <p:nvSpPr>
          <p:cNvPr id="210949" name="Right Arrow 2"/>
          <p:cNvSpPr>
            <a:spLocks noChangeArrowheads="1"/>
          </p:cNvSpPr>
          <p:nvPr/>
        </p:nvSpPr>
        <p:spPr bwMode="auto">
          <a:xfrm flipV="1">
            <a:off x="5878967" y="4827629"/>
            <a:ext cx="215900" cy="128588"/>
          </a:xfrm>
          <a:prstGeom prst="rightArrow">
            <a:avLst>
              <a:gd name="adj1" fmla="val 50000"/>
              <a:gd name="adj2" fmla="val 49601"/>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nl-BE"/>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580535"/>
            <a:ext cx="2285393" cy="314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863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nl-BE" smtClean="0"/>
              <a:t>C. Fysiek onderzoek</a:t>
            </a:r>
          </a:p>
        </p:txBody>
      </p:sp>
      <p:sp>
        <p:nvSpPr>
          <p:cNvPr id="212994" name="Content Placeholder 4"/>
          <p:cNvSpPr>
            <a:spLocks noGrp="1"/>
          </p:cNvSpPr>
          <p:nvPr>
            <p:ph idx="1"/>
          </p:nvPr>
        </p:nvSpPr>
        <p:spPr/>
        <p:txBody>
          <a:bodyPr/>
          <a:lstStyle/>
          <a:p>
            <a:pPr>
              <a:spcBef>
                <a:spcPts val="600"/>
              </a:spcBef>
              <a:spcAft>
                <a:spcPts val="1200"/>
              </a:spcAft>
            </a:pPr>
            <a:r>
              <a:rPr lang="nl-BE" sz="2800" b="1" smtClean="0"/>
              <a:t>huid</a:t>
            </a:r>
          </a:p>
          <a:p>
            <a:pPr marL="457200" indent="-457200">
              <a:spcBef>
                <a:spcPts val="600"/>
              </a:spcBef>
              <a:spcAft>
                <a:spcPts val="1200"/>
              </a:spcAft>
              <a:buFont typeface="Arial" pitchFamily="34" charset="0"/>
              <a:buChar char="•"/>
            </a:pPr>
            <a:r>
              <a:rPr lang="nl-BE" sz="2800" smtClean="0"/>
              <a:t>In vele landen worden inspanningen geleverd om duidelijke verwondingen te vermijden d.m.v. bepaalde folterinstechnieken. </a:t>
            </a:r>
          </a:p>
          <a:p>
            <a:pPr marL="457200" indent="-457200">
              <a:spcBef>
                <a:spcPts val="600"/>
              </a:spcBef>
              <a:spcAft>
                <a:spcPts val="1200"/>
              </a:spcAft>
              <a:buFont typeface="Arial" pitchFamily="34" charset="0"/>
              <a:buChar char="•"/>
            </a:pPr>
            <a:r>
              <a:rPr lang="nl-BE" sz="2800" smtClean="0"/>
              <a:t>Toch kunnen op de huid sporen van de meeste folteringstechnieken worden gevonden.</a:t>
            </a:r>
          </a:p>
          <a:p>
            <a:pPr marL="457200" indent="-457200">
              <a:spcBef>
                <a:spcPts val="600"/>
              </a:spcBef>
              <a:spcAft>
                <a:spcPts val="1200"/>
              </a:spcAft>
              <a:buFont typeface="Arial" pitchFamily="34" charset="0"/>
              <a:buChar char="•"/>
            </a:pPr>
            <a:r>
              <a:rPr lang="nl-BE" sz="2800" smtClean="0"/>
              <a:t>Alle mogelijke sporen moeten gedocumenteerd worden en aan de foltering worden gekoppeld.</a:t>
            </a:r>
          </a:p>
          <a:p>
            <a:pPr>
              <a:spcBef>
                <a:spcPts val="600"/>
              </a:spcBef>
              <a:spcAft>
                <a:spcPts val="1200"/>
              </a:spcAft>
            </a:pPr>
            <a:endParaRPr lang="nl-BE" sz="2800" smtClean="0"/>
          </a:p>
          <a:p>
            <a:pPr>
              <a:spcBef>
                <a:spcPts val="600"/>
              </a:spcBef>
              <a:spcAft>
                <a:spcPts val="1200"/>
              </a:spcAft>
            </a:pPr>
            <a:endParaRPr lang="nl-BE" sz="1800" smtClean="0"/>
          </a:p>
          <a:p>
            <a:pPr>
              <a:spcBef>
                <a:spcPts val="600"/>
              </a:spcBef>
              <a:spcAft>
                <a:spcPts val="1200"/>
              </a:spcAft>
            </a:pPr>
            <a:endParaRPr lang="nl-BE" sz="1800" smtClean="0"/>
          </a:p>
          <a:p>
            <a:pPr>
              <a:spcBef>
                <a:spcPts val="600"/>
              </a:spcBef>
              <a:spcAft>
                <a:spcPts val="1200"/>
              </a:spcAft>
            </a:pPr>
            <a:endParaRPr lang="nl-BE" sz="2800" smtClean="0"/>
          </a:p>
          <a:p>
            <a:pPr>
              <a:spcBef>
                <a:spcPts val="600"/>
              </a:spcBef>
              <a:spcAft>
                <a:spcPts val="1200"/>
              </a:spcAft>
            </a:pPr>
            <a:endParaRPr lang="nl-BE" sz="2800" smtClean="0"/>
          </a:p>
          <a:p>
            <a:pPr>
              <a:spcBef>
                <a:spcPts val="600"/>
              </a:spcBef>
              <a:spcAft>
                <a:spcPts val="1200"/>
              </a:spcAft>
            </a:pPr>
            <a:endParaRPr lang="nl-BE" sz="2800" smtClean="0"/>
          </a:p>
        </p:txBody>
      </p:sp>
    </p:spTree>
    <p:extLst>
      <p:ext uri="{BB962C8B-B14F-4D97-AF65-F5344CB8AC3E}">
        <p14:creationId xmlns:p14="http://schemas.microsoft.com/office/powerpoint/2010/main" val="1931579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tandarddesign">
      <a:majorFont>
        <a:latin typeface="Trebuchet MS"/>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400</TotalTime>
  <Words>1211</Words>
  <Application>Microsoft Office PowerPoint</Application>
  <PresentationFormat>Προβολή στην οθόνη (4:3)</PresentationFormat>
  <Paragraphs>218</Paragraphs>
  <Slides>26</Slides>
  <Notes>26</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1_Standarddesign</vt:lpstr>
      <vt:lpstr>Παρουσίαση του PowerPoint</vt:lpstr>
      <vt:lpstr>A. Structuur van het interview</vt:lpstr>
      <vt:lpstr>A. Structuur van het interview</vt:lpstr>
      <vt:lpstr>B. Medische historiek</vt:lpstr>
      <vt:lpstr>B. Medische historiek</vt:lpstr>
      <vt:lpstr>C. Het fysiek onderzoek</vt:lpstr>
      <vt:lpstr>C. Het fysiek onderzoek</vt:lpstr>
      <vt:lpstr>C. Fysiek onderzoek</vt:lpstr>
      <vt:lpstr>C. Fysiek onderzoek</vt:lpstr>
      <vt:lpstr>C. Fysiek onderzoek</vt:lpstr>
      <vt:lpstr>C. Fysiek onderzoek</vt:lpstr>
      <vt:lpstr>C. Fysiek onderzoek</vt:lpstr>
      <vt:lpstr>C. Fysiek onderzoek</vt:lpstr>
      <vt:lpstr>C. Fysiek onderzoek</vt:lpstr>
      <vt:lpstr>C. Fysiek onderzoek</vt:lpstr>
      <vt:lpstr>C. Fysiek onderoek</vt:lpstr>
      <vt:lpstr>C. Fysiek onderzoek</vt:lpstr>
      <vt:lpstr>C. Fysiek onderzoek</vt:lpstr>
      <vt:lpstr>C. Fysiek onderzoek</vt:lpstr>
      <vt:lpstr>C. Fysiek onderzoek</vt:lpstr>
      <vt:lpstr>C. Fysiek onderzoek</vt:lpstr>
      <vt:lpstr>D. Onderoek en evaluatie van specifieke vormen van foltering</vt:lpstr>
      <vt:lpstr>D. Onderzoek en evaluatie van specifieke vormen van foltering</vt:lpstr>
      <vt:lpstr>D. Onderzoek en evaluatie van specifieke vormen van foltering</vt:lpstr>
      <vt:lpstr>E. Gespecialiseerde diagnostische tests</vt:lpstr>
      <vt:lpstr>E. Gespecialiseerde diagnostisch tests</vt:lpstr>
    </vt:vector>
  </TitlesOfParts>
  <Company>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pantelis</cp:lastModifiedBy>
  <cp:revision>293</cp:revision>
  <cp:lastPrinted>1601-01-01T00:00:00Z</cp:lastPrinted>
  <dcterms:created xsi:type="dcterms:W3CDTF">2011-11-08T11:48:10Z</dcterms:created>
  <dcterms:modified xsi:type="dcterms:W3CDTF">2013-05-20T16:23:16Z</dcterms:modified>
</cp:coreProperties>
</file>