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0" r:id="rId2"/>
    <p:sldMasterId id="2147483651" r:id="rId3"/>
  </p:sldMasterIdLst>
  <p:notesMasterIdLst>
    <p:notesMasterId r:id="rId30"/>
  </p:notesMasterIdLst>
  <p:sldIdLst>
    <p:sldId id="286" r:id="rId4"/>
    <p:sldId id="257" r:id="rId5"/>
    <p:sldId id="287" r:id="rId6"/>
    <p:sldId id="269" r:id="rId7"/>
    <p:sldId id="260" r:id="rId8"/>
    <p:sldId id="261" r:id="rId9"/>
    <p:sldId id="262" r:id="rId10"/>
    <p:sldId id="263" r:id="rId11"/>
    <p:sldId id="264" r:id="rId12"/>
    <p:sldId id="284" r:id="rId13"/>
    <p:sldId id="285" r:id="rId14"/>
    <p:sldId id="283" r:id="rId15"/>
    <p:sldId id="266" r:id="rId16"/>
    <p:sldId id="265" r:id="rId17"/>
    <p:sldId id="268" r:id="rId18"/>
    <p:sldId id="270" r:id="rId19"/>
    <p:sldId id="271" r:id="rId20"/>
    <p:sldId id="272" r:id="rId21"/>
    <p:sldId id="274" r:id="rId22"/>
    <p:sldId id="275" r:id="rId23"/>
    <p:sldId id="277" r:id="rId24"/>
    <p:sldId id="278" r:id="rId25"/>
    <p:sldId id="279" r:id="rId26"/>
    <p:sldId id="276" r:id="rId27"/>
    <p:sldId id="280" r:id="rId28"/>
    <p:sldId id="281" r:id="rId29"/>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n-ea"/>
        <a:cs typeface="+mn-cs"/>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n-ea"/>
        <a:cs typeface="+mn-cs"/>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n-ea"/>
        <a:cs typeface="+mn-cs"/>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n-ea"/>
        <a:cs typeface="+mn-cs"/>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n-ea"/>
        <a:cs typeface="+mn-cs"/>
      </a:defRPr>
    </a:lvl5pPr>
    <a:lvl6pPr marL="2286000" algn="l" defTabSz="914400" rtl="0" eaLnBrk="1" latinLnBrk="0" hangingPunct="1">
      <a:defRPr kern="1200">
        <a:solidFill>
          <a:schemeClr val="bg1"/>
        </a:solidFill>
        <a:latin typeface="Calibri" pitchFamily="32" charset="0"/>
        <a:ea typeface="+mn-ea"/>
        <a:cs typeface="+mn-cs"/>
      </a:defRPr>
    </a:lvl6pPr>
    <a:lvl7pPr marL="2743200" algn="l" defTabSz="914400" rtl="0" eaLnBrk="1" latinLnBrk="0" hangingPunct="1">
      <a:defRPr kern="1200">
        <a:solidFill>
          <a:schemeClr val="bg1"/>
        </a:solidFill>
        <a:latin typeface="Calibri" pitchFamily="32" charset="0"/>
        <a:ea typeface="+mn-ea"/>
        <a:cs typeface="+mn-cs"/>
      </a:defRPr>
    </a:lvl7pPr>
    <a:lvl8pPr marL="3200400" algn="l" defTabSz="914400" rtl="0" eaLnBrk="1" latinLnBrk="0" hangingPunct="1">
      <a:defRPr kern="1200">
        <a:solidFill>
          <a:schemeClr val="bg1"/>
        </a:solidFill>
        <a:latin typeface="Calibri" pitchFamily="32" charset="0"/>
        <a:ea typeface="+mn-ea"/>
        <a:cs typeface="+mn-cs"/>
      </a:defRPr>
    </a:lvl8pPr>
    <a:lvl9pPr marL="3657600" algn="l" defTabSz="914400" rtl="0" eaLnBrk="1" latinLnBrk="0" hangingPunct="1">
      <a:defRPr kern="1200">
        <a:solidFill>
          <a:schemeClr val="bg1"/>
        </a:solidFill>
        <a:latin typeface="Calibri" pitchFamily="3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16" autoAdjust="0"/>
  </p:normalViewPr>
  <p:slideViewPr>
    <p:cSldViewPr>
      <p:cViewPr>
        <p:scale>
          <a:sx n="75" d="100"/>
          <a:sy n="75" d="100"/>
        </p:scale>
        <p:origin x="-1236" y="12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6387" name="Text Box 2"/>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123" name="Rectangle 3"/>
          <p:cNvSpPr>
            <a:spLocks noGrp="1" noChangeArrowheads="1"/>
          </p:cNvSpPr>
          <p:nvPr>
            <p:ph type="dt"/>
          </p:nvPr>
        </p:nvSpPr>
        <p:spPr bwMode="auto">
          <a:xfrm>
            <a:off x="3884613" y="0"/>
            <a:ext cx="2970212"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SzPct val="45000"/>
              <a:buFont typeface="Wingdings" charset="2"/>
              <a:buNone/>
              <a:tabLst>
                <a:tab pos="723900" algn="l"/>
                <a:tab pos="1447800" algn="l"/>
                <a:tab pos="2171700" algn="l"/>
                <a:tab pos="2895600" algn="l"/>
              </a:tabLst>
              <a:defRPr sz="1200" smtClean="0">
                <a:solidFill>
                  <a:srgbClr val="000000"/>
                </a:solidFill>
                <a:latin typeface="Times New Roman" pitchFamily="16" charset="0"/>
                <a:ea typeface="Lucida Sans Unicode" charset="0"/>
                <a:cs typeface="Lucida Sans Unicode" charset="0"/>
              </a:defRPr>
            </a:lvl1pPr>
          </a:lstStyle>
          <a:p>
            <a:pPr>
              <a:defRPr/>
            </a:pPr>
            <a:endParaRPr lang="el-GR"/>
          </a:p>
        </p:txBody>
      </p:sp>
      <p:sp>
        <p:nvSpPr>
          <p:cNvPr id="16389" name="Rectangle 4"/>
          <p:cNvSpPr>
            <a:spLocks noGrp="1" noRot="1" noChangeAspect="1" noChangeArrowheads="1"/>
          </p:cNvSpPr>
          <p:nvPr>
            <p:ph type="sldImg"/>
          </p:nvPr>
        </p:nvSpPr>
        <p:spPr bwMode="auto">
          <a:xfrm>
            <a:off x="1143000" y="685800"/>
            <a:ext cx="4570413" cy="342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5125" name="Rectangle 5"/>
          <p:cNvSpPr>
            <a:spLocks noGrp="1" noChangeArrowheads="1"/>
          </p:cNvSpPr>
          <p:nvPr>
            <p:ph type="body"/>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de-AT" noProof="0" smtClean="0"/>
          </a:p>
        </p:txBody>
      </p:sp>
      <p:sp>
        <p:nvSpPr>
          <p:cNvPr id="16391" name="Text Box 6"/>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127" name="Rectangle 7"/>
          <p:cNvSpPr>
            <a:spLocks noGrp="1" noChangeArrowheads="1"/>
          </p:cNvSpPr>
          <p:nvPr>
            <p:ph type="sldNum"/>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SzPct val="45000"/>
              <a:buFont typeface="Wingdings" charset="2"/>
              <a:buNone/>
              <a:tabLst>
                <a:tab pos="723900" algn="l"/>
                <a:tab pos="1447800" algn="l"/>
                <a:tab pos="2171700" algn="l"/>
                <a:tab pos="2895600" algn="l"/>
              </a:tabLst>
              <a:defRPr sz="1200" smtClean="0">
                <a:solidFill>
                  <a:srgbClr val="000000"/>
                </a:solidFill>
                <a:latin typeface="Times New Roman" pitchFamily="16" charset="0"/>
                <a:ea typeface="Lucida Sans Unicode" charset="0"/>
                <a:cs typeface="Lucida Sans Unicode" charset="0"/>
              </a:defRPr>
            </a:lvl1pPr>
          </a:lstStyle>
          <a:p>
            <a:pPr>
              <a:defRPr/>
            </a:pPr>
            <a:fld id="{61ACF42B-DE55-420B-A168-4ABC94ACE84D}" type="slidenum">
              <a:rPr lang="el-GR"/>
              <a:pPr>
                <a:defRPr/>
              </a:pPr>
              <a:t>‹nr.›</a:t>
            </a:fld>
            <a:endParaRPr lang="el-GR"/>
          </a:p>
        </p:txBody>
      </p:sp>
    </p:spTree>
    <p:extLst>
      <p:ext uri="{BB962C8B-B14F-4D97-AF65-F5344CB8AC3E}">
        <p14:creationId xmlns:p14="http://schemas.microsoft.com/office/powerpoint/2010/main" val="2530404703"/>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2450" name="Rectangle 7"/>
          <p:cNvSpPr>
            <a:spLocks noGrp="1" noChangeArrowheads="1"/>
          </p:cNvSpPr>
          <p:nvPr>
            <p:ph type="sldNum" sz="quarter"/>
          </p:nvPr>
        </p:nvSpPr>
        <p:spPr>
          <a:extLst/>
        </p:spPr>
        <p:txBody>
          <a:bodyPr/>
          <a:lstStyle>
            <a:lvl1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1pPr>
            <a:lvl2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2pPr>
            <a:lvl3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3pPr>
            <a:lvl4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4pPr>
            <a:lvl5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9pPr>
          </a:lstStyle>
          <a:p>
            <a:pPr eaLnBrk="1" hangingPunct="1">
              <a:buSzPct val="45000"/>
              <a:buFont typeface="Wingdings" pitchFamily="2" charset="2"/>
              <a:buNone/>
              <a:defRPr/>
            </a:pPr>
            <a:fld id="{7FFA7266-CFE4-4A6F-9557-B577AA268986}" type="slidenum">
              <a:rPr lang="el-GR" smtClean="0">
                <a:solidFill>
                  <a:srgbClr val="000000"/>
                </a:solidFill>
                <a:latin typeface="Times New Roman" pitchFamily="18" charset="0"/>
              </a:rPr>
              <a:pPr eaLnBrk="1" hangingPunct="1">
                <a:buSzPct val="45000"/>
                <a:buFont typeface="Wingdings" pitchFamily="2" charset="2"/>
                <a:buNone/>
                <a:defRPr/>
              </a:pPr>
              <a:t>1</a:t>
            </a:fld>
            <a:endParaRPr lang="el-GR" smtClean="0">
              <a:solidFill>
                <a:srgbClr val="000000"/>
              </a:solidFill>
              <a:latin typeface="Times New Roman" pitchFamily="18" charset="0"/>
            </a:endParaRPr>
          </a:p>
        </p:txBody>
      </p:sp>
      <p:sp>
        <p:nvSpPr>
          <p:cNvPr id="34819"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ln>
        </p:spPr>
      </p:sp>
      <p:sp>
        <p:nvSpPr>
          <p:cNvPr id="34820" name="Rectangle 2"/>
          <p:cNvSpPr>
            <a:spLocks noGrp="1" noChangeArrowheads="1"/>
          </p:cNvSpPr>
          <p:nvPr>
            <p:ph type="body" idx="1"/>
          </p:nvPr>
        </p:nvSpPr>
        <p:spPr>
          <a:xfrm>
            <a:off x="685800" y="4343400"/>
            <a:ext cx="5486400" cy="4114800"/>
          </a:xfrm>
          <a:noFill/>
        </p:spPr>
        <p:txBody>
          <a:bodyPr wrap="none" anchor="ct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AT" dirty="0" smtClean="0">
              <a:latin typeface="Calibri" pitchFamily="34" charset="0"/>
            </a:endParaRPr>
          </a:p>
        </p:txBody>
      </p:sp>
      <p:sp>
        <p:nvSpPr>
          <p:cNvPr id="34821"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algn="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830C5D9-B347-468F-9D46-36F0CADE075F}" type="slidenum">
              <a:rPr lang="el-GR" sz="1200">
                <a:solidFill>
                  <a:srgbClr val="000000"/>
                </a:solidFill>
              </a:rPr>
              <a:pPr algn="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a:t>
            </a:fld>
            <a:endParaRPr lang="el-GR"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 </a:t>
            </a:r>
            <a:endParaRPr lang="de-DE" dirty="0"/>
          </a:p>
        </p:txBody>
      </p:sp>
      <p:sp>
        <p:nvSpPr>
          <p:cNvPr id="4" name="Slide Number Placeholder 3"/>
          <p:cNvSpPr>
            <a:spLocks noGrp="1"/>
          </p:cNvSpPr>
          <p:nvPr>
            <p:ph type="sldNum" idx="10"/>
          </p:nvPr>
        </p:nvSpPr>
        <p:spPr/>
        <p:txBody>
          <a:bodyPr/>
          <a:lstStyle/>
          <a:p>
            <a:pPr>
              <a:defRPr/>
            </a:pPr>
            <a:fld id="{61ACF42B-DE55-420B-A168-4ABC94ACE84D}" type="slidenum">
              <a:rPr lang="el-GR" smtClean="0"/>
              <a:pPr>
                <a:defRPr/>
              </a:pPr>
              <a:t>15</a:t>
            </a:fld>
            <a:endParaRPr lang="el-GR"/>
          </a:p>
        </p:txBody>
      </p:sp>
    </p:spTree>
    <p:extLst>
      <p:ext uri="{BB962C8B-B14F-4D97-AF65-F5344CB8AC3E}">
        <p14:creationId xmlns:p14="http://schemas.microsoft.com/office/powerpoint/2010/main" val="1909739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 </a:t>
            </a:r>
            <a:endParaRPr lang="de-DE" dirty="0"/>
          </a:p>
        </p:txBody>
      </p:sp>
      <p:sp>
        <p:nvSpPr>
          <p:cNvPr id="4" name="Slide Number Placeholder 3"/>
          <p:cNvSpPr>
            <a:spLocks noGrp="1"/>
          </p:cNvSpPr>
          <p:nvPr>
            <p:ph type="sldNum" idx="10"/>
          </p:nvPr>
        </p:nvSpPr>
        <p:spPr/>
        <p:txBody>
          <a:bodyPr/>
          <a:lstStyle/>
          <a:p>
            <a:pPr>
              <a:defRPr/>
            </a:pPr>
            <a:fld id="{61ACF42B-DE55-420B-A168-4ABC94ACE84D}" type="slidenum">
              <a:rPr lang="el-GR" smtClean="0"/>
              <a:pPr>
                <a:defRPr/>
              </a:pPr>
              <a:t>16</a:t>
            </a:fld>
            <a:endParaRPr lang="el-GR"/>
          </a:p>
        </p:txBody>
      </p:sp>
    </p:spTree>
    <p:extLst>
      <p:ext uri="{BB962C8B-B14F-4D97-AF65-F5344CB8AC3E}">
        <p14:creationId xmlns:p14="http://schemas.microsoft.com/office/powerpoint/2010/main" val="3354400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 </a:t>
            </a:r>
            <a:endParaRPr lang="de-DE" dirty="0"/>
          </a:p>
        </p:txBody>
      </p:sp>
      <p:sp>
        <p:nvSpPr>
          <p:cNvPr id="4" name="Slide Number Placeholder 3"/>
          <p:cNvSpPr>
            <a:spLocks noGrp="1"/>
          </p:cNvSpPr>
          <p:nvPr>
            <p:ph type="sldNum" idx="10"/>
          </p:nvPr>
        </p:nvSpPr>
        <p:spPr/>
        <p:txBody>
          <a:bodyPr/>
          <a:lstStyle/>
          <a:p>
            <a:pPr>
              <a:defRPr/>
            </a:pPr>
            <a:fld id="{61ACF42B-DE55-420B-A168-4ABC94ACE84D}" type="slidenum">
              <a:rPr lang="el-GR" smtClean="0"/>
              <a:pPr>
                <a:defRPr/>
              </a:pPr>
              <a:t>17</a:t>
            </a:fld>
            <a:endParaRPr lang="el-GR"/>
          </a:p>
        </p:txBody>
      </p:sp>
    </p:spTree>
    <p:extLst>
      <p:ext uri="{BB962C8B-B14F-4D97-AF65-F5344CB8AC3E}">
        <p14:creationId xmlns:p14="http://schemas.microsoft.com/office/powerpoint/2010/main" val="2337840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 </a:t>
            </a:r>
            <a:endParaRPr lang="de-DE" dirty="0"/>
          </a:p>
        </p:txBody>
      </p:sp>
      <p:sp>
        <p:nvSpPr>
          <p:cNvPr id="4" name="Slide Number Placeholder 3"/>
          <p:cNvSpPr>
            <a:spLocks noGrp="1"/>
          </p:cNvSpPr>
          <p:nvPr>
            <p:ph type="sldNum" idx="10"/>
          </p:nvPr>
        </p:nvSpPr>
        <p:spPr/>
        <p:txBody>
          <a:bodyPr/>
          <a:lstStyle/>
          <a:p>
            <a:pPr>
              <a:defRPr/>
            </a:pPr>
            <a:fld id="{61ACF42B-DE55-420B-A168-4ABC94ACE84D}" type="slidenum">
              <a:rPr lang="el-GR" smtClean="0"/>
              <a:pPr>
                <a:defRPr/>
              </a:pPr>
              <a:t>19</a:t>
            </a:fld>
            <a:endParaRPr lang="el-GR"/>
          </a:p>
        </p:txBody>
      </p:sp>
    </p:spTree>
    <p:extLst>
      <p:ext uri="{BB962C8B-B14F-4D97-AF65-F5344CB8AC3E}">
        <p14:creationId xmlns:p14="http://schemas.microsoft.com/office/powerpoint/2010/main" val="1057298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i="0" kern="1200" dirty="0" smtClean="0">
                <a:solidFill>
                  <a:srgbClr val="000000"/>
                </a:solidFill>
                <a:effectLst/>
                <a:latin typeface="Times New Roman" pitchFamily="16" charset="0"/>
                <a:ea typeface="+mn-ea"/>
                <a:cs typeface="+mn-cs"/>
              </a:rPr>
              <a:t>Blunt trauma</a:t>
            </a:r>
            <a:r>
              <a:rPr lang="de-DE" sz="1200" b="0" i="0" kern="1200" dirty="0" smtClean="0">
                <a:solidFill>
                  <a:srgbClr val="000000"/>
                </a:solidFill>
                <a:effectLst/>
                <a:latin typeface="Times New Roman" pitchFamily="16" charset="0"/>
                <a:ea typeface="+mn-ea"/>
                <a:cs typeface="+mn-cs"/>
              </a:rPr>
              <a:t>, </a:t>
            </a:r>
            <a:r>
              <a:rPr lang="de-DE" sz="1200" b="1" i="0" kern="1200" dirty="0" smtClean="0">
                <a:solidFill>
                  <a:srgbClr val="000000"/>
                </a:solidFill>
                <a:effectLst/>
                <a:latin typeface="Times New Roman" pitchFamily="16" charset="0"/>
                <a:ea typeface="+mn-ea"/>
                <a:cs typeface="+mn-cs"/>
              </a:rPr>
              <a:t>blunt injury</a:t>
            </a:r>
            <a:r>
              <a:rPr lang="de-DE" sz="1200" b="0" i="0" kern="1200" dirty="0" smtClean="0">
                <a:solidFill>
                  <a:srgbClr val="000000"/>
                </a:solidFill>
                <a:effectLst/>
                <a:latin typeface="Times New Roman" pitchFamily="16" charset="0"/>
                <a:ea typeface="+mn-ea"/>
                <a:cs typeface="+mn-cs"/>
              </a:rPr>
              <a:t>, non-penetrating </a:t>
            </a:r>
            <a:r>
              <a:rPr lang="de-DE" sz="1200" b="1" i="0" kern="1200" dirty="0" smtClean="0">
                <a:solidFill>
                  <a:srgbClr val="000000"/>
                </a:solidFill>
                <a:effectLst/>
                <a:latin typeface="Times New Roman" pitchFamily="16" charset="0"/>
                <a:ea typeface="+mn-ea"/>
                <a:cs typeface="+mn-cs"/>
              </a:rPr>
              <a:t>trauma</a:t>
            </a:r>
            <a:r>
              <a:rPr lang="de-DE" sz="1200" b="0" i="0" kern="1200" dirty="0" smtClean="0">
                <a:solidFill>
                  <a:srgbClr val="000000"/>
                </a:solidFill>
                <a:effectLst/>
                <a:latin typeface="Times New Roman" pitchFamily="16" charset="0"/>
                <a:ea typeface="+mn-ea"/>
                <a:cs typeface="+mn-cs"/>
              </a:rPr>
              <a:t> or </a:t>
            </a:r>
            <a:r>
              <a:rPr lang="de-DE" sz="1200" b="1" i="0" kern="1200" dirty="0" smtClean="0">
                <a:solidFill>
                  <a:srgbClr val="000000"/>
                </a:solidFill>
                <a:effectLst/>
                <a:latin typeface="Times New Roman" pitchFamily="16" charset="0"/>
                <a:ea typeface="+mn-ea"/>
                <a:cs typeface="+mn-cs"/>
              </a:rPr>
              <a:t>blunt</a:t>
            </a:r>
            <a:r>
              <a:rPr lang="de-DE" sz="1200" b="0" i="0" kern="1200" dirty="0" smtClean="0">
                <a:solidFill>
                  <a:srgbClr val="000000"/>
                </a:solidFill>
                <a:effectLst/>
                <a:latin typeface="Times New Roman" pitchFamily="16" charset="0"/>
                <a:ea typeface="+mn-ea"/>
                <a:cs typeface="+mn-cs"/>
              </a:rPr>
              <a:t> force </a:t>
            </a:r>
            <a:r>
              <a:rPr lang="de-DE" sz="1200" b="1" i="0" kern="1200" dirty="0" smtClean="0">
                <a:solidFill>
                  <a:srgbClr val="000000"/>
                </a:solidFill>
                <a:effectLst/>
                <a:latin typeface="Times New Roman" pitchFamily="16" charset="0"/>
                <a:ea typeface="+mn-ea"/>
                <a:cs typeface="+mn-cs"/>
              </a:rPr>
              <a:t>trauma</a:t>
            </a:r>
            <a:r>
              <a:rPr lang="de-DE" sz="1200" b="0" i="0" kern="1200" dirty="0" smtClean="0">
                <a:solidFill>
                  <a:srgbClr val="000000"/>
                </a:solidFill>
                <a:effectLst/>
                <a:latin typeface="Times New Roman" pitchFamily="16" charset="0"/>
                <a:ea typeface="+mn-ea"/>
                <a:cs typeface="+mn-cs"/>
              </a:rPr>
              <a:t>  is contrasted with penetrating </a:t>
            </a:r>
            <a:r>
              <a:rPr lang="de-DE" sz="1200" b="1" i="0" kern="1200" dirty="0" smtClean="0">
                <a:solidFill>
                  <a:srgbClr val="000000"/>
                </a:solidFill>
                <a:effectLst/>
                <a:latin typeface="Times New Roman" pitchFamily="16" charset="0"/>
                <a:ea typeface="+mn-ea"/>
                <a:cs typeface="+mn-cs"/>
              </a:rPr>
              <a:t>trauma</a:t>
            </a:r>
            <a:r>
              <a:rPr lang="de-DE" sz="1200" b="0" i="0" kern="1200" dirty="0" smtClean="0">
                <a:solidFill>
                  <a:srgbClr val="000000"/>
                </a:solidFill>
                <a:effectLst/>
                <a:latin typeface="Times New Roman" pitchFamily="16" charset="0"/>
                <a:ea typeface="+mn-ea"/>
                <a:cs typeface="+mn-cs"/>
              </a:rPr>
              <a:t>, and</a:t>
            </a:r>
            <a:r>
              <a:rPr lang="de-DE" sz="1200" b="0" i="0" kern="1200" baseline="0" dirty="0" smtClean="0">
                <a:solidFill>
                  <a:srgbClr val="000000"/>
                </a:solidFill>
                <a:effectLst/>
                <a:latin typeface="Times New Roman" pitchFamily="16" charset="0"/>
                <a:ea typeface="+mn-ea"/>
                <a:cs typeface="+mn-cs"/>
              </a:rPr>
              <a:t> can even when mild (</a:t>
            </a:r>
            <a:r>
              <a:rPr lang="en-US" dirty="0" smtClean="0"/>
              <a:t>mild traumatic brain injury (MTBI) t) </a:t>
            </a:r>
            <a:r>
              <a:rPr lang="de-DE" sz="1200" b="0" i="0" kern="1200" baseline="0" dirty="0" smtClean="0">
                <a:solidFill>
                  <a:srgbClr val="000000"/>
                </a:solidFill>
                <a:effectLst/>
                <a:latin typeface="Times New Roman" pitchFamily="16" charset="0"/>
                <a:ea typeface="+mn-ea"/>
                <a:cs typeface="+mn-cs"/>
              </a:rPr>
              <a:t>lead to persistent symptoms that can „mimick“ posttraumatic stress disorder. Sleep problems, dizziness, vertigo, irritability, fatigue, concentration and memory problems can be observed </a:t>
            </a:r>
          </a:p>
          <a:p>
            <a:r>
              <a:rPr lang="de-DE" sz="1200" b="0" i="0" kern="1200" baseline="0" dirty="0" smtClean="0">
                <a:solidFill>
                  <a:srgbClr val="000000"/>
                </a:solidFill>
                <a:effectLst/>
                <a:latin typeface="Times New Roman" pitchFamily="16" charset="0"/>
                <a:ea typeface="+mn-ea"/>
                <a:cs typeface="+mn-cs"/>
              </a:rPr>
              <a:t>(see also </a:t>
            </a:r>
            <a:r>
              <a:rPr lang="de-DE" dirty="0" smtClean="0">
                <a:effectLst/>
              </a:rPr>
              <a:t>1. Williams WH, Potter S, Ryland H. Mild traumatic brain injury and Postconcussion Syndrome: a neuropsychological perspective. J. Neurol. Neurosurg. Psychiatr. Oktober 2010;81(10):1116–22.)</a:t>
            </a:r>
          </a:p>
          <a:p>
            <a:endParaRPr lang="de-DE" dirty="0" smtClean="0">
              <a:effectLst/>
            </a:endParaRPr>
          </a:p>
          <a:p>
            <a:r>
              <a:rPr lang="de-DE" dirty="0" smtClean="0">
                <a:effectLst/>
              </a:rPr>
              <a:t>For</a:t>
            </a:r>
            <a:r>
              <a:rPr lang="de-DE" baseline="0" dirty="0" smtClean="0">
                <a:effectLst/>
              </a:rPr>
              <a:t> bone-szintigraphy see also </a:t>
            </a:r>
            <a:endParaRPr lang="de-DE" dirty="0" smtClean="0">
              <a:effectLst/>
            </a:endParaRPr>
          </a:p>
          <a:p>
            <a:r>
              <a:rPr lang="de-DE" dirty="0" smtClean="0">
                <a:effectLst/>
              </a:rPr>
              <a:t>Mirzaei S, Knoll P, Lipp RW, Wenzel T, Koriska K, Köhn H. Bone scintigraphy in screening of torture survivors. Lancet. 19. September 1998;352(9132):949–51. </a:t>
            </a:r>
          </a:p>
          <a:p>
            <a:endParaRPr lang="de-DE" dirty="0" smtClean="0">
              <a:effectLst/>
            </a:endParaRPr>
          </a:p>
          <a:p>
            <a:endParaRPr lang="de-DE" sz="1200" b="0" i="0" kern="1200" dirty="0" smtClean="0">
              <a:solidFill>
                <a:srgbClr val="000000"/>
              </a:solidFill>
              <a:effectLst/>
              <a:latin typeface="Times New Roman" pitchFamily="16" charset="0"/>
              <a:ea typeface="+mn-ea"/>
              <a:cs typeface="+mn-cs"/>
            </a:endParaRPr>
          </a:p>
          <a:p>
            <a:endParaRPr lang="de-DE" dirty="0"/>
          </a:p>
        </p:txBody>
      </p:sp>
      <p:sp>
        <p:nvSpPr>
          <p:cNvPr id="4" name="Slide Number Placeholder 3"/>
          <p:cNvSpPr>
            <a:spLocks noGrp="1"/>
          </p:cNvSpPr>
          <p:nvPr>
            <p:ph type="sldNum" idx="10"/>
          </p:nvPr>
        </p:nvSpPr>
        <p:spPr/>
        <p:txBody>
          <a:bodyPr/>
          <a:lstStyle/>
          <a:p>
            <a:pPr>
              <a:defRPr/>
            </a:pPr>
            <a:fld id="{61ACF42B-DE55-420B-A168-4ABC94ACE84D}" type="slidenum">
              <a:rPr lang="el-GR" smtClean="0"/>
              <a:pPr>
                <a:defRPr/>
              </a:pPr>
              <a:t>20</a:t>
            </a:fld>
            <a:endParaRPr lang="el-GR"/>
          </a:p>
        </p:txBody>
      </p:sp>
    </p:spTree>
    <p:extLst>
      <p:ext uri="{BB962C8B-B14F-4D97-AF65-F5344CB8AC3E}">
        <p14:creationId xmlns:p14="http://schemas.microsoft.com/office/powerpoint/2010/main" val="1257995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This can easily be misinterpreted</a:t>
            </a:r>
            <a:r>
              <a:rPr lang="de-DE" baseline="0" dirty="0" smtClean="0"/>
              <a:t> in a legal setting, where contradictions might indicate lack of credibility.</a:t>
            </a:r>
          </a:p>
          <a:p>
            <a:endParaRPr lang="de-DE" dirty="0"/>
          </a:p>
        </p:txBody>
      </p:sp>
      <p:sp>
        <p:nvSpPr>
          <p:cNvPr id="4" name="Slide Number Placeholder 3"/>
          <p:cNvSpPr>
            <a:spLocks noGrp="1"/>
          </p:cNvSpPr>
          <p:nvPr>
            <p:ph type="sldNum" idx="10"/>
          </p:nvPr>
        </p:nvSpPr>
        <p:spPr/>
        <p:txBody>
          <a:bodyPr/>
          <a:lstStyle/>
          <a:p>
            <a:pPr>
              <a:defRPr/>
            </a:pPr>
            <a:fld id="{61ACF42B-DE55-420B-A168-4ABC94ACE84D}" type="slidenum">
              <a:rPr lang="el-GR" smtClean="0"/>
              <a:pPr>
                <a:defRPr/>
              </a:pPr>
              <a:t>23</a:t>
            </a:fld>
            <a:endParaRPr lang="el-GR"/>
          </a:p>
        </p:txBody>
      </p:sp>
    </p:spTree>
    <p:extLst>
      <p:ext uri="{BB962C8B-B14F-4D97-AF65-F5344CB8AC3E}">
        <p14:creationId xmlns:p14="http://schemas.microsoft.com/office/powerpoint/2010/main" val="292413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 </a:t>
            </a:r>
            <a:endParaRPr lang="de-DE" dirty="0"/>
          </a:p>
        </p:txBody>
      </p:sp>
      <p:sp>
        <p:nvSpPr>
          <p:cNvPr id="4" name="Slide Number Placeholder 3"/>
          <p:cNvSpPr>
            <a:spLocks noGrp="1"/>
          </p:cNvSpPr>
          <p:nvPr>
            <p:ph type="sldNum" idx="10"/>
          </p:nvPr>
        </p:nvSpPr>
        <p:spPr/>
        <p:txBody>
          <a:bodyPr/>
          <a:lstStyle/>
          <a:p>
            <a:pPr>
              <a:defRPr/>
            </a:pPr>
            <a:fld id="{61ACF42B-DE55-420B-A168-4ABC94ACE84D}" type="slidenum">
              <a:rPr lang="el-GR" smtClean="0"/>
              <a:pPr>
                <a:defRPr/>
              </a:pPr>
              <a:t>24</a:t>
            </a:fld>
            <a:endParaRPr lang="el-GR"/>
          </a:p>
        </p:txBody>
      </p:sp>
    </p:spTree>
    <p:extLst>
      <p:ext uri="{BB962C8B-B14F-4D97-AF65-F5344CB8AC3E}">
        <p14:creationId xmlns:p14="http://schemas.microsoft.com/office/powerpoint/2010/main" val="3273906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 </a:t>
            </a:r>
            <a:endParaRPr lang="de-DE" dirty="0"/>
          </a:p>
        </p:txBody>
      </p:sp>
      <p:sp>
        <p:nvSpPr>
          <p:cNvPr id="4" name="Slide Number Placeholder 3"/>
          <p:cNvSpPr>
            <a:spLocks noGrp="1"/>
          </p:cNvSpPr>
          <p:nvPr>
            <p:ph type="sldNum" idx="10"/>
          </p:nvPr>
        </p:nvSpPr>
        <p:spPr/>
        <p:txBody>
          <a:bodyPr/>
          <a:lstStyle/>
          <a:p>
            <a:pPr>
              <a:defRPr/>
            </a:pPr>
            <a:fld id="{61ACF42B-DE55-420B-A168-4ABC94ACE84D}" type="slidenum">
              <a:rPr lang="el-GR" smtClean="0"/>
              <a:pPr>
                <a:defRPr/>
              </a:pPr>
              <a:t>25</a:t>
            </a:fld>
            <a:endParaRPr lang="el-GR"/>
          </a:p>
        </p:txBody>
      </p:sp>
    </p:spTree>
    <p:extLst>
      <p:ext uri="{BB962C8B-B14F-4D97-AF65-F5344CB8AC3E}">
        <p14:creationId xmlns:p14="http://schemas.microsoft.com/office/powerpoint/2010/main" val="3273906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 </a:t>
            </a:r>
            <a:endParaRPr lang="de-DE" dirty="0"/>
          </a:p>
        </p:txBody>
      </p:sp>
      <p:sp>
        <p:nvSpPr>
          <p:cNvPr id="4" name="Slide Number Placeholder 3"/>
          <p:cNvSpPr>
            <a:spLocks noGrp="1"/>
          </p:cNvSpPr>
          <p:nvPr>
            <p:ph type="sldNum" idx="10"/>
          </p:nvPr>
        </p:nvSpPr>
        <p:spPr/>
        <p:txBody>
          <a:bodyPr/>
          <a:lstStyle/>
          <a:p>
            <a:pPr>
              <a:defRPr/>
            </a:pPr>
            <a:fld id="{61ACF42B-DE55-420B-A168-4ABC94ACE84D}" type="slidenum">
              <a:rPr lang="el-GR" smtClean="0"/>
              <a:pPr>
                <a:defRPr/>
              </a:pPr>
              <a:t>26</a:t>
            </a:fld>
            <a:endParaRPr lang="el-GR"/>
          </a:p>
        </p:txBody>
      </p:sp>
    </p:spTree>
    <p:extLst>
      <p:ext uri="{BB962C8B-B14F-4D97-AF65-F5344CB8AC3E}">
        <p14:creationId xmlns:p14="http://schemas.microsoft.com/office/powerpoint/2010/main" val="3273906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Calibri" pitchFamily="32" charset="0"/>
              </a:defRPr>
            </a:lvl1pPr>
            <a:lvl2pPr eaLnBrk="0" hangingPunct="0">
              <a:tabLst>
                <a:tab pos="723900" algn="l"/>
                <a:tab pos="1447800" algn="l"/>
                <a:tab pos="2171700" algn="l"/>
                <a:tab pos="2895600" algn="l"/>
              </a:tabLst>
              <a:defRPr>
                <a:solidFill>
                  <a:schemeClr val="bg1"/>
                </a:solidFill>
                <a:latin typeface="Calibri" pitchFamily="32" charset="0"/>
              </a:defRPr>
            </a:lvl2pPr>
            <a:lvl3pPr eaLnBrk="0" hangingPunct="0">
              <a:tabLst>
                <a:tab pos="723900" algn="l"/>
                <a:tab pos="1447800" algn="l"/>
                <a:tab pos="2171700" algn="l"/>
                <a:tab pos="2895600" algn="l"/>
              </a:tabLst>
              <a:defRPr>
                <a:solidFill>
                  <a:schemeClr val="bg1"/>
                </a:solidFill>
                <a:latin typeface="Calibri" pitchFamily="32" charset="0"/>
              </a:defRPr>
            </a:lvl3pPr>
            <a:lvl4pPr eaLnBrk="0" hangingPunct="0">
              <a:tabLst>
                <a:tab pos="723900" algn="l"/>
                <a:tab pos="1447800" algn="l"/>
                <a:tab pos="2171700" algn="l"/>
                <a:tab pos="2895600" algn="l"/>
              </a:tabLst>
              <a:defRPr>
                <a:solidFill>
                  <a:schemeClr val="bg1"/>
                </a:solidFill>
                <a:latin typeface="Calibri" pitchFamily="32" charset="0"/>
              </a:defRPr>
            </a:lvl4pPr>
            <a:lvl5pPr eaLnBrk="0" hangingPunct="0">
              <a:tabLst>
                <a:tab pos="723900" algn="l"/>
                <a:tab pos="1447800" algn="l"/>
                <a:tab pos="2171700" algn="l"/>
                <a:tab pos="2895600" algn="l"/>
              </a:tabLst>
              <a:defRPr>
                <a:solidFill>
                  <a:schemeClr val="bg1"/>
                </a:solidFill>
                <a:latin typeface="Calibri"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Calibri"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Calibri"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Calibri"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Calibri" pitchFamily="32" charset="0"/>
              </a:defRPr>
            </a:lvl9pPr>
          </a:lstStyle>
          <a:p>
            <a:pPr eaLnBrk="1" hangingPunct="1"/>
            <a:fld id="{3FEBB11B-48CF-4197-A22B-BAF1EECEFE25}" type="slidenum">
              <a:rPr lang="el-GR">
                <a:solidFill>
                  <a:srgbClr val="000000"/>
                </a:solidFill>
                <a:latin typeface="Times New Roman" pitchFamily="16" charset="0"/>
              </a:rPr>
              <a:pPr eaLnBrk="1" hangingPunct="1"/>
              <a:t>2</a:t>
            </a:fld>
            <a:endParaRPr lang="el-GR">
              <a:solidFill>
                <a:srgbClr val="000000"/>
              </a:solidFill>
              <a:latin typeface="Times New Roman" pitchFamily="16" charset="0"/>
            </a:endParaRPr>
          </a:p>
        </p:txBody>
      </p:sp>
      <p:sp>
        <p:nvSpPr>
          <p:cNvPr id="18435" name="Rectangle 1"/>
          <p:cNvSpPr txBox="1">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eaLnBrk="1" hangingPunct="1">
              <a:spcBef>
                <a:spcPts val="450"/>
              </a:spcBef>
            </a:pPr>
            <a:endParaRPr lang="de-AT" smtClean="0">
              <a:latin typeface="Calibri" pitchFamily="32" charset="0"/>
            </a:endParaRPr>
          </a:p>
        </p:txBody>
      </p:sp>
      <p:sp>
        <p:nvSpPr>
          <p:cNvPr id="1843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defRPr>
            </a:lvl9pPr>
          </a:lstStyle>
          <a:p>
            <a:pPr algn="r" eaLnBrk="1" hangingPunct="1">
              <a:buClrTx/>
              <a:buFontTx/>
              <a:buNone/>
            </a:pPr>
            <a:fld id="{CD19D2A2-C95D-4430-9C18-8C2CEE7AACB4}" type="slidenum">
              <a:rPr lang="el-GR" sz="1200">
                <a:solidFill>
                  <a:srgbClr val="000000"/>
                </a:solidFill>
              </a:rPr>
              <a:pPr algn="r" eaLnBrk="1" hangingPunct="1">
                <a:buClrTx/>
                <a:buFontTx/>
                <a:buNone/>
              </a:pPr>
              <a:t>2</a:t>
            </a:fld>
            <a:endParaRPr lang="el-GR"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4498" name="Rectangle 7"/>
          <p:cNvSpPr>
            <a:spLocks noGrp="1" noChangeArrowheads="1"/>
          </p:cNvSpPr>
          <p:nvPr>
            <p:ph type="sldNum" sz="quarter"/>
          </p:nvPr>
        </p:nvSpPr>
        <p:spPr>
          <a:extLst/>
        </p:spPr>
        <p:txBody>
          <a:bodyPr/>
          <a:lstStyle>
            <a:lvl1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1pPr>
            <a:lvl2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2pPr>
            <a:lvl3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3pPr>
            <a:lvl4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4pPr>
            <a:lvl5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9pPr>
          </a:lstStyle>
          <a:p>
            <a:pPr eaLnBrk="1" hangingPunct="1">
              <a:buSzPct val="45000"/>
              <a:buFont typeface="Wingdings" pitchFamily="2" charset="2"/>
              <a:buNone/>
              <a:defRPr/>
            </a:pPr>
            <a:fld id="{2D874B7D-3FD2-4294-84C1-FE6A83CAC14E}" type="slidenum">
              <a:rPr lang="el-GR" smtClean="0">
                <a:solidFill>
                  <a:srgbClr val="000000"/>
                </a:solidFill>
                <a:latin typeface="Times New Roman" pitchFamily="18" charset="0"/>
              </a:rPr>
              <a:pPr eaLnBrk="1" hangingPunct="1">
                <a:buSzPct val="45000"/>
                <a:buFont typeface="Wingdings" pitchFamily="2" charset="2"/>
                <a:buNone/>
                <a:defRPr/>
              </a:pPr>
              <a:t>3</a:t>
            </a:fld>
            <a:endParaRPr lang="el-GR" smtClean="0">
              <a:solidFill>
                <a:srgbClr val="000000"/>
              </a:solidFill>
              <a:latin typeface="Times New Roman" pitchFamily="18" charset="0"/>
            </a:endParaRPr>
          </a:p>
        </p:txBody>
      </p:sp>
      <p:sp>
        <p:nvSpPr>
          <p:cNvPr id="38915"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ln>
        </p:spPr>
      </p:sp>
      <p:sp>
        <p:nvSpPr>
          <p:cNvPr id="38916" name="Rectangle 2"/>
          <p:cNvSpPr>
            <a:spLocks noGrp="1" noChangeArrowheads="1"/>
          </p:cNvSpPr>
          <p:nvPr>
            <p:ph type="body" idx="1"/>
          </p:nvPr>
        </p:nvSpPr>
        <p:spPr>
          <a:xfrm>
            <a:off x="685800" y="4343400"/>
            <a:ext cx="5486400" cy="4114800"/>
          </a:xfrm>
          <a:noFill/>
        </p:spPr>
        <p:txBody>
          <a:bodyPr wrap="none" anchor="ct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AT" smtClean="0">
              <a:latin typeface="Calibri" pitchFamily="34" charset="0"/>
            </a:endParaRPr>
          </a:p>
        </p:txBody>
      </p:sp>
      <p:sp>
        <p:nvSpPr>
          <p:cNvPr id="38917"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algn="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13DF1E1-4BA6-42DA-9625-5B29758E0B5B}" type="slidenum">
              <a:rPr lang="el-GR" sz="1200">
                <a:solidFill>
                  <a:srgbClr val="000000"/>
                </a:solidFill>
              </a:rPr>
              <a:pPr algn="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a:t>
            </a:fld>
            <a:endParaRPr lang="el-GR"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p:sp>
      <p:sp>
        <p:nvSpPr>
          <p:cNvPr id="20483" name="Notes Placeholder 2"/>
          <p:cNvSpPr>
            <a:spLocks noGrp="1"/>
          </p:cNvSpPr>
          <p:nvPr>
            <p:ph type="body" idx="1"/>
          </p:nvPr>
        </p:nvSpPr>
        <p:spPr>
          <a:noFill/>
        </p:spPr>
        <p:txBody>
          <a:bodyPr/>
          <a:lstStyle/>
          <a:p>
            <a:r>
              <a:rPr lang="de-DE" smtClean="0"/>
              <a:t>Note: Informed consent for the use of this picture by the patient and physician is on record.</a:t>
            </a:r>
          </a:p>
        </p:txBody>
      </p:sp>
      <p:sp>
        <p:nvSpPr>
          <p:cNvPr id="20484" name="Slide Number Placeholder 3"/>
          <p:cNvSpPr>
            <a:spLocks noGrp="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Calibri" pitchFamily="32" charset="0"/>
              </a:defRPr>
            </a:lvl1pPr>
            <a:lvl2pPr eaLnBrk="0" hangingPunct="0">
              <a:tabLst>
                <a:tab pos="723900" algn="l"/>
                <a:tab pos="1447800" algn="l"/>
                <a:tab pos="2171700" algn="l"/>
                <a:tab pos="2895600" algn="l"/>
              </a:tabLst>
              <a:defRPr>
                <a:solidFill>
                  <a:schemeClr val="bg1"/>
                </a:solidFill>
                <a:latin typeface="Calibri" pitchFamily="32" charset="0"/>
              </a:defRPr>
            </a:lvl2pPr>
            <a:lvl3pPr eaLnBrk="0" hangingPunct="0">
              <a:tabLst>
                <a:tab pos="723900" algn="l"/>
                <a:tab pos="1447800" algn="l"/>
                <a:tab pos="2171700" algn="l"/>
                <a:tab pos="2895600" algn="l"/>
              </a:tabLst>
              <a:defRPr>
                <a:solidFill>
                  <a:schemeClr val="bg1"/>
                </a:solidFill>
                <a:latin typeface="Calibri" pitchFamily="32" charset="0"/>
              </a:defRPr>
            </a:lvl3pPr>
            <a:lvl4pPr eaLnBrk="0" hangingPunct="0">
              <a:tabLst>
                <a:tab pos="723900" algn="l"/>
                <a:tab pos="1447800" algn="l"/>
                <a:tab pos="2171700" algn="l"/>
                <a:tab pos="2895600" algn="l"/>
              </a:tabLst>
              <a:defRPr>
                <a:solidFill>
                  <a:schemeClr val="bg1"/>
                </a:solidFill>
                <a:latin typeface="Calibri" pitchFamily="32" charset="0"/>
              </a:defRPr>
            </a:lvl4pPr>
            <a:lvl5pPr eaLnBrk="0" hangingPunct="0">
              <a:tabLst>
                <a:tab pos="723900" algn="l"/>
                <a:tab pos="1447800" algn="l"/>
                <a:tab pos="2171700" algn="l"/>
                <a:tab pos="2895600" algn="l"/>
              </a:tabLst>
              <a:defRPr>
                <a:solidFill>
                  <a:schemeClr val="bg1"/>
                </a:solidFill>
                <a:latin typeface="Calibri"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Calibri"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Calibri"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Calibri"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Calibri" pitchFamily="32" charset="0"/>
              </a:defRPr>
            </a:lvl9pPr>
          </a:lstStyle>
          <a:p>
            <a:pPr eaLnBrk="1" hangingPunct="1"/>
            <a:fld id="{3951A1E0-91C9-41D4-BEA8-989772F87498}" type="slidenum">
              <a:rPr lang="de-DE">
                <a:solidFill>
                  <a:srgbClr val="000000"/>
                </a:solidFill>
                <a:latin typeface="Times New Roman" pitchFamily="16" charset="0"/>
              </a:rPr>
              <a:pPr eaLnBrk="1" hangingPunct="1"/>
              <a:t>5</a:t>
            </a:fld>
            <a:endParaRPr lang="de-DE">
              <a:solidFill>
                <a:srgbClr val="000000"/>
              </a:solidFill>
              <a:latin typeface="Times New Roman" pitchFamily="16"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Note: The ruler was provided by IRCT Copenhagen (www.irct.org) and can be ordered from this organisation.</a:t>
            </a:r>
          </a:p>
          <a:p>
            <a:endParaRPr lang="de-DE" dirty="0"/>
          </a:p>
        </p:txBody>
      </p:sp>
      <p:sp>
        <p:nvSpPr>
          <p:cNvPr id="4" name="Slide Number Placeholder 3"/>
          <p:cNvSpPr>
            <a:spLocks noGrp="1"/>
          </p:cNvSpPr>
          <p:nvPr>
            <p:ph type="sldNum" idx="10"/>
          </p:nvPr>
        </p:nvSpPr>
        <p:spPr/>
        <p:txBody>
          <a:bodyPr/>
          <a:lstStyle/>
          <a:p>
            <a:pPr>
              <a:defRPr/>
            </a:pPr>
            <a:fld id="{61ACF42B-DE55-420B-A168-4ABC94ACE84D}" type="slidenum">
              <a:rPr lang="el-GR" smtClean="0"/>
              <a:pPr>
                <a:defRPr/>
              </a:pPr>
              <a:t>6</a:t>
            </a:fld>
            <a:endParaRPr lang="el-GR"/>
          </a:p>
        </p:txBody>
      </p:sp>
    </p:spTree>
    <p:extLst>
      <p:ext uri="{BB962C8B-B14F-4D97-AF65-F5344CB8AC3E}">
        <p14:creationId xmlns:p14="http://schemas.microsoft.com/office/powerpoint/2010/main" val="3113132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Note: The ruler was provided by IRCT Copenhagen (www.irct.org) and can be ordered from this organisation</a:t>
            </a:r>
            <a:endParaRPr lang="de-DE" dirty="0"/>
          </a:p>
        </p:txBody>
      </p:sp>
      <p:sp>
        <p:nvSpPr>
          <p:cNvPr id="4" name="Slide Number Placeholder 3"/>
          <p:cNvSpPr>
            <a:spLocks noGrp="1"/>
          </p:cNvSpPr>
          <p:nvPr>
            <p:ph type="sldNum" idx="10"/>
          </p:nvPr>
        </p:nvSpPr>
        <p:spPr/>
        <p:txBody>
          <a:bodyPr/>
          <a:lstStyle/>
          <a:p>
            <a:pPr>
              <a:defRPr/>
            </a:pPr>
            <a:fld id="{61ACF42B-DE55-420B-A168-4ABC94ACE84D}" type="slidenum">
              <a:rPr lang="el-GR" smtClean="0"/>
              <a:pPr>
                <a:defRPr/>
              </a:pPr>
              <a:t>7</a:t>
            </a:fld>
            <a:endParaRPr lang="el-GR"/>
          </a:p>
        </p:txBody>
      </p:sp>
    </p:spTree>
    <p:extLst>
      <p:ext uri="{BB962C8B-B14F-4D97-AF65-F5344CB8AC3E}">
        <p14:creationId xmlns:p14="http://schemas.microsoft.com/office/powerpoint/2010/main" val="2789852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err="1" smtClean="0"/>
              <a:t>Metadata</a:t>
            </a:r>
            <a:r>
              <a:rPr lang="de-DE" dirty="0" smtClean="0"/>
              <a:t> </a:t>
            </a:r>
            <a:r>
              <a:rPr lang="de-DE" dirty="0" err="1" smtClean="0"/>
              <a:t>are</a:t>
            </a:r>
            <a:r>
              <a:rPr lang="de-DE" dirty="0" smtClean="0"/>
              <a:t> „</a:t>
            </a:r>
            <a:r>
              <a:rPr lang="de-DE" dirty="0" err="1" smtClean="0"/>
              <a:t>inherent</a:t>
            </a:r>
            <a:r>
              <a:rPr lang="de-DE" dirty="0" smtClean="0"/>
              <a:t>“ </a:t>
            </a:r>
            <a:r>
              <a:rPr lang="de-DE" dirty="0" err="1" smtClean="0"/>
              <a:t>data</a:t>
            </a:r>
            <a:r>
              <a:rPr lang="de-DE" dirty="0" smtClean="0"/>
              <a:t> such </a:t>
            </a:r>
            <a:r>
              <a:rPr lang="de-DE" dirty="0" err="1" smtClean="0"/>
              <a:t>as</a:t>
            </a:r>
            <a:r>
              <a:rPr lang="de-DE" dirty="0" smtClean="0"/>
              <a:t> </a:t>
            </a:r>
            <a:r>
              <a:rPr lang="de-DE" dirty="0" err="1" smtClean="0"/>
              <a:t>the</a:t>
            </a:r>
            <a:r>
              <a:rPr lang="de-DE" dirty="0" smtClean="0"/>
              <a:t> „</a:t>
            </a:r>
            <a:r>
              <a:rPr lang="de-DE" dirty="0" err="1" smtClean="0"/>
              <a:t>bit</a:t>
            </a:r>
            <a:r>
              <a:rPr lang="de-DE" dirty="0" smtClean="0"/>
              <a:t>“ (number of electronic pixels, indicating size). Professional forensic evidence preservation systems prevent</a:t>
            </a:r>
            <a:r>
              <a:rPr lang="de-DE" baseline="0" dirty="0" smtClean="0"/>
              <a:t> tampering of evidence by preventing change of data. </a:t>
            </a:r>
            <a:br>
              <a:rPr lang="de-DE" baseline="0" dirty="0" smtClean="0"/>
            </a:br>
            <a:endParaRPr lang="de-DE" baseline="0" dirty="0" smtClean="0"/>
          </a:p>
          <a:p>
            <a:r>
              <a:rPr lang="de-DE" baseline="0" dirty="0" smtClean="0"/>
              <a:t>For further literature sse also</a:t>
            </a:r>
          </a:p>
          <a:p>
            <a:r>
              <a:rPr lang="de-DE" dirty="0" smtClean="0">
                <a:effectLst/>
              </a:rPr>
              <a:t>1. </a:t>
            </a:r>
          </a:p>
          <a:p>
            <a:r>
              <a:rPr lang="de-DE" dirty="0" smtClean="0">
                <a:effectLst/>
              </a:rPr>
              <a:t>Marin N, Buszka JM. Alternate Light Source Imaging: Forensic Photography Techniques. Anderson Publishing; 2013. </a:t>
            </a:r>
          </a:p>
          <a:p>
            <a:r>
              <a:rPr lang="de-DE" dirty="0" smtClean="0">
                <a:effectLst/>
              </a:rPr>
              <a:t>2. </a:t>
            </a:r>
          </a:p>
          <a:p>
            <a:r>
              <a:rPr lang="de-DE" dirty="0" smtClean="0">
                <a:effectLst/>
              </a:rPr>
              <a:t>Blitzer HL, Jacobia J. Forensic Digital Imaging and Photography. 1st Aufl. Academic Press; 2001. </a:t>
            </a:r>
          </a:p>
          <a:p>
            <a:r>
              <a:rPr lang="de-DE" dirty="0" smtClean="0">
                <a:effectLst/>
              </a:rPr>
              <a:t>3. </a:t>
            </a:r>
          </a:p>
          <a:p>
            <a:r>
              <a:rPr lang="de-DE" dirty="0" smtClean="0">
                <a:effectLst/>
              </a:rPr>
              <a:t>Calderwood A. Forensic Photography. Focal Press; 2005. </a:t>
            </a:r>
          </a:p>
          <a:p>
            <a:r>
              <a:rPr lang="de-DE" dirty="0" smtClean="0">
                <a:effectLst/>
              </a:rPr>
              <a:t>4. </a:t>
            </a:r>
          </a:p>
          <a:p>
            <a:r>
              <a:rPr lang="de-DE" dirty="0" smtClean="0">
                <a:effectLst/>
              </a:rPr>
              <a:t>Duckworth JE. Forensic Photography. Charles C Thomas Pub Ltd; 1983. </a:t>
            </a:r>
          </a:p>
          <a:p>
            <a:endParaRPr lang="de-DE" baseline="0" dirty="0" smtClean="0"/>
          </a:p>
          <a:p>
            <a:endParaRPr lang="de-DE" dirty="0"/>
          </a:p>
        </p:txBody>
      </p:sp>
      <p:sp>
        <p:nvSpPr>
          <p:cNvPr id="4" name="Slide Number Placeholder 3"/>
          <p:cNvSpPr>
            <a:spLocks noGrp="1"/>
          </p:cNvSpPr>
          <p:nvPr>
            <p:ph type="sldNum" idx="10"/>
          </p:nvPr>
        </p:nvSpPr>
        <p:spPr/>
        <p:txBody>
          <a:bodyPr/>
          <a:lstStyle/>
          <a:p>
            <a:pPr>
              <a:defRPr/>
            </a:pPr>
            <a:fld id="{61ACF42B-DE55-420B-A168-4ABC94ACE84D}" type="slidenum">
              <a:rPr lang="el-GR" smtClean="0"/>
              <a:pPr>
                <a:defRPr/>
              </a:pPr>
              <a:t>8</a:t>
            </a:fld>
            <a:endParaRPr lang="el-GR"/>
          </a:p>
        </p:txBody>
      </p:sp>
    </p:spTree>
    <p:extLst>
      <p:ext uri="{BB962C8B-B14F-4D97-AF65-F5344CB8AC3E}">
        <p14:creationId xmlns:p14="http://schemas.microsoft.com/office/powerpoint/2010/main" val="1045603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idx="10"/>
          </p:nvPr>
        </p:nvSpPr>
        <p:spPr/>
        <p:txBody>
          <a:bodyPr/>
          <a:lstStyle/>
          <a:p>
            <a:pPr>
              <a:defRPr/>
            </a:pPr>
            <a:fld id="{61ACF42B-DE55-420B-A168-4ABC94ACE84D}" type="slidenum">
              <a:rPr lang="el-GR" smtClean="0"/>
              <a:pPr>
                <a:defRPr/>
              </a:pPr>
              <a:t>9</a:t>
            </a:fld>
            <a:endParaRPr lang="el-GR"/>
          </a:p>
        </p:txBody>
      </p:sp>
    </p:spTree>
    <p:extLst>
      <p:ext uri="{BB962C8B-B14F-4D97-AF65-F5344CB8AC3E}">
        <p14:creationId xmlns:p14="http://schemas.microsoft.com/office/powerpoint/2010/main" val="3594868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 </a:t>
            </a:r>
            <a:endParaRPr lang="de-DE" dirty="0"/>
          </a:p>
        </p:txBody>
      </p:sp>
      <p:sp>
        <p:nvSpPr>
          <p:cNvPr id="4" name="Slide Number Placeholder 3"/>
          <p:cNvSpPr>
            <a:spLocks noGrp="1"/>
          </p:cNvSpPr>
          <p:nvPr>
            <p:ph type="sldNum" idx="10"/>
          </p:nvPr>
        </p:nvSpPr>
        <p:spPr/>
        <p:txBody>
          <a:bodyPr/>
          <a:lstStyle/>
          <a:p>
            <a:pPr>
              <a:defRPr/>
            </a:pPr>
            <a:fld id="{61ACF42B-DE55-420B-A168-4ABC94ACE84D}" type="slidenum">
              <a:rPr lang="el-GR" smtClean="0"/>
              <a:pPr>
                <a:defRPr/>
              </a:pPr>
              <a:t>14</a:t>
            </a:fld>
            <a:endParaRPr lang="el-GR"/>
          </a:p>
        </p:txBody>
      </p:sp>
    </p:spTree>
    <p:extLst>
      <p:ext uri="{BB962C8B-B14F-4D97-AF65-F5344CB8AC3E}">
        <p14:creationId xmlns:p14="http://schemas.microsoft.com/office/powerpoint/2010/main" val="871053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Tree>
    <p:extLst>
      <p:ext uri="{BB962C8B-B14F-4D97-AF65-F5344CB8AC3E}">
        <p14:creationId xmlns:p14="http://schemas.microsoft.com/office/powerpoint/2010/main" val="3921726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3467947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7338" y="-107950"/>
            <a:ext cx="2058987" cy="62325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107950"/>
            <a:ext cx="6027738" cy="6232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1778987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Tree>
    <p:extLst>
      <p:ext uri="{BB962C8B-B14F-4D97-AF65-F5344CB8AC3E}">
        <p14:creationId xmlns:p14="http://schemas.microsoft.com/office/powerpoint/2010/main" val="34134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550000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3207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125538"/>
            <a:ext cx="4037013" cy="4999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6613" y="1125538"/>
            <a:ext cx="4038600" cy="4999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558871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2646122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1045014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2795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0861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3971467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53947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23007821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7338" y="-107950"/>
            <a:ext cx="2058987" cy="62325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107950"/>
            <a:ext cx="6027738" cy="6232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1532742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68313" y="-107950"/>
            <a:ext cx="8228012" cy="1311275"/>
          </a:xfrm>
        </p:spPr>
        <p:txBody>
          <a:bodyPr/>
          <a:lstStyle/>
          <a:p>
            <a:r>
              <a:rPr lang="en-US" smtClean="0"/>
              <a:t>Click to edit Master title style</a:t>
            </a:r>
            <a:endParaRPr lang="de-AT"/>
          </a:p>
        </p:txBody>
      </p:sp>
      <p:pic>
        <p:nvPicPr>
          <p:cNvPr id="3" name="Picture 2" descr="image2.jpeg"/>
          <p:cNvPicPr>
            <a:picLocks noChangeAspect="1"/>
          </p:cNvPicPr>
          <p:nvPr userDrawn="1"/>
        </p:nvPicPr>
        <p:blipFill>
          <a:blip r:embed="rId2" cstate="print"/>
          <a:stretch>
            <a:fillRect/>
          </a:stretch>
        </p:blipFill>
        <p:spPr>
          <a:xfrm>
            <a:off x="9525" y="0"/>
            <a:ext cx="9124950" cy="6858000"/>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Tree>
    <p:extLst>
      <p:ext uri="{BB962C8B-B14F-4D97-AF65-F5344CB8AC3E}">
        <p14:creationId xmlns:p14="http://schemas.microsoft.com/office/powerpoint/2010/main" val="12738793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15109228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874413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125538"/>
            <a:ext cx="4037013" cy="4999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6613" y="1125538"/>
            <a:ext cx="4038600" cy="4999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29724953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19876132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1637648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240001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969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25894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718459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3135290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7338" y="-107950"/>
            <a:ext cx="2058987" cy="62325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107950"/>
            <a:ext cx="6027738" cy="6232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532712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125538"/>
            <a:ext cx="4037013" cy="4999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6613" y="1125538"/>
            <a:ext cx="4038600" cy="4999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1974531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1398514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3569386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7626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01687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24072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4.jpeg"/><Relationship Id="rId2" Type="http://schemas.openxmlformats.org/officeDocument/2006/relationships/slideLayout" Target="../slideLayouts/slideLayout13.xml"/><Relationship Id="rId16"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6.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image" Target="../media/image4.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68313" y="-107950"/>
            <a:ext cx="8228012"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Klicken Sie, um das Format des Titeltextes zu bearbeiten</a:t>
            </a:r>
          </a:p>
        </p:txBody>
      </p:sp>
      <p:sp>
        <p:nvSpPr>
          <p:cNvPr id="1027" name="Rectangle 2"/>
          <p:cNvSpPr>
            <a:spLocks noGrp="1" noChangeArrowheads="1"/>
          </p:cNvSpPr>
          <p:nvPr>
            <p:ph type="body" idx="1"/>
          </p:nvPr>
        </p:nvSpPr>
        <p:spPr bwMode="auto">
          <a:xfrm>
            <a:off x="457200" y="1125538"/>
            <a:ext cx="8228013" cy="499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Klicken Sie, um die Formate des Gliederungstextes zu bearbeiten</a:t>
            </a:r>
          </a:p>
          <a:p>
            <a:pPr lvl="1"/>
            <a:r>
              <a:rPr lang="en-GB" smtClean="0"/>
              <a:t>Zweite Gliederungsebene</a:t>
            </a:r>
          </a:p>
          <a:p>
            <a:pPr lvl="2"/>
            <a:r>
              <a:rPr lang="en-GB" smtClean="0"/>
              <a:t>Dritte Gliederungsebene</a:t>
            </a:r>
          </a:p>
          <a:p>
            <a:pPr lvl="3"/>
            <a:r>
              <a:rPr lang="en-GB" smtClean="0"/>
              <a:t>Vierte Gliederungsebene</a:t>
            </a:r>
          </a:p>
          <a:p>
            <a:pPr lvl="4"/>
            <a:r>
              <a:rPr lang="en-GB" smtClean="0"/>
              <a:t>Fünfte Gliederungsebene</a:t>
            </a:r>
          </a:p>
          <a:p>
            <a:pPr lvl="4"/>
            <a:r>
              <a:rPr lang="en-GB" smtClean="0"/>
              <a:t>Sechste Gliederungsebene</a:t>
            </a:r>
          </a:p>
          <a:p>
            <a:pPr lvl="4"/>
            <a:r>
              <a:rPr lang="en-GB" smtClean="0"/>
              <a:t>Siebente Gliederungsebene</a:t>
            </a:r>
          </a:p>
          <a:p>
            <a:pPr lvl="4"/>
            <a:r>
              <a:rPr lang="en-GB" smtClean="0"/>
              <a:t>Achte Gliederungsebene</a:t>
            </a:r>
          </a:p>
          <a:p>
            <a:pPr lvl="4"/>
            <a:r>
              <a:rPr lang="en-GB" smtClean="0"/>
              <a:t>Neunte Gliederungsebene</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4000" b="1">
          <a:solidFill>
            <a:srgbClr val="376092"/>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4000" b="1">
          <a:solidFill>
            <a:srgbClr val="376092"/>
          </a:solidFill>
          <a:latin typeface="Trebuchet MS" pitchFamily="32" charset="0"/>
        </a:defRPr>
      </a:lvl2pPr>
      <a:lvl3pPr algn="ctr" defTabSz="449263" rtl="0" eaLnBrk="0" fontAlgn="base" hangingPunct="0">
        <a:spcBef>
          <a:spcPct val="0"/>
        </a:spcBef>
        <a:spcAft>
          <a:spcPct val="0"/>
        </a:spcAft>
        <a:buClr>
          <a:srgbClr val="000000"/>
        </a:buClr>
        <a:buSzPct val="100000"/>
        <a:buFont typeface="Times New Roman" pitchFamily="16" charset="0"/>
        <a:defRPr sz="4000" b="1">
          <a:solidFill>
            <a:srgbClr val="376092"/>
          </a:solidFill>
          <a:latin typeface="Trebuchet MS" pitchFamily="32" charset="0"/>
        </a:defRPr>
      </a:lvl3pPr>
      <a:lvl4pPr algn="ctr" defTabSz="449263" rtl="0" eaLnBrk="0" fontAlgn="base" hangingPunct="0">
        <a:spcBef>
          <a:spcPct val="0"/>
        </a:spcBef>
        <a:spcAft>
          <a:spcPct val="0"/>
        </a:spcAft>
        <a:buClr>
          <a:srgbClr val="000000"/>
        </a:buClr>
        <a:buSzPct val="100000"/>
        <a:buFont typeface="Times New Roman" pitchFamily="16" charset="0"/>
        <a:defRPr sz="4000" b="1">
          <a:solidFill>
            <a:srgbClr val="376092"/>
          </a:solidFill>
          <a:latin typeface="Trebuchet MS" pitchFamily="32" charset="0"/>
        </a:defRPr>
      </a:lvl4pPr>
      <a:lvl5pPr algn="ctr" defTabSz="449263" rtl="0" eaLnBrk="0" fontAlgn="base" hangingPunct="0">
        <a:spcBef>
          <a:spcPct val="0"/>
        </a:spcBef>
        <a:spcAft>
          <a:spcPct val="0"/>
        </a:spcAft>
        <a:buClr>
          <a:srgbClr val="000000"/>
        </a:buClr>
        <a:buSzPct val="100000"/>
        <a:buFont typeface="Times New Roman" pitchFamily="16" charset="0"/>
        <a:defRPr sz="4000" b="1">
          <a:solidFill>
            <a:srgbClr val="376092"/>
          </a:solidFill>
          <a:latin typeface="Trebuchet MS" pitchFamily="32" charset="0"/>
        </a:defRPr>
      </a:lvl5pPr>
      <a:lvl6pPr marL="2514600" indent="-228600" algn="ctr" defTabSz="449263" rtl="0" fontAlgn="base">
        <a:spcBef>
          <a:spcPct val="0"/>
        </a:spcBef>
        <a:spcAft>
          <a:spcPct val="0"/>
        </a:spcAft>
        <a:buClr>
          <a:srgbClr val="000000"/>
        </a:buClr>
        <a:buSzPct val="100000"/>
        <a:buFont typeface="Times New Roman" pitchFamily="16" charset="0"/>
        <a:defRPr sz="4000" b="1">
          <a:solidFill>
            <a:srgbClr val="376092"/>
          </a:solidFill>
          <a:latin typeface="Trebuchet MS" pitchFamily="32" charset="0"/>
        </a:defRPr>
      </a:lvl6pPr>
      <a:lvl7pPr marL="2971800" indent="-228600" algn="ctr" defTabSz="449263" rtl="0" fontAlgn="base">
        <a:spcBef>
          <a:spcPct val="0"/>
        </a:spcBef>
        <a:spcAft>
          <a:spcPct val="0"/>
        </a:spcAft>
        <a:buClr>
          <a:srgbClr val="000000"/>
        </a:buClr>
        <a:buSzPct val="100000"/>
        <a:buFont typeface="Times New Roman" pitchFamily="16" charset="0"/>
        <a:defRPr sz="4000" b="1">
          <a:solidFill>
            <a:srgbClr val="376092"/>
          </a:solidFill>
          <a:latin typeface="Trebuchet MS" pitchFamily="32" charset="0"/>
        </a:defRPr>
      </a:lvl7pPr>
      <a:lvl8pPr marL="3429000" indent="-228600" algn="ctr" defTabSz="449263" rtl="0" fontAlgn="base">
        <a:spcBef>
          <a:spcPct val="0"/>
        </a:spcBef>
        <a:spcAft>
          <a:spcPct val="0"/>
        </a:spcAft>
        <a:buClr>
          <a:srgbClr val="000000"/>
        </a:buClr>
        <a:buSzPct val="100000"/>
        <a:buFont typeface="Times New Roman" pitchFamily="16" charset="0"/>
        <a:defRPr sz="4000" b="1">
          <a:solidFill>
            <a:srgbClr val="376092"/>
          </a:solidFill>
          <a:latin typeface="Trebuchet MS" pitchFamily="32" charset="0"/>
        </a:defRPr>
      </a:lvl8pPr>
      <a:lvl9pPr marL="3886200" indent="-228600" algn="ctr" defTabSz="449263" rtl="0" fontAlgn="base">
        <a:spcBef>
          <a:spcPct val="0"/>
        </a:spcBef>
        <a:spcAft>
          <a:spcPct val="0"/>
        </a:spcAft>
        <a:buClr>
          <a:srgbClr val="000000"/>
        </a:buClr>
        <a:buSzPct val="100000"/>
        <a:buFont typeface="Times New Roman" pitchFamily="16" charset="0"/>
        <a:defRPr sz="4000" b="1">
          <a:solidFill>
            <a:srgbClr val="376092"/>
          </a:solidFill>
          <a:latin typeface="Trebuchet MS" pitchFamily="32"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262626"/>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262626"/>
          </a:solidFill>
          <a:latin typeface="+mn-lt"/>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262626"/>
          </a:solidFill>
          <a:latin typeface="+mn-lt"/>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262626"/>
          </a:solidFill>
          <a:latin typeface="+mn-lt"/>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262626"/>
          </a:solidFill>
          <a:latin typeface="+mn-lt"/>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262626"/>
          </a:solidFill>
          <a:latin typeface="+mn-lt"/>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262626"/>
          </a:solidFill>
          <a:latin typeface="+mn-lt"/>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262626"/>
          </a:solidFill>
          <a:latin typeface="+mn-lt"/>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262626"/>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034213" y="6500813"/>
            <a:ext cx="823912" cy="2873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l="1314" t="3102" r="63214" b="37788"/>
          <a:stretch>
            <a:fillRect/>
          </a:stretch>
        </p:blipFill>
        <p:spPr bwMode="auto">
          <a:xfrm>
            <a:off x="7907338" y="6494463"/>
            <a:ext cx="409575" cy="287337"/>
          </a:xfrm>
          <a:prstGeom prst="rect">
            <a:avLst/>
          </a:prstGeom>
          <a:noFill/>
          <a:ln>
            <a:noFill/>
          </a:ln>
          <a:effectLst/>
          <a:extLst>
            <a:ext uri="{909E8E84-426E-40DD-AFC4-6F175D3DCCD1}">
              <a14:hiddenFill xmlns:a14="http://schemas.microsoft.com/office/drawing/2010/main">
                <a:blipFill dpi="0" rotWithShape="0">
                  <a:blip/>
                  <a:srcRect l="1314" t="3102" r="63214" b="37788"/>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6" name="Picture 3"/>
          <p:cNvPicPr>
            <a:picLocks noChangeAspect="1" noChangeArrowheads="1"/>
          </p:cNvPicPr>
          <p:nvPr/>
        </p:nvPicPr>
        <p:blipFill>
          <a:blip r:embed="rId17" cstate="print">
            <a:extLst>
              <a:ext uri="{28A0092B-C50C-407E-A947-70E740481C1C}">
                <a14:useLocalDpi xmlns:a14="http://schemas.microsoft.com/office/drawing/2010/main" val="0"/>
              </a:ext>
            </a:extLst>
          </a:blip>
          <a:srcRect l="38107" r="7919" b="52925"/>
          <a:stretch>
            <a:fillRect/>
          </a:stretch>
        </p:blipFill>
        <p:spPr bwMode="auto">
          <a:xfrm>
            <a:off x="8299450" y="6491288"/>
            <a:ext cx="788988" cy="287337"/>
          </a:xfrm>
          <a:prstGeom prst="rect">
            <a:avLst/>
          </a:prstGeom>
          <a:noFill/>
          <a:ln>
            <a:noFill/>
          </a:ln>
          <a:effectLst/>
          <a:extLst>
            <a:ext uri="{909E8E84-426E-40DD-AFC4-6F175D3DCCD1}">
              <a14:hiddenFill xmlns:a14="http://schemas.microsoft.com/office/drawing/2010/main">
                <a:blipFill dpi="0" rotWithShape="0">
                  <a:blip/>
                  <a:srcRect l="38107" r="7919" b="52925"/>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7" name="Rectangle 4"/>
          <p:cNvSpPr>
            <a:spLocks noGrp="1" noChangeArrowheads="1"/>
          </p:cNvSpPr>
          <p:nvPr>
            <p:ph type="title"/>
          </p:nvPr>
        </p:nvSpPr>
        <p:spPr bwMode="auto">
          <a:xfrm>
            <a:off x="468313" y="-107950"/>
            <a:ext cx="8228012"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Klicken Sie, um das Format des Titeltextes zu bearbeiten</a:t>
            </a:r>
          </a:p>
        </p:txBody>
      </p:sp>
      <p:sp>
        <p:nvSpPr>
          <p:cNvPr id="3078" name="Rectangle 5"/>
          <p:cNvSpPr>
            <a:spLocks noGrp="1" noChangeArrowheads="1"/>
          </p:cNvSpPr>
          <p:nvPr>
            <p:ph type="body" idx="1"/>
          </p:nvPr>
        </p:nvSpPr>
        <p:spPr bwMode="auto">
          <a:xfrm>
            <a:off x="457200" y="1125538"/>
            <a:ext cx="8228013" cy="499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Klicken Sie, um die Formate des Gliederungstextes zu bearbeiten</a:t>
            </a:r>
          </a:p>
          <a:p>
            <a:pPr lvl="1"/>
            <a:r>
              <a:rPr lang="en-GB" smtClean="0"/>
              <a:t>Zweite Gliederungsebene</a:t>
            </a:r>
          </a:p>
          <a:p>
            <a:pPr lvl="2"/>
            <a:r>
              <a:rPr lang="en-GB" smtClean="0"/>
              <a:t>Dritte Gliederungsebene</a:t>
            </a:r>
          </a:p>
          <a:p>
            <a:pPr lvl="3"/>
            <a:r>
              <a:rPr lang="en-GB" smtClean="0"/>
              <a:t>Vierte Gliederungsebene</a:t>
            </a:r>
          </a:p>
          <a:p>
            <a:pPr lvl="4"/>
            <a:r>
              <a:rPr lang="en-GB" smtClean="0"/>
              <a:t>Fünfte Gliederungsebene</a:t>
            </a:r>
          </a:p>
          <a:p>
            <a:pPr lvl="4"/>
            <a:r>
              <a:rPr lang="en-GB" smtClean="0"/>
              <a:t>Sechste Gliederungsebene</a:t>
            </a:r>
          </a:p>
          <a:p>
            <a:pPr lvl="4"/>
            <a:r>
              <a:rPr lang="en-GB" smtClean="0"/>
              <a:t>Siebente Gliederungsebene</a:t>
            </a:r>
          </a:p>
          <a:p>
            <a:pPr lvl="4"/>
            <a:r>
              <a:rPr lang="en-GB" smtClean="0"/>
              <a:t>Achte Gliederungsebene</a:t>
            </a:r>
          </a:p>
          <a:p>
            <a:pPr lvl="4"/>
            <a:r>
              <a:rPr lang="en-GB" smtClean="0"/>
              <a:t>Neunte Gliederungsebene</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97" r:id="rId12"/>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4000" b="1">
          <a:solidFill>
            <a:srgbClr val="376092"/>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4000" b="1">
          <a:solidFill>
            <a:srgbClr val="376092"/>
          </a:solidFill>
          <a:latin typeface="Trebuchet MS" pitchFamily="32" charset="0"/>
        </a:defRPr>
      </a:lvl2pPr>
      <a:lvl3pPr algn="ctr" defTabSz="449263" rtl="0" eaLnBrk="0" fontAlgn="base" hangingPunct="0">
        <a:spcBef>
          <a:spcPct val="0"/>
        </a:spcBef>
        <a:spcAft>
          <a:spcPct val="0"/>
        </a:spcAft>
        <a:buClr>
          <a:srgbClr val="000000"/>
        </a:buClr>
        <a:buSzPct val="100000"/>
        <a:buFont typeface="Times New Roman" pitchFamily="16" charset="0"/>
        <a:defRPr sz="4000" b="1">
          <a:solidFill>
            <a:srgbClr val="376092"/>
          </a:solidFill>
          <a:latin typeface="Trebuchet MS" pitchFamily="32" charset="0"/>
        </a:defRPr>
      </a:lvl3pPr>
      <a:lvl4pPr algn="ctr" defTabSz="449263" rtl="0" eaLnBrk="0" fontAlgn="base" hangingPunct="0">
        <a:spcBef>
          <a:spcPct val="0"/>
        </a:spcBef>
        <a:spcAft>
          <a:spcPct val="0"/>
        </a:spcAft>
        <a:buClr>
          <a:srgbClr val="000000"/>
        </a:buClr>
        <a:buSzPct val="100000"/>
        <a:buFont typeface="Times New Roman" pitchFamily="16" charset="0"/>
        <a:defRPr sz="4000" b="1">
          <a:solidFill>
            <a:srgbClr val="376092"/>
          </a:solidFill>
          <a:latin typeface="Trebuchet MS" pitchFamily="32" charset="0"/>
        </a:defRPr>
      </a:lvl4pPr>
      <a:lvl5pPr algn="ctr" defTabSz="449263" rtl="0" eaLnBrk="0" fontAlgn="base" hangingPunct="0">
        <a:spcBef>
          <a:spcPct val="0"/>
        </a:spcBef>
        <a:spcAft>
          <a:spcPct val="0"/>
        </a:spcAft>
        <a:buClr>
          <a:srgbClr val="000000"/>
        </a:buClr>
        <a:buSzPct val="100000"/>
        <a:buFont typeface="Times New Roman" pitchFamily="16" charset="0"/>
        <a:defRPr sz="4000" b="1">
          <a:solidFill>
            <a:srgbClr val="376092"/>
          </a:solidFill>
          <a:latin typeface="Trebuchet MS" pitchFamily="32" charset="0"/>
        </a:defRPr>
      </a:lvl5pPr>
      <a:lvl6pPr marL="2514600" indent="-228600" algn="ctr" defTabSz="449263" rtl="0" fontAlgn="base">
        <a:spcBef>
          <a:spcPct val="0"/>
        </a:spcBef>
        <a:spcAft>
          <a:spcPct val="0"/>
        </a:spcAft>
        <a:buClr>
          <a:srgbClr val="000000"/>
        </a:buClr>
        <a:buSzPct val="100000"/>
        <a:buFont typeface="Times New Roman" pitchFamily="16" charset="0"/>
        <a:defRPr sz="4000" b="1">
          <a:solidFill>
            <a:srgbClr val="376092"/>
          </a:solidFill>
          <a:latin typeface="Trebuchet MS" pitchFamily="32" charset="0"/>
        </a:defRPr>
      </a:lvl6pPr>
      <a:lvl7pPr marL="2971800" indent="-228600" algn="ctr" defTabSz="449263" rtl="0" fontAlgn="base">
        <a:spcBef>
          <a:spcPct val="0"/>
        </a:spcBef>
        <a:spcAft>
          <a:spcPct val="0"/>
        </a:spcAft>
        <a:buClr>
          <a:srgbClr val="000000"/>
        </a:buClr>
        <a:buSzPct val="100000"/>
        <a:buFont typeface="Times New Roman" pitchFamily="16" charset="0"/>
        <a:defRPr sz="4000" b="1">
          <a:solidFill>
            <a:srgbClr val="376092"/>
          </a:solidFill>
          <a:latin typeface="Trebuchet MS" pitchFamily="32" charset="0"/>
        </a:defRPr>
      </a:lvl7pPr>
      <a:lvl8pPr marL="3429000" indent="-228600" algn="ctr" defTabSz="449263" rtl="0" fontAlgn="base">
        <a:spcBef>
          <a:spcPct val="0"/>
        </a:spcBef>
        <a:spcAft>
          <a:spcPct val="0"/>
        </a:spcAft>
        <a:buClr>
          <a:srgbClr val="000000"/>
        </a:buClr>
        <a:buSzPct val="100000"/>
        <a:buFont typeface="Times New Roman" pitchFamily="16" charset="0"/>
        <a:defRPr sz="4000" b="1">
          <a:solidFill>
            <a:srgbClr val="376092"/>
          </a:solidFill>
          <a:latin typeface="Trebuchet MS" pitchFamily="32" charset="0"/>
        </a:defRPr>
      </a:lvl8pPr>
      <a:lvl9pPr marL="3886200" indent="-228600" algn="ctr" defTabSz="449263" rtl="0" fontAlgn="base">
        <a:spcBef>
          <a:spcPct val="0"/>
        </a:spcBef>
        <a:spcAft>
          <a:spcPct val="0"/>
        </a:spcAft>
        <a:buClr>
          <a:srgbClr val="000000"/>
        </a:buClr>
        <a:buSzPct val="100000"/>
        <a:buFont typeface="Times New Roman" pitchFamily="16" charset="0"/>
        <a:defRPr sz="4000" b="1">
          <a:solidFill>
            <a:srgbClr val="376092"/>
          </a:solidFill>
          <a:latin typeface="Trebuchet MS" pitchFamily="32"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262626"/>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262626"/>
          </a:solidFill>
          <a:latin typeface="+mn-lt"/>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262626"/>
          </a:solidFill>
          <a:latin typeface="+mn-lt"/>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262626"/>
          </a:solidFill>
          <a:latin typeface="+mn-lt"/>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262626"/>
          </a:solidFill>
          <a:latin typeface="+mn-lt"/>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262626"/>
          </a:solidFill>
          <a:latin typeface="+mn-lt"/>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262626"/>
          </a:solidFill>
          <a:latin typeface="+mn-lt"/>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262626"/>
          </a:solidFill>
          <a:latin typeface="+mn-lt"/>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262626"/>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34213" y="6500813"/>
            <a:ext cx="823912" cy="2873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9"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l="1314" t="3102" r="63214" b="37788"/>
          <a:stretch>
            <a:fillRect/>
          </a:stretch>
        </p:blipFill>
        <p:spPr bwMode="auto">
          <a:xfrm>
            <a:off x="7907338" y="6494463"/>
            <a:ext cx="409575" cy="287337"/>
          </a:xfrm>
          <a:prstGeom prst="rect">
            <a:avLst/>
          </a:prstGeom>
          <a:noFill/>
          <a:ln>
            <a:noFill/>
          </a:ln>
          <a:effectLst/>
          <a:extLst>
            <a:ext uri="{909E8E84-426E-40DD-AFC4-6F175D3DCCD1}">
              <a14:hiddenFill xmlns:a14="http://schemas.microsoft.com/office/drawing/2010/main">
                <a:blipFill dpi="0" rotWithShape="0">
                  <a:blip/>
                  <a:srcRect l="1314" t="3102" r="63214" b="37788"/>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0" name="Picture 3"/>
          <p:cNvPicPr>
            <a:picLocks noChangeAspect="1" noChangeArrowheads="1"/>
          </p:cNvPicPr>
          <p:nvPr/>
        </p:nvPicPr>
        <p:blipFill>
          <a:blip r:embed="rId16" cstate="print">
            <a:extLst>
              <a:ext uri="{28A0092B-C50C-407E-A947-70E740481C1C}">
                <a14:useLocalDpi xmlns:a14="http://schemas.microsoft.com/office/drawing/2010/main" val="0"/>
              </a:ext>
            </a:extLst>
          </a:blip>
          <a:srcRect l="38107" r="7919" b="52925"/>
          <a:stretch>
            <a:fillRect/>
          </a:stretch>
        </p:blipFill>
        <p:spPr bwMode="auto">
          <a:xfrm>
            <a:off x="8299450" y="6491288"/>
            <a:ext cx="788988" cy="287337"/>
          </a:xfrm>
          <a:prstGeom prst="rect">
            <a:avLst/>
          </a:prstGeom>
          <a:noFill/>
          <a:ln>
            <a:noFill/>
          </a:ln>
          <a:effectLst/>
          <a:extLst>
            <a:ext uri="{909E8E84-426E-40DD-AFC4-6F175D3DCCD1}">
              <a14:hiddenFill xmlns:a14="http://schemas.microsoft.com/office/drawing/2010/main">
                <a:blipFill dpi="0" rotWithShape="0">
                  <a:blip/>
                  <a:srcRect l="38107" r="7919" b="52925"/>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1" name="Rectangle 4"/>
          <p:cNvSpPr>
            <a:spLocks noGrp="1" noChangeArrowheads="1"/>
          </p:cNvSpPr>
          <p:nvPr>
            <p:ph type="title"/>
          </p:nvPr>
        </p:nvSpPr>
        <p:spPr bwMode="auto">
          <a:xfrm>
            <a:off x="468313" y="-107950"/>
            <a:ext cx="8228012"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Klicken Sie, um das Format des Titeltextes zu bearbeiten</a:t>
            </a:r>
          </a:p>
        </p:txBody>
      </p:sp>
      <p:sp>
        <p:nvSpPr>
          <p:cNvPr id="4102" name="Rectangle 5"/>
          <p:cNvSpPr>
            <a:spLocks noGrp="1" noChangeArrowheads="1"/>
          </p:cNvSpPr>
          <p:nvPr>
            <p:ph type="body" idx="1"/>
          </p:nvPr>
        </p:nvSpPr>
        <p:spPr bwMode="auto">
          <a:xfrm>
            <a:off x="457200" y="1125538"/>
            <a:ext cx="8228013" cy="499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Klicken Sie, um die Formate des Gliederungstextes zu bearbeiten</a:t>
            </a:r>
          </a:p>
          <a:p>
            <a:pPr lvl="1"/>
            <a:r>
              <a:rPr lang="en-GB" smtClean="0"/>
              <a:t>Zweite Gliederungsebene</a:t>
            </a:r>
          </a:p>
          <a:p>
            <a:pPr lvl="2"/>
            <a:r>
              <a:rPr lang="en-GB" smtClean="0"/>
              <a:t>Dritte Gliederungsebene</a:t>
            </a:r>
          </a:p>
          <a:p>
            <a:pPr lvl="3"/>
            <a:r>
              <a:rPr lang="en-GB" smtClean="0"/>
              <a:t>Vierte Gliederungsebene</a:t>
            </a:r>
          </a:p>
          <a:p>
            <a:pPr lvl="4"/>
            <a:r>
              <a:rPr lang="en-GB" smtClean="0"/>
              <a:t>Fünfte Gliederungsebene</a:t>
            </a:r>
          </a:p>
          <a:p>
            <a:pPr lvl="4"/>
            <a:r>
              <a:rPr lang="en-GB" smtClean="0"/>
              <a:t>Sechste Gliederungsebene</a:t>
            </a:r>
          </a:p>
          <a:p>
            <a:pPr lvl="4"/>
            <a:r>
              <a:rPr lang="en-GB" smtClean="0"/>
              <a:t>Siebente Gliederungsebene</a:t>
            </a:r>
          </a:p>
          <a:p>
            <a:pPr lvl="4"/>
            <a:r>
              <a:rPr lang="en-GB" smtClean="0"/>
              <a:t>Achte Gliederungsebene</a:t>
            </a:r>
          </a:p>
          <a:p>
            <a:pPr lvl="4"/>
            <a:r>
              <a:rPr lang="en-GB" smtClean="0"/>
              <a:t>Neunte Gliederungsebene</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4000" b="1">
          <a:solidFill>
            <a:srgbClr val="376092"/>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4000" b="1">
          <a:solidFill>
            <a:srgbClr val="376092"/>
          </a:solidFill>
          <a:latin typeface="Trebuchet MS" pitchFamily="32" charset="0"/>
        </a:defRPr>
      </a:lvl2pPr>
      <a:lvl3pPr algn="ctr" defTabSz="449263" rtl="0" eaLnBrk="0" fontAlgn="base" hangingPunct="0">
        <a:spcBef>
          <a:spcPct val="0"/>
        </a:spcBef>
        <a:spcAft>
          <a:spcPct val="0"/>
        </a:spcAft>
        <a:buClr>
          <a:srgbClr val="000000"/>
        </a:buClr>
        <a:buSzPct val="100000"/>
        <a:buFont typeface="Times New Roman" pitchFamily="16" charset="0"/>
        <a:defRPr sz="4000" b="1">
          <a:solidFill>
            <a:srgbClr val="376092"/>
          </a:solidFill>
          <a:latin typeface="Trebuchet MS" pitchFamily="32" charset="0"/>
        </a:defRPr>
      </a:lvl3pPr>
      <a:lvl4pPr algn="ctr" defTabSz="449263" rtl="0" eaLnBrk="0" fontAlgn="base" hangingPunct="0">
        <a:spcBef>
          <a:spcPct val="0"/>
        </a:spcBef>
        <a:spcAft>
          <a:spcPct val="0"/>
        </a:spcAft>
        <a:buClr>
          <a:srgbClr val="000000"/>
        </a:buClr>
        <a:buSzPct val="100000"/>
        <a:buFont typeface="Times New Roman" pitchFamily="16" charset="0"/>
        <a:defRPr sz="4000" b="1">
          <a:solidFill>
            <a:srgbClr val="376092"/>
          </a:solidFill>
          <a:latin typeface="Trebuchet MS" pitchFamily="32" charset="0"/>
        </a:defRPr>
      </a:lvl4pPr>
      <a:lvl5pPr algn="ctr" defTabSz="449263" rtl="0" eaLnBrk="0" fontAlgn="base" hangingPunct="0">
        <a:spcBef>
          <a:spcPct val="0"/>
        </a:spcBef>
        <a:spcAft>
          <a:spcPct val="0"/>
        </a:spcAft>
        <a:buClr>
          <a:srgbClr val="000000"/>
        </a:buClr>
        <a:buSzPct val="100000"/>
        <a:buFont typeface="Times New Roman" pitchFamily="16" charset="0"/>
        <a:defRPr sz="4000" b="1">
          <a:solidFill>
            <a:srgbClr val="376092"/>
          </a:solidFill>
          <a:latin typeface="Trebuchet MS" pitchFamily="32" charset="0"/>
        </a:defRPr>
      </a:lvl5pPr>
      <a:lvl6pPr marL="2514600" indent="-228600" algn="ctr" defTabSz="449263" rtl="0" fontAlgn="base">
        <a:spcBef>
          <a:spcPct val="0"/>
        </a:spcBef>
        <a:spcAft>
          <a:spcPct val="0"/>
        </a:spcAft>
        <a:buClr>
          <a:srgbClr val="000000"/>
        </a:buClr>
        <a:buSzPct val="100000"/>
        <a:buFont typeface="Times New Roman" pitchFamily="16" charset="0"/>
        <a:defRPr sz="4000" b="1">
          <a:solidFill>
            <a:srgbClr val="376092"/>
          </a:solidFill>
          <a:latin typeface="Trebuchet MS" pitchFamily="32" charset="0"/>
        </a:defRPr>
      </a:lvl6pPr>
      <a:lvl7pPr marL="2971800" indent="-228600" algn="ctr" defTabSz="449263" rtl="0" fontAlgn="base">
        <a:spcBef>
          <a:spcPct val="0"/>
        </a:spcBef>
        <a:spcAft>
          <a:spcPct val="0"/>
        </a:spcAft>
        <a:buClr>
          <a:srgbClr val="000000"/>
        </a:buClr>
        <a:buSzPct val="100000"/>
        <a:buFont typeface="Times New Roman" pitchFamily="16" charset="0"/>
        <a:defRPr sz="4000" b="1">
          <a:solidFill>
            <a:srgbClr val="376092"/>
          </a:solidFill>
          <a:latin typeface="Trebuchet MS" pitchFamily="32" charset="0"/>
        </a:defRPr>
      </a:lvl7pPr>
      <a:lvl8pPr marL="3429000" indent="-228600" algn="ctr" defTabSz="449263" rtl="0" fontAlgn="base">
        <a:spcBef>
          <a:spcPct val="0"/>
        </a:spcBef>
        <a:spcAft>
          <a:spcPct val="0"/>
        </a:spcAft>
        <a:buClr>
          <a:srgbClr val="000000"/>
        </a:buClr>
        <a:buSzPct val="100000"/>
        <a:buFont typeface="Times New Roman" pitchFamily="16" charset="0"/>
        <a:defRPr sz="4000" b="1">
          <a:solidFill>
            <a:srgbClr val="376092"/>
          </a:solidFill>
          <a:latin typeface="Trebuchet MS" pitchFamily="32" charset="0"/>
        </a:defRPr>
      </a:lvl8pPr>
      <a:lvl9pPr marL="3886200" indent="-228600" algn="ctr" defTabSz="449263" rtl="0" fontAlgn="base">
        <a:spcBef>
          <a:spcPct val="0"/>
        </a:spcBef>
        <a:spcAft>
          <a:spcPct val="0"/>
        </a:spcAft>
        <a:buClr>
          <a:srgbClr val="000000"/>
        </a:buClr>
        <a:buSzPct val="100000"/>
        <a:buFont typeface="Times New Roman" pitchFamily="16" charset="0"/>
        <a:defRPr sz="4000" b="1">
          <a:solidFill>
            <a:srgbClr val="376092"/>
          </a:solidFill>
          <a:latin typeface="Trebuchet MS" pitchFamily="32"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262626"/>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262626"/>
          </a:solidFill>
          <a:latin typeface="+mn-lt"/>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262626"/>
          </a:solidFill>
          <a:latin typeface="+mn-lt"/>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262626"/>
          </a:solidFill>
          <a:latin typeface="+mn-lt"/>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262626"/>
          </a:solidFill>
          <a:latin typeface="+mn-lt"/>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262626"/>
          </a:solidFill>
          <a:latin typeface="+mn-lt"/>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262626"/>
          </a:solidFill>
          <a:latin typeface="+mn-lt"/>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262626"/>
          </a:solidFill>
          <a:latin typeface="+mn-lt"/>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262626"/>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2"/>
          <p:cNvSpPr txBox="1">
            <a:spLocks noChangeArrowheads="1"/>
          </p:cNvSpPr>
          <p:nvPr/>
        </p:nvSpPr>
        <p:spPr bwMode="auto">
          <a:xfrm>
            <a:off x="1403350" y="3284538"/>
            <a:ext cx="6400800" cy="1752600"/>
          </a:xfrm>
          <a:prstGeom prst="rect">
            <a:avLst/>
          </a:prstGeom>
          <a:noFill/>
          <a:ln w="9525">
            <a:noFill/>
            <a:miter lim="800000"/>
            <a:headEnd/>
            <a:tailEnd/>
          </a:ln>
        </p:spPr>
        <p:txBody>
          <a:bodyPr wrap="none" anchor="ctr"/>
          <a:lstStyle/>
          <a:p>
            <a:pPr>
              <a:buClr>
                <a:srgbClr val="000000"/>
              </a:buClr>
              <a:buSzPct val="100000"/>
              <a:buFont typeface="Times New Roman" pitchFamily="18" charset="0"/>
              <a:buNone/>
            </a:pPr>
            <a:endParaRPr lang="de-AT" dirty="0"/>
          </a:p>
        </p:txBody>
      </p:sp>
      <p:sp>
        <p:nvSpPr>
          <p:cNvPr id="33794" name="Text Box 3"/>
          <p:cNvSpPr txBox="1">
            <a:spLocks noChangeArrowheads="1"/>
          </p:cNvSpPr>
          <p:nvPr/>
        </p:nvSpPr>
        <p:spPr bwMode="auto">
          <a:xfrm>
            <a:off x="1403350" y="2276475"/>
            <a:ext cx="6480175" cy="1473200"/>
          </a:xfrm>
          <a:prstGeom prst="rect">
            <a:avLst/>
          </a:prstGeom>
          <a:noFill/>
          <a:ln w="9525">
            <a:noFill/>
            <a:miter lim="800000"/>
            <a:headEnd/>
            <a:tailEnd/>
          </a:ln>
        </p:spPr>
        <p:txBody>
          <a:bodyPr lIns="90000" tIns="45000" rIns="90000" bIns="45000"/>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4000" b="1" dirty="0" smtClean="0">
                <a:solidFill>
                  <a:srgbClr val="376092"/>
                </a:solidFill>
                <a:latin typeface="Trebuchet MS" pitchFamily="34" charset="0"/>
              </a:rPr>
              <a:t>Forensische </a:t>
            </a:r>
            <a:r>
              <a:rPr lang="de-DE" sz="4000" b="1" dirty="0" err="1" smtClean="0">
                <a:solidFill>
                  <a:srgbClr val="376092"/>
                </a:solidFill>
                <a:latin typeface="Trebuchet MS" pitchFamily="34" charset="0"/>
              </a:rPr>
              <a:t>fotografie</a:t>
            </a:r>
            <a:endParaRPr lang="de-DE" sz="4000" b="1" dirty="0" smtClean="0">
              <a:solidFill>
                <a:srgbClr val="376092"/>
              </a:solidFill>
              <a:latin typeface="Trebuchet MS" pitchFamily="34" charset="0"/>
            </a:endParaRP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sz="4000" b="1" dirty="0" smtClean="0">
              <a:solidFill>
                <a:srgbClr val="376092"/>
              </a:solidFill>
              <a:latin typeface="Trebuchet MS" pitchFamily="34" charset="0"/>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sz="3200" dirty="0" smtClean="0">
                <a:solidFill>
                  <a:srgbClr val="376092"/>
                </a:solidFill>
                <a:latin typeface="Trebuchet MS" pitchFamily="34" charset="0"/>
              </a:rPr>
              <a:t>Prof. Thomas Wenzel</a:t>
            </a: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sz="4000" b="1" dirty="0" smtClean="0">
              <a:solidFill>
                <a:srgbClr val="376092"/>
              </a:solidFill>
              <a:latin typeface="Trebuchet MS" pitchFamily="34" charset="0"/>
            </a:endParaRP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000" b="1" dirty="0">
              <a:solidFill>
                <a:srgbClr val="376092"/>
              </a:solidFill>
              <a:latin typeface="Trebuchet MS" pitchFamily="34" charset="0"/>
            </a:endParaRPr>
          </a:p>
        </p:txBody>
      </p:sp>
      <p:pic>
        <p:nvPicPr>
          <p:cNvPr id="7" name="Content Placeholder 4" descr="LLP logo english.JPG"/>
          <p:cNvPicPr>
            <a:picLocks noChangeAspect="1"/>
          </p:cNvPicPr>
          <p:nvPr/>
        </p:nvPicPr>
        <p:blipFill>
          <a:blip r:embed="rId3" cstate="print"/>
          <a:stretch>
            <a:fillRect/>
          </a:stretch>
        </p:blipFill>
        <p:spPr>
          <a:xfrm>
            <a:off x="6755264" y="5805042"/>
            <a:ext cx="2339752" cy="946825"/>
          </a:xfrm>
          <a:prstGeom prst="rect">
            <a:avLst/>
          </a:prstGeom>
        </p:spPr>
      </p:pic>
      <p:pic>
        <p:nvPicPr>
          <p:cNvPr id="8" name="3 - Εικόνα" descr="by-nc-nd.png"/>
          <p:cNvPicPr>
            <a:picLocks noChangeAspect="1"/>
          </p:cNvPicPr>
          <p:nvPr/>
        </p:nvPicPr>
        <p:blipFill>
          <a:blip r:embed="rId4" cstate="print"/>
          <a:stretch>
            <a:fillRect/>
          </a:stretch>
        </p:blipFill>
        <p:spPr>
          <a:xfrm>
            <a:off x="251520" y="6165304"/>
            <a:ext cx="1584176" cy="554266"/>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de-DE" dirty="0" err="1" smtClean="0"/>
              <a:t>instrumenten</a:t>
            </a:r>
            <a:endParaRPr lang="de-DE" dirty="0" smtClean="0"/>
          </a:p>
        </p:txBody>
      </p:sp>
      <p:sp>
        <p:nvSpPr>
          <p:cNvPr id="14339" name="Content Placeholder 2"/>
          <p:cNvSpPr>
            <a:spLocks noGrp="1"/>
          </p:cNvSpPr>
          <p:nvPr>
            <p:ph idx="1"/>
          </p:nvPr>
        </p:nvSpPr>
        <p:spPr/>
        <p:txBody>
          <a:bodyPr/>
          <a:lstStyle/>
          <a:p>
            <a:pPr marL="0" indent="0" eaLnBrk="1" hangingPunct="1"/>
            <a:r>
              <a:rPr lang="nl-BE" dirty="0" smtClean="0"/>
              <a:t>Afhankelijk van de context kan een ringlicht of </a:t>
            </a:r>
            <a:r>
              <a:rPr lang="nl-BE" dirty="0" err="1" smtClean="0"/>
              <a:t>lichtbox</a:t>
            </a:r>
            <a:r>
              <a:rPr lang="nl-BE" dirty="0" smtClean="0"/>
              <a:t> worden gebruikt</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dirty="0" smtClean="0"/>
              <a:t>– een foto mag niet teveel schaduw hebben en er moet voldoende contrast in aanwezig zijn </a:t>
            </a:r>
          </a:p>
          <a:p>
            <a:pPr marL="0" indent="0" eaLnBrk="1" hangingPunct="1"/>
            <a:r>
              <a:rPr lang="nl-BE" dirty="0" smtClean="0"/>
              <a:t>Controleer de achtergrondkleur en vermijd onnodige objecten, bv. door gebruik te maken van een vel papier</a:t>
            </a:r>
            <a:r>
              <a:rPr lang="nl-BE" dirty="0" smtClean="0"/>
              <a:t>        </a:t>
            </a:r>
            <a:endParaRPr lang="nl-BE" dirty="0" smtClean="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1916832"/>
            <a:ext cx="955425" cy="1555760"/>
          </a:xfrm>
          <a:prstGeom prst="rect">
            <a:avLst/>
          </a:prstGeom>
          <a:noFill/>
          <a:ln>
            <a:noFill/>
          </a:ln>
          <a:effectLst/>
          <a:extLst/>
        </p:spPr>
      </p:pic>
      <p:pic>
        <p:nvPicPr>
          <p:cNvPr id="7" name="Picture 6"/>
          <p:cNvPicPr/>
          <p:nvPr/>
        </p:nvPicPr>
        <p:blipFill>
          <a:blip r:embed="rId3" cstate="print"/>
          <a:stretch>
            <a:fillRect/>
          </a:stretch>
        </p:blipFill>
        <p:spPr>
          <a:xfrm>
            <a:off x="3419872" y="2420888"/>
            <a:ext cx="1125220" cy="775970"/>
          </a:xfrm>
          <a:prstGeom prst="rect">
            <a:avLst/>
          </a:prstGeom>
        </p:spPr>
      </p:pic>
    </p:spTree>
    <p:extLst>
      <p:ext uri="{BB962C8B-B14F-4D97-AF65-F5344CB8AC3E}">
        <p14:creationId xmlns:p14="http://schemas.microsoft.com/office/powerpoint/2010/main" val="3546883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de-DE" dirty="0" smtClean="0"/>
              <a:t>Instrumenten</a:t>
            </a:r>
            <a:endParaRPr lang="de-DE" dirty="0" smtClean="0"/>
          </a:p>
        </p:txBody>
      </p:sp>
      <p:sp>
        <p:nvSpPr>
          <p:cNvPr id="14339" name="Content Placeholder 2"/>
          <p:cNvSpPr>
            <a:spLocks noGrp="1"/>
          </p:cNvSpPr>
          <p:nvPr>
            <p:ph idx="1"/>
          </p:nvPr>
        </p:nvSpPr>
        <p:spPr/>
        <p:txBody>
          <a:bodyPr/>
          <a:lstStyle/>
          <a:p>
            <a:pPr eaLnBrk="1" hangingPunct="1">
              <a:spcBef>
                <a:spcPts val="600"/>
              </a:spcBef>
              <a:spcAft>
                <a:spcPts val="1200"/>
              </a:spcAft>
            </a:pPr>
            <a:r>
              <a:rPr lang="nl-BE" dirty="0" smtClean="0"/>
              <a:t>Forensische meetlatten en schalen</a:t>
            </a:r>
          </a:p>
          <a:p>
            <a:pPr marL="457200" indent="-457200" eaLnBrk="1" hangingPunct="1">
              <a:spcBef>
                <a:spcPts val="600"/>
              </a:spcBef>
              <a:spcAft>
                <a:spcPts val="1200"/>
              </a:spcAft>
              <a:buFont typeface="Arial" pitchFamily="34" charset="0"/>
              <a:buChar char="•"/>
            </a:pPr>
            <a:r>
              <a:rPr lang="nl-BE" dirty="0" smtClean="0"/>
              <a:t>Als niets anders beschikbaar is</a:t>
            </a:r>
            <a:r>
              <a:rPr lang="nl-BE" dirty="0" smtClean="0"/>
              <a:t>, kan een voorwerp met gekende afmetingen en kleur gebruikt worden.</a:t>
            </a:r>
            <a:endParaRPr lang="nl-BE" dirty="0" smtClean="0"/>
          </a:p>
          <a:p>
            <a:pPr marL="457200" indent="-457200" eaLnBrk="1" hangingPunct="1">
              <a:spcBef>
                <a:spcPts val="600"/>
              </a:spcBef>
              <a:spcAft>
                <a:spcPts val="1200"/>
              </a:spcAft>
              <a:buFont typeface="Arial" pitchFamily="34" charset="0"/>
              <a:buChar char="•"/>
            </a:pPr>
            <a:r>
              <a:rPr lang="nl-BE" dirty="0" smtClean="0"/>
              <a:t>Forensische meetlatten – onder meer geleverd door IRCT (www.irct.org) kunnen verschillende vormen hebben, zoals een L-vorm, om meerdere dimensies te meten.</a:t>
            </a:r>
            <a:endParaRPr lang="nl-BE" dirty="0" smtClean="0"/>
          </a:p>
        </p:txBody>
      </p:sp>
    </p:spTree>
    <p:extLst>
      <p:ext uri="{BB962C8B-B14F-4D97-AF65-F5344CB8AC3E}">
        <p14:creationId xmlns:p14="http://schemas.microsoft.com/office/powerpoint/2010/main" val="1159256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de-DE" dirty="0" smtClean="0"/>
              <a:t>IP </a:t>
            </a:r>
            <a:r>
              <a:rPr lang="de-DE" dirty="0" smtClean="0"/>
              <a:t>en </a:t>
            </a:r>
            <a:r>
              <a:rPr lang="de-DE" dirty="0" smtClean="0"/>
              <a:t>ARTIP </a:t>
            </a:r>
            <a:r>
              <a:rPr lang="de-DE" dirty="0" err="1" smtClean="0"/>
              <a:t>instrumenten</a:t>
            </a:r>
            <a:endParaRPr lang="de-DE" dirty="0" smtClean="0"/>
          </a:p>
        </p:txBody>
      </p:sp>
      <p:sp>
        <p:nvSpPr>
          <p:cNvPr id="14339" name="Content Placeholder 2"/>
          <p:cNvSpPr>
            <a:spLocks noGrp="1"/>
          </p:cNvSpPr>
          <p:nvPr>
            <p:ph idx="1"/>
          </p:nvPr>
        </p:nvSpPr>
        <p:spPr/>
        <p:txBody>
          <a:bodyPr/>
          <a:lstStyle/>
          <a:p>
            <a:pPr eaLnBrk="1" hangingPunct="1"/>
            <a:endParaRPr lang="nl-BE" dirty="0" smtClean="0"/>
          </a:p>
          <a:p>
            <a:pPr marL="457200" indent="-457200" eaLnBrk="1" hangingPunct="1">
              <a:buFont typeface="Arial" pitchFamily="34" charset="0"/>
              <a:buChar char="•"/>
            </a:pPr>
            <a:r>
              <a:rPr lang="nl-BE" dirty="0" smtClean="0"/>
              <a:t>De Annex bij het Istanbul Protocol voorziet in een </a:t>
            </a:r>
            <a:r>
              <a:rPr lang="nl-BE" dirty="0" err="1" smtClean="0"/>
              <a:t>lichaamsmap</a:t>
            </a:r>
            <a:r>
              <a:rPr lang="nl-BE" dirty="0" smtClean="0"/>
              <a:t> die kan gebruikt worden om de plaats van verwondingen aan te geven en hen zo aan de foto’s te koppelen. </a:t>
            </a:r>
          </a:p>
          <a:p>
            <a:pPr marL="457200" indent="-457200" eaLnBrk="1" hangingPunct="1">
              <a:buFont typeface="Arial" pitchFamily="34" charset="0"/>
              <a:buChar char="•"/>
            </a:pPr>
            <a:r>
              <a:rPr lang="nl-BE" dirty="0" smtClean="0"/>
              <a:t>Men kan ook instrumenten (zoals een tijdslijn en een eenvoudige meetlat) gebruiken die in het ARTIP instrumentarium zijn opgenomen</a:t>
            </a:r>
            <a:r>
              <a:rPr lang="nl-BE" dirty="0" smtClean="0"/>
              <a:t>.</a:t>
            </a:r>
            <a:endParaRPr lang="nl-BE" dirty="0" smtClean="0"/>
          </a:p>
        </p:txBody>
      </p:sp>
    </p:spTree>
    <p:extLst>
      <p:ext uri="{BB962C8B-B14F-4D97-AF65-F5344CB8AC3E}">
        <p14:creationId xmlns:p14="http://schemas.microsoft.com/office/powerpoint/2010/main" val="3379861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de-DE" dirty="0" err="1" smtClean="0"/>
              <a:t>Voorbeeld</a:t>
            </a:r>
            <a:r>
              <a:rPr lang="de-DE" dirty="0" smtClean="0"/>
              <a:t> </a:t>
            </a:r>
            <a:r>
              <a:rPr lang="de-DE" dirty="0" smtClean="0"/>
              <a:t>II</a:t>
            </a:r>
          </a:p>
        </p:txBody>
      </p:sp>
      <p:sp>
        <p:nvSpPr>
          <p:cNvPr id="14339" name="Content Placeholder 2"/>
          <p:cNvSpPr>
            <a:spLocks noGrp="1"/>
          </p:cNvSpPr>
          <p:nvPr>
            <p:ph idx="1"/>
          </p:nvPr>
        </p:nvSpPr>
        <p:spPr/>
        <p:txBody>
          <a:bodyPr/>
          <a:lstStyle/>
          <a:p>
            <a:pPr eaLnBrk="1" hangingPunct="1"/>
            <a:r>
              <a:rPr lang="nl-BE" dirty="0" smtClean="0"/>
              <a:t>Bekijk de volgende foto grondig.</a:t>
            </a:r>
          </a:p>
          <a:p>
            <a:pPr eaLnBrk="1" hangingPunct="1"/>
            <a:endParaRPr lang="nl-BE" dirty="0" smtClean="0"/>
          </a:p>
          <a:p>
            <a:pPr eaLnBrk="1" hangingPunct="1"/>
            <a:r>
              <a:rPr lang="nl-BE" b="1" dirty="0" smtClean="0"/>
              <a:t>Overweeg:</a:t>
            </a:r>
            <a:r>
              <a:rPr lang="nl-BE" dirty="0" smtClean="0"/>
              <a:t/>
            </a:r>
            <a:br>
              <a:rPr lang="nl-BE" dirty="0" smtClean="0"/>
            </a:br>
            <a:r>
              <a:rPr lang="nl-BE" dirty="0" smtClean="0"/>
              <a:t/>
            </a:r>
            <a:br>
              <a:rPr lang="nl-BE" dirty="0" smtClean="0"/>
            </a:br>
            <a:r>
              <a:rPr lang="nl-BE" dirty="0" smtClean="0"/>
              <a:t>- waarmee zouden deze littekens veroorzaakt kunnen zijn</a:t>
            </a:r>
            <a:r>
              <a:rPr lang="nl-BE" dirty="0" smtClean="0"/>
              <a:t> (1, 2, 3)?</a:t>
            </a:r>
            <a:r>
              <a:rPr lang="nl-BE" dirty="0" smtClean="0"/>
              <a:t> </a:t>
            </a:r>
          </a:p>
          <a:p>
            <a:pPr eaLnBrk="1" hangingPunct="1"/>
            <a:r>
              <a:rPr lang="nl-BE" dirty="0" smtClean="0"/>
              <a:t>	- Hoe werden deze voorwerpen waarschijnlijk gebruikt? </a:t>
            </a:r>
            <a:endParaRPr lang="nl-BE"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de-DE" dirty="0" err="1" smtClean="0"/>
              <a:t>Voorbeeld</a:t>
            </a:r>
            <a:r>
              <a:rPr lang="de-DE" dirty="0" smtClean="0"/>
              <a:t> </a:t>
            </a:r>
            <a:r>
              <a:rPr lang="de-DE" dirty="0" smtClean="0"/>
              <a:t>II</a:t>
            </a:r>
          </a:p>
        </p:txBody>
      </p:sp>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908050"/>
            <a:ext cx="6956425" cy="4740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bwMode="auto">
          <a:xfrm>
            <a:off x="7596336" y="2132856"/>
            <a:ext cx="432048" cy="0"/>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Box 3"/>
          <p:cNvSpPr txBox="1"/>
          <p:nvPr/>
        </p:nvSpPr>
        <p:spPr>
          <a:xfrm>
            <a:off x="8264424" y="1700808"/>
            <a:ext cx="720080" cy="584775"/>
          </a:xfrm>
          <a:prstGeom prst="rect">
            <a:avLst/>
          </a:prstGeom>
          <a:noFill/>
        </p:spPr>
        <p:txBody>
          <a:bodyPr wrap="square" rtlCol="0">
            <a:spAutoFit/>
          </a:bodyPr>
          <a:lstStyle/>
          <a:p>
            <a:r>
              <a:rPr lang="de-DE" sz="3200" dirty="0" smtClean="0"/>
              <a:t>1</a:t>
            </a:r>
            <a:endParaRPr lang="de-DE" sz="3200" dirty="0"/>
          </a:p>
        </p:txBody>
      </p:sp>
      <p:cxnSp>
        <p:nvCxnSpPr>
          <p:cNvPr id="7" name="Straight Arrow Connector 6"/>
          <p:cNvCxnSpPr/>
          <p:nvPr/>
        </p:nvCxnSpPr>
        <p:spPr bwMode="auto">
          <a:xfrm>
            <a:off x="7596336" y="2708920"/>
            <a:ext cx="432048" cy="0"/>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Arrow Connector 5"/>
          <p:cNvCxnSpPr/>
          <p:nvPr/>
        </p:nvCxnSpPr>
        <p:spPr bwMode="auto">
          <a:xfrm>
            <a:off x="7596336" y="3573016"/>
            <a:ext cx="432048" cy="0"/>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8276176" y="2416532"/>
            <a:ext cx="720080" cy="584775"/>
          </a:xfrm>
          <a:prstGeom prst="rect">
            <a:avLst/>
          </a:prstGeom>
          <a:noFill/>
        </p:spPr>
        <p:txBody>
          <a:bodyPr wrap="square" rtlCol="0">
            <a:spAutoFit/>
          </a:bodyPr>
          <a:lstStyle/>
          <a:p>
            <a:r>
              <a:rPr lang="de-DE" sz="3200" dirty="0" smtClean="0"/>
              <a:t>2</a:t>
            </a:r>
            <a:endParaRPr lang="de-DE" sz="3200" dirty="0"/>
          </a:p>
        </p:txBody>
      </p:sp>
      <p:sp>
        <p:nvSpPr>
          <p:cNvPr id="11" name="TextBox 10"/>
          <p:cNvSpPr txBox="1"/>
          <p:nvPr/>
        </p:nvSpPr>
        <p:spPr>
          <a:xfrm>
            <a:off x="8264424" y="3333232"/>
            <a:ext cx="720080" cy="584775"/>
          </a:xfrm>
          <a:prstGeom prst="rect">
            <a:avLst/>
          </a:prstGeom>
          <a:noFill/>
        </p:spPr>
        <p:txBody>
          <a:bodyPr wrap="square" rtlCol="0">
            <a:spAutoFit/>
          </a:bodyPr>
          <a:lstStyle/>
          <a:p>
            <a:r>
              <a:rPr lang="de-DE" sz="3200" dirty="0" smtClean="0"/>
              <a:t>3</a:t>
            </a:r>
            <a:endParaRPr lang="de-DE"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8012" cy="1311275"/>
          </a:xfrm>
        </p:spPr>
        <p:txBody>
          <a:bodyPr/>
          <a:lstStyle/>
          <a:p>
            <a:r>
              <a:rPr lang="de-DE" dirty="0" err="1" smtClean="0"/>
              <a:t>Verklaring</a:t>
            </a:r>
            <a:r>
              <a:rPr lang="de-DE" dirty="0" smtClean="0"/>
              <a:t> van </a:t>
            </a:r>
            <a:r>
              <a:rPr lang="de-DE" dirty="0" err="1" smtClean="0"/>
              <a:t>voorbeeld</a:t>
            </a:r>
            <a:r>
              <a:rPr lang="de-DE" dirty="0" smtClean="0"/>
              <a:t> </a:t>
            </a:r>
            <a:r>
              <a:rPr lang="de-DE" dirty="0" smtClean="0"/>
              <a:t>II</a:t>
            </a:r>
            <a:endParaRPr lang="de-DE" dirty="0"/>
          </a:p>
        </p:txBody>
      </p:sp>
      <p:sp>
        <p:nvSpPr>
          <p:cNvPr id="3" name="Content Placeholder 2"/>
          <p:cNvSpPr>
            <a:spLocks noGrp="1"/>
          </p:cNvSpPr>
          <p:nvPr>
            <p:ph idx="1"/>
          </p:nvPr>
        </p:nvSpPr>
        <p:spPr>
          <a:xfrm>
            <a:off x="395536" y="1871187"/>
            <a:ext cx="8228013" cy="4999037"/>
          </a:xfrm>
        </p:spPr>
        <p:txBody>
          <a:bodyPr/>
          <a:lstStyle/>
          <a:p>
            <a:pPr marL="0" indent="0">
              <a:spcBef>
                <a:spcPts val="600"/>
              </a:spcBef>
              <a:spcAft>
                <a:spcPts val="1200"/>
              </a:spcAft>
            </a:pPr>
            <a:r>
              <a:rPr lang="nl-BE" dirty="0" smtClean="0"/>
              <a:t>De littekens werden veroorzaakt door snijwonden van ene machete, toegebracht nadat het slachtoffer op de grond was gevallen.</a:t>
            </a:r>
          </a:p>
          <a:p>
            <a:pPr marL="0" indent="0">
              <a:spcBef>
                <a:spcPts val="600"/>
              </a:spcBef>
              <a:spcAft>
                <a:spcPts val="1200"/>
              </a:spcAft>
            </a:pPr>
            <a:r>
              <a:rPr lang="nl-BE" dirty="0" smtClean="0"/>
              <a:t>Wanneer: ongeveer 8 jaar voordat de foto werd genomen.</a:t>
            </a:r>
          </a:p>
        </p:txBody>
      </p:sp>
    </p:spTree>
    <p:extLst>
      <p:ext uri="{BB962C8B-B14F-4D97-AF65-F5344CB8AC3E}">
        <p14:creationId xmlns:p14="http://schemas.microsoft.com/office/powerpoint/2010/main" val="4319992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nl-BE" smtClean="0"/>
              <a:t>Voorbeeld II - vervolg</a:t>
            </a:r>
            <a:endParaRPr lang="nl-BE" smtClean="0"/>
          </a:p>
        </p:txBody>
      </p:sp>
      <p:sp>
        <p:nvSpPr>
          <p:cNvPr id="14339" name="Content Placeholder 2"/>
          <p:cNvSpPr>
            <a:spLocks noGrp="1"/>
          </p:cNvSpPr>
          <p:nvPr>
            <p:ph idx="1"/>
          </p:nvPr>
        </p:nvSpPr>
        <p:spPr>
          <a:xfrm>
            <a:off x="467544" y="1412776"/>
            <a:ext cx="8228013" cy="4999037"/>
          </a:xfrm>
        </p:spPr>
        <p:txBody>
          <a:bodyPr/>
          <a:lstStyle/>
          <a:p>
            <a:pPr eaLnBrk="1" hangingPunct="1"/>
            <a:r>
              <a:rPr lang="nl-BE" b="1" smtClean="0"/>
              <a:t>Overweeg:</a:t>
            </a:r>
            <a:r>
              <a:rPr lang="nl-BE" smtClean="0"/>
              <a:t/>
            </a:r>
            <a:br>
              <a:rPr lang="nl-BE" smtClean="0"/>
            </a:br>
            <a:r>
              <a:rPr lang="nl-BE" smtClean="0"/>
              <a:t/>
            </a:r>
            <a:br>
              <a:rPr lang="nl-BE" smtClean="0"/>
            </a:br>
            <a:r>
              <a:rPr lang="nl-BE" smtClean="0"/>
              <a:t>hoe kan de vorming en het uitzicht van litteken 3 worden verklaard?</a:t>
            </a:r>
          </a:p>
          <a:p>
            <a:pPr eaLnBrk="1" hangingPunct="1"/>
            <a:r>
              <a:rPr lang="nl-BE" smtClean="0"/>
              <a:t/>
            </a:r>
            <a:br>
              <a:rPr lang="nl-BE" smtClean="0"/>
            </a:br>
            <a:endParaRPr lang="nl-BE" smtClean="0"/>
          </a:p>
          <a:p>
            <a:pPr eaLnBrk="1" hangingPunct="1"/>
            <a:endParaRPr lang="nl-BE" smtClean="0"/>
          </a:p>
        </p:txBody>
      </p:sp>
    </p:spTree>
    <p:extLst>
      <p:ext uri="{BB962C8B-B14F-4D97-AF65-F5344CB8AC3E}">
        <p14:creationId xmlns:p14="http://schemas.microsoft.com/office/powerpoint/2010/main" val="2295817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Voorbeeld</a:t>
            </a:r>
            <a:r>
              <a:rPr lang="de-DE" dirty="0" smtClean="0"/>
              <a:t> </a:t>
            </a:r>
            <a:r>
              <a:rPr lang="de-DE" dirty="0" smtClean="0"/>
              <a:t>II - </a:t>
            </a:r>
            <a:r>
              <a:rPr lang="de-DE" dirty="0" err="1" smtClean="0"/>
              <a:t>vervolg</a:t>
            </a:r>
            <a:endParaRPr lang="de-DE" dirty="0"/>
          </a:p>
        </p:txBody>
      </p:sp>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896537"/>
            <a:ext cx="6033432" cy="529002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4630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Voorbeeld II - vervolg</a:t>
            </a:r>
            <a:endParaRPr lang="nl-BE"/>
          </a:p>
        </p:txBody>
      </p:sp>
      <p:sp>
        <p:nvSpPr>
          <p:cNvPr id="3" name="Content Placeholder 2"/>
          <p:cNvSpPr>
            <a:spLocks noGrp="1"/>
          </p:cNvSpPr>
          <p:nvPr>
            <p:ph idx="1"/>
          </p:nvPr>
        </p:nvSpPr>
        <p:spPr>
          <a:xfrm>
            <a:off x="395536" y="836712"/>
            <a:ext cx="8228013" cy="4999037"/>
          </a:xfrm>
        </p:spPr>
        <p:txBody>
          <a:bodyPr/>
          <a:lstStyle/>
          <a:p>
            <a:r>
              <a:rPr lang="nl-BE" sz="2800" b="1" smtClean="0"/>
              <a:t>verklaring:</a:t>
            </a:r>
            <a:br>
              <a:rPr lang="nl-BE" sz="2800" b="1" smtClean="0"/>
            </a:br>
            <a:r>
              <a:rPr lang="nl-BE" sz="2800" smtClean="0"/>
              <a:t>hoewel littekens 1 en 2 zachte randen hebben, verschoof de machete bij 3, met gekartelde randen en weefselschade tot gevolg. De eerste zorgen bestonden in simpele hechtplijsters</a:t>
            </a:r>
            <a:r>
              <a:rPr lang="nl-BE" sz="2800" smtClean="0"/>
              <a:t>, aangezien niets ander beschikbaar was wanneer het voorval gebeurde. </a:t>
            </a:r>
          </a:p>
          <a:p>
            <a:r>
              <a:rPr lang="nl-BE" sz="2800" smtClean="0"/>
              <a:t>Enkele jaren voor het onderzoek, werd in het gastland in europa een operatie uitgevoerd aan de verwonding, wat bevestigd werd in het medisch dossier. </a:t>
            </a:r>
            <a:br>
              <a:rPr lang="nl-BE" sz="2800" smtClean="0"/>
            </a:br>
            <a:endParaRPr lang="nl-BE" sz="2800"/>
          </a:p>
        </p:txBody>
      </p:sp>
    </p:spTree>
    <p:extLst>
      <p:ext uri="{BB962C8B-B14F-4D97-AF65-F5344CB8AC3E}">
        <p14:creationId xmlns:p14="http://schemas.microsoft.com/office/powerpoint/2010/main" val="2117122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nl-BE" smtClean="0"/>
              <a:t>Voorbeeld II - vervolg</a:t>
            </a:r>
            <a:endParaRPr lang="nl-BE" smtClean="0"/>
          </a:p>
        </p:txBody>
      </p:sp>
      <p:sp>
        <p:nvSpPr>
          <p:cNvPr id="14339" name="Content Placeholder 2"/>
          <p:cNvSpPr>
            <a:spLocks noGrp="1"/>
          </p:cNvSpPr>
          <p:nvPr>
            <p:ph idx="1"/>
          </p:nvPr>
        </p:nvSpPr>
        <p:spPr>
          <a:xfrm>
            <a:off x="395536" y="1988840"/>
            <a:ext cx="8228013" cy="4999037"/>
          </a:xfrm>
        </p:spPr>
        <p:txBody>
          <a:bodyPr/>
          <a:lstStyle/>
          <a:p>
            <a:pPr eaLnBrk="1" hangingPunct="1"/>
            <a:r>
              <a:rPr lang="nl-BE" b="1" smtClean="0"/>
              <a:t>Overweeg:</a:t>
            </a:r>
            <a:r>
              <a:rPr lang="nl-BE" smtClean="0"/>
              <a:t/>
            </a:r>
            <a:br>
              <a:rPr lang="nl-BE" smtClean="0"/>
            </a:br>
            <a:r>
              <a:rPr lang="nl-BE" smtClean="0"/>
              <a:t/>
            </a:r>
            <a:br>
              <a:rPr lang="nl-BE" smtClean="0"/>
            </a:br>
            <a:r>
              <a:rPr lang="nl-BE" smtClean="0"/>
              <a:t>Welke volgende stappen kunnen worden ondernomen?</a:t>
            </a:r>
            <a:br>
              <a:rPr lang="nl-BE" smtClean="0"/>
            </a:br>
            <a:endParaRPr lang="nl-BE" smtClean="0"/>
          </a:p>
          <a:p>
            <a:pPr eaLnBrk="1" hangingPunct="1"/>
            <a:endParaRPr lang="nl-BE" smtClean="0"/>
          </a:p>
        </p:txBody>
      </p:sp>
    </p:spTree>
    <p:extLst>
      <p:ext uri="{BB962C8B-B14F-4D97-AF65-F5344CB8AC3E}">
        <p14:creationId xmlns:p14="http://schemas.microsoft.com/office/powerpoint/2010/main" val="1962050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457200" y="115888"/>
            <a:ext cx="8229600" cy="865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defRPr>
            </a:lvl9pPr>
          </a:lstStyle>
          <a:p>
            <a:pPr algn="ctr" eaLnBrk="1" hangingPunct="1">
              <a:buClrTx/>
              <a:buFontTx/>
              <a:buNone/>
            </a:pPr>
            <a:r>
              <a:rPr lang="en-US" sz="4000" b="1" dirty="0" err="1" smtClean="0">
                <a:solidFill>
                  <a:srgbClr val="376092"/>
                </a:solidFill>
                <a:latin typeface="Trebuchet MS" pitchFamily="32" charset="0"/>
              </a:rPr>
              <a:t>Financiële</a:t>
            </a:r>
            <a:r>
              <a:rPr lang="en-US" sz="4000" b="1" dirty="0" smtClean="0">
                <a:solidFill>
                  <a:srgbClr val="376092"/>
                </a:solidFill>
                <a:latin typeface="Trebuchet MS" pitchFamily="32" charset="0"/>
              </a:rPr>
              <a:t> </a:t>
            </a:r>
            <a:r>
              <a:rPr lang="en-US" sz="4000" b="1" dirty="0" err="1" smtClean="0">
                <a:solidFill>
                  <a:srgbClr val="376092"/>
                </a:solidFill>
                <a:latin typeface="Trebuchet MS" pitchFamily="32" charset="0"/>
              </a:rPr>
              <a:t>steun</a:t>
            </a:r>
            <a:endParaRPr lang="en-US" sz="4000" b="1" dirty="0">
              <a:solidFill>
                <a:srgbClr val="376092"/>
              </a:solidFill>
              <a:latin typeface="Trebuchet MS" pitchFamily="32" charset="0"/>
            </a:endParaRPr>
          </a:p>
        </p:txBody>
      </p:sp>
      <p:grpSp>
        <p:nvGrpSpPr>
          <p:cNvPr id="6147" name="Group 2"/>
          <p:cNvGrpSpPr>
            <a:grpSpLocks/>
          </p:cNvGrpSpPr>
          <p:nvPr/>
        </p:nvGrpSpPr>
        <p:grpSpPr bwMode="auto">
          <a:xfrm>
            <a:off x="1801813" y="1387475"/>
            <a:ext cx="5576887" cy="2255838"/>
            <a:chOff x="1135" y="874"/>
            <a:chExt cx="3513" cy="1421"/>
          </a:xfrm>
        </p:grpSpPr>
        <p:pic>
          <p:nvPicPr>
            <p:cNvPr id="614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5" y="874"/>
              <a:ext cx="3513" cy="1421"/>
            </a:xfrm>
            <a:prstGeom prst="rect">
              <a:avLst/>
            </a:prstGeom>
            <a:solidFill>
              <a:srgbClr val="C6D9F1"/>
            </a:solidFill>
            <a:ln w="324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0" name="Text Box 4"/>
            <p:cNvSpPr txBox="1">
              <a:spLocks noChangeArrowheads="1"/>
            </p:cNvSpPr>
            <p:nvPr/>
          </p:nvSpPr>
          <p:spPr bwMode="auto">
            <a:xfrm>
              <a:off x="1135" y="874"/>
              <a:ext cx="3513" cy="14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
        <p:nvSpPr>
          <p:cNvPr id="6148" name="Rectangle 5"/>
          <p:cNvSpPr>
            <a:spLocks noChangeArrowheads="1"/>
          </p:cNvSpPr>
          <p:nvPr/>
        </p:nvSpPr>
        <p:spPr bwMode="auto">
          <a:xfrm>
            <a:off x="468313" y="4149725"/>
            <a:ext cx="8207375" cy="155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gn="just"/>
            <a:r>
              <a:rPr lang="nl-BE" sz="2400" i="1" dirty="0">
                <a:solidFill>
                  <a:schemeClr val="tx1"/>
                </a:solidFill>
              </a:rPr>
              <a:t>Dit project werd gefinancierd met steun van de Europese Commissie. Deze tekst reflecteert enkel de visie van de auteur(s), en de Commissie kan niet verantwoordelijk worden gehouden voor enig gebruik van de informatie die er in vervat zit.</a:t>
            </a:r>
            <a:endParaRPr lang="nl-BE" sz="2400" dirty="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Voorbeeld II - vervolg</a:t>
            </a:r>
            <a:endParaRPr lang="nl-BE"/>
          </a:p>
        </p:txBody>
      </p:sp>
      <p:sp>
        <p:nvSpPr>
          <p:cNvPr id="3" name="Content Placeholder 2"/>
          <p:cNvSpPr>
            <a:spLocks noGrp="1"/>
          </p:cNvSpPr>
          <p:nvPr>
            <p:ph idx="1"/>
          </p:nvPr>
        </p:nvSpPr>
        <p:spPr>
          <a:xfrm>
            <a:off x="395536" y="1052736"/>
            <a:ext cx="8228013" cy="4999037"/>
          </a:xfrm>
        </p:spPr>
        <p:txBody>
          <a:bodyPr/>
          <a:lstStyle/>
          <a:p>
            <a:r>
              <a:rPr lang="nl-BE" sz="2800" b="1" smtClean="0"/>
              <a:t>Uitleg:</a:t>
            </a:r>
            <a:br>
              <a:rPr lang="nl-BE" sz="2800" b="1" smtClean="0"/>
            </a:br>
            <a:endParaRPr lang="nl-BE" sz="2800" b="1" smtClean="0"/>
          </a:p>
          <a:p>
            <a:pPr>
              <a:buFont typeface="Arial" pitchFamily="34" charset="0"/>
              <a:buChar char="•"/>
            </a:pPr>
            <a:r>
              <a:rPr lang="nl-BE" sz="2800" smtClean="0"/>
              <a:t>Neurologisch onderzoek om schade aan het zenuwstelsel aan te tonen</a:t>
            </a:r>
          </a:p>
          <a:p>
            <a:pPr>
              <a:buFont typeface="Arial" pitchFamily="34" charset="0"/>
              <a:buChar char="•"/>
            </a:pPr>
            <a:r>
              <a:rPr lang="nl-BE" sz="2800" smtClean="0"/>
              <a:t>MRI en andere neurologische tests om hersenschade bloot te leggen.</a:t>
            </a:r>
          </a:p>
          <a:p>
            <a:pPr>
              <a:buFont typeface="Arial" pitchFamily="34" charset="0"/>
              <a:buChar char="•"/>
            </a:pPr>
            <a:r>
              <a:rPr lang="nl-BE" sz="2800" smtClean="0"/>
              <a:t>Ultrasonisch onderzoek om weefselschade te onderzoeken</a:t>
            </a:r>
          </a:p>
          <a:p>
            <a:pPr>
              <a:buFont typeface="Arial" pitchFamily="34" charset="0"/>
              <a:buChar char="•"/>
            </a:pPr>
            <a:r>
              <a:rPr lang="nl-BE" sz="2800" smtClean="0"/>
              <a:t>Botonderzoek om verwondingen aan de botten op te sporen.</a:t>
            </a:r>
          </a:p>
          <a:p>
            <a:endParaRPr lang="nl-BE" sz="2800"/>
          </a:p>
        </p:txBody>
      </p:sp>
    </p:spTree>
    <p:extLst>
      <p:ext uri="{BB962C8B-B14F-4D97-AF65-F5344CB8AC3E}">
        <p14:creationId xmlns:p14="http://schemas.microsoft.com/office/powerpoint/2010/main" val="7560825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de-DE" dirty="0" err="1" smtClean="0"/>
              <a:t>Voorbeeld</a:t>
            </a:r>
            <a:r>
              <a:rPr lang="de-DE" dirty="0" smtClean="0"/>
              <a:t> </a:t>
            </a:r>
            <a:r>
              <a:rPr lang="de-DE" dirty="0" smtClean="0"/>
              <a:t>II - </a:t>
            </a:r>
            <a:r>
              <a:rPr lang="de-DE" dirty="0" err="1" smtClean="0"/>
              <a:t>vervolg</a:t>
            </a:r>
            <a:endParaRPr lang="de-DE" dirty="0" smtClean="0"/>
          </a:p>
        </p:txBody>
      </p:sp>
      <p:sp>
        <p:nvSpPr>
          <p:cNvPr id="14339" name="Content Placeholder 2"/>
          <p:cNvSpPr>
            <a:spLocks noGrp="1"/>
          </p:cNvSpPr>
          <p:nvPr>
            <p:ph idx="1"/>
          </p:nvPr>
        </p:nvSpPr>
        <p:spPr>
          <a:xfrm>
            <a:off x="467544" y="1124744"/>
            <a:ext cx="8228013" cy="4999037"/>
          </a:xfrm>
        </p:spPr>
        <p:txBody>
          <a:bodyPr/>
          <a:lstStyle/>
          <a:p>
            <a:pPr marL="252000" indent="0" eaLnBrk="1" hangingPunct="1">
              <a:spcBef>
                <a:spcPts val="1200"/>
              </a:spcBef>
              <a:spcAft>
                <a:spcPts val="1200"/>
              </a:spcAft>
            </a:pPr>
            <a:r>
              <a:rPr lang="nl-BE" sz="2800" b="1" dirty="0" smtClean="0"/>
              <a:t>Overweeg:</a:t>
            </a:r>
            <a:r>
              <a:rPr lang="nl-BE" sz="2800" dirty="0" smtClean="0"/>
              <a:t/>
            </a:r>
            <a:br>
              <a:rPr lang="nl-BE" sz="2800" dirty="0" smtClean="0"/>
            </a:br>
            <a:r>
              <a:rPr lang="nl-BE" sz="2800" dirty="0" smtClean="0"/>
              <a:t/>
            </a:r>
            <a:br>
              <a:rPr lang="nl-BE" sz="2800" dirty="0" smtClean="0"/>
            </a:br>
            <a:r>
              <a:rPr lang="nl-BE" sz="2800" dirty="0" smtClean="0"/>
              <a:t>- MRI hersenscan en neurologisch onderzoek legden geen abnormaliteiten bloot</a:t>
            </a:r>
            <a:r>
              <a:rPr lang="nl-BE" sz="2800" dirty="0" smtClean="0"/>
              <a:t>. </a:t>
            </a:r>
            <a:r>
              <a:rPr lang="nl-BE" sz="2800" dirty="0" smtClean="0"/>
              <a:t>  </a:t>
            </a:r>
          </a:p>
          <a:p>
            <a:pPr marL="252000" indent="0" eaLnBrk="1" hangingPunct="1">
              <a:spcBef>
                <a:spcPts val="1200"/>
              </a:spcBef>
              <a:spcAft>
                <a:spcPts val="1200"/>
              </a:spcAft>
            </a:pPr>
            <a:r>
              <a:rPr lang="nl-BE" sz="2800" dirty="0" smtClean="0"/>
              <a:t>- Botonderzoek wees op verhoogde activiteit in de onderste linker </a:t>
            </a:r>
            <a:r>
              <a:rPr lang="nl-BE" sz="2800" dirty="0" err="1" smtClean="0"/>
              <a:t>tibia</a:t>
            </a:r>
            <a:r>
              <a:rPr lang="nl-BE" sz="2800" dirty="0" smtClean="0"/>
              <a:t> en proximale fibula</a:t>
            </a:r>
            <a:r>
              <a:rPr lang="nl-BE" sz="2800" dirty="0" smtClean="0"/>
              <a:t>. </a:t>
            </a:r>
            <a:r>
              <a:rPr lang="nl-BE" sz="2800" dirty="0" smtClean="0"/>
              <a:t>  </a:t>
            </a:r>
          </a:p>
          <a:p>
            <a:pPr marL="252000" indent="0" eaLnBrk="1" hangingPunct="1">
              <a:spcBef>
                <a:spcPts val="1200"/>
              </a:spcBef>
              <a:spcAft>
                <a:spcPts val="1200"/>
              </a:spcAft>
            </a:pPr>
            <a:r>
              <a:rPr lang="nl-BE" sz="2800" b="1" dirty="0" smtClean="0"/>
              <a:t>Zijn deze resultaten contradictorisch</a:t>
            </a:r>
            <a:r>
              <a:rPr lang="nl-BE" sz="2800" b="1" dirty="0" smtClean="0"/>
              <a:t>, of hoe moeten we ze interpreteren?</a:t>
            </a:r>
            <a:endParaRPr lang="nl-BE" sz="2800" b="1" dirty="0" smtClean="0"/>
          </a:p>
          <a:p>
            <a:pPr marL="252000" indent="0" eaLnBrk="1" hangingPunct="1">
              <a:spcBef>
                <a:spcPts val="1200"/>
              </a:spcBef>
              <a:spcAft>
                <a:spcPts val="1200"/>
              </a:spcAft>
            </a:pPr>
            <a:endParaRPr lang="nl-BE" sz="2800" b="1" dirty="0" smtClean="0"/>
          </a:p>
          <a:p>
            <a:pPr eaLnBrk="1" hangingPunct="1"/>
            <a:r>
              <a:rPr lang="nl-BE" sz="2800" b="1" dirty="0" smtClean="0"/>
              <a:t>  </a:t>
            </a:r>
          </a:p>
          <a:p>
            <a:pPr eaLnBrk="1" hangingPunct="1"/>
            <a:endParaRPr lang="nl-BE" sz="2800" dirty="0" smtClean="0"/>
          </a:p>
        </p:txBody>
      </p:sp>
    </p:spTree>
    <p:extLst>
      <p:ext uri="{BB962C8B-B14F-4D97-AF65-F5344CB8AC3E}">
        <p14:creationId xmlns:p14="http://schemas.microsoft.com/office/powerpoint/2010/main" val="23107322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Voorbeeld</a:t>
            </a:r>
            <a:r>
              <a:rPr lang="de-DE" dirty="0" smtClean="0"/>
              <a:t> </a:t>
            </a:r>
            <a:r>
              <a:rPr lang="de-DE" dirty="0" smtClean="0"/>
              <a:t>II - </a:t>
            </a:r>
            <a:r>
              <a:rPr lang="de-DE" dirty="0" err="1" smtClean="0"/>
              <a:t>vervolg</a:t>
            </a:r>
            <a:endParaRPr lang="de-DE" dirty="0"/>
          </a:p>
        </p:txBody>
      </p:sp>
      <p:sp>
        <p:nvSpPr>
          <p:cNvPr id="3" name="Content Placeholder 2"/>
          <p:cNvSpPr>
            <a:spLocks noGrp="1"/>
          </p:cNvSpPr>
          <p:nvPr>
            <p:ph idx="1"/>
          </p:nvPr>
        </p:nvSpPr>
        <p:spPr/>
        <p:txBody>
          <a:bodyPr/>
          <a:lstStyle/>
          <a:p>
            <a:pPr marL="0" indent="0"/>
            <a:r>
              <a:rPr lang="nl-BE" sz="2800" dirty="0" smtClean="0"/>
              <a:t>Niet alle slagen leiden tot hersenschade en/of veranderingen in de MRI scan. </a:t>
            </a:r>
          </a:p>
          <a:p>
            <a:pPr marL="0" indent="0"/>
            <a:endParaRPr lang="nl-BE" sz="2800" dirty="0" smtClean="0"/>
          </a:p>
          <a:p>
            <a:pPr marL="0" indent="0"/>
            <a:r>
              <a:rPr lang="nl-BE" sz="2800" dirty="0" smtClean="0"/>
              <a:t>Terwijl de nog zwakke MRI technologie kan leiden tot een vals negatief, is het mogelijk dat ze </a:t>
            </a:r>
            <a:r>
              <a:rPr lang="nl-BE" sz="2800" dirty="0" err="1" smtClean="0"/>
              <a:t>ondetecteerbaar</a:t>
            </a:r>
            <a:r>
              <a:rPr lang="nl-BE" sz="2800" dirty="0" smtClean="0"/>
              <a:t> zijn geworden na 8 jaar. </a:t>
            </a:r>
            <a:endParaRPr lang="nl-BE" sz="2800" dirty="0" smtClean="0"/>
          </a:p>
          <a:p>
            <a:pPr marL="0" indent="0"/>
            <a:endParaRPr lang="nl-BE" sz="2800" dirty="0" smtClean="0"/>
          </a:p>
          <a:p>
            <a:pPr marL="0" indent="0"/>
            <a:r>
              <a:rPr lang="nl-BE" sz="2800" dirty="0" smtClean="0"/>
              <a:t>Daarom is er geen contradictie in de bevindingen.</a:t>
            </a:r>
            <a:endParaRPr lang="nl-BE" sz="2800" dirty="0" smtClean="0"/>
          </a:p>
          <a:p>
            <a:pPr marL="0" indent="0"/>
            <a:r>
              <a:rPr lang="nl-BE" sz="2800" dirty="0" smtClean="0"/>
              <a:t/>
            </a:r>
            <a:br>
              <a:rPr lang="nl-BE" sz="2800" dirty="0" smtClean="0"/>
            </a:br>
            <a:endParaRPr lang="nl-BE" sz="2800" dirty="0" smtClean="0"/>
          </a:p>
          <a:p>
            <a:endParaRPr lang="nl-BE" sz="2800" dirty="0" smtClean="0"/>
          </a:p>
          <a:p>
            <a:endParaRPr lang="nl-BE" sz="2800" dirty="0"/>
          </a:p>
        </p:txBody>
      </p:sp>
    </p:spTree>
    <p:extLst>
      <p:ext uri="{BB962C8B-B14F-4D97-AF65-F5344CB8AC3E}">
        <p14:creationId xmlns:p14="http://schemas.microsoft.com/office/powerpoint/2010/main" val="10102605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Voorbeeld</a:t>
            </a:r>
            <a:r>
              <a:rPr lang="de-DE" dirty="0" smtClean="0"/>
              <a:t> </a:t>
            </a:r>
            <a:r>
              <a:rPr lang="de-DE" dirty="0" smtClean="0"/>
              <a:t>II - </a:t>
            </a:r>
            <a:r>
              <a:rPr lang="de-DE" dirty="0" err="1" smtClean="0"/>
              <a:t>vervolg</a:t>
            </a:r>
            <a:endParaRPr lang="de-DE" dirty="0"/>
          </a:p>
        </p:txBody>
      </p:sp>
      <p:sp>
        <p:nvSpPr>
          <p:cNvPr id="3" name="Content Placeholder 2"/>
          <p:cNvSpPr>
            <a:spLocks noGrp="1"/>
          </p:cNvSpPr>
          <p:nvPr>
            <p:ph idx="1"/>
          </p:nvPr>
        </p:nvSpPr>
        <p:spPr>
          <a:xfrm>
            <a:off x="323528" y="1340768"/>
            <a:ext cx="8228013" cy="4999037"/>
          </a:xfrm>
        </p:spPr>
        <p:txBody>
          <a:bodyPr/>
          <a:lstStyle/>
          <a:p>
            <a:r>
              <a:rPr lang="nl-BE" dirty="0" smtClean="0"/>
              <a:t>Overweeg ook het volgende</a:t>
            </a:r>
            <a:r>
              <a:rPr lang="nl-BE" dirty="0" smtClean="0"/>
              <a:t>: </a:t>
            </a:r>
            <a:br>
              <a:rPr lang="nl-BE" dirty="0" smtClean="0"/>
            </a:br>
            <a:r>
              <a:rPr lang="nl-BE" dirty="0" smtClean="0"/>
              <a:t/>
            </a:r>
            <a:br>
              <a:rPr lang="nl-BE" dirty="0" smtClean="0"/>
            </a:br>
            <a:r>
              <a:rPr lang="nl-BE" dirty="0" smtClean="0"/>
              <a:t>herinneringen kunnen vaag of tegenstrijdig zijn ten gevolge van posttraumatische stress.</a:t>
            </a:r>
          </a:p>
          <a:p>
            <a:r>
              <a:rPr lang="nl-BE" dirty="0" smtClean="0"/>
              <a:t/>
            </a:r>
            <a:br>
              <a:rPr lang="nl-BE" dirty="0" smtClean="0"/>
            </a:br>
            <a:endParaRPr lang="nl-BE" dirty="0" smtClean="0"/>
          </a:p>
          <a:p>
            <a:endParaRPr lang="nl-BE" dirty="0" smtClean="0"/>
          </a:p>
          <a:p>
            <a:endParaRPr lang="nl-BE" dirty="0"/>
          </a:p>
        </p:txBody>
      </p:sp>
    </p:spTree>
    <p:extLst>
      <p:ext uri="{BB962C8B-B14F-4D97-AF65-F5344CB8AC3E}">
        <p14:creationId xmlns:p14="http://schemas.microsoft.com/office/powerpoint/2010/main" val="7263446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Voorbeeld</a:t>
            </a:r>
            <a:r>
              <a:rPr lang="de-DE" dirty="0" smtClean="0"/>
              <a:t> </a:t>
            </a:r>
            <a:r>
              <a:rPr lang="de-DE" dirty="0" smtClean="0"/>
              <a:t>II - </a:t>
            </a:r>
            <a:r>
              <a:rPr lang="de-DE" dirty="0" err="1" smtClean="0"/>
              <a:t>vervolg</a:t>
            </a:r>
            <a:endParaRPr lang="de-DE" dirty="0"/>
          </a:p>
        </p:txBody>
      </p:sp>
      <p:sp>
        <p:nvSpPr>
          <p:cNvPr id="3" name="Content Placeholder 2"/>
          <p:cNvSpPr>
            <a:spLocks noGrp="1"/>
          </p:cNvSpPr>
          <p:nvPr>
            <p:ph idx="1"/>
          </p:nvPr>
        </p:nvSpPr>
        <p:spPr>
          <a:xfrm>
            <a:off x="323528" y="1268760"/>
            <a:ext cx="8228013" cy="4999037"/>
          </a:xfrm>
        </p:spPr>
        <p:txBody>
          <a:bodyPr/>
          <a:lstStyle/>
          <a:p>
            <a:pPr>
              <a:spcBef>
                <a:spcPts val="600"/>
              </a:spcBef>
              <a:spcAft>
                <a:spcPts val="1200"/>
              </a:spcAft>
            </a:pPr>
            <a:r>
              <a:rPr lang="nl-BE" b="1" dirty="0" smtClean="0"/>
              <a:t>Verdere bevindingen:</a:t>
            </a:r>
            <a:endParaRPr lang="nl-BE" dirty="0" smtClean="0"/>
          </a:p>
          <a:p>
            <a:pPr>
              <a:spcBef>
                <a:spcPts val="600"/>
              </a:spcBef>
              <a:spcAft>
                <a:spcPts val="1200"/>
              </a:spcAft>
              <a:buFont typeface="Arial" pitchFamily="34" charset="0"/>
              <a:buChar char="•"/>
            </a:pPr>
            <a:r>
              <a:rPr lang="nl-BE" dirty="0" smtClean="0"/>
              <a:t>Posttraumatische stress, flashbacks en nachtmerries over een aanval met machetes, flash</a:t>
            </a:r>
            <a:r>
              <a:rPr lang="nl-BE" dirty="0" smtClean="0"/>
              <a:t>backs over vermoorde familieleden.</a:t>
            </a:r>
            <a:endParaRPr lang="nl-BE" dirty="0" smtClean="0"/>
          </a:p>
          <a:p>
            <a:pPr>
              <a:spcBef>
                <a:spcPts val="600"/>
              </a:spcBef>
              <a:spcAft>
                <a:spcPts val="1200"/>
              </a:spcAft>
              <a:buFont typeface="Arial" pitchFamily="34" charset="0"/>
              <a:buChar char="•"/>
            </a:pPr>
            <a:r>
              <a:rPr lang="nl-BE" dirty="0" smtClean="0"/>
              <a:t>Zware, terugkerende depressie.</a:t>
            </a:r>
          </a:p>
          <a:p>
            <a:pPr>
              <a:spcBef>
                <a:spcPts val="600"/>
              </a:spcBef>
              <a:spcAft>
                <a:spcPts val="1200"/>
              </a:spcAft>
              <a:buFont typeface="Arial" pitchFamily="34" charset="0"/>
              <a:buChar char="•"/>
            </a:pPr>
            <a:r>
              <a:rPr lang="nl-BE" dirty="0" smtClean="0"/>
              <a:t>Symptomen begonnen na het voorval, geen voorgeschiedenis van </a:t>
            </a:r>
            <a:r>
              <a:rPr lang="nl-BE" dirty="0" err="1" smtClean="0"/>
              <a:t>angststoornisen</a:t>
            </a:r>
            <a:r>
              <a:rPr lang="nl-BE" dirty="0" smtClean="0"/>
              <a:t>. </a:t>
            </a:r>
          </a:p>
          <a:p>
            <a:endParaRPr lang="nl-BE" dirty="0" smtClean="0"/>
          </a:p>
          <a:p>
            <a:endParaRPr lang="nl-BE" dirty="0"/>
          </a:p>
        </p:txBody>
      </p:sp>
    </p:spTree>
    <p:extLst>
      <p:ext uri="{BB962C8B-B14F-4D97-AF65-F5344CB8AC3E}">
        <p14:creationId xmlns:p14="http://schemas.microsoft.com/office/powerpoint/2010/main" val="3823893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Samenvatting</a:t>
            </a:r>
            <a:r>
              <a:rPr lang="de-DE" dirty="0" smtClean="0"/>
              <a:t> </a:t>
            </a:r>
            <a:endParaRPr lang="de-DE" dirty="0"/>
          </a:p>
        </p:txBody>
      </p:sp>
      <p:sp>
        <p:nvSpPr>
          <p:cNvPr id="3" name="Content Placeholder 2"/>
          <p:cNvSpPr>
            <a:spLocks noGrp="1"/>
          </p:cNvSpPr>
          <p:nvPr>
            <p:ph idx="1"/>
          </p:nvPr>
        </p:nvSpPr>
        <p:spPr>
          <a:xfrm>
            <a:off x="395536" y="1556792"/>
            <a:ext cx="8228013" cy="4999037"/>
          </a:xfrm>
        </p:spPr>
        <p:txBody>
          <a:bodyPr/>
          <a:lstStyle/>
          <a:p>
            <a:r>
              <a:rPr lang="nl-BE" sz="2800" b="1" dirty="0" smtClean="0"/>
              <a:t>Het is zeer belangrijk foto’s van een zo goed mogelijke kwaliteit te nemen!</a:t>
            </a:r>
            <a:endParaRPr lang="nl-BE" sz="2800" dirty="0" smtClean="0"/>
          </a:p>
          <a:p>
            <a:pPr marL="0" indent="0"/>
            <a:endParaRPr lang="nl-BE" sz="2800" b="1" dirty="0" smtClean="0"/>
          </a:p>
          <a:p>
            <a:pPr marL="0" indent="0"/>
            <a:r>
              <a:rPr lang="nl-BE" sz="2800" b="1" dirty="0" smtClean="0"/>
              <a:t>Regel I: </a:t>
            </a:r>
            <a:r>
              <a:rPr lang="nl-BE" sz="2800" dirty="0" smtClean="0"/>
              <a:t>zelfs een simpele foto is beter dan geen foto</a:t>
            </a:r>
          </a:p>
          <a:p>
            <a:pPr marL="0" indent="0"/>
            <a:endParaRPr lang="nl-BE" sz="2800" b="1" dirty="0" smtClean="0"/>
          </a:p>
          <a:p>
            <a:pPr marL="0" indent="0"/>
            <a:r>
              <a:rPr lang="nl-BE" sz="2800" b="1" dirty="0" smtClean="0"/>
              <a:t>Regel II: </a:t>
            </a:r>
            <a:r>
              <a:rPr lang="nl-BE" sz="2800" dirty="0" smtClean="0"/>
              <a:t>professioneel of zelfs geïmproviseerd materiaal en goede informatie bij foto’s, kunnen de resultaten aanzienlijk verbeteren. </a:t>
            </a:r>
          </a:p>
          <a:p>
            <a:endParaRPr lang="nl-BE" sz="2800" dirty="0" smtClean="0"/>
          </a:p>
          <a:p>
            <a:endParaRPr lang="nl-BE" sz="2800" dirty="0"/>
          </a:p>
        </p:txBody>
      </p:sp>
    </p:spTree>
    <p:extLst>
      <p:ext uri="{BB962C8B-B14F-4D97-AF65-F5344CB8AC3E}">
        <p14:creationId xmlns:p14="http://schemas.microsoft.com/office/powerpoint/2010/main" val="19578722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Samenvatting</a:t>
            </a:r>
            <a:endParaRPr lang="de-DE" dirty="0"/>
          </a:p>
        </p:txBody>
      </p:sp>
      <p:sp>
        <p:nvSpPr>
          <p:cNvPr id="3" name="Content Placeholder 2"/>
          <p:cNvSpPr>
            <a:spLocks noGrp="1"/>
          </p:cNvSpPr>
          <p:nvPr>
            <p:ph idx="1"/>
          </p:nvPr>
        </p:nvSpPr>
        <p:spPr>
          <a:xfrm>
            <a:off x="395536" y="1556792"/>
            <a:ext cx="8228013" cy="4999037"/>
          </a:xfrm>
        </p:spPr>
        <p:txBody>
          <a:bodyPr/>
          <a:lstStyle/>
          <a:p>
            <a:pPr marL="0" indent="0"/>
            <a:r>
              <a:rPr lang="nl-BE" sz="2800" b="1" dirty="0" smtClean="0"/>
              <a:t>Goede documentatie is een geïntegreerd geheel aan informatie, vanuit een interdisciplinaire benadering.</a:t>
            </a:r>
          </a:p>
          <a:p>
            <a:pPr marL="0" indent="0"/>
            <a:endParaRPr lang="nl-BE" sz="2800" b="1" dirty="0" smtClean="0"/>
          </a:p>
          <a:p>
            <a:pPr marL="0" indent="0"/>
            <a:r>
              <a:rPr lang="nl-BE" sz="2800" b="1" dirty="0" smtClean="0"/>
              <a:t>Verschillende aspecten en bevindingen moeten in de context van mekaar en het verhaal van de cliënt worden gezien. </a:t>
            </a:r>
            <a:endParaRPr lang="nl-BE" sz="2800" b="1" dirty="0"/>
          </a:p>
        </p:txBody>
      </p:sp>
    </p:spTree>
    <p:extLst>
      <p:ext uri="{BB962C8B-B14F-4D97-AF65-F5344CB8AC3E}">
        <p14:creationId xmlns:p14="http://schemas.microsoft.com/office/powerpoint/2010/main" val="4028798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1"/>
          <p:cNvSpPr txBox="1">
            <a:spLocks noChangeArrowheads="1"/>
          </p:cNvSpPr>
          <p:nvPr/>
        </p:nvSpPr>
        <p:spPr bwMode="auto">
          <a:xfrm>
            <a:off x="457200" y="115888"/>
            <a:ext cx="8229600" cy="865187"/>
          </a:xfrm>
          <a:prstGeom prst="rect">
            <a:avLst/>
          </a:prstGeom>
          <a:noFill/>
          <a:ln w="9525">
            <a:noFill/>
            <a:miter lim="800000"/>
            <a:headEnd/>
            <a:tailEnd/>
          </a:ln>
        </p:spPr>
        <p:txBody>
          <a:bodyPr anchor="ct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b="1" dirty="0" err="1" smtClean="0">
                <a:solidFill>
                  <a:srgbClr val="376092"/>
                </a:solidFill>
                <a:latin typeface="Trebuchet MS" pitchFamily="34" charset="0"/>
              </a:rPr>
              <a:t>Auteursrecht</a:t>
            </a:r>
            <a:endParaRPr lang="en-US" sz="4000" b="1" dirty="0">
              <a:solidFill>
                <a:srgbClr val="376092"/>
              </a:solidFill>
              <a:latin typeface="Trebuchet MS" pitchFamily="34" charset="0"/>
            </a:endParaRPr>
          </a:p>
        </p:txBody>
      </p:sp>
      <p:grpSp>
        <p:nvGrpSpPr>
          <p:cNvPr id="2" name="Group 2"/>
          <p:cNvGrpSpPr>
            <a:grpSpLocks/>
          </p:cNvGrpSpPr>
          <p:nvPr/>
        </p:nvGrpSpPr>
        <p:grpSpPr bwMode="auto">
          <a:xfrm>
            <a:off x="2484438" y="3284538"/>
            <a:ext cx="3692525" cy="1292225"/>
            <a:chOff x="1565" y="2069"/>
            <a:chExt cx="2326" cy="814"/>
          </a:xfrm>
        </p:grpSpPr>
        <p:pic>
          <p:nvPicPr>
            <p:cNvPr id="37893" name="Picture 3"/>
            <p:cNvPicPr>
              <a:picLocks noChangeAspect="1" noChangeArrowheads="1"/>
            </p:cNvPicPr>
            <p:nvPr/>
          </p:nvPicPr>
          <p:blipFill>
            <a:blip r:embed="rId3" cstate="print"/>
            <a:srcRect/>
            <a:stretch>
              <a:fillRect/>
            </a:stretch>
          </p:blipFill>
          <p:spPr bwMode="auto">
            <a:xfrm>
              <a:off x="1565" y="2069"/>
              <a:ext cx="2326" cy="814"/>
            </a:xfrm>
            <a:prstGeom prst="rect">
              <a:avLst/>
            </a:prstGeom>
            <a:noFill/>
            <a:ln w="9525">
              <a:noFill/>
              <a:miter lim="800000"/>
              <a:headEnd/>
              <a:tailEnd/>
            </a:ln>
          </p:spPr>
        </p:pic>
        <p:sp>
          <p:nvSpPr>
            <p:cNvPr id="37894" name="Text Box 4"/>
            <p:cNvSpPr txBox="1">
              <a:spLocks noChangeArrowheads="1"/>
            </p:cNvSpPr>
            <p:nvPr/>
          </p:nvSpPr>
          <p:spPr bwMode="auto">
            <a:xfrm>
              <a:off x="1565" y="2069"/>
              <a:ext cx="2326" cy="814"/>
            </a:xfrm>
            <a:prstGeom prst="rect">
              <a:avLst/>
            </a:prstGeom>
            <a:noFill/>
            <a:ln w="9525">
              <a:noFill/>
              <a:miter lim="800000"/>
              <a:headEnd/>
              <a:tailEnd/>
            </a:ln>
          </p:spPr>
          <p:txBody>
            <a:bodyPr wrap="none" anchor="ctr"/>
            <a:lstStyle/>
            <a:p>
              <a:pPr>
                <a:buClr>
                  <a:srgbClr val="000000"/>
                </a:buClr>
                <a:buSzPct val="100000"/>
                <a:buFont typeface="Times New Roman" pitchFamily="18" charset="0"/>
                <a:buNone/>
              </a:pPr>
              <a:endParaRPr lang="de-AT" dirty="0"/>
            </a:p>
          </p:txBody>
        </p:sp>
      </p:grpSp>
      <p:sp>
        <p:nvSpPr>
          <p:cNvPr id="21508" name="Rectangle 5"/>
          <p:cNvSpPr>
            <a:spLocks noChangeArrowheads="1"/>
          </p:cNvSpPr>
          <p:nvPr/>
        </p:nvSpPr>
        <p:spPr bwMode="auto">
          <a:xfrm>
            <a:off x="827088" y="1557338"/>
            <a:ext cx="6913562" cy="1201737"/>
          </a:xfrm>
          <a:prstGeom prst="rect">
            <a:avLst/>
          </a:prstGeom>
          <a:noFill/>
          <a:ln w="9525">
            <a:noFill/>
            <a:round/>
            <a:headEnd/>
            <a:tailEnd/>
          </a:ln>
          <a:effectLst/>
        </p:spPr>
        <p:txBody>
          <a:bodyPr lIns="90000" tIns="46800" rIns="90000" bIns="46800">
            <a:spAutoFit/>
          </a:bodyP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dirty="0" err="1" smtClean="0">
                <a:solidFill>
                  <a:srgbClr val="000000"/>
                </a:solidFill>
                <a:cs typeface="+mn-cs"/>
              </a:rPr>
              <a:t>Dit</a:t>
            </a:r>
            <a:r>
              <a:rPr lang="en-US" sz="2400" dirty="0" smtClean="0">
                <a:solidFill>
                  <a:srgbClr val="000000"/>
                </a:solidFill>
                <a:cs typeface="+mn-cs"/>
              </a:rPr>
              <a:t> </a:t>
            </a:r>
            <a:r>
              <a:rPr lang="en-US" sz="2400" dirty="0" err="1" smtClean="0">
                <a:solidFill>
                  <a:srgbClr val="000000"/>
                </a:solidFill>
                <a:cs typeface="+mn-cs"/>
              </a:rPr>
              <a:t>werk</a:t>
            </a:r>
            <a:r>
              <a:rPr lang="en-US" sz="2400" dirty="0" smtClean="0">
                <a:solidFill>
                  <a:srgbClr val="000000"/>
                </a:solidFill>
                <a:cs typeface="+mn-cs"/>
              </a:rPr>
              <a:t> </a:t>
            </a:r>
            <a:r>
              <a:rPr lang="en-US" sz="2400" dirty="0" err="1" smtClean="0">
                <a:solidFill>
                  <a:srgbClr val="000000"/>
                </a:solidFill>
                <a:cs typeface="+mn-cs"/>
              </a:rPr>
              <a:t>wordt</a:t>
            </a:r>
            <a:r>
              <a:rPr lang="en-US" sz="2400" dirty="0" smtClean="0">
                <a:solidFill>
                  <a:srgbClr val="000000"/>
                </a:solidFill>
                <a:cs typeface="+mn-cs"/>
              </a:rPr>
              <a:t> </a:t>
            </a:r>
            <a:r>
              <a:rPr lang="en-US" sz="2400" dirty="0" err="1" smtClean="0">
                <a:solidFill>
                  <a:srgbClr val="000000"/>
                </a:solidFill>
                <a:cs typeface="+mn-cs"/>
              </a:rPr>
              <a:t>beschermd</a:t>
            </a:r>
            <a:r>
              <a:rPr lang="en-US" sz="2400" dirty="0" smtClean="0">
                <a:solidFill>
                  <a:srgbClr val="000000"/>
                </a:solidFill>
                <a:cs typeface="+mn-cs"/>
              </a:rPr>
              <a:t> door </a:t>
            </a:r>
            <a:endParaRPr lang="en-US" sz="2400" dirty="0">
              <a:solidFill>
                <a:srgbClr val="000000"/>
              </a:solidFill>
              <a:cs typeface="+mn-cs"/>
            </a:endParaRPr>
          </a:p>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u="sng" dirty="0">
                <a:solidFill>
                  <a:schemeClr val="accent3"/>
                </a:solidFill>
                <a:cs typeface="+mn-cs"/>
              </a:rPr>
              <a:t>Creative Commons Attribution-</a:t>
            </a:r>
            <a:r>
              <a:rPr lang="en-US" sz="2400" u="sng" dirty="0" err="1">
                <a:solidFill>
                  <a:schemeClr val="accent3"/>
                </a:solidFill>
                <a:cs typeface="+mn-cs"/>
              </a:rPr>
              <a:t>NonCommercial</a:t>
            </a:r>
            <a:r>
              <a:rPr lang="en-US" sz="2400" u="sng" dirty="0">
                <a:solidFill>
                  <a:schemeClr val="accent3"/>
                </a:solidFill>
                <a:cs typeface="+mn-cs"/>
              </a:rPr>
              <a:t>-</a:t>
            </a:r>
            <a:r>
              <a:rPr lang="en-US" sz="2400" u="sng" dirty="0" err="1">
                <a:solidFill>
                  <a:schemeClr val="accent3"/>
                </a:solidFill>
                <a:cs typeface="+mn-cs"/>
              </a:rPr>
              <a:t>NoDerivs</a:t>
            </a:r>
            <a:r>
              <a:rPr lang="en-US" sz="2400" u="sng" dirty="0">
                <a:solidFill>
                  <a:schemeClr val="accent3"/>
                </a:solidFill>
                <a:cs typeface="+mn-cs"/>
              </a:rPr>
              <a:t> 3.0 </a:t>
            </a:r>
            <a:r>
              <a:rPr lang="en-US" sz="2400" u="sng" dirty="0" err="1">
                <a:solidFill>
                  <a:schemeClr val="accent3"/>
                </a:solidFill>
                <a:cs typeface="+mn-cs"/>
              </a:rPr>
              <a:t>Unported</a:t>
            </a:r>
            <a:r>
              <a:rPr lang="en-US" sz="2400" u="sng" dirty="0">
                <a:solidFill>
                  <a:schemeClr val="accent3"/>
                </a:solidFill>
                <a:cs typeface="+mn-cs"/>
              </a:rPr>
              <a:t> </a:t>
            </a:r>
            <a:r>
              <a:rPr lang="en-US" sz="2400" u="sng" dirty="0" err="1" smtClean="0">
                <a:solidFill>
                  <a:schemeClr val="accent3"/>
                </a:solidFill>
                <a:cs typeface="+mn-cs"/>
              </a:rPr>
              <a:t>Licentie</a:t>
            </a:r>
            <a:r>
              <a:rPr lang="en-US" sz="2400" u="sng" dirty="0" smtClean="0">
                <a:solidFill>
                  <a:schemeClr val="accent3"/>
                </a:solidFill>
                <a:cs typeface="+mn-cs"/>
              </a:rPr>
              <a:t>.</a:t>
            </a:r>
            <a:endParaRPr lang="en-US" sz="2400" u="sng" dirty="0">
              <a:solidFill>
                <a:schemeClr val="accent3"/>
              </a:solidFill>
              <a:cs typeface="+mn-cs"/>
            </a:endParaRPr>
          </a:p>
        </p:txBody>
      </p:sp>
      <p:sp>
        <p:nvSpPr>
          <p:cNvPr id="21509" name="Rectangle 6"/>
          <p:cNvSpPr>
            <a:spLocks noChangeArrowheads="1"/>
          </p:cNvSpPr>
          <p:nvPr/>
        </p:nvSpPr>
        <p:spPr bwMode="auto">
          <a:xfrm>
            <a:off x="1187625" y="5373688"/>
            <a:ext cx="6048672" cy="463846"/>
          </a:xfrm>
          <a:prstGeom prst="rect">
            <a:avLst/>
          </a:prstGeom>
          <a:noFill/>
          <a:ln w="9525">
            <a:noFill/>
            <a:round/>
            <a:headEnd/>
            <a:tailEnd/>
          </a:ln>
          <a:effectLst/>
        </p:spPr>
        <p:txBody>
          <a:bodyPr wrap="square" lIns="90000" tIns="46800" rIns="90000" bIns="46800">
            <a:spAutoFit/>
          </a:bodyP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dirty="0" smtClean="0">
                <a:solidFill>
                  <a:srgbClr val="000000"/>
                </a:solidFill>
                <a:cs typeface="+mn-cs"/>
              </a:rPr>
              <a:t>Meer </a:t>
            </a:r>
            <a:r>
              <a:rPr lang="en-US" sz="2400" dirty="0" err="1" smtClean="0">
                <a:solidFill>
                  <a:srgbClr val="000000"/>
                </a:solidFill>
                <a:cs typeface="+mn-cs"/>
              </a:rPr>
              <a:t>informatie</a:t>
            </a:r>
            <a:r>
              <a:rPr lang="en-US" sz="2400" dirty="0" smtClean="0">
                <a:solidFill>
                  <a:srgbClr val="000000"/>
                </a:solidFill>
                <a:cs typeface="+mn-cs"/>
              </a:rPr>
              <a:t>: </a:t>
            </a:r>
            <a:r>
              <a:rPr lang="en-US" sz="2400" u="sng" dirty="0">
                <a:solidFill>
                  <a:schemeClr val="accent3"/>
                </a:solidFill>
                <a:cs typeface="+mn-cs"/>
              </a:rPr>
              <a:t>http:// creativecommons.org</a:t>
            </a:r>
            <a:endParaRPr lang="en-US" sz="2400" dirty="0">
              <a:solidFill>
                <a:srgbClr val="000000"/>
              </a:solidFill>
              <a:cs typeface="+mn-cs"/>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Opmerking</a:t>
            </a:r>
            <a:endParaRPr lang="de-DE" dirty="0"/>
          </a:p>
        </p:txBody>
      </p:sp>
      <p:sp>
        <p:nvSpPr>
          <p:cNvPr id="3" name="Content Placeholder 2"/>
          <p:cNvSpPr>
            <a:spLocks noGrp="1"/>
          </p:cNvSpPr>
          <p:nvPr>
            <p:ph idx="1"/>
          </p:nvPr>
        </p:nvSpPr>
        <p:spPr/>
        <p:txBody>
          <a:bodyPr/>
          <a:lstStyle/>
          <a:p>
            <a:pPr marL="0" indent="0">
              <a:spcBef>
                <a:spcPts val="1200"/>
              </a:spcBef>
              <a:spcAft>
                <a:spcPts val="1200"/>
              </a:spcAft>
            </a:pPr>
            <a:r>
              <a:rPr lang="nl-BE" dirty="0" smtClean="0"/>
              <a:t>In deze slides wordt gebruik gemaakt van materiaal uit echte gevallen. </a:t>
            </a:r>
          </a:p>
          <a:p>
            <a:pPr marL="0" indent="0">
              <a:spcBef>
                <a:spcPts val="1200"/>
              </a:spcBef>
              <a:spcAft>
                <a:spcPts val="1200"/>
              </a:spcAft>
            </a:pPr>
            <a:r>
              <a:rPr lang="nl-BE" dirty="0" smtClean="0"/>
              <a:t>De technische kwaliteit is niet geoptimaliseerd, en het materiaal is eenvoudig en betaalbaar om zo reële werkomstandigheden na te bootsen.</a:t>
            </a:r>
          </a:p>
          <a:p>
            <a:pPr marL="0" indent="0">
              <a:spcBef>
                <a:spcPts val="1200"/>
              </a:spcBef>
              <a:spcAft>
                <a:spcPts val="1200"/>
              </a:spcAft>
            </a:pPr>
            <a:r>
              <a:rPr lang="nl-BE" dirty="0" smtClean="0"/>
              <a:t>Voor het gebruik van de foto’s werd geschreven toestemming gevraagd. </a:t>
            </a:r>
            <a:endParaRPr lang="nl-BE" dirty="0" smtClean="0"/>
          </a:p>
        </p:txBody>
      </p:sp>
    </p:spTree>
    <p:extLst>
      <p:ext uri="{BB962C8B-B14F-4D97-AF65-F5344CB8AC3E}">
        <p14:creationId xmlns:p14="http://schemas.microsoft.com/office/powerpoint/2010/main" val="1906035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nl-BE" smtClean="0"/>
              <a:t>Forensische fotografie</a:t>
            </a:r>
            <a:r>
              <a:rPr lang="nl-BE" smtClean="0"/>
              <a:t>, voorbeld </a:t>
            </a:r>
            <a:r>
              <a:rPr lang="nl-BE" smtClean="0"/>
              <a:t>I</a:t>
            </a:r>
            <a:endParaRPr lang="nl-BE" smtClean="0"/>
          </a:p>
        </p:txBody>
      </p:sp>
      <p:sp>
        <p:nvSpPr>
          <p:cNvPr id="9219" name="Content Placeholder 2"/>
          <p:cNvSpPr>
            <a:spLocks noGrp="1"/>
          </p:cNvSpPr>
          <p:nvPr>
            <p:ph idx="1"/>
          </p:nvPr>
        </p:nvSpPr>
        <p:spPr/>
        <p:txBody>
          <a:bodyPr/>
          <a:lstStyle/>
          <a:p>
            <a:pPr marL="0" indent="0" eaLnBrk="1" hangingPunct="1">
              <a:spcBef>
                <a:spcPts val="1200"/>
              </a:spcBef>
              <a:spcAft>
                <a:spcPts val="1200"/>
              </a:spcAft>
            </a:pPr>
            <a:r>
              <a:rPr lang="nl-BE" dirty="0" smtClean="0"/>
              <a:t>Bekijk de foto op de volgende slide, die werd genomen bij de </a:t>
            </a:r>
            <a:r>
              <a:rPr lang="nl-BE" dirty="0" err="1" smtClean="0"/>
              <a:t>documentering</a:t>
            </a:r>
            <a:r>
              <a:rPr lang="nl-BE" dirty="0" smtClean="0"/>
              <a:t> van foltering. </a:t>
            </a:r>
          </a:p>
          <a:p>
            <a:pPr marL="0" indent="0" eaLnBrk="1" hangingPunct="1">
              <a:spcBef>
                <a:spcPts val="1200"/>
              </a:spcBef>
              <a:spcAft>
                <a:spcPts val="1200"/>
              </a:spcAft>
            </a:pPr>
            <a:r>
              <a:rPr lang="nl-BE" dirty="0" smtClean="0"/>
              <a:t>Neem uw tijd.</a:t>
            </a:r>
          </a:p>
          <a:p>
            <a:pPr marL="0" indent="0" eaLnBrk="1" hangingPunct="1">
              <a:spcBef>
                <a:spcPts val="1200"/>
              </a:spcBef>
              <a:spcAft>
                <a:spcPts val="1200"/>
              </a:spcAft>
            </a:pPr>
            <a:r>
              <a:rPr lang="nl-BE" dirty="0" smtClean="0"/>
              <a:t>Bedenk wat correct werd gedaan</a:t>
            </a:r>
            <a:r>
              <a:rPr lang="nl-BE" dirty="0" smtClean="0"/>
              <a:t>, en wat beter zou kunnen.</a:t>
            </a:r>
            <a:endParaRPr lang="nl-BE"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8887" y="260648"/>
            <a:ext cx="6624637" cy="581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p:txBody>
          <a:bodyPr/>
          <a:lstStyle/>
          <a:p>
            <a:pPr marL="0" indent="0" eaLnBrk="1" hangingPunct="1">
              <a:spcBef>
                <a:spcPts val="600"/>
              </a:spcBef>
              <a:spcAft>
                <a:spcPts val="1200"/>
              </a:spcAft>
            </a:pPr>
            <a:r>
              <a:rPr lang="nl-BE" smtClean="0"/>
              <a:t>litteken (snijwond machete, </a:t>
            </a:r>
            <a:br>
              <a:rPr lang="nl-BE" smtClean="0"/>
            </a:br>
            <a:r>
              <a:rPr lang="nl-BE" smtClean="0"/>
              <a:t>7 jaar oud)</a:t>
            </a:r>
          </a:p>
          <a:p>
            <a:pPr marL="0" indent="0" eaLnBrk="1" hangingPunct="1">
              <a:spcBef>
                <a:spcPts val="0"/>
              </a:spcBef>
              <a:spcAft>
                <a:spcPts val="0"/>
              </a:spcAft>
            </a:pPr>
            <a:r>
              <a:rPr lang="nl-BE" smtClean="0"/>
              <a:t>Meetlat met stan-</a:t>
            </a:r>
          </a:p>
          <a:p>
            <a:pPr marL="0" indent="0" eaLnBrk="1" hangingPunct="1">
              <a:spcBef>
                <a:spcPts val="0"/>
              </a:spcBef>
              <a:spcAft>
                <a:spcPts val="0"/>
              </a:spcAft>
            </a:pPr>
            <a:r>
              <a:rPr lang="nl-BE" smtClean="0"/>
              <a:t>daardkleuren</a:t>
            </a:r>
            <a:endParaRPr lang="nl-BE" smtClean="0"/>
          </a:p>
          <a:p>
            <a:pPr marL="0" indent="0" eaLnBrk="1" hangingPunct="1">
              <a:spcBef>
                <a:spcPts val="600"/>
              </a:spcBef>
              <a:spcAft>
                <a:spcPts val="1200"/>
              </a:spcAft>
            </a:pPr>
            <a:r>
              <a:rPr lang="nl-BE" smtClean="0"/>
              <a:t>Relevante data: </a:t>
            </a:r>
            <a:br>
              <a:rPr lang="nl-BE" smtClean="0"/>
            </a:br>
            <a:r>
              <a:rPr lang="nl-BE" smtClean="0"/>
              <a:t>naam; geboortedatum, </a:t>
            </a:r>
            <a:br>
              <a:rPr lang="nl-BE" smtClean="0"/>
            </a:br>
            <a:r>
              <a:rPr lang="nl-BE" smtClean="0"/>
              <a:t>dag en locatie</a:t>
            </a:r>
          </a:p>
          <a:p>
            <a:pPr eaLnBrk="1" hangingPunct="1"/>
            <a:endParaRPr lang="nl-BE" smtClean="0"/>
          </a:p>
        </p:txBody>
      </p:sp>
      <p:pic>
        <p:nvPicPr>
          <p:cNvPr id="1126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4663" y="1628775"/>
            <a:ext cx="4392612" cy="385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3707904" y="2204864"/>
            <a:ext cx="2376264" cy="504056"/>
          </a:xfrm>
          <a:prstGeom prst="straightConnector1">
            <a:avLst/>
          </a:prstGeom>
          <a:ln>
            <a:headEnd type="none" w="med" len="med"/>
            <a:tailEnd type="triangle" w="med" len="med"/>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707904" y="3255992"/>
            <a:ext cx="2376264" cy="504056"/>
          </a:xfrm>
          <a:prstGeom prst="straightConnector1">
            <a:avLst/>
          </a:prstGeom>
          <a:ln>
            <a:headEnd type="none" w="med" len="med"/>
            <a:tailEnd type="triangle" w="med" len="med"/>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491880" y="4797152"/>
            <a:ext cx="2232248" cy="438808"/>
          </a:xfrm>
          <a:prstGeom prst="straightConnector1">
            <a:avLst/>
          </a:prstGeom>
          <a:ln>
            <a:headEnd type="none" w="med" len="med"/>
            <a:tailEnd type="triangle" w="med" len="med"/>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nl-BE" smtClean="0"/>
              <a:t>Evalueer</a:t>
            </a:r>
            <a:endParaRPr lang="nl-BE"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9029296"/>
              </p:ext>
            </p:extLst>
          </p:nvPr>
        </p:nvGraphicFramePr>
        <p:xfrm>
          <a:off x="457200" y="1600200"/>
          <a:ext cx="8229600" cy="3753910"/>
        </p:xfrm>
        <a:graphic>
          <a:graphicData uri="http://schemas.openxmlformats.org/drawingml/2006/table">
            <a:tbl>
              <a:tblPr firstRow="1" bandRow="1">
                <a:tableStyleId>{073A0DAA-6AF3-43AB-8588-CEC1D06C72B9}</a:tableStyleId>
              </a:tblPr>
              <a:tblGrid>
                <a:gridCol w="3322712"/>
                <a:gridCol w="648072"/>
                <a:gridCol w="4258816"/>
              </a:tblGrid>
              <a:tr h="640017">
                <a:tc>
                  <a:txBody>
                    <a:bodyPr/>
                    <a:lstStyle/>
                    <a:p>
                      <a:endParaRPr lang="de-DE" sz="1800" dirty="0"/>
                    </a:p>
                  </a:txBody>
                  <a:tcPr marT="45715" marB="45715"/>
                </a:tc>
                <a:tc>
                  <a:txBody>
                    <a:bodyPr/>
                    <a:lstStyle/>
                    <a:p>
                      <a:r>
                        <a:rPr lang="de-DE" sz="1800" dirty="0" smtClean="0"/>
                        <a:t>1 -6</a:t>
                      </a:r>
                      <a:endParaRPr lang="de-DE" sz="1800" dirty="0"/>
                    </a:p>
                  </a:txBody>
                  <a:tcPr marT="45715" marB="45715"/>
                </a:tc>
                <a:tc>
                  <a:txBody>
                    <a:bodyPr/>
                    <a:lstStyle/>
                    <a:p>
                      <a:r>
                        <a:rPr lang="de-DE" sz="1800" dirty="0" err="1" smtClean="0"/>
                        <a:t>Wat</a:t>
                      </a:r>
                      <a:r>
                        <a:rPr lang="de-DE" sz="1800" dirty="0" smtClean="0"/>
                        <a:t> </a:t>
                      </a:r>
                      <a:r>
                        <a:rPr lang="de-DE" sz="1800" dirty="0" err="1" smtClean="0"/>
                        <a:t>zou</a:t>
                      </a:r>
                      <a:r>
                        <a:rPr lang="de-DE" sz="1800" dirty="0" smtClean="0"/>
                        <a:t> d?</a:t>
                      </a:r>
                      <a:endParaRPr lang="de-DE" sz="1800" dirty="0"/>
                    </a:p>
                  </a:txBody>
                  <a:tcPr marT="45715" marB="45715"/>
                </a:tc>
              </a:tr>
              <a:tr h="370803">
                <a:tc>
                  <a:txBody>
                    <a:bodyPr/>
                    <a:lstStyle/>
                    <a:p>
                      <a:r>
                        <a:rPr lang="de-DE" sz="1800" dirty="0" err="1" smtClean="0"/>
                        <a:t>Kwaliteit</a:t>
                      </a:r>
                      <a:r>
                        <a:rPr lang="de-DE" sz="1800" baseline="0" dirty="0" smtClean="0"/>
                        <a:t> van de </a:t>
                      </a:r>
                      <a:r>
                        <a:rPr lang="de-DE" sz="1800" baseline="0" dirty="0" err="1" smtClean="0"/>
                        <a:t>foto</a:t>
                      </a:r>
                      <a:r>
                        <a:rPr lang="de-DE" sz="1800" dirty="0" smtClean="0"/>
                        <a:t>: </a:t>
                      </a:r>
                      <a:endParaRPr lang="de-DE" sz="1800" dirty="0"/>
                    </a:p>
                  </a:txBody>
                  <a:tcPr marT="45715" marB="45715"/>
                </a:tc>
                <a:tc>
                  <a:txBody>
                    <a:bodyPr/>
                    <a:lstStyle/>
                    <a:p>
                      <a:endParaRPr lang="de-DE" sz="1800" dirty="0"/>
                    </a:p>
                  </a:txBody>
                  <a:tcPr marT="45715" marB="45715"/>
                </a:tc>
                <a:tc>
                  <a:txBody>
                    <a:bodyPr/>
                    <a:lstStyle/>
                    <a:p>
                      <a:endParaRPr lang="de-DE" sz="1800" dirty="0"/>
                    </a:p>
                  </a:txBody>
                  <a:tcPr marT="45715" marB="45715"/>
                </a:tc>
              </a:tr>
              <a:tr h="914310">
                <a:tc>
                  <a:txBody>
                    <a:bodyPr/>
                    <a:lstStyle/>
                    <a:p>
                      <a:r>
                        <a:rPr lang="de-DE" sz="1800" dirty="0" smtClean="0"/>
                        <a:t>Relevante </a:t>
                      </a:r>
                      <a:r>
                        <a:rPr lang="de-DE" sz="1800" dirty="0" err="1" smtClean="0"/>
                        <a:t>informatie</a:t>
                      </a:r>
                      <a:r>
                        <a:rPr lang="de-DE" sz="1800" dirty="0" smtClean="0"/>
                        <a:t> </a:t>
                      </a:r>
                      <a:r>
                        <a:rPr lang="de-DE" sz="1800" baseline="0" dirty="0" smtClean="0"/>
                        <a:t>(</a:t>
                      </a:r>
                      <a:r>
                        <a:rPr lang="de-DE" sz="1800" baseline="0" dirty="0" err="1" smtClean="0"/>
                        <a:t>locatie</a:t>
                      </a:r>
                      <a:r>
                        <a:rPr lang="de-DE" sz="1800" baseline="0" dirty="0" smtClean="0"/>
                        <a:t>, </a:t>
                      </a:r>
                      <a:r>
                        <a:rPr lang="de-DE" sz="1800" baseline="0" dirty="0" err="1" smtClean="0"/>
                        <a:t>tijdstip</a:t>
                      </a:r>
                      <a:r>
                        <a:rPr lang="de-DE" sz="1800" baseline="0" dirty="0" smtClean="0"/>
                        <a:t>, </a:t>
                      </a:r>
                      <a:r>
                        <a:rPr lang="de-DE" sz="1800" baseline="0" dirty="0" err="1" smtClean="0"/>
                        <a:t>dossiernummer</a:t>
                      </a:r>
                      <a:r>
                        <a:rPr lang="de-DE" sz="1800" baseline="0" dirty="0" smtClean="0"/>
                        <a:t>):</a:t>
                      </a:r>
                      <a:endParaRPr lang="de-DE" sz="1800" dirty="0"/>
                    </a:p>
                  </a:txBody>
                  <a:tcPr marT="45715" marB="45715"/>
                </a:tc>
                <a:tc>
                  <a:txBody>
                    <a:bodyPr/>
                    <a:lstStyle/>
                    <a:p>
                      <a:endParaRPr lang="de-DE" sz="1800" dirty="0"/>
                    </a:p>
                  </a:txBody>
                  <a:tcPr marT="45715" marB="45715"/>
                </a:tc>
                <a:tc>
                  <a:txBody>
                    <a:bodyPr/>
                    <a:lstStyle/>
                    <a:p>
                      <a:endParaRPr lang="de-DE" sz="1800"/>
                    </a:p>
                  </a:txBody>
                  <a:tcPr marT="45715" marB="45715"/>
                </a:tc>
              </a:tr>
              <a:tr h="640017">
                <a:tc>
                  <a:txBody>
                    <a:bodyPr/>
                    <a:lstStyle/>
                    <a:p>
                      <a:r>
                        <a:rPr lang="de-DE" sz="1800" dirty="0" err="1" smtClean="0"/>
                        <a:t>referentiepunten</a:t>
                      </a:r>
                      <a:r>
                        <a:rPr lang="de-DE" sz="1800" dirty="0" smtClean="0"/>
                        <a:t> (</a:t>
                      </a:r>
                      <a:r>
                        <a:rPr lang="de-DE" sz="1800" dirty="0" err="1" smtClean="0"/>
                        <a:t>standaard</a:t>
                      </a:r>
                      <a:r>
                        <a:rPr lang="de-DE" sz="1800" dirty="0" smtClean="0"/>
                        <a:t> </a:t>
                      </a:r>
                      <a:r>
                        <a:rPr lang="de-DE" sz="1800" dirty="0" err="1" smtClean="0"/>
                        <a:t>kleurschaal</a:t>
                      </a:r>
                      <a:r>
                        <a:rPr lang="de-DE" sz="1800" dirty="0" smtClean="0"/>
                        <a:t> en </a:t>
                      </a:r>
                      <a:r>
                        <a:rPr lang="de-DE" sz="1800" dirty="0" err="1" smtClean="0"/>
                        <a:t>meetlat</a:t>
                      </a:r>
                      <a:r>
                        <a:rPr lang="de-DE" sz="1800" dirty="0" smtClean="0"/>
                        <a:t>):</a:t>
                      </a:r>
                      <a:endParaRPr lang="de-DE" sz="1800" dirty="0"/>
                    </a:p>
                  </a:txBody>
                  <a:tcPr marT="45715" marB="45715"/>
                </a:tc>
                <a:tc>
                  <a:txBody>
                    <a:bodyPr/>
                    <a:lstStyle/>
                    <a:p>
                      <a:endParaRPr lang="de-DE" sz="1800" dirty="0"/>
                    </a:p>
                  </a:txBody>
                  <a:tcPr marT="45715" marB="45715"/>
                </a:tc>
                <a:tc>
                  <a:txBody>
                    <a:bodyPr/>
                    <a:lstStyle/>
                    <a:p>
                      <a:endParaRPr lang="de-DE" sz="1800" dirty="0"/>
                    </a:p>
                  </a:txBody>
                  <a:tcPr marT="45715" marB="45715"/>
                </a:tc>
              </a:tr>
              <a:tr h="640017">
                <a:tc>
                  <a:txBody>
                    <a:bodyPr/>
                    <a:lstStyle/>
                    <a:p>
                      <a:r>
                        <a:rPr lang="de-DE" sz="1800" dirty="0" err="1" smtClean="0"/>
                        <a:t>Metadata</a:t>
                      </a:r>
                      <a:r>
                        <a:rPr lang="de-DE" sz="1800" baseline="0" dirty="0" smtClean="0"/>
                        <a:t> </a:t>
                      </a:r>
                      <a:r>
                        <a:rPr lang="de-DE" sz="1800" dirty="0" smtClean="0"/>
                        <a:t>(</a:t>
                      </a:r>
                      <a:r>
                        <a:rPr lang="de-DE" sz="1800" dirty="0" err="1" smtClean="0"/>
                        <a:t>auteur</a:t>
                      </a:r>
                      <a:r>
                        <a:rPr lang="de-DE" sz="1800" dirty="0" smtClean="0"/>
                        <a:t>,</a:t>
                      </a:r>
                      <a:r>
                        <a:rPr lang="de-DE" sz="1800" baseline="0" dirty="0" smtClean="0"/>
                        <a:t> </a:t>
                      </a:r>
                      <a:r>
                        <a:rPr lang="de-DE" sz="1800" baseline="0" dirty="0" err="1" smtClean="0"/>
                        <a:t>camera</a:t>
                      </a:r>
                      <a:r>
                        <a:rPr lang="de-DE" sz="1800" baseline="0" dirty="0" smtClean="0"/>
                        <a:t> (</a:t>
                      </a:r>
                      <a:r>
                        <a:rPr lang="de-DE" sz="1800" baseline="0" dirty="0" err="1" smtClean="0"/>
                        <a:t>sluitersnelheid</a:t>
                      </a:r>
                      <a:r>
                        <a:rPr lang="de-DE" sz="1800" baseline="0" dirty="0" smtClean="0"/>
                        <a:t> </a:t>
                      </a:r>
                      <a:r>
                        <a:rPr lang="de-DE" sz="1800" baseline="0" dirty="0" err="1" smtClean="0"/>
                        <a:t>indien</a:t>
                      </a:r>
                      <a:r>
                        <a:rPr lang="de-DE" sz="1800" baseline="0" dirty="0" smtClean="0"/>
                        <a:t> van </a:t>
                      </a:r>
                      <a:r>
                        <a:rPr lang="de-DE" sz="1800" baseline="0" dirty="0" err="1" smtClean="0"/>
                        <a:t>toepassing</a:t>
                      </a:r>
                      <a:r>
                        <a:rPr lang="de-DE" sz="1800" baseline="0" dirty="0" smtClean="0"/>
                        <a:t>), </a:t>
                      </a:r>
                      <a:r>
                        <a:rPr lang="de-DE" sz="1800" baseline="0" dirty="0" err="1" smtClean="0"/>
                        <a:t>opening</a:t>
                      </a:r>
                      <a:r>
                        <a:rPr lang="de-DE" sz="1800" baseline="0" dirty="0" smtClean="0"/>
                        <a:t>, </a:t>
                      </a:r>
                      <a:r>
                        <a:rPr lang="de-DE" sz="1800" baseline="0" dirty="0" smtClean="0"/>
                        <a:t>GPS </a:t>
                      </a:r>
                      <a:r>
                        <a:rPr lang="de-DE" sz="1800" baseline="0" dirty="0" err="1" smtClean="0"/>
                        <a:t>data</a:t>
                      </a:r>
                      <a:r>
                        <a:rPr lang="de-DE" sz="1800" baseline="0" dirty="0" smtClean="0"/>
                        <a:t> </a:t>
                      </a:r>
                      <a:r>
                        <a:rPr lang="de-DE" sz="1800" baseline="0" dirty="0" err="1" smtClean="0"/>
                        <a:t>indien</a:t>
                      </a:r>
                      <a:r>
                        <a:rPr lang="de-DE" sz="1800" baseline="0" dirty="0" smtClean="0"/>
                        <a:t> </a:t>
                      </a:r>
                      <a:r>
                        <a:rPr lang="de-DE" sz="1800" baseline="0" dirty="0" err="1" smtClean="0"/>
                        <a:t>beschikbaar</a:t>
                      </a:r>
                      <a:r>
                        <a:rPr lang="de-DE" sz="1800" baseline="0" dirty="0" smtClean="0"/>
                        <a:t>)</a:t>
                      </a:r>
                      <a:endParaRPr lang="de-DE" sz="1800" dirty="0"/>
                    </a:p>
                  </a:txBody>
                  <a:tcPr marT="45715" marB="45715"/>
                </a:tc>
                <a:tc>
                  <a:txBody>
                    <a:bodyPr/>
                    <a:lstStyle/>
                    <a:p>
                      <a:endParaRPr lang="de-DE" sz="1800" dirty="0"/>
                    </a:p>
                  </a:txBody>
                  <a:tcPr marT="45715" marB="45715"/>
                </a:tc>
                <a:tc>
                  <a:txBody>
                    <a:bodyPr/>
                    <a:lstStyle/>
                    <a:p>
                      <a:endParaRPr lang="de-DE" sz="1800" dirty="0"/>
                    </a:p>
                  </a:txBody>
                  <a:tcPr marT="45715" marB="45715"/>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nl-BE" smtClean="0"/>
              <a:t>Voorbeelden van oplossingen</a:t>
            </a:r>
            <a:endParaRPr lang="nl-BE"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11398809"/>
              </p:ext>
            </p:extLst>
          </p:nvPr>
        </p:nvGraphicFramePr>
        <p:xfrm>
          <a:off x="457200" y="1600200"/>
          <a:ext cx="8229600" cy="3485366"/>
        </p:xfrm>
        <a:graphic>
          <a:graphicData uri="http://schemas.openxmlformats.org/drawingml/2006/table">
            <a:tbl>
              <a:tblPr firstRow="1" bandRow="1">
                <a:tableStyleId>{073A0DAA-6AF3-43AB-8588-CEC1D06C72B9}</a:tableStyleId>
              </a:tblPr>
              <a:tblGrid>
                <a:gridCol w="3322712"/>
                <a:gridCol w="504056"/>
                <a:gridCol w="4402832"/>
              </a:tblGrid>
              <a:tr h="370920">
                <a:tc>
                  <a:txBody>
                    <a:bodyPr/>
                    <a:lstStyle/>
                    <a:p>
                      <a:endParaRPr lang="nl-BE" sz="1800" noProof="0"/>
                    </a:p>
                  </a:txBody>
                  <a:tcPr marT="45730" marB="45730"/>
                </a:tc>
                <a:tc>
                  <a:txBody>
                    <a:bodyPr/>
                    <a:lstStyle/>
                    <a:p>
                      <a:endParaRPr lang="nl-BE" sz="1800" noProof="0"/>
                    </a:p>
                  </a:txBody>
                  <a:tcPr marT="45730" marB="45730"/>
                </a:tc>
                <a:tc>
                  <a:txBody>
                    <a:bodyPr/>
                    <a:lstStyle/>
                    <a:p>
                      <a:r>
                        <a:rPr lang="nl-BE" sz="1800" noProof="0" smtClean="0"/>
                        <a:t>What could be done to improve results ?</a:t>
                      </a:r>
                      <a:endParaRPr lang="nl-BE" sz="1800" noProof="0"/>
                    </a:p>
                  </a:txBody>
                  <a:tcPr marT="45730" marB="45730"/>
                </a:tc>
              </a:tr>
              <a:tr h="370920">
                <a:tc>
                  <a:txBody>
                    <a:bodyPr/>
                    <a:lstStyle/>
                    <a:p>
                      <a:r>
                        <a:rPr lang="nl-BE" sz="1800" noProof="0" smtClean="0"/>
                        <a:t>Kwaliteit</a:t>
                      </a:r>
                      <a:r>
                        <a:rPr lang="nl-BE" sz="1800" baseline="0" noProof="0" smtClean="0"/>
                        <a:t> van de foto</a:t>
                      </a:r>
                      <a:r>
                        <a:rPr lang="nl-BE" sz="1800" noProof="0" smtClean="0"/>
                        <a:t>: </a:t>
                      </a:r>
                      <a:endParaRPr lang="nl-BE" sz="1800" noProof="0"/>
                    </a:p>
                  </a:txBody>
                  <a:tcPr marT="45715" marB="45715"/>
                </a:tc>
                <a:tc>
                  <a:txBody>
                    <a:bodyPr/>
                    <a:lstStyle/>
                    <a:p>
                      <a:endParaRPr lang="nl-BE" sz="1800" noProof="0"/>
                    </a:p>
                  </a:txBody>
                  <a:tcPr marT="45730" marB="45730"/>
                </a:tc>
                <a:tc>
                  <a:txBody>
                    <a:bodyPr/>
                    <a:lstStyle/>
                    <a:p>
                      <a:r>
                        <a:rPr lang="nl-BE" sz="1800" noProof="0" smtClean="0"/>
                        <a:t>Gebruik een flits of licht, of een tripod</a:t>
                      </a:r>
                      <a:endParaRPr lang="nl-BE" sz="1800" noProof="0"/>
                    </a:p>
                  </a:txBody>
                  <a:tcPr marT="45730" marB="45730"/>
                </a:tc>
              </a:tr>
              <a:tr h="914598">
                <a:tc>
                  <a:txBody>
                    <a:bodyPr/>
                    <a:lstStyle/>
                    <a:p>
                      <a:r>
                        <a:rPr lang="nl-BE" sz="1800" noProof="0" smtClean="0"/>
                        <a:t>Relevante informatie </a:t>
                      </a:r>
                      <a:r>
                        <a:rPr lang="nl-BE" sz="1800" baseline="0" noProof="0" smtClean="0"/>
                        <a:t>(locatie, tijdstip, dossiernummer):</a:t>
                      </a:r>
                      <a:endParaRPr lang="nl-BE" sz="1800" noProof="0"/>
                    </a:p>
                  </a:txBody>
                  <a:tcPr marT="45715" marB="45715"/>
                </a:tc>
                <a:tc>
                  <a:txBody>
                    <a:bodyPr/>
                    <a:lstStyle/>
                    <a:p>
                      <a:endParaRPr lang="nl-BE" sz="1800" noProof="0"/>
                    </a:p>
                  </a:txBody>
                  <a:tcPr marT="45730" marB="45730"/>
                </a:tc>
                <a:tc>
                  <a:txBody>
                    <a:bodyPr/>
                    <a:lstStyle/>
                    <a:p>
                      <a:r>
                        <a:rPr lang="nl-BE" sz="1800" noProof="0" smtClean="0"/>
                        <a:t>Dossier- en fotonummer, naam van onderzoeker, eventueel elektronisch (dit laatste kan wel de integriteit bedreigen)</a:t>
                      </a:r>
                    </a:p>
                  </a:txBody>
                  <a:tcPr marT="45730" marB="45730"/>
                </a:tc>
              </a:tr>
              <a:tr h="640218">
                <a:tc>
                  <a:txBody>
                    <a:bodyPr/>
                    <a:lstStyle/>
                    <a:p>
                      <a:r>
                        <a:rPr lang="nl-BE" sz="1800" noProof="0" smtClean="0"/>
                        <a:t>referentiepunten (standaard kleurschaal en meetlat):</a:t>
                      </a:r>
                      <a:endParaRPr lang="nl-BE" sz="1800" noProof="0"/>
                    </a:p>
                  </a:txBody>
                  <a:tcPr marT="45715" marB="45715"/>
                </a:tc>
                <a:tc>
                  <a:txBody>
                    <a:bodyPr/>
                    <a:lstStyle/>
                    <a:p>
                      <a:endParaRPr lang="nl-BE" sz="1800" noProof="0"/>
                    </a:p>
                  </a:txBody>
                  <a:tcPr marT="45730" marB="4573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800" noProof="0" dirty="0" smtClean="0"/>
                        <a:t>Dichterbij en parallel houden</a:t>
                      </a:r>
                    </a:p>
                    <a:p>
                      <a:endParaRPr lang="nl-BE" sz="1800" noProof="0" dirty="0"/>
                    </a:p>
                  </a:txBody>
                  <a:tcPr marT="45730" marB="45730"/>
                </a:tc>
              </a:tr>
              <a:tr h="640218">
                <a:tc>
                  <a:txBody>
                    <a:bodyPr/>
                    <a:lstStyle/>
                    <a:p>
                      <a:r>
                        <a:rPr lang="nl-BE" sz="1800" noProof="0" smtClean="0"/>
                        <a:t>Metadata</a:t>
                      </a:r>
                      <a:r>
                        <a:rPr lang="nl-BE" sz="1800" baseline="0" noProof="0" smtClean="0"/>
                        <a:t> </a:t>
                      </a:r>
                      <a:r>
                        <a:rPr lang="nl-BE" sz="1800" noProof="0" smtClean="0"/>
                        <a:t>(auteur,</a:t>
                      </a:r>
                      <a:r>
                        <a:rPr lang="nl-BE" sz="1800" baseline="0" noProof="0" smtClean="0"/>
                        <a:t> camera (sluitersnelheid indien van toepassing), opening, GPS data indien beschikbaar)</a:t>
                      </a:r>
                      <a:endParaRPr lang="nl-BE" sz="1800" noProof="0"/>
                    </a:p>
                  </a:txBody>
                  <a:tcPr marT="45715" marB="45715"/>
                </a:tc>
                <a:tc>
                  <a:txBody>
                    <a:bodyPr/>
                    <a:lstStyle/>
                    <a:p>
                      <a:endParaRPr lang="nl-BE" sz="1800" noProof="0"/>
                    </a:p>
                  </a:txBody>
                  <a:tcPr marT="45730" marB="45730"/>
                </a:tc>
                <a:tc>
                  <a:txBody>
                    <a:bodyPr/>
                    <a:lstStyle/>
                    <a:p>
                      <a:r>
                        <a:rPr lang="nl-BE" sz="1800" noProof="0" dirty="0" smtClean="0"/>
                        <a:t>Toe te voegen</a:t>
                      </a:r>
                      <a:endParaRPr lang="nl-BE" sz="1800" noProof="0" dirty="0"/>
                    </a:p>
                  </a:txBody>
                  <a:tcPr marT="45730" marB="45730"/>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ARTIP_TRANCE_ICD tw1">
  <a:themeElements>
    <a:clrScheme name="ARTIP_TRANCE_ICD tw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RTIP_TRANCE_ICD tw1">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lnDef>
  </a:objectDefaults>
  <a:extraClrSchemeLst>
    <a:extraClrScheme>
      <a:clrScheme name="ARTIP_TRANCE_ICD tw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RTIP_TRANCE_ICD tw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RTIP_TRANCE_ICD tw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RTIP_TRANCE_ICD tw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RTIP_TRANCE_ICD tw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RTIP_TRANCE_ICD tw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RTIP_TRANCE_ICD tw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ARTIP_TRANCE_ICD tw1</Template>
  <TotalTime>94</TotalTime>
  <Words>815</Words>
  <Application>Microsoft Office PowerPoint</Application>
  <PresentationFormat>Diavoorstelling (4:3)</PresentationFormat>
  <Paragraphs>156</Paragraphs>
  <Slides>26</Slides>
  <Notes>18</Notes>
  <HiddenSlides>0</HiddenSlides>
  <MMClips>0</MMClips>
  <ScaleCrop>false</ScaleCrop>
  <HeadingPairs>
    <vt:vector size="4" baseType="variant">
      <vt:variant>
        <vt:lpstr>Thema</vt:lpstr>
      </vt:variant>
      <vt:variant>
        <vt:i4>3</vt:i4>
      </vt:variant>
      <vt:variant>
        <vt:lpstr>Diatitels</vt:lpstr>
      </vt:variant>
      <vt:variant>
        <vt:i4>26</vt:i4>
      </vt:variant>
    </vt:vector>
  </HeadingPairs>
  <TitlesOfParts>
    <vt:vector size="29" baseType="lpstr">
      <vt:lpstr>ARTIP_TRANCE_ICD tw1</vt:lpstr>
      <vt:lpstr>1_Standarddesign</vt:lpstr>
      <vt:lpstr>2_Standarddesign</vt:lpstr>
      <vt:lpstr>PowerPoint-presentatie</vt:lpstr>
      <vt:lpstr>PowerPoint-presentatie</vt:lpstr>
      <vt:lpstr>PowerPoint-presentatie</vt:lpstr>
      <vt:lpstr>Opmerking</vt:lpstr>
      <vt:lpstr>Forensische fotografie, voorbeld I</vt:lpstr>
      <vt:lpstr>PowerPoint-presentatie</vt:lpstr>
      <vt:lpstr>PowerPoint-presentatie</vt:lpstr>
      <vt:lpstr>Evalueer</vt:lpstr>
      <vt:lpstr>Voorbeelden van oplossingen</vt:lpstr>
      <vt:lpstr>instrumenten</vt:lpstr>
      <vt:lpstr>Instrumenten</vt:lpstr>
      <vt:lpstr>IP en ARTIP instrumenten</vt:lpstr>
      <vt:lpstr>Voorbeeld II</vt:lpstr>
      <vt:lpstr>Voorbeeld II</vt:lpstr>
      <vt:lpstr>Verklaring van voorbeeld II</vt:lpstr>
      <vt:lpstr>Voorbeeld II - vervolg</vt:lpstr>
      <vt:lpstr>Voorbeeld II - vervolg</vt:lpstr>
      <vt:lpstr>Voorbeeld II - vervolg</vt:lpstr>
      <vt:lpstr>Voorbeeld II - vervolg</vt:lpstr>
      <vt:lpstr>Voorbeeld II - vervolg</vt:lpstr>
      <vt:lpstr>Voorbeeld II - vervolg</vt:lpstr>
      <vt:lpstr>Voorbeeld II - vervolg</vt:lpstr>
      <vt:lpstr>Voorbeeld II - vervolg</vt:lpstr>
      <vt:lpstr>Voorbeeld II - vervolg</vt:lpstr>
      <vt:lpstr>Samenvatting </vt:lpstr>
      <vt:lpstr>Samenvatting</vt:lpstr>
    </vt:vector>
  </TitlesOfParts>
  <Company>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twenzel</dc:creator>
  <cp:lastModifiedBy>Ben</cp:lastModifiedBy>
  <cp:revision>42</cp:revision>
  <cp:lastPrinted>1601-01-01T00:00:00Z</cp:lastPrinted>
  <dcterms:created xsi:type="dcterms:W3CDTF">2011-11-08T11:48:10Z</dcterms:created>
  <dcterms:modified xsi:type="dcterms:W3CDTF">2013-04-13T13:40:48Z</dcterms:modified>
</cp:coreProperties>
</file>