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50" r:id="rId2"/>
    <p:sldMasterId id="2147483651" r:id="rId3"/>
  </p:sldMasterIdLst>
  <p:notesMasterIdLst>
    <p:notesMasterId r:id="rId19"/>
  </p:notesMasterIdLst>
  <p:sldIdLst>
    <p:sldId id="272" r:id="rId4"/>
    <p:sldId id="257" r:id="rId5"/>
    <p:sldId id="258" r:id="rId6"/>
    <p:sldId id="261" r:id="rId7"/>
    <p:sldId id="262" r:id="rId8"/>
    <p:sldId id="264" r:id="rId9"/>
    <p:sldId id="265" r:id="rId10"/>
    <p:sldId id="275" r:id="rId11"/>
    <p:sldId id="266" r:id="rId12"/>
    <p:sldId id="267" r:id="rId13"/>
    <p:sldId id="274" r:id="rId14"/>
    <p:sldId id="269" r:id="rId15"/>
    <p:sldId id="270" r:id="rId16"/>
    <p:sldId id="271" r:id="rId17"/>
    <p:sldId id="273" r:id="rId18"/>
  </p:sldIdLst>
  <p:sldSz cx="9144000" cy="6858000" type="screen4x3"/>
  <p:notesSz cx="6858000" cy="9144000"/>
  <p:defaultTextStyle>
    <a:defPPr>
      <a:defRPr lang="en-GB"/>
    </a:defPPr>
    <a:lvl1pPr algn="l" defTabSz="449263" rtl="0" fontAlgn="base">
      <a:spcBef>
        <a:spcPct val="0"/>
      </a:spcBef>
      <a:spcAft>
        <a:spcPct val="0"/>
      </a:spcAft>
      <a:buClr>
        <a:srgbClr val="000000"/>
      </a:buClr>
      <a:buSzPct val="100000"/>
      <a:buFont typeface="Times New Roman" pitchFamily="16" charset="0"/>
      <a:defRPr kern="1200">
        <a:solidFill>
          <a:schemeClr val="bg1"/>
        </a:solidFill>
        <a:latin typeface="Calibri" pitchFamily="32" charset="0"/>
        <a:ea typeface="+mn-ea"/>
        <a:cs typeface="+mn-cs"/>
      </a:defRPr>
    </a:lvl1pPr>
    <a:lvl2pPr marL="742950" indent="-285750" algn="l" defTabSz="449263" rtl="0" fontAlgn="base">
      <a:spcBef>
        <a:spcPct val="0"/>
      </a:spcBef>
      <a:spcAft>
        <a:spcPct val="0"/>
      </a:spcAft>
      <a:buClr>
        <a:srgbClr val="000000"/>
      </a:buClr>
      <a:buSzPct val="100000"/>
      <a:buFont typeface="Times New Roman" pitchFamily="16" charset="0"/>
      <a:defRPr kern="1200">
        <a:solidFill>
          <a:schemeClr val="bg1"/>
        </a:solidFill>
        <a:latin typeface="Calibri" pitchFamily="32" charset="0"/>
        <a:ea typeface="+mn-ea"/>
        <a:cs typeface="+mn-cs"/>
      </a:defRPr>
    </a:lvl2pPr>
    <a:lvl3pPr marL="11430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Calibri" pitchFamily="32" charset="0"/>
        <a:ea typeface="+mn-ea"/>
        <a:cs typeface="+mn-cs"/>
      </a:defRPr>
    </a:lvl3pPr>
    <a:lvl4pPr marL="16002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Calibri" pitchFamily="32" charset="0"/>
        <a:ea typeface="+mn-ea"/>
        <a:cs typeface="+mn-cs"/>
      </a:defRPr>
    </a:lvl4pPr>
    <a:lvl5pPr marL="20574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Calibri" pitchFamily="32" charset="0"/>
        <a:ea typeface="+mn-ea"/>
        <a:cs typeface="+mn-cs"/>
      </a:defRPr>
    </a:lvl5pPr>
    <a:lvl6pPr marL="2286000" algn="l" defTabSz="914400" rtl="0" eaLnBrk="1" latinLnBrk="0" hangingPunct="1">
      <a:defRPr kern="1200">
        <a:solidFill>
          <a:schemeClr val="bg1"/>
        </a:solidFill>
        <a:latin typeface="Calibri" pitchFamily="32" charset="0"/>
        <a:ea typeface="+mn-ea"/>
        <a:cs typeface="+mn-cs"/>
      </a:defRPr>
    </a:lvl6pPr>
    <a:lvl7pPr marL="2743200" algn="l" defTabSz="914400" rtl="0" eaLnBrk="1" latinLnBrk="0" hangingPunct="1">
      <a:defRPr kern="1200">
        <a:solidFill>
          <a:schemeClr val="bg1"/>
        </a:solidFill>
        <a:latin typeface="Calibri" pitchFamily="32" charset="0"/>
        <a:ea typeface="+mn-ea"/>
        <a:cs typeface="+mn-cs"/>
      </a:defRPr>
    </a:lvl7pPr>
    <a:lvl8pPr marL="3200400" algn="l" defTabSz="914400" rtl="0" eaLnBrk="1" latinLnBrk="0" hangingPunct="1">
      <a:defRPr kern="1200">
        <a:solidFill>
          <a:schemeClr val="bg1"/>
        </a:solidFill>
        <a:latin typeface="Calibri" pitchFamily="32" charset="0"/>
        <a:ea typeface="+mn-ea"/>
        <a:cs typeface="+mn-cs"/>
      </a:defRPr>
    </a:lvl8pPr>
    <a:lvl9pPr marL="3657600" algn="l" defTabSz="914400" rtl="0" eaLnBrk="1" latinLnBrk="0" hangingPunct="1">
      <a:defRPr kern="1200">
        <a:solidFill>
          <a:schemeClr val="bg1"/>
        </a:solidFill>
        <a:latin typeface="Calibri" pitchFamily="3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601" autoAdjust="0"/>
  </p:normalViewPr>
  <p:slideViewPr>
    <p:cSldViewPr>
      <p:cViewPr varScale="1">
        <p:scale>
          <a:sx n="51" d="100"/>
          <a:sy n="51" d="100"/>
        </p:scale>
        <p:origin x="-1714"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AutoShape 1"/>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16387" name="Text Box 2"/>
          <p:cNvSpPr txBox="1">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5123" name="Rectangle 3"/>
          <p:cNvSpPr>
            <a:spLocks noGrp="1" noChangeArrowheads="1"/>
          </p:cNvSpPr>
          <p:nvPr>
            <p:ph type="dt"/>
          </p:nvPr>
        </p:nvSpPr>
        <p:spPr bwMode="auto">
          <a:xfrm>
            <a:off x="3884613" y="0"/>
            <a:ext cx="2970212"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buSzPct val="45000"/>
              <a:buFont typeface="Wingdings" charset="2"/>
              <a:buNone/>
              <a:tabLst>
                <a:tab pos="723900" algn="l"/>
                <a:tab pos="1447800" algn="l"/>
                <a:tab pos="2171700" algn="l"/>
                <a:tab pos="2895600" algn="l"/>
              </a:tabLst>
              <a:defRPr sz="1200" smtClean="0">
                <a:solidFill>
                  <a:srgbClr val="000000"/>
                </a:solidFill>
                <a:latin typeface="Times New Roman" pitchFamily="16" charset="0"/>
                <a:ea typeface="Lucida Sans Unicode" charset="0"/>
                <a:cs typeface="Lucida Sans Unicode" charset="0"/>
              </a:defRPr>
            </a:lvl1pPr>
          </a:lstStyle>
          <a:p>
            <a:pPr>
              <a:defRPr/>
            </a:pPr>
            <a:endParaRPr lang="el-GR"/>
          </a:p>
        </p:txBody>
      </p:sp>
      <p:sp>
        <p:nvSpPr>
          <p:cNvPr id="16389" name="Rectangle 4"/>
          <p:cNvSpPr>
            <a:spLocks noGrp="1" noRot="1" noChangeAspect="1" noChangeArrowheads="1"/>
          </p:cNvSpPr>
          <p:nvPr>
            <p:ph type="sldImg"/>
          </p:nvPr>
        </p:nvSpPr>
        <p:spPr bwMode="auto">
          <a:xfrm>
            <a:off x="1143000" y="685800"/>
            <a:ext cx="4570413" cy="3427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5125" name="Rectangle 5"/>
          <p:cNvSpPr>
            <a:spLocks noGrp="1" noChangeArrowheads="1"/>
          </p:cNvSpPr>
          <p:nvPr>
            <p:ph type="body"/>
          </p:nvPr>
        </p:nvSpPr>
        <p:spPr bwMode="auto">
          <a:xfrm>
            <a:off x="685800" y="4343400"/>
            <a:ext cx="5484813" cy="4113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de-AT" noProof="0" smtClean="0"/>
          </a:p>
        </p:txBody>
      </p:sp>
      <p:sp>
        <p:nvSpPr>
          <p:cNvPr id="16391" name="Text Box 6"/>
          <p:cNvSpPr txBox="1">
            <a:spLocks noChangeArrowheads="1"/>
          </p:cNvSpPr>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5127" name="Rectangle 7"/>
          <p:cNvSpPr>
            <a:spLocks noGrp="1" noChangeArrowheads="1"/>
          </p:cNvSpPr>
          <p:nvPr>
            <p:ph type="sldNum"/>
          </p:nvPr>
        </p:nvSpPr>
        <p:spPr bwMode="auto">
          <a:xfrm>
            <a:off x="3884613" y="8685213"/>
            <a:ext cx="2970212" cy="455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a:buSzPct val="45000"/>
              <a:buFont typeface="Wingdings" charset="2"/>
              <a:buNone/>
              <a:tabLst>
                <a:tab pos="723900" algn="l"/>
                <a:tab pos="1447800" algn="l"/>
                <a:tab pos="2171700" algn="l"/>
                <a:tab pos="2895600" algn="l"/>
              </a:tabLst>
              <a:defRPr sz="1200" smtClean="0">
                <a:solidFill>
                  <a:srgbClr val="000000"/>
                </a:solidFill>
                <a:latin typeface="Times New Roman" pitchFamily="16" charset="0"/>
                <a:ea typeface="Lucida Sans Unicode" charset="0"/>
                <a:cs typeface="Lucida Sans Unicode" charset="0"/>
              </a:defRPr>
            </a:lvl1pPr>
          </a:lstStyle>
          <a:p>
            <a:pPr>
              <a:defRPr/>
            </a:pPr>
            <a:fld id="{61ACF42B-DE55-420B-A168-4ABC94ACE84D}" type="slidenum">
              <a:rPr lang="el-GR"/>
              <a:pPr>
                <a:defRPr/>
              </a:pPr>
              <a:t>‹#›</a:t>
            </a:fld>
            <a:endParaRPr lang="el-GR"/>
          </a:p>
        </p:txBody>
      </p:sp>
    </p:spTree>
    <p:extLst>
      <p:ext uri="{BB962C8B-B14F-4D97-AF65-F5344CB8AC3E}">
        <p14:creationId xmlns:p14="http://schemas.microsoft.com/office/powerpoint/2010/main" val="2530404703"/>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AT" dirty="0" smtClean="0"/>
              <a:t>Module author: Prof. Thomas Wenzel</a:t>
            </a:r>
          </a:p>
          <a:p>
            <a:endParaRPr lang="en-GB" dirty="0"/>
          </a:p>
        </p:txBody>
      </p:sp>
      <p:sp>
        <p:nvSpPr>
          <p:cNvPr id="4" name="Slide Number Placeholder 3"/>
          <p:cNvSpPr>
            <a:spLocks noGrp="1"/>
          </p:cNvSpPr>
          <p:nvPr>
            <p:ph type="sldNum" sz="quarter" idx="10"/>
          </p:nvPr>
        </p:nvSpPr>
        <p:spPr/>
        <p:txBody>
          <a:bodyPr/>
          <a:lstStyle/>
          <a:p>
            <a:fld id="{586722EC-FD05-40CA-A7F3-FD6655CC3BB4}" type="slidenum">
              <a:rPr lang="de-DE" smtClean="0"/>
              <a:t>1</a:t>
            </a:fld>
            <a:endParaRPr lang="de-DE"/>
          </a:p>
        </p:txBody>
      </p:sp>
    </p:spTree>
    <p:extLst>
      <p:ext uri="{BB962C8B-B14F-4D97-AF65-F5344CB8AC3E}">
        <p14:creationId xmlns:p14="http://schemas.microsoft.com/office/powerpoint/2010/main" val="30035175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dirty="0" smtClean="0"/>
              <a:t> </a:t>
            </a:r>
            <a:endParaRPr lang="de-DE" dirty="0"/>
          </a:p>
        </p:txBody>
      </p:sp>
      <p:sp>
        <p:nvSpPr>
          <p:cNvPr id="4" name="Slide Number Placeholder 3"/>
          <p:cNvSpPr>
            <a:spLocks noGrp="1"/>
          </p:cNvSpPr>
          <p:nvPr>
            <p:ph type="sldNum" sz="quarter" idx="10"/>
          </p:nvPr>
        </p:nvSpPr>
        <p:spPr/>
        <p:txBody>
          <a:bodyPr/>
          <a:lstStyle/>
          <a:p>
            <a:fld id="{586722EC-FD05-40CA-A7F3-FD6655CC3BB4}" type="slidenum">
              <a:rPr lang="de-DE" smtClean="0"/>
              <a:t>12</a:t>
            </a:fld>
            <a:endParaRPr lang="de-DE"/>
          </a:p>
        </p:txBody>
      </p:sp>
    </p:spTree>
    <p:extLst>
      <p:ext uri="{BB962C8B-B14F-4D97-AF65-F5344CB8AC3E}">
        <p14:creationId xmlns:p14="http://schemas.microsoft.com/office/powerpoint/2010/main" val="3256430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dirty="0" smtClean="0"/>
              <a:t>Gegenübertragung ist ein wichtiger Aspekt der Interaktion im Istanbul Protokoll, der ursprünglich aus psychoanalytischen Modellen stammt. Sie kann alle die an einer Untersuchung beteiligt sind, einschließlich Juristen, Angehörigen von Gesundheitsberufen und Übersetzer betreffen</a:t>
            </a:r>
            <a:r>
              <a:rPr lang="de-DE" baseline="0" dirty="0" smtClean="0"/>
              <a:t>.</a:t>
            </a:r>
            <a:endParaRPr lang="de-DE" dirty="0"/>
          </a:p>
        </p:txBody>
      </p:sp>
      <p:sp>
        <p:nvSpPr>
          <p:cNvPr id="4" name="Slide Number Placeholder 3"/>
          <p:cNvSpPr>
            <a:spLocks noGrp="1"/>
          </p:cNvSpPr>
          <p:nvPr>
            <p:ph type="sldNum" sz="quarter" idx="10"/>
          </p:nvPr>
        </p:nvSpPr>
        <p:spPr/>
        <p:txBody>
          <a:bodyPr/>
          <a:lstStyle/>
          <a:p>
            <a:fld id="{586722EC-FD05-40CA-A7F3-FD6655CC3BB4}" type="slidenum">
              <a:rPr lang="de-DE" smtClean="0"/>
              <a:t>13</a:t>
            </a:fld>
            <a:endParaRPr lang="de-DE"/>
          </a:p>
        </p:txBody>
      </p:sp>
    </p:spTree>
    <p:extLst>
      <p:ext uri="{BB962C8B-B14F-4D97-AF65-F5344CB8AC3E}">
        <p14:creationId xmlns:p14="http://schemas.microsoft.com/office/powerpoint/2010/main" val="7909569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fld id="{586722EC-FD05-40CA-A7F3-FD6655CC3BB4}" type="slidenum">
              <a:rPr lang="de-DE" smtClean="0"/>
              <a:t>14</a:t>
            </a:fld>
            <a:endParaRPr lang="de-DE"/>
          </a:p>
        </p:txBody>
      </p:sp>
    </p:spTree>
    <p:extLst>
      <p:ext uri="{BB962C8B-B14F-4D97-AF65-F5344CB8AC3E}">
        <p14:creationId xmlns:p14="http://schemas.microsoft.com/office/powerpoint/2010/main" val="7909569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fld id="{586722EC-FD05-40CA-A7F3-FD6655CC3BB4}" type="slidenum">
              <a:rPr lang="de-DE" smtClean="0"/>
              <a:t>15</a:t>
            </a:fld>
            <a:endParaRPr lang="de-DE"/>
          </a:p>
        </p:txBody>
      </p:sp>
    </p:spTree>
    <p:extLst>
      <p:ext uri="{BB962C8B-B14F-4D97-AF65-F5344CB8AC3E}">
        <p14:creationId xmlns:p14="http://schemas.microsoft.com/office/powerpoint/2010/main" val="790956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7"/>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Calibri" pitchFamily="32" charset="0"/>
              </a:defRPr>
            </a:lvl1pPr>
            <a:lvl2pPr eaLnBrk="0" hangingPunct="0">
              <a:tabLst>
                <a:tab pos="723900" algn="l"/>
                <a:tab pos="1447800" algn="l"/>
                <a:tab pos="2171700" algn="l"/>
                <a:tab pos="2895600" algn="l"/>
              </a:tabLst>
              <a:defRPr>
                <a:solidFill>
                  <a:schemeClr val="bg1"/>
                </a:solidFill>
                <a:latin typeface="Calibri" pitchFamily="32" charset="0"/>
              </a:defRPr>
            </a:lvl2pPr>
            <a:lvl3pPr eaLnBrk="0" hangingPunct="0">
              <a:tabLst>
                <a:tab pos="723900" algn="l"/>
                <a:tab pos="1447800" algn="l"/>
                <a:tab pos="2171700" algn="l"/>
                <a:tab pos="2895600" algn="l"/>
              </a:tabLst>
              <a:defRPr>
                <a:solidFill>
                  <a:schemeClr val="bg1"/>
                </a:solidFill>
                <a:latin typeface="Calibri" pitchFamily="32" charset="0"/>
              </a:defRPr>
            </a:lvl3pPr>
            <a:lvl4pPr eaLnBrk="0" hangingPunct="0">
              <a:tabLst>
                <a:tab pos="723900" algn="l"/>
                <a:tab pos="1447800" algn="l"/>
                <a:tab pos="2171700" algn="l"/>
                <a:tab pos="2895600" algn="l"/>
              </a:tabLst>
              <a:defRPr>
                <a:solidFill>
                  <a:schemeClr val="bg1"/>
                </a:solidFill>
                <a:latin typeface="Calibri" pitchFamily="32" charset="0"/>
              </a:defRPr>
            </a:lvl4pPr>
            <a:lvl5pPr eaLnBrk="0" hangingPunct="0">
              <a:tabLst>
                <a:tab pos="723900" algn="l"/>
                <a:tab pos="1447800" algn="l"/>
                <a:tab pos="2171700" algn="l"/>
                <a:tab pos="2895600" algn="l"/>
              </a:tabLst>
              <a:defRPr>
                <a:solidFill>
                  <a:schemeClr val="bg1"/>
                </a:solidFill>
                <a:latin typeface="Calibri"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Calibri"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Calibri"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Calibri"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Calibri" pitchFamily="32" charset="0"/>
              </a:defRPr>
            </a:lvl9pPr>
          </a:lstStyle>
          <a:p>
            <a:pPr eaLnBrk="1" hangingPunct="1"/>
            <a:fld id="{3FEBB11B-48CF-4197-A22B-BAF1EECEFE25}" type="slidenum">
              <a:rPr lang="el-GR">
                <a:solidFill>
                  <a:srgbClr val="000000"/>
                </a:solidFill>
                <a:latin typeface="Times New Roman" pitchFamily="16" charset="0"/>
              </a:rPr>
              <a:pPr eaLnBrk="1" hangingPunct="1"/>
              <a:t>2</a:t>
            </a:fld>
            <a:endParaRPr lang="el-GR">
              <a:solidFill>
                <a:srgbClr val="000000"/>
              </a:solidFill>
              <a:latin typeface="Times New Roman" pitchFamily="16" charset="0"/>
            </a:endParaRPr>
          </a:p>
        </p:txBody>
      </p:sp>
      <p:sp>
        <p:nvSpPr>
          <p:cNvPr id="18435" name="Rectangle 1"/>
          <p:cNvSpPr txBox="1">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6"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eaLnBrk="1" hangingPunct="1">
              <a:spcBef>
                <a:spcPts val="450"/>
              </a:spcBef>
            </a:pPr>
            <a:endParaRPr lang="de-AT" smtClean="0">
              <a:latin typeface="Calibri" pitchFamily="32" charset="0"/>
            </a:endParaRPr>
          </a:p>
        </p:txBody>
      </p:sp>
      <p:sp>
        <p:nvSpPr>
          <p:cNvPr id="18437"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9pPr>
          </a:lstStyle>
          <a:p>
            <a:pPr algn="r" eaLnBrk="1" hangingPunct="1">
              <a:buClrTx/>
              <a:buFontTx/>
              <a:buNone/>
            </a:pPr>
            <a:fld id="{CD19D2A2-C95D-4430-9C18-8C2CEE7AACB4}" type="slidenum">
              <a:rPr lang="el-GR" sz="1200">
                <a:solidFill>
                  <a:srgbClr val="000000"/>
                </a:solidFill>
              </a:rPr>
              <a:pPr algn="r" eaLnBrk="1" hangingPunct="1">
                <a:buClrTx/>
                <a:buFontTx/>
                <a:buNone/>
              </a:pPr>
              <a:t>2</a:t>
            </a:fld>
            <a:endParaRPr lang="el-GR" sz="120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7"/>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Calibri" pitchFamily="32" charset="0"/>
              </a:defRPr>
            </a:lvl1pPr>
            <a:lvl2pPr eaLnBrk="0" hangingPunct="0">
              <a:tabLst>
                <a:tab pos="723900" algn="l"/>
                <a:tab pos="1447800" algn="l"/>
                <a:tab pos="2171700" algn="l"/>
                <a:tab pos="2895600" algn="l"/>
              </a:tabLst>
              <a:defRPr>
                <a:solidFill>
                  <a:schemeClr val="bg1"/>
                </a:solidFill>
                <a:latin typeface="Calibri" pitchFamily="32" charset="0"/>
              </a:defRPr>
            </a:lvl2pPr>
            <a:lvl3pPr eaLnBrk="0" hangingPunct="0">
              <a:tabLst>
                <a:tab pos="723900" algn="l"/>
                <a:tab pos="1447800" algn="l"/>
                <a:tab pos="2171700" algn="l"/>
                <a:tab pos="2895600" algn="l"/>
              </a:tabLst>
              <a:defRPr>
                <a:solidFill>
                  <a:schemeClr val="bg1"/>
                </a:solidFill>
                <a:latin typeface="Calibri" pitchFamily="32" charset="0"/>
              </a:defRPr>
            </a:lvl3pPr>
            <a:lvl4pPr eaLnBrk="0" hangingPunct="0">
              <a:tabLst>
                <a:tab pos="723900" algn="l"/>
                <a:tab pos="1447800" algn="l"/>
                <a:tab pos="2171700" algn="l"/>
                <a:tab pos="2895600" algn="l"/>
              </a:tabLst>
              <a:defRPr>
                <a:solidFill>
                  <a:schemeClr val="bg1"/>
                </a:solidFill>
                <a:latin typeface="Calibri" pitchFamily="32" charset="0"/>
              </a:defRPr>
            </a:lvl4pPr>
            <a:lvl5pPr eaLnBrk="0" hangingPunct="0">
              <a:tabLst>
                <a:tab pos="723900" algn="l"/>
                <a:tab pos="1447800" algn="l"/>
                <a:tab pos="2171700" algn="l"/>
                <a:tab pos="2895600" algn="l"/>
              </a:tabLst>
              <a:defRPr>
                <a:solidFill>
                  <a:schemeClr val="bg1"/>
                </a:solidFill>
                <a:latin typeface="Calibri"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Calibri"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Calibri"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Calibri"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Calibri" pitchFamily="32" charset="0"/>
              </a:defRPr>
            </a:lvl9pPr>
          </a:lstStyle>
          <a:p>
            <a:pPr eaLnBrk="1" hangingPunct="1"/>
            <a:fld id="{ADFDD6EF-2B71-4B93-BEBD-F2C70461FC00}" type="slidenum">
              <a:rPr lang="el-GR">
                <a:solidFill>
                  <a:srgbClr val="000000"/>
                </a:solidFill>
                <a:latin typeface="Times New Roman" pitchFamily="16" charset="0"/>
              </a:rPr>
              <a:pPr eaLnBrk="1" hangingPunct="1"/>
              <a:t>3</a:t>
            </a:fld>
            <a:endParaRPr lang="el-GR">
              <a:solidFill>
                <a:srgbClr val="000000"/>
              </a:solidFill>
              <a:latin typeface="Times New Roman" pitchFamily="16" charset="0"/>
            </a:endParaRPr>
          </a:p>
        </p:txBody>
      </p:sp>
      <p:sp>
        <p:nvSpPr>
          <p:cNvPr id="19459" name="Rectangle 1"/>
          <p:cNvSpPr txBox="1">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60"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eaLnBrk="1" hangingPunct="1">
              <a:spcBef>
                <a:spcPts val="450"/>
              </a:spcBef>
            </a:pPr>
            <a:endParaRPr lang="de-AT" smtClean="0">
              <a:latin typeface="Calibri" pitchFamily="32" charset="0"/>
            </a:endParaRPr>
          </a:p>
        </p:txBody>
      </p:sp>
      <p:sp>
        <p:nvSpPr>
          <p:cNvPr id="1946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9pPr>
          </a:lstStyle>
          <a:p>
            <a:pPr algn="r" eaLnBrk="1" hangingPunct="1">
              <a:buClrTx/>
              <a:buFontTx/>
              <a:buNone/>
            </a:pPr>
            <a:fld id="{A9A0148C-83AC-4AB7-8551-13756D72FE6B}" type="slidenum">
              <a:rPr lang="el-GR" sz="1200">
                <a:solidFill>
                  <a:srgbClr val="000000"/>
                </a:solidFill>
              </a:rPr>
              <a:pPr algn="r" eaLnBrk="1" hangingPunct="1">
                <a:buClrTx/>
                <a:buFontTx/>
                <a:buNone/>
              </a:pPr>
              <a:t>3</a:t>
            </a:fld>
            <a:endParaRPr lang="el-GR" sz="120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Working </a:t>
            </a:r>
            <a:r>
              <a:rPr lang="en-US" sz="1200" b="0" i="0" kern="1200" dirty="0" smtClean="0">
                <a:solidFill>
                  <a:schemeClr val="tx1"/>
                </a:solidFill>
                <a:effectLst/>
                <a:latin typeface="+mn-lt"/>
                <a:ea typeface="+mn-ea"/>
                <a:cs typeface="+mn-cs"/>
              </a:rPr>
              <a:t>with Interpreters in Mental Health, </a:t>
            </a:r>
            <a:r>
              <a:rPr lang="en-US" sz="1200" b="0" i="0" u="sng" kern="1200" dirty="0" smtClean="0">
                <a:solidFill>
                  <a:schemeClr val="tx1"/>
                </a:solidFill>
                <a:effectLst/>
                <a:latin typeface="+mn-lt"/>
                <a:ea typeface="+mn-ea"/>
                <a:cs typeface="+mn-cs"/>
              </a:rPr>
              <a:t>H. </a:t>
            </a:r>
            <a:r>
              <a:rPr lang="en-US" sz="1200" b="0" i="0" kern="1200" dirty="0" smtClean="0">
                <a:solidFill>
                  <a:schemeClr val="tx1"/>
                </a:solidFill>
                <a:effectLst/>
                <a:latin typeface="+mn-lt"/>
                <a:ea typeface="+mn-ea"/>
                <a:cs typeface="+mn-cs"/>
              </a:rPr>
              <a:t> , </a:t>
            </a:r>
            <a:r>
              <a:rPr lang="en-US" sz="1200" b="0" i="0" kern="1200" dirty="0" err="1" smtClean="0">
                <a:solidFill>
                  <a:schemeClr val="tx1"/>
                </a:solidFill>
                <a:effectLst/>
                <a:latin typeface="+mn-lt"/>
                <a:ea typeface="+mn-ea"/>
                <a:cs typeface="+mn-cs"/>
              </a:rPr>
              <a:t>Routledge</a:t>
            </a:r>
            <a:r>
              <a:rPr lang="en-US" sz="1200" b="0" i="0" kern="1200" dirty="0" smtClean="0">
                <a:solidFill>
                  <a:schemeClr val="tx1"/>
                </a:solidFill>
                <a:effectLst/>
                <a:latin typeface="+mn-lt"/>
                <a:ea typeface="+mn-ea"/>
                <a:cs typeface="+mn-cs"/>
              </a:rPr>
              <a:t> Chapman &amp; Hall , 2002</a:t>
            </a:r>
            <a:endParaRPr lang="en-GB" dirty="0"/>
          </a:p>
        </p:txBody>
      </p:sp>
      <p:sp>
        <p:nvSpPr>
          <p:cNvPr id="4" name="Slide Number Placeholder 3"/>
          <p:cNvSpPr>
            <a:spLocks noGrp="1"/>
          </p:cNvSpPr>
          <p:nvPr>
            <p:ph type="sldNum" sz="quarter" idx="10"/>
          </p:nvPr>
        </p:nvSpPr>
        <p:spPr/>
        <p:txBody>
          <a:bodyPr/>
          <a:lstStyle/>
          <a:p>
            <a:fld id="{586722EC-FD05-40CA-A7F3-FD6655CC3BB4}" type="slidenum">
              <a:rPr lang="de-DE" smtClean="0"/>
              <a:t>4</a:t>
            </a:fld>
            <a:endParaRPr lang="de-DE"/>
          </a:p>
        </p:txBody>
      </p:sp>
    </p:spTree>
    <p:extLst>
      <p:ext uri="{BB962C8B-B14F-4D97-AF65-F5344CB8AC3E}">
        <p14:creationId xmlns:p14="http://schemas.microsoft.com/office/powerpoint/2010/main" val="3207669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fld id="{586722EC-FD05-40CA-A7F3-FD6655CC3BB4}" type="slidenum">
              <a:rPr lang="de-DE" smtClean="0"/>
              <a:t>5</a:t>
            </a:fld>
            <a:endParaRPr lang="de-DE"/>
          </a:p>
        </p:txBody>
      </p:sp>
    </p:spTree>
    <p:extLst>
      <p:ext uri="{BB962C8B-B14F-4D97-AF65-F5344CB8AC3E}">
        <p14:creationId xmlns:p14="http://schemas.microsoft.com/office/powerpoint/2010/main" val="3653210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fld id="{586722EC-FD05-40CA-A7F3-FD6655CC3BB4}" type="slidenum">
              <a:rPr lang="de-DE" smtClean="0"/>
              <a:t>6</a:t>
            </a:fld>
            <a:endParaRPr lang="de-DE"/>
          </a:p>
        </p:txBody>
      </p:sp>
    </p:spTree>
    <p:extLst>
      <p:ext uri="{BB962C8B-B14F-4D97-AF65-F5344CB8AC3E}">
        <p14:creationId xmlns:p14="http://schemas.microsoft.com/office/powerpoint/2010/main" val="36532101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fld id="{586722EC-FD05-40CA-A7F3-FD6655CC3BB4}" type="slidenum">
              <a:rPr lang="de-DE" smtClean="0"/>
              <a:t>7</a:t>
            </a:fld>
            <a:endParaRPr lang="de-DE"/>
          </a:p>
        </p:txBody>
      </p:sp>
    </p:spTree>
    <p:extLst>
      <p:ext uri="{BB962C8B-B14F-4D97-AF65-F5344CB8AC3E}">
        <p14:creationId xmlns:p14="http://schemas.microsoft.com/office/powerpoint/2010/main" val="36532101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err="1" smtClean="0"/>
              <a:t>Siehe</a:t>
            </a:r>
            <a:r>
              <a:rPr lang="en-US" sz="1200" dirty="0" smtClean="0"/>
              <a:t> </a:t>
            </a:r>
            <a:r>
              <a:rPr lang="en-US" sz="1200" dirty="0" err="1" smtClean="0"/>
              <a:t>auch</a:t>
            </a:r>
            <a:r>
              <a:rPr lang="en-US" sz="1200" dirty="0" smtClean="0"/>
              <a:t> das Istanbul </a:t>
            </a:r>
            <a:r>
              <a:rPr lang="en-US" sz="1200" dirty="0" err="1" smtClean="0"/>
              <a:t>Protokoll</a:t>
            </a:r>
            <a:r>
              <a:rPr lang="en-US" sz="1200" dirty="0" smtClean="0"/>
              <a:t> </a:t>
            </a:r>
            <a:r>
              <a:rPr lang="en-US" sz="1200" dirty="0" err="1" smtClean="0"/>
              <a:t>zu</a:t>
            </a:r>
            <a:r>
              <a:rPr lang="en-US" sz="1200" dirty="0" smtClean="0"/>
              <a:t> </a:t>
            </a:r>
            <a:r>
              <a:rPr lang="en-US" sz="1200" dirty="0" err="1" smtClean="0"/>
              <a:t>Rahmenbedingungen</a:t>
            </a:r>
            <a:r>
              <a:rPr lang="en-US" sz="1200" dirty="0" smtClean="0"/>
              <a:t> in </a:t>
            </a:r>
            <a:r>
              <a:rPr lang="en-US" sz="1200" dirty="0" err="1" smtClean="0"/>
              <a:t>Gefängnissen</a:t>
            </a:r>
            <a:r>
              <a:rPr lang="en-US" sz="1200" dirty="0" smtClean="0"/>
              <a:t>, </a:t>
            </a:r>
            <a:r>
              <a:rPr lang="en-US" sz="1200" dirty="0" err="1" smtClean="0"/>
              <a:t>Vorsicht</a:t>
            </a:r>
            <a:r>
              <a:rPr lang="en-US" sz="1200" dirty="0" smtClean="0"/>
              <a:t> </a:t>
            </a:r>
            <a:r>
              <a:rPr lang="en-US" sz="1200" dirty="0" err="1" smtClean="0"/>
              <a:t>vor</a:t>
            </a:r>
            <a:r>
              <a:rPr lang="en-US" sz="1200" dirty="0" smtClean="0"/>
              <a:t> </a:t>
            </a:r>
            <a:r>
              <a:rPr lang="en-US" sz="1200" dirty="0" err="1" smtClean="0"/>
              <a:t>Kameras</a:t>
            </a:r>
            <a:r>
              <a:rPr lang="en-US" sz="1200" dirty="0" smtClean="0"/>
              <a:t> in </a:t>
            </a:r>
            <a:r>
              <a:rPr lang="en-US" sz="1200" dirty="0" err="1" smtClean="0"/>
              <a:t>Gefängnissen</a:t>
            </a:r>
            <a:r>
              <a:rPr lang="en-US" sz="1200" dirty="0" smtClean="0"/>
              <a:t>.</a:t>
            </a:r>
            <a:endParaRPr lang="en-US" sz="1200" baseline="0" dirty="0" smtClean="0"/>
          </a:p>
          <a:p>
            <a:endParaRPr lang="de-DE" dirty="0"/>
          </a:p>
        </p:txBody>
      </p:sp>
      <p:sp>
        <p:nvSpPr>
          <p:cNvPr id="4" name="Slide Number Placeholder 3"/>
          <p:cNvSpPr>
            <a:spLocks noGrp="1"/>
          </p:cNvSpPr>
          <p:nvPr>
            <p:ph type="sldNum" sz="quarter" idx="10"/>
          </p:nvPr>
        </p:nvSpPr>
        <p:spPr/>
        <p:txBody>
          <a:bodyPr/>
          <a:lstStyle/>
          <a:p>
            <a:fld id="{586722EC-FD05-40CA-A7F3-FD6655CC3BB4}" type="slidenum">
              <a:rPr lang="de-DE" smtClean="0"/>
              <a:t>8</a:t>
            </a:fld>
            <a:endParaRPr lang="de-DE"/>
          </a:p>
        </p:txBody>
      </p:sp>
    </p:spTree>
    <p:extLst>
      <p:ext uri="{BB962C8B-B14F-4D97-AF65-F5344CB8AC3E}">
        <p14:creationId xmlns:p14="http://schemas.microsoft.com/office/powerpoint/2010/main" val="36532101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fld id="{586722EC-FD05-40CA-A7F3-FD6655CC3BB4}" type="slidenum">
              <a:rPr lang="de-DE" smtClean="0"/>
              <a:t>9</a:t>
            </a:fld>
            <a:endParaRPr lang="de-DE"/>
          </a:p>
        </p:txBody>
      </p:sp>
    </p:spTree>
    <p:extLst>
      <p:ext uri="{BB962C8B-B14F-4D97-AF65-F5344CB8AC3E}">
        <p14:creationId xmlns:p14="http://schemas.microsoft.com/office/powerpoint/2010/main" val="3653210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D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de-DE"/>
          </a:p>
        </p:txBody>
      </p:sp>
    </p:spTree>
    <p:extLst>
      <p:ext uri="{BB962C8B-B14F-4D97-AF65-F5344CB8AC3E}">
        <p14:creationId xmlns:p14="http://schemas.microsoft.com/office/powerpoint/2010/main" val="3921726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3467947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7338" y="-107950"/>
            <a:ext cx="2058987" cy="6232525"/>
          </a:xfrm>
        </p:spPr>
        <p:txBody>
          <a:bodyPr vert="eaVert"/>
          <a:lstStyle/>
          <a:p>
            <a:r>
              <a:rPr lang="en-US" smtClean="0"/>
              <a:t>Click to edit Master title style</a:t>
            </a:r>
            <a:endParaRPr lang="de-DE"/>
          </a:p>
        </p:txBody>
      </p:sp>
      <p:sp>
        <p:nvSpPr>
          <p:cNvPr id="3" name="Vertical Text Placeholder 2"/>
          <p:cNvSpPr>
            <a:spLocks noGrp="1"/>
          </p:cNvSpPr>
          <p:nvPr>
            <p:ph type="body" orient="vert" idx="1"/>
          </p:nvPr>
        </p:nvSpPr>
        <p:spPr>
          <a:xfrm>
            <a:off x="457200" y="-107950"/>
            <a:ext cx="6027738" cy="6232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17789877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D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de-DE"/>
          </a:p>
        </p:txBody>
      </p:sp>
    </p:spTree>
    <p:extLst>
      <p:ext uri="{BB962C8B-B14F-4D97-AF65-F5344CB8AC3E}">
        <p14:creationId xmlns:p14="http://schemas.microsoft.com/office/powerpoint/2010/main" val="341349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5500001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32073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sz="half" idx="1"/>
          </p:nvPr>
        </p:nvSpPr>
        <p:spPr>
          <a:xfrm>
            <a:off x="457200" y="1125538"/>
            <a:ext cx="4037013"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Content Placeholder 3"/>
          <p:cNvSpPr>
            <a:spLocks noGrp="1"/>
          </p:cNvSpPr>
          <p:nvPr>
            <p:ph sz="half" idx="2"/>
          </p:nvPr>
        </p:nvSpPr>
        <p:spPr>
          <a:xfrm>
            <a:off x="4646613" y="1125538"/>
            <a:ext cx="4038600"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5588718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26461221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Tree>
    <p:extLst>
      <p:ext uri="{BB962C8B-B14F-4D97-AF65-F5344CB8AC3E}">
        <p14:creationId xmlns:p14="http://schemas.microsoft.com/office/powerpoint/2010/main" val="10450141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27958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086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39714671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539471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23007821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7338" y="-107950"/>
            <a:ext cx="2058987" cy="6232525"/>
          </a:xfrm>
        </p:spPr>
        <p:txBody>
          <a:bodyPr vert="eaVert"/>
          <a:lstStyle/>
          <a:p>
            <a:r>
              <a:rPr lang="en-US" smtClean="0"/>
              <a:t>Click to edit Master title style</a:t>
            </a:r>
            <a:endParaRPr lang="de-DE"/>
          </a:p>
        </p:txBody>
      </p:sp>
      <p:sp>
        <p:nvSpPr>
          <p:cNvPr id="3" name="Vertical Text Placeholder 2"/>
          <p:cNvSpPr>
            <a:spLocks noGrp="1"/>
          </p:cNvSpPr>
          <p:nvPr>
            <p:ph type="body" orient="vert" idx="1"/>
          </p:nvPr>
        </p:nvSpPr>
        <p:spPr>
          <a:xfrm>
            <a:off x="457200" y="-107950"/>
            <a:ext cx="6027738" cy="6232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15327423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D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de-DE"/>
          </a:p>
        </p:txBody>
      </p:sp>
    </p:spTree>
    <p:extLst>
      <p:ext uri="{BB962C8B-B14F-4D97-AF65-F5344CB8AC3E}">
        <p14:creationId xmlns:p14="http://schemas.microsoft.com/office/powerpoint/2010/main" val="12738793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15109228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874413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sz="half" idx="1"/>
          </p:nvPr>
        </p:nvSpPr>
        <p:spPr>
          <a:xfrm>
            <a:off x="457200" y="1125538"/>
            <a:ext cx="4037013"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Content Placeholder 3"/>
          <p:cNvSpPr>
            <a:spLocks noGrp="1"/>
          </p:cNvSpPr>
          <p:nvPr>
            <p:ph sz="half" idx="2"/>
          </p:nvPr>
        </p:nvSpPr>
        <p:spPr>
          <a:xfrm>
            <a:off x="4646613" y="1125538"/>
            <a:ext cx="4038600"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29724953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19876132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Tree>
    <p:extLst>
      <p:ext uri="{BB962C8B-B14F-4D97-AF65-F5344CB8AC3E}">
        <p14:creationId xmlns:p14="http://schemas.microsoft.com/office/powerpoint/2010/main" val="16376489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896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2400015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2589464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718459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3135290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7338" y="-107950"/>
            <a:ext cx="2058987" cy="6232525"/>
          </a:xfrm>
        </p:spPr>
        <p:txBody>
          <a:bodyPr vert="eaVert"/>
          <a:lstStyle/>
          <a:p>
            <a:r>
              <a:rPr lang="en-US" smtClean="0"/>
              <a:t>Click to edit Master title style</a:t>
            </a:r>
            <a:endParaRPr lang="de-DE"/>
          </a:p>
        </p:txBody>
      </p:sp>
      <p:sp>
        <p:nvSpPr>
          <p:cNvPr id="3" name="Vertical Text Placeholder 2"/>
          <p:cNvSpPr>
            <a:spLocks noGrp="1"/>
          </p:cNvSpPr>
          <p:nvPr>
            <p:ph type="body" orient="vert" idx="1"/>
          </p:nvPr>
        </p:nvSpPr>
        <p:spPr>
          <a:xfrm>
            <a:off x="457200" y="-107950"/>
            <a:ext cx="6027738" cy="6232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532712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sz="half" idx="1"/>
          </p:nvPr>
        </p:nvSpPr>
        <p:spPr>
          <a:xfrm>
            <a:off x="457200" y="1125538"/>
            <a:ext cx="4037013"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Content Placeholder 3"/>
          <p:cNvSpPr>
            <a:spLocks noGrp="1"/>
          </p:cNvSpPr>
          <p:nvPr>
            <p:ph sz="half" idx="2"/>
          </p:nvPr>
        </p:nvSpPr>
        <p:spPr>
          <a:xfrm>
            <a:off x="4646613" y="1125538"/>
            <a:ext cx="4038600"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1974531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1398514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Tree>
    <p:extLst>
      <p:ext uri="{BB962C8B-B14F-4D97-AF65-F5344CB8AC3E}">
        <p14:creationId xmlns:p14="http://schemas.microsoft.com/office/powerpoint/2010/main" val="3569386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7626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01687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24072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image" Target="../media/image4.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5.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6" Type="http://schemas.openxmlformats.org/officeDocument/2006/relationships/image" Target="../media/image4.jpe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jpe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68313" y="-107950"/>
            <a:ext cx="8228012" cy="1311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smtClean="0"/>
              <a:t>Klicken Sie, um das Format des Titeltextes zu bearbeiten</a:t>
            </a:r>
          </a:p>
        </p:txBody>
      </p:sp>
      <p:sp>
        <p:nvSpPr>
          <p:cNvPr id="1027" name="Rectangle 2"/>
          <p:cNvSpPr>
            <a:spLocks noGrp="1" noChangeArrowheads="1"/>
          </p:cNvSpPr>
          <p:nvPr>
            <p:ph type="body" idx="1"/>
          </p:nvPr>
        </p:nvSpPr>
        <p:spPr bwMode="auto">
          <a:xfrm>
            <a:off x="457200" y="1125538"/>
            <a:ext cx="8228013" cy="4999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smtClean="0"/>
              <a:t>Klicken Sie, um die Formate des Gliederungstextes zu bearbeiten</a:t>
            </a:r>
          </a:p>
          <a:p>
            <a:pPr lvl="1"/>
            <a:r>
              <a:rPr lang="en-GB" smtClean="0"/>
              <a:t>Zweite Gliederungsebene</a:t>
            </a:r>
          </a:p>
          <a:p>
            <a:pPr lvl="2"/>
            <a:r>
              <a:rPr lang="en-GB" smtClean="0"/>
              <a:t>Dritte Gliederungsebene</a:t>
            </a:r>
          </a:p>
          <a:p>
            <a:pPr lvl="3"/>
            <a:r>
              <a:rPr lang="en-GB" smtClean="0"/>
              <a:t>Vierte Gliederungsebene</a:t>
            </a:r>
          </a:p>
          <a:p>
            <a:pPr lvl="4"/>
            <a:r>
              <a:rPr lang="en-GB" smtClean="0"/>
              <a:t>Fünfte Gliederungsebene</a:t>
            </a:r>
          </a:p>
          <a:p>
            <a:pPr lvl="4"/>
            <a:r>
              <a:rPr lang="en-GB" smtClean="0"/>
              <a:t>Sechste Gliederungsebene</a:t>
            </a:r>
          </a:p>
          <a:p>
            <a:pPr lvl="4"/>
            <a:r>
              <a:rPr lang="en-GB" smtClean="0"/>
              <a:t>Siebente Gliederungsebene</a:t>
            </a:r>
          </a:p>
          <a:p>
            <a:pPr lvl="4"/>
            <a:r>
              <a:rPr lang="en-GB" smtClean="0"/>
              <a:t>Achte Gliederungsebene</a:t>
            </a:r>
          </a:p>
          <a:p>
            <a:pPr lvl="4"/>
            <a:r>
              <a:rPr lang="en-GB" smtClean="0"/>
              <a:t>Neunte Gliederungsebene</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2pPr>
      <a:lvl3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3pPr>
      <a:lvl4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4pPr>
      <a:lvl5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5pPr>
      <a:lvl6pPr marL="2514600" indent="-228600" algn="ctr" defTabSz="449263" rtl="0" fontAlgn="base">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6pPr>
      <a:lvl7pPr marL="2971800" indent="-228600" algn="ctr" defTabSz="449263" rtl="0" fontAlgn="base">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7pPr>
      <a:lvl8pPr marL="3429000" indent="-228600" algn="ctr" defTabSz="449263" rtl="0" fontAlgn="base">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8pPr>
      <a:lvl9pPr marL="3886200" indent="-228600" algn="ctr" defTabSz="449263" rtl="0" fontAlgn="base">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6" charset="0"/>
        <a:defRPr sz="3200">
          <a:solidFill>
            <a:srgbClr val="262626"/>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6" charset="0"/>
        <a:defRPr sz="2800">
          <a:solidFill>
            <a:srgbClr val="262626"/>
          </a:solidFill>
          <a:latin typeface="+mn-lt"/>
        </a:defRPr>
      </a:lvl2pPr>
      <a:lvl3pPr marL="1143000" indent="-228600" algn="l" defTabSz="449263" rtl="0" eaLnBrk="0" fontAlgn="base" hangingPunct="0">
        <a:spcBef>
          <a:spcPts val="600"/>
        </a:spcBef>
        <a:spcAft>
          <a:spcPct val="0"/>
        </a:spcAft>
        <a:buClr>
          <a:srgbClr val="000000"/>
        </a:buClr>
        <a:buSzPct val="100000"/>
        <a:buFont typeface="Times New Roman" pitchFamily="16" charset="0"/>
        <a:defRPr sz="2400">
          <a:solidFill>
            <a:srgbClr val="262626"/>
          </a:solidFill>
          <a:latin typeface="+mn-lt"/>
        </a:defRPr>
      </a:lvl3pPr>
      <a:lvl4pPr marL="1600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262626"/>
          </a:solidFill>
          <a:latin typeface="+mn-lt"/>
        </a:defRPr>
      </a:lvl4pPr>
      <a:lvl5pPr marL="20574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262626"/>
          </a:solidFill>
          <a:latin typeface="+mn-lt"/>
        </a:defRPr>
      </a:lvl5pPr>
      <a:lvl6pPr marL="2514600" indent="-228600" algn="l" defTabSz="449263" rtl="0" fontAlgn="base">
        <a:spcBef>
          <a:spcPts val="500"/>
        </a:spcBef>
        <a:spcAft>
          <a:spcPct val="0"/>
        </a:spcAft>
        <a:buClr>
          <a:srgbClr val="000000"/>
        </a:buClr>
        <a:buSzPct val="100000"/>
        <a:buFont typeface="Times New Roman" pitchFamily="16" charset="0"/>
        <a:defRPr sz="2000">
          <a:solidFill>
            <a:srgbClr val="262626"/>
          </a:solidFill>
          <a:latin typeface="+mn-lt"/>
        </a:defRPr>
      </a:lvl6pPr>
      <a:lvl7pPr marL="2971800" indent="-228600" algn="l" defTabSz="449263" rtl="0" fontAlgn="base">
        <a:spcBef>
          <a:spcPts val="500"/>
        </a:spcBef>
        <a:spcAft>
          <a:spcPct val="0"/>
        </a:spcAft>
        <a:buClr>
          <a:srgbClr val="000000"/>
        </a:buClr>
        <a:buSzPct val="100000"/>
        <a:buFont typeface="Times New Roman" pitchFamily="16" charset="0"/>
        <a:defRPr sz="2000">
          <a:solidFill>
            <a:srgbClr val="262626"/>
          </a:solidFill>
          <a:latin typeface="+mn-lt"/>
        </a:defRPr>
      </a:lvl7pPr>
      <a:lvl8pPr marL="3429000" indent="-228600" algn="l" defTabSz="449263" rtl="0" fontAlgn="base">
        <a:spcBef>
          <a:spcPts val="500"/>
        </a:spcBef>
        <a:spcAft>
          <a:spcPct val="0"/>
        </a:spcAft>
        <a:buClr>
          <a:srgbClr val="000000"/>
        </a:buClr>
        <a:buSzPct val="100000"/>
        <a:buFont typeface="Times New Roman" pitchFamily="16" charset="0"/>
        <a:defRPr sz="2000">
          <a:solidFill>
            <a:srgbClr val="262626"/>
          </a:solidFill>
          <a:latin typeface="+mn-lt"/>
        </a:defRPr>
      </a:lvl8pPr>
      <a:lvl9pPr marL="3886200" indent="-228600" algn="l" defTabSz="449263" rtl="0" fontAlgn="base">
        <a:spcBef>
          <a:spcPts val="500"/>
        </a:spcBef>
        <a:spcAft>
          <a:spcPct val="0"/>
        </a:spcAft>
        <a:buClr>
          <a:srgbClr val="000000"/>
        </a:buClr>
        <a:buSzPct val="100000"/>
        <a:buFont typeface="Times New Roman" pitchFamily="16" charset="0"/>
        <a:defRPr sz="2000">
          <a:solidFill>
            <a:srgbClr val="262626"/>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034213" y="6500813"/>
            <a:ext cx="823912" cy="28733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075" name="Picture 2"/>
          <p:cNvPicPr>
            <a:picLocks noChangeAspect="1" noChangeArrowheads="1"/>
          </p:cNvPicPr>
          <p:nvPr/>
        </p:nvPicPr>
        <p:blipFill>
          <a:blip r:embed="rId15">
            <a:extLst>
              <a:ext uri="{28A0092B-C50C-407E-A947-70E740481C1C}">
                <a14:useLocalDpi xmlns:a14="http://schemas.microsoft.com/office/drawing/2010/main" val="0"/>
              </a:ext>
            </a:extLst>
          </a:blip>
          <a:srcRect l="1314" t="3102" r="63214" b="37788"/>
          <a:stretch>
            <a:fillRect/>
          </a:stretch>
        </p:blipFill>
        <p:spPr bwMode="auto">
          <a:xfrm>
            <a:off x="7907338" y="6494463"/>
            <a:ext cx="409575" cy="287337"/>
          </a:xfrm>
          <a:prstGeom prst="rect">
            <a:avLst/>
          </a:prstGeom>
          <a:noFill/>
          <a:ln>
            <a:noFill/>
          </a:ln>
          <a:effectLst/>
          <a:extLst>
            <a:ext uri="{909E8E84-426E-40DD-AFC4-6F175D3DCCD1}">
              <a14:hiddenFill xmlns:a14="http://schemas.microsoft.com/office/drawing/2010/main">
                <a:blipFill dpi="0" rotWithShape="0">
                  <a:blip/>
                  <a:srcRect l="1314" t="3102" r="63214" b="37788"/>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076" name="Picture 3"/>
          <p:cNvPicPr>
            <a:picLocks noChangeAspect="1" noChangeArrowheads="1"/>
          </p:cNvPicPr>
          <p:nvPr/>
        </p:nvPicPr>
        <p:blipFill>
          <a:blip r:embed="rId16">
            <a:extLst>
              <a:ext uri="{28A0092B-C50C-407E-A947-70E740481C1C}">
                <a14:useLocalDpi xmlns:a14="http://schemas.microsoft.com/office/drawing/2010/main" val="0"/>
              </a:ext>
            </a:extLst>
          </a:blip>
          <a:srcRect l="38107" r="7919" b="52925"/>
          <a:stretch>
            <a:fillRect/>
          </a:stretch>
        </p:blipFill>
        <p:spPr bwMode="auto">
          <a:xfrm>
            <a:off x="8299450" y="6491288"/>
            <a:ext cx="788988" cy="287337"/>
          </a:xfrm>
          <a:prstGeom prst="rect">
            <a:avLst/>
          </a:prstGeom>
          <a:noFill/>
          <a:ln>
            <a:noFill/>
          </a:ln>
          <a:effectLst/>
          <a:extLst>
            <a:ext uri="{909E8E84-426E-40DD-AFC4-6F175D3DCCD1}">
              <a14:hiddenFill xmlns:a14="http://schemas.microsoft.com/office/drawing/2010/main">
                <a:blipFill dpi="0" rotWithShape="0">
                  <a:blip/>
                  <a:srcRect l="38107" r="7919" b="52925"/>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7" name="Rectangle 4"/>
          <p:cNvSpPr>
            <a:spLocks noGrp="1" noChangeArrowheads="1"/>
          </p:cNvSpPr>
          <p:nvPr>
            <p:ph type="title"/>
          </p:nvPr>
        </p:nvSpPr>
        <p:spPr bwMode="auto">
          <a:xfrm>
            <a:off x="468313" y="-107950"/>
            <a:ext cx="8228012" cy="1311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smtClean="0"/>
              <a:t>Klicken Sie, um das Format des Titeltextes zu bearbeiten</a:t>
            </a:r>
          </a:p>
        </p:txBody>
      </p:sp>
      <p:sp>
        <p:nvSpPr>
          <p:cNvPr id="3078" name="Rectangle 5"/>
          <p:cNvSpPr>
            <a:spLocks noGrp="1" noChangeArrowheads="1"/>
          </p:cNvSpPr>
          <p:nvPr>
            <p:ph type="body" idx="1"/>
          </p:nvPr>
        </p:nvSpPr>
        <p:spPr bwMode="auto">
          <a:xfrm>
            <a:off x="457200" y="1125538"/>
            <a:ext cx="8228013" cy="4999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smtClean="0"/>
              <a:t>Klicken Sie, um die Formate des Gliederungstextes zu bearbeiten</a:t>
            </a:r>
          </a:p>
          <a:p>
            <a:pPr lvl="1"/>
            <a:r>
              <a:rPr lang="en-GB" smtClean="0"/>
              <a:t>Zweite Gliederungsebene</a:t>
            </a:r>
          </a:p>
          <a:p>
            <a:pPr lvl="2"/>
            <a:r>
              <a:rPr lang="en-GB" smtClean="0"/>
              <a:t>Dritte Gliederungsebene</a:t>
            </a:r>
          </a:p>
          <a:p>
            <a:pPr lvl="3"/>
            <a:r>
              <a:rPr lang="en-GB" smtClean="0"/>
              <a:t>Vierte Gliederungsebene</a:t>
            </a:r>
          </a:p>
          <a:p>
            <a:pPr lvl="4"/>
            <a:r>
              <a:rPr lang="en-GB" smtClean="0"/>
              <a:t>Fünfte Gliederungsebene</a:t>
            </a:r>
          </a:p>
          <a:p>
            <a:pPr lvl="4"/>
            <a:r>
              <a:rPr lang="en-GB" smtClean="0"/>
              <a:t>Sechste Gliederungsebene</a:t>
            </a:r>
          </a:p>
          <a:p>
            <a:pPr lvl="4"/>
            <a:r>
              <a:rPr lang="en-GB" smtClean="0"/>
              <a:t>Siebente Gliederungsebene</a:t>
            </a:r>
          </a:p>
          <a:p>
            <a:pPr lvl="4"/>
            <a:r>
              <a:rPr lang="en-GB" smtClean="0"/>
              <a:t>Achte Gliederungsebene</a:t>
            </a:r>
          </a:p>
          <a:p>
            <a:pPr lvl="4"/>
            <a:r>
              <a:rPr lang="en-GB" smtClean="0"/>
              <a:t>Neunte Gliederungsebene</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2pPr>
      <a:lvl3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3pPr>
      <a:lvl4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4pPr>
      <a:lvl5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5pPr>
      <a:lvl6pPr marL="2514600" indent="-228600" algn="ctr" defTabSz="449263" rtl="0" fontAlgn="base">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6pPr>
      <a:lvl7pPr marL="2971800" indent="-228600" algn="ctr" defTabSz="449263" rtl="0" fontAlgn="base">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7pPr>
      <a:lvl8pPr marL="3429000" indent="-228600" algn="ctr" defTabSz="449263" rtl="0" fontAlgn="base">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8pPr>
      <a:lvl9pPr marL="3886200" indent="-228600" algn="ctr" defTabSz="449263" rtl="0" fontAlgn="base">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6" charset="0"/>
        <a:defRPr sz="3200">
          <a:solidFill>
            <a:srgbClr val="262626"/>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6" charset="0"/>
        <a:defRPr sz="2800">
          <a:solidFill>
            <a:srgbClr val="262626"/>
          </a:solidFill>
          <a:latin typeface="+mn-lt"/>
        </a:defRPr>
      </a:lvl2pPr>
      <a:lvl3pPr marL="1143000" indent="-228600" algn="l" defTabSz="449263" rtl="0" eaLnBrk="0" fontAlgn="base" hangingPunct="0">
        <a:spcBef>
          <a:spcPts val="600"/>
        </a:spcBef>
        <a:spcAft>
          <a:spcPct val="0"/>
        </a:spcAft>
        <a:buClr>
          <a:srgbClr val="000000"/>
        </a:buClr>
        <a:buSzPct val="100000"/>
        <a:buFont typeface="Times New Roman" pitchFamily="16" charset="0"/>
        <a:defRPr sz="2400">
          <a:solidFill>
            <a:srgbClr val="262626"/>
          </a:solidFill>
          <a:latin typeface="+mn-lt"/>
        </a:defRPr>
      </a:lvl3pPr>
      <a:lvl4pPr marL="1600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262626"/>
          </a:solidFill>
          <a:latin typeface="+mn-lt"/>
        </a:defRPr>
      </a:lvl4pPr>
      <a:lvl5pPr marL="20574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262626"/>
          </a:solidFill>
          <a:latin typeface="+mn-lt"/>
        </a:defRPr>
      </a:lvl5pPr>
      <a:lvl6pPr marL="2514600" indent="-228600" algn="l" defTabSz="449263" rtl="0" fontAlgn="base">
        <a:spcBef>
          <a:spcPts val="500"/>
        </a:spcBef>
        <a:spcAft>
          <a:spcPct val="0"/>
        </a:spcAft>
        <a:buClr>
          <a:srgbClr val="000000"/>
        </a:buClr>
        <a:buSzPct val="100000"/>
        <a:buFont typeface="Times New Roman" pitchFamily="16" charset="0"/>
        <a:defRPr sz="2000">
          <a:solidFill>
            <a:srgbClr val="262626"/>
          </a:solidFill>
          <a:latin typeface="+mn-lt"/>
        </a:defRPr>
      </a:lvl6pPr>
      <a:lvl7pPr marL="2971800" indent="-228600" algn="l" defTabSz="449263" rtl="0" fontAlgn="base">
        <a:spcBef>
          <a:spcPts val="500"/>
        </a:spcBef>
        <a:spcAft>
          <a:spcPct val="0"/>
        </a:spcAft>
        <a:buClr>
          <a:srgbClr val="000000"/>
        </a:buClr>
        <a:buSzPct val="100000"/>
        <a:buFont typeface="Times New Roman" pitchFamily="16" charset="0"/>
        <a:defRPr sz="2000">
          <a:solidFill>
            <a:srgbClr val="262626"/>
          </a:solidFill>
          <a:latin typeface="+mn-lt"/>
        </a:defRPr>
      </a:lvl7pPr>
      <a:lvl8pPr marL="3429000" indent="-228600" algn="l" defTabSz="449263" rtl="0" fontAlgn="base">
        <a:spcBef>
          <a:spcPts val="500"/>
        </a:spcBef>
        <a:spcAft>
          <a:spcPct val="0"/>
        </a:spcAft>
        <a:buClr>
          <a:srgbClr val="000000"/>
        </a:buClr>
        <a:buSzPct val="100000"/>
        <a:buFont typeface="Times New Roman" pitchFamily="16" charset="0"/>
        <a:defRPr sz="2000">
          <a:solidFill>
            <a:srgbClr val="262626"/>
          </a:solidFill>
          <a:latin typeface="+mn-lt"/>
        </a:defRPr>
      </a:lvl8pPr>
      <a:lvl9pPr marL="3886200" indent="-228600" algn="l" defTabSz="449263" rtl="0" fontAlgn="base">
        <a:spcBef>
          <a:spcPts val="500"/>
        </a:spcBef>
        <a:spcAft>
          <a:spcPct val="0"/>
        </a:spcAft>
        <a:buClr>
          <a:srgbClr val="000000"/>
        </a:buClr>
        <a:buSzPct val="100000"/>
        <a:buFont typeface="Times New Roman" pitchFamily="16" charset="0"/>
        <a:defRPr sz="2000">
          <a:solidFill>
            <a:srgbClr val="262626"/>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pic>
        <p:nvPicPr>
          <p:cNvPr id="4098" name="Picture 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034213" y="6500813"/>
            <a:ext cx="823912" cy="28733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099" name="Picture 2"/>
          <p:cNvPicPr>
            <a:picLocks noChangeAspect="1" noChangeArrowheads="1"/>
          </p:cNvPicPr>
          <p:nvPr/>
        </p:nvPicPr>
        <p:blipFill>
          <a:blip r:embed="rId15">
            <a:extLst>
              <a:ext uri="{28A0092B-C50C-407E-A947-70E740481C1C}">
                <a14:useLocalDpi xmlns:a14="http://schemas.microsoft.com/office/drawing/2010/main" val="0"/>
              </a:ext>
            </a:extLst>
          </a:blip>
          <a:srcRect l="1314" t="3102" r="63214" b="37788"/>
          <a:stretch>
            <a:fillRect/>
          </a:stretch>
        </p:blipFill>
        <p:spPr bwMode="auto">
          <a:xfrm>
            <a:off x="7907338" y="6494463"/>
            <a:ext cx="409575" cy="287337"/>
          </a:xfrm>
          <a:prstGeom prst="rect">
            <a:avLst/>
          </a:prstGeom>
          <a:noFill/>
          <a:ln>
            <a:noFill/>
          </a:ln>
          <a:effectLst/>
          <a:extLst>
            <a:ext uri="{909E8E84-426E-40DD-AFC4-6F175D3DCCD1}">
              <a14:hiddenFill xmlns:a14="http://schemas.microsoft.com/office/drawing/2010/main">
                <a:blipFill dpi="0" rotWithShape="0">
                  <a:blip/>
                  <a:srcRect l="1314" t="3102" r="63214" b="37788"/>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100" name="Picture 3"/>
          <p:cNvPicPr>
            <a:picLocks noChangeAspect="1" noChangeArrowheads="1"/>
          </p:cNvPicPr>
          <p:nvPr/>
        </p:nvPicPr>
        <p:blipFill>
          <a:blip r:embed="rId16">
            <a:extLst>
              <a:ext uri="{28A0092B-C50C-407E-A947-70E740481C1C}">
                <a14:useLocalDpi xmlns:a14="http://schemas.microsoft.com/office/drawing/2010/main" val="0"/>
              </a:ext>
            </a:extLst>
          </a:blip>
          <a:srcRect l="38107" r="7919" b="52925"/>
          <a:stretch>
            <a:fillRect/>
          </a:stretch>
        </p:blipFill>
        <p:spPr bwMode="auto">
          <a:xfrm>
            <a:off x="8299450" y="6491288"/>
            <a:ext cx="788988" cy="287337"/>
          </a:xfrm>
          <a:prstGeom prst="rect">
            <a:avLst/>
          </a:prstGeom>
          <a:noFill/>
          <a:ln>
            <a:noFill/>
          </a:ln>
          <a:effectLst/>
          <a:extLst>
            <a:ext uri="{909E8E84-426E-40DD-AFC4-6F175D3DCCD1}">
              <a14:hiddenFill xmlns:a14="http://schemas.microsoft.com/office/drawing/2010/main">
                <a:blipFill dpi="0" rotWithShape="0">
                  <a:blip/>
                  <a:srcRect l="38107" r="7919" b="52925"/>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101" name="Rectangle 4"/>
          <p:cNvSpPr>
            <a:spLocks noGrp="1" noChangeArrowheads="1"/>
          </p:cNvSpPr>
          <p:nvPr>
            <p:ph type="title"/>
          </p:nvPr>
        </p:nvSpPr>
        <p:spPr bwMode="auto">
          <a:xfrm>
            <a:off x="468313" y="-107950"/>
            <a:ext cx="8228012" cy="1311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smtClean="0"/>
              <a:t>Klicken Sie, um das Format des Titeltextes zu bearbeiten</a:t>
            </a:r>
          </a:p>
        </p:txBody>
      </p:sp>
      <p:sp>
        <p:nvSpPr>
          <p:cNvPr id="4102" name="Rectangle 5"/>
          <p:cNvSpPr>
            <a:spLocks noGrp="1" noChangeArrowheads="1"/>
          </p:cNvSpPr>
          <p:nvPr>
            <p:ph type="body" idx="1"/>
          </p:nvPr>
        </p:nvSpPr>
        <p:spPr bwMode="auto">
          <a:xfrm>
            <a:off x="457200" y="1125538"/>
            <a:ext cx="8228013" cy="4999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smtClean="0"/>
              <a:t>Klicken Sie, um die Formate des Gliederungstextes zu bearbeiten</a:t>
            </a:r>
          </a:p>
          <a:p>
            <a:pPr lvl="1"/>
            <a:r>
              <a:rPr lang="en-GB" smtClean="0"/>
              <a:t>Zweite Gliederungsebene</a:t>
            </a:r>
          </a:p>
          <a:p>
            <a:pPr lvl="2"/>
            <a:r>
              <a:rPr lang="en-GB" smtClean="0"/>
              <a:t>Dritte Gliederungsebene</a:t>
            </a:r>
          </a:p>
          <a:p>
            <a:pPr lvl="3"/>
            <a:r>
              <a:rPr lang="en-GB" smtClean="0"/>
              <a:t>Vierte Gliederungsebene</a:t>
            </a:r>
          </a:p>
          <a:p>
            <a:pPr lvl="4"/>
            <a:r>
              <a:rPr lang="en-GB" smtClean="0"/>
              <a:t>Fünfte Gliederungsebene</a:t>
            </a:r>
          </a:p>
          <a:p>
            <a:pPr lvl="4"/>
            <a:r>
              <a:rPr lang="en-GB" smtClean="0"/>
              <a:t>Sechste Gliederungsebene</a:t>
            </a:r>
          </a:p>
          <a:p>
            <a:pPr lvl="4"/>
            <a:r>
              <a:rPr lang="en-GB" smtClean="0"/>
              <a:t>Siebente Gliederungsebene</a:t>
            </a:r>
          </a:p>
          <a:p>
            <a:pPr lvl="4"/>
            <a:r>
              <a:rPr lang="en-GB" smtClean="0"/>
              <a:t>Achte Gliederungsebene</a:t>
            </a:r>
          </a:p>
          <a:p>
            <a:pPr lvl="4"/>
            <a:r>
              <a:rPr lang="en-GB" smtClean="0"/>
              <a:t>Neunte Gliederungsebene</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2pPr>
      <a:lvl3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3pPr>
      <a:lvl4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4pPr>
      <a:lvl5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5pPr>
      <a:lvl6pPr marL="2514600" indent="-228600" algn="ctr" defTabSz="449263" rtl="0" fontAlgn="base">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6pPr>
      <a:lvl7pPr marL="2971800" indent="-228600" algn="ctr" defTabSz="449263" rtl="0" fontAlgn="base">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7pPr>
      <a:lvl8pPr marL="3429000" indent="-228600" algn="ctr" defTabSz="449263" rtl="0" fontAlgn="base">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8pPr>
      <a:lvl9pPr marL="3886200" indent="-228600" algn="ctr" defTabSz="449263" rtl="0" fontAlgn="base">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6" charset="0"/>
        <a:defRPr sz="3200">
          <a:solidFill>
            <a:srgbClr val="262626"/>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6" charset="0"/>
        <a:defRPr sz="2800">
          <a:solidFill>
            <a:srgbClr val="262626"/>
          </a:solidFill>
          <a:latin typeface="+mn-lt"/>
        </a:defRPr>
      </a:lvl2pPr>
      <a:lvl3pPr marL="1143000" indent="-228600" algn="l" defTabSz="449263" rtl="0" eaLnBrk="0" fontAlgn="base" hangingPunct="0">
        <a:spcBef>
          <a:spcPts val="600"/>
        </a:spcBef>
        <a:spcAft>
          <a:spcPct val="0"/>
        </a:spcAft>
        <a:buClr>
          <a:srgbClr val="000000"/>
        </a:buClr>
        <a:buSzPct val="100000"/>
        <a:buFont typeface="Times New Roman" pitchFamily="16" charset="0"/>
        <a:defRPr sz="2400">
          <a:solidFill>
            <a:srgbClr val="262626"/>
          </a:solidFill>
          <a:latin typeface="+mn-lt"/>
        </a:defRPr>
      </a:lvl3pPr>
      <a:lvl4pPr marL="1600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262626"/>
          </a:solidFill>
          <a:latin typeface="+mn-lt"/>
        </a:defRPr>
      </a:lvl4pPr>
      <a:lvl5pPr marL="20574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262626"/>
          </a:solidFill>
          <a:latin typeface="+mn-lt"/>
        </a:defRPr>
      </a:lvl5pPr>
      <a:lvl6pPr marL="2514600" indent="-228600" algn="l" defTabSz="449263" rtl="0" fontAlgn="base">
        <a:spcBef>
          <a:spcPts val="500"/>
        </a:spcBef>
        <a:spcAft>
          <a:spcPct val="0"/>
        </a:spcAft>
        <a:buClr>
          <a:srgbClr val="000000"/>
        </a:buClr>
        <a:buSzPct val="100000"/>
        <a:buFont typeface="Times New Roman" pitchFamily="16" charset="0"/>
        <a:defRPr sz="2000">
          <a:solidFill>
            <a:srgbClr val="262626"/>
          </a:solidFill>
          <a:latin typeface="+mn-lt"/>
        </a:defRPr>
      </a:lvl6pPr>
      <a:lvl7pPr marL="2971800" indent="-228600" algn="l" defTabSz="449263" rtl="0" fontAlgn="base">
        <a:spcBef>
          <a:spcPts val="500"/>
        </a:spcBef>
        <a:spcAft>
          <a:spcPct val="0"/>
        </a:spcAft>
        <a:buClr>
          <a:srgbClr val="000000"/>
        </a:buClr>
        <a:buSzPct val="100000"/>
        <a:buFont typeface="Times New Roman" pitchFamily="16" charset="0"/>
        <a:defRPr sz="2000">
          <a:solidFill>
            <a:srgbClr val="262626"/>
          </a:solidFill>
          <a:latin typeface="+mn-lt"/>
        </a:defRPr>
      </a:lvl7pPr>
      <a:lvl8pPr marL="3429000" indent="-228600" algn="l" defTabSz="449263" rtl="0" fontAlgn="base">
        <a:spcBef>
          <a:spcPts val="500"/>
        </a:spcBef>
        <a:spcAft>
          <a:spcPct val="0"/>
        </a:spcAft>
        <a:buClr>
          <a:srgbClr val="000000"/>
        </a:buClr>
        <a:buSzPct val="100000"/>
        <a:buFont typeface="Times New Roman" pitchFamily="16" charset="0"/>
        <a:defRPr sz="2000">
          <a:solidFill>
            <a:srgbClr val="262626"/>
          </a:solidFill>
          <a:latin typeface="+mn-lt"/>
        </a:defRPr>
      </a:lvl8pPr>
      <a:lvl9pPr marL="3886200" indent="-228600" algn="l" defTabSz="449263" rtl="0" fontAlgn="base">
        <a:spcBef>
          <a:spcPts val="500"/>
        </a:spcBef>
        <a:spcAft>
          <a:spcPct val="0"/>
        </a:spcAft>
        <a:buClr>
          <a:srgbClr val="000000"/>
        </a:buClr>
        <a:buSzPct val="100000"/>
        <a:buFont typeface="Times New Roman" pitchFamily="16" charset="0"/>
        <a:defRPr sz="2000">
          <a:solidFill>
            <a:srgbClr val="262626"/>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8.xml"/><Relationship Id="rId5" Type="http://schemas.openxmlformats.org/officeDocument/2006/relationships/hyperlink" Target="http://creativecommons.org/" TargetMode="External"/><Relationship Id="rId4" Type="http://schemas.openxmlformats.org/officeDocument/2006/relationships/hyperlink" Target="http://creativecommons.org/licenses/by-nc-nd/3.0/"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DE" dirty="0" smtClean="0"/>
              <a:t>Arbeit mit Übersetzern</a:t>
            </a:r>
            <a:endParaRPr lang="de-DE" dirty="0"/>
          </a:p>
        </p:txBody>
      </p:sp>
      <p:sp>
        <p:nvSpPr>
          <p:cNvPr id="3" name="Subtitle 2"/>
          <p:cNvSpPr>
            <a:spLocks noGrp="1"/>
          </p:cNvSpPr>
          <p:nvPr>
            <p:ph type="subTitle" idx="1"/>
          </p:nvPr>
        </p:nvSpPr>
        <p:spPr/>
        <p:txBody>
          <a:bodyPr/>
          <a:lstStyle/>
          <a:p>
            <a:endParaRPr lang="de-DE" dirty="0"/>
          </a:p>
        </p:txBody>
      </p:sp>
    </p:spTree>
    <p:extLst>
      <p:ext uri="{BB962C8B-B14F-4D97-AF65-F5344CB8AC3E}">
        <p14:creationId xmlns:p14="http://schemas.microsoft.com/office/powerpoint/2010/main" val="2740713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3600" dirty="0" smtClean="0"/>
              <a:t>Übersetzer als Kulturberater</a:t>
            </a:r>
            <a:endParaRPr lang="de-DE" sz="3600" dirty="0"/>
          </a:p>
        </p:txBody>
      </p:sp>
      <p:sp>
        <p:nvSpPr>
          <p:cNvPr id="3" name="Content Placeholder 2"/>
          <p:cNvSpPr>
            <a:spLocks noGrp="1"/>
          </p:cNvSpPr>
          <p:nvPr>
            <p:ph idx="1"/>
          </p:nvPr>
        </p:nvSpPr>
        <p:spPr/>
        <p:txBody>
          <a:bodyPr>
            <a:normAutofit fontScale="85000" lnSpcReduction="10000"/>
          </a:bodyPr>
          <a:lstStyle/>
          <a:p>
            <a:pPr marL="457200" indent="-457200">
              <a:buFont typeface="Arial" pitchFamily="34" charset="0"/>
              <a:buChar char="•"/>
            </a:pPr>
            <a:r>
              <a:rPr lang="de-DE" dirty="0" smtClean="0"/>
              <a:t>Der Übersetzer kann bei unterschiedlichen kulturellen Hintergrund zwischen Untersucher und Klient als Kulturberater dienen.</a:t>
            </a:r>
            <a:endParaRPr lang="de-DE" dirty="0" smtClean="0"/>
          </a:p>
          <a:p>
            <a:pPr marL="457200" indent="-457200">
              <a:buFont typeface="Arial" pitchFamily="34" charset="0"/>
              <a:buChar char="•"/>
            </a:pPr>
            <a:endParaRPr lang="de-DE" dirty="0" smtClean="0"/>
          </a:p>
          <a:p>
            <a:pPr marL="457200" indent="-457200">
              <a:buFont typeface="Arial" pitchFamily="34" charset="0"/>
              <a:buChar char="•"/>
            </a:pPr>
            <a:r>
              <a:rPr lang="de-DE" dirty="0" smtClean="0"/>
              <a:t>Die Berücksichtigung und Darstellung von kulturabhängigen Faktoren kann Teil aller Aspekte der Untersuchung und des Befundes sein. </a:t>
            </a:r>
            <a:endParaRPr lang="de-DE" dirty="0" smtClean="0"/>
          </a:p>
          <a:p>
            <a:pPr marL="457200" indent="-457200">
              <a:buFont typeface="Arial" pitchFamily="34" charset="0"/>
              <a:buChar char="•"/>
            </a:pPr>
            <a:endParaRPr lang="de-DE" dirty="0"/>
          </a:p>
          <a:p>
            <a:pPr marL="457200" indent="-457200">
              <a:buFont typeface="Arial" pitchFamily="34" charset="0"/>
              <a:buChar char="•"/>
            </a:pPr>
            <a:r>
              <a:rPr lang="de-DE" dirty="0" smtClean="0"/>
              <a:t>Es sollte berücksichtigt werden, das sogar innerhalb einer Kultur soziale und ethnische Hintergründe zu wesentlichen Unterschieden zwischen verschiedenen Gruppen führen können.</a:t>
            </a:r>
            <a:endParaRPr lang="de-DE" dirty="0" smtClean="0"/>
          </a:p>
          <a:p>
            <a:endParaRPr lang="de-DE" dirty="0"/>
          </a:p>
        </p:txBody>
      </p:sp>
    </p:spTree>
    <p:extLst>
      <p:ext uri="{BB962C8B-B14F-4D97-AF65-F5344CB8AC3E}">
        <p14:creationId xmlns:p14="http://schemas.microsoft.com/office/powerpoint/2010/main" val="4009709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err="1" smtClean="0"/>
              <a:t>Einstieg</a:t>
            </a:r>
            <a:r>
              <a:rPr lang="en-US" sz="3600" dirty="0" smtClean="0"/>
              <a:t> ins Interview</a:t>
            </a:r>
            <a:endParaRPr lang="de-DE" sz="3600" dirty="0"/>
          </a:p>
        </p:txBody>
      </p:sp>
      <p:sp>
        <p:nvSpPr>
          <p:cNvPr id="3" name="Content Placeholder 2"/>
          <p:cNvSpPr>
            <a:spLocks noGrp="1"/>
          </p:cNvSpPr>
          <p:nvPr>
            <p:ph idx="1"/>
          </p:nvPr>
        </p:nvSpPr>
        <p:spPr>
          <a:xfrm>
            <a:off x="467544" y="1556792"/>
            <a:ext cx="8229600" cy="4525963"/>
          </a:xfrm>
        </p:spPr>
        <p:txBody>
          <a:bodyPr>
            <a:noAutofit/>
          </a:bodyPr>
          <a:lstStyle/>
          <a:p>
            <a:pPr marL="457200" indent="-457200">
              <a:buFont typeface="Arial" pitchFamily="34" charset="0"/>
              <a:buChar char="•"/>
            </a:pPr>
            <a:r>
              <a:rPr lang="en-US" sz="2400" dirty="0" err="1" smtClean="0"/>
              <a:t>Stellen</a:t>
            </a:r>
            <a:r>
              <a:rPr lang="en-US" sz="2400" dirty="0" smtClean="0"/>
              <a:t> </a:t>
            </a:r>
            <a:r>
              <a:rPr lang="en-US" sz="2400" dirty="0" err="1" smtClean="0"/>
              <a:t>Sie</a:t>
            </a:r>
            <a:r>
              <a:rPr lang="en-US" sz="2400" dirty="0" smtClean="0"/>
              <a:t> </a:t>
            </a:r>
            <a:r>
              <a:rPr lang="en-US" sz="2400" dirty="0" err="1" smtClean="0"/>
              <a:t>jeden</a:t>
            </a:r>
            <a:r>
              <a:rPr lang="en-US" sz="2400" dirty="0" smtClean="0"/>
              <a:t> </a:t>
            </a:r>
            <a:r>
              <a:rPr lang="en-US" sz="2400" dirty="0" err="1" smtClean="0"/>
              <a:t>vor</a:t>
            </a:r>
            <a:r>
              <a:rPr lang="en-US" sz="2400" dirty="0" smtClean="0"/>
              <a:t> und </a:t>
            </a:r>
            <a:r>
              <a:rPr lang="en-US" sz="2400" dirty="0" err="1" smtClean="0"/>
              <a:t>erklären</a:t>
            </a:r>
            <a:r>
              <a:rPr lang="en-US" sz="2400" dirty="0" smtClean="0"/>
              <a:t> </a:t>
            </a:r>
            <a:r>
              <a:rPr lang="en-US" sz="2400" dirty="0" err="1" smtClean="0"/>
              <a:t>Sie</a:t>
            </a:r>
            <a:r>
              <a:rPr lang="en-US" sz="2400" dirty="0" smtClean="0"/>
              <a:t> die </a:t>
            </a:r>
            <a:r>
              <a:rPr lang="en-US" sz="2400" dirty="0" err="1" smtClean="0"/>
              <a:t>jeweilige</a:t>
            </a:r>
            <a:r>
              <a:rPr lang="en-US" sz="2400" dirty="0" smtClean="0"/>
              <a:t> </a:t>
            </a:r>
            <a:r>
              <a:rPr lang="en-US" sz="2400" dirty="0" err="1" smtClean="0"/>
              <a:t>Rolle</a:t>
            </a:r>
            <a:r>
              <a:rPr lang="en-US" sz="2400" dirty="0" smtClean="0"/>
              <a:t> der </a:t>
            </a:r>
            <a:r>
              <a:rPr lang="en-US" sz="2400" dirty="0" err="1" smtClean="0"/>
              <a:t>Beteiligten</a:t>
            </a:r>
            <a:r>
              <a:rPr lang="en-US" sz="2400" dirty="0" smtClean="0"/>
              <a:t>. </a:t>
            </a:r>
            <a:endParaRPr lang="en-US" sz="2400" dirty="0" smtClean="0"/>
          </a:p>
          <a:p>
            <a:pPr marL="457200" indent="-457200">
              <a:buFont typeface="Arial" pitchFamily="34" charset="0"/>
              <a:buChar char="•"/>
            </a:pPr>
            <a:r>
              <a:rPr lang="en-US" sz="2400" dirty="0" err="1" smtClean="0"/>
              <a:t>Fragen</a:t>
            </a:r>
            <a:r>
              <a:rPr lang="en-US" sz="2400" dirty="0" smtClean="0"/>
              <a:t> der </a:t>
            </a:r>
            <a:r>
              <a:rPr lang="en-US" sz="2400" dirty="0" err="1" smtClean="0"/>
              <a:t>Vertraulichkeit</a:t>
            </a:r>
            <a:r>
              <a:rPr lang="en-US" sz="2400" dirty="0" smtClean="0"/>
              <a:t> </a:t>
            </a:r>
            <a:r>
              <a:rPr lang="en-US" sz="2400" dirty="0" err="1" smtClean="0"/>
              <a:t>müssen</a:t>
            </a:r>
            <a:r>
              <a:rPr lang="en-US" sz="2400" dirty="0" smtClean="0"/>
              <a:t> </a:t>
            </a:r>
            <a:r>
              <a:rPr lang="en-US" sz="2400" dirty="0" err="1" smtClean="0"/>
              <a:t>bereits</a:t>
            </a:r>
            <a:r>
              <a:rPr lang="en-US" sz="2400" dirty="0" smtClean="0"/>
              <a:t> </a:t>
            </a:r>
            <a:r>
              <a:rPr lang="en-US" sz="2400" dirty="0" err="1" smtClean="0"/>
              <a:t>zu</a:t>
            </a:r>
            <a:r>
              <a:rPr lang="en-US" sz="2400" dirty="0" smtClean="0"/>
              <a:t> </a:t>
            </a:r>
            <a:r>
              <a:rPr lang="en-US" sz="2400" dirty="0" err="1" smtClean="0"/>
              <a:t>Anfang</a:t>
            </a:r>
            <a:r>
              <a:rPr lang="en-US" sz="2400" dirty="0" smtClean="0"/>
              <a:t> </a:t>
            </a:r>
            <a:r>
              <a:rPr lang="en-US" sz="2400" dirty="0" err="1" smtClean="0"/>
              <a:t>geklärt</a:t>
            </a:r>
            <a:r>
              <a:rPr lang="en-US" sz="2400" dirty="0" smtClean="0"/>
              <a:t> und </a:t>
            </a:r>
            <a:r>
              <a:rPr lang="en-US" sz="2400" dirty="0" err="1" smtClean="0"/>
              <a:t>abgestimmtwerden</a:t>
            </a:r>
            <a:r>
              <a:rPr lang="en-US" sz="2400" dirty="0" smtClean="0"/>
              <a:t>.</a:t>
            </a:r>
            <a:endParaRPr lang="en-US" sz="2400" dirty="0" smtClean="0"/>
          </a:p>
          <a:p>
            <a:pPr marL="457200" indent="-457200">
              <a:buFont typeface="Arial" pitchFamily="34" charset="0"/>
              <a:buChar char="•"/>
            </a:pPr>
            <a:r>
              <a:rPr lang="en-US" sz="2400" dirty="0" err="1" smtClean="0"/>
              <a:t>Wechseln</a:t>
            </a:r>
            <a:r>
              <a:rPr lang="en-US" sz="2400" dirty="0" smtClean="0"/>
              <a:t> </a:t>
            </a:r>
            <a:r>
              <a:rPr lang="en-US" sz="2400" dirty="0" err="1" smtClean="0"/>
              <a:t>Sie</a:t>
            </a:r>
            <a:r>
              <a:rPr lang="en-US" sz="2400" dirty="0" smtClean="0"/>
              <a:t> den </a:t>
            </a:r>
            <a:r>
              <a:rPr lang="en-US" sz="2400" dirty="0" err="1" smtClean="0"/>
              <a:t>Übersetzer</a:t>
            </a:r>
            <a:r>
              <a:rPr lang="en-US" sz="2400" dirty="0" smtClean="0"/>
              <a:t> falls </a:t>
            </a:r>
            <a:r>
              <a:rPr lang="en-US" sz="2400" dirty="0" err="1" smtClean="0"/>
              <a:t>möglich</a:t>
            </a:r>
            <a:r>
              <a:rPr lang="en-US" sz="2400" dirty="0" smtClean="0"/>
              <a:t> und  </a:t>
            </a:r>
            <a:r>
              <a:rPr lang="en-US" sz="2400" dirty="0" err="1" smtClean="0"/>
              <a:t>gewünscht</a:t>
            </a:r>
            <a:r>
              <a:rPr lang="en-US" sz="2400" dirty="0" smtClean="0"/>
              <a:t/>
            </a:r>
            <a:br>
              <a:rPr lang="en-US" sz="2400" dirty="0" smtClean="0"/>
            </a:br>
            <a:r>
              <a:rPr lang="en-US" sz="2400" dirty="0" err="1" smtClean="0"/>
              <a:t>vermeiden</a:t>
            </a:r>
            <a:r>
              <a:rPr lang="en-US" sz="2400" dirty="0" smtClean="0"/>
              <a:t> </a:t>
            </a:r>
            <a:r>
              <a:rPr lang="en-US" sz="2400" dirty="0" err="1" smtClean="0"/>
              <a:t>Sie</a:t>
            </a:r>
            <a:r>
              <a:rPr lang="en-US" sz="2400" dirty="0" smtClean="0"/>
              <a:t> private </a:t>
            </a:r>
            <a:r>
              <a:rPr lang="en-US" sz="2400" dirty="0" err="1" smtClean="0"/>
              <a:t>Gespräche</a:t>
            </a:r>
            <a:r>
              <a:rPr lang="en-US" sz="2400" dirty="0" smtClean="0"/>
              <a:t> </a:t>
            </a:r>
            <a:r>
              <a:rPr lang="en-US" sz="2400" dirty="0" err="1" smtClean="0"/>
              <a:t>mit</a:t>
            </a:r>
            <a:r>
              <a:rPr lang="en-US" sz="2400" dirty="0" smtClean="0"/>
              <a:t> </a:t>
            </a:r>
            <a:r>
              <a:rPr lang="en-US" sz="2400" dirty="0" err="1" smtClean="0"/>
              <a:t>dem</a:t>
            </a:r>
            <a:r>
              <a:rPr lang="en-US" sz="2400" dirty="0" smtClean="0"/>
              <a:t> </a:t>
            </a:r>
            <a:r>
              <a:rPr lang="en-US" sz="2400" dirty="0" err="1" smtClean="0"/>
              <a:t>Übersetzer</a:t>
            </a:r>
            <a:r>
              <a:rPr lang="en-US" sz="2400" dirty="0" smtClean="0"/>
              <a:t> </a:t>
            </a:r>
            <a:r>
              <a:rPr lang="en-US" sz="2400" dirty="0" err="1" smtClean="0"/>
              <a:t>während</a:t>
            </a:r>
            <a:r>
              <a:rPr lang="en-US" sz="2400" dirty="0" smtClean="0"/>
              <a:t> des Interviews. </a:t>
            </a:r>
            <a:endParaRPr lang="en-US" sz="2400" dirty="0" smtClean="0"/>
          </a:p>
          <a:p>
            <a:pPr marL="457200" indent="-457200">
              <a:buFont typeface="Arial" pitchFamily="34" charset="0"/>
              <a:buChar char="•"/>
            </a:pPr>
            <a:r>
              <a:rPr lang="en-US" sz="2400" dirty="0" err="1" smtClean="0"/>
              <a:t>Sprechen</a:t>
            </a:r>
            <a:r>
              <a:rPr lang="en-US" sz="2400" dirty="0" smtClean="0"/>
              <a:t> </a:t>
            </a:r>
            <a:r>
              <a:rPr lang="en-US" sz="2400" dirty="0" err="1" smtClean="0"/>
              <a:t>Sie</a:t>
            </a:r>
            <a:r>
              <a:rPr lang="en-US" sz="2400" dirty="0" smtClean="0"/>
              <a:t> den </a:t>
            </a:r>
            <a:r>
              <a:rPr lang="en-US" sz="2400" dirty="0" err="1" smtClean="0"/>
              <a:t>Interviewpartner</a:t>
            </a:r>
            <a:r>
              <a:rPr lang="en-US" sz="2400" dirty="0" smtClean="0"/>
              <a:t> </a:t>
            </a:r>
            <a:r>
              <a:rPr lang="en-US" sz="2400" dirty="0" err="1" smtClean="0"/>
              <a:t>direkt</a:t>
            </a:r>
            <a:r>
              <a:rPr lang="en-US" sz="2400" dirty="0" smtClean="0"/>
              <a:t> an. </a:t>
            </a:r>
            <a:endParaRPr lang="en-US" sz="2400" dirty="0" smtClean="0"/>
          </a:p>
          <a:p>
            <a:pPr marL="457200" indent="-457200">
              <a:buFont typeface="Arial" pitchFamily="34" charset="0"/>
              <a:buChar char="•"/>
            </a:pPr>
            <a:r>
              <a:rPr lang="en-US" sz="2400" dirty="0" err="1" smtClean="0"/>
              <a:t>Verwenden</a:t>
            </a:r>
            <a:r>
              <a:rPr lang="en-US" sz="2400" dirty="0" smtClean="0"/>
              <a:t> </a:t>
            </a:r>
            <a:r>
              <a:rPr lang="en-US" sz="2400" dirty="0" err="1" smtClean="0"/>
              <a:t>Sie</a:t>
            </a:r>
            <a:r>
              <a:rPr lang="en-US" sz="2400" dirty="0" smtClean="0"/>
              <a:t> </a:t>
            </a:r>
            <a:r>
              <a:rPr lang="en-US" sz="2400" dirty="0" err="1" smtClean="0"/>
              <a:t>kurze</a:t>
            </a:r>
            <a:r>
              <a:rPr lang="en-US" sz="2400" dirty="0" smtClean="0"/>
              <a:t> </a:t>
            </a:r>
            <a:r>
              <a:rPr lang="en-US" sz="2400" dirty="0" err="1" smtClean="0"/>
              <a:t>Sätze</a:t>
            </a:r>
            <a:r>
              <a:rPr lang="en-US" sz="2400" dirty="0" smtClean="0"/>
              <a:t>. </a:t>
            </a:r>
            <a:endParaRPr lang="en-US" sz="2400" dirty="0" smtClean="0"/>
          </a:p>
          <a:p>
            <a:pPr marL="457200" indent="-457200">
              <a:buFont typeface="Arial" pitchFamily="34" charset="0"/>
              <a:buChar char="•"/>
            </a:pPr>
            <a:r>
              <a:rPr lang="en-US" sz="2400" dirty="0" err="1" smtClean="0"/>
              <a:t>Sprache</a:t>
            </a:r>
            <a:r>
              <a:rPr lang="en-US" sz="2400" dirty="0" smtClean="0"/>
              <a:t> : </a:t>
            </a:r>
            <a:r>
              <a:rPr lang="en-US" sz="2400" dirty="0" err="1" smtClean="0"/>
              <a:t>langsam</a:t>
            </a:r>
            <a:r>
              <a:rPr lang="en-US" sz="2400" dirty="0" smtClean="0"/>
              <a:t> und </a:t>
            </a:r>
            <a:r>
              <a:rPr lang="en-US" sz="2400" dirty="0" err="1" smtClean="0"/>
              <a:t>klar</a:t>
            </a:r>
            <a:r>
              <a:rPr lang="en-US" sz="2400" dirty="0" smtClean="0"/>
              <a:t> </a:t>
            </a:r>
            <a:r>
              <a:rPr lang="en-US" sz="2400" dirty="0" err="1" smtClean="0"/>
              <a:t>aber</a:t>
            </a:r>
            <a:r>
              <a:rPr lang="en-US" sz="2400" dirty="0" smtClean="0"/>
              <a:t> </a:t>
            </a:r>
            <a:r>
              <a:rPr lang="en-US" sz="2400" dirty="0" err="1" smtClean="0"/>
              <a:t>natürlich</a:t>
            </a:r>
            <a:r>
              <a:rPr lang="en-US" sz="2400" dirty="0" smtClean="0"/>
              <a:t>, </a:t>
            </a:r>
            <a:r>
              <a:rPr lang="en-US" sz="2400" dirty="0" err="1" smtClean="0"/>
              <a:t>vermeiden</a:t>
            </a:r>
            <a:r>
              <a:rPr lang="en-US" sz="2400" dirty="0" smtClean="0"/>
              <a:t> </a:t>
            </a:r>
            <a:r>
              <a:rPr lang="en-US" sz="2400" dirty="0" err="1" smtClean="0"/>
              <a:t>Sie</a:t>
            </a:r>
            <a:r>
              <a:rPr lang="en-US" sz="2400" dirty="0" smtClean="0"/>
              <a:t> </a:t>
            </a:r>
            <a:r>
              <a:rPr lang="en-US" sz="2400" dirty="0" err="1" smtClean="0"/>
              <a:t>es</a:t>
            </a:r>
            <a:r>
              <a:rPr lang="en-US" sz="2400" dirty="0" smtClean="0"/>
              <a:t> die </a:t>
            </a:r>
            <a:r>
              <a:rPr lang="en-US" sz="2400" dirty="0" err="1" smtClean="0"/>
              <a:t>Stimme</a:t>
            </a:r>
            <a:r>
              <a:rPr lang="en-US" sz="2400" dirty="0" smtClean="0"/>
              <a:t> </a:t>
            </a:r>
            <a:r>
              <a:rPr lang="en-US" sz="2400" dirty="0" err="1" smtClean="0"/>
              <a:t>zu</a:t>
            </a:r>
            <a:r>
              <a:rPr lang="en-US" sz="2400" dirty="0" smtClean="0"/>
              <a:t> </a:t>
            </a:r>
            <a:r>
              <a:rPr lang="en-US" sz="2400" dirty="0" err="1" smtClean="0"/>
              <a:t>laut</a:t>
            </a:r>
            <a:r>
              <a:rPr lang="en-US" sz="2400" dirty="0" smtClean="0"/>
              <a:t> </a:t>
            </a:r>
            <a:r>
              <a:rPr lang="en-US" sz="2400" dirty="0" err="1" smtClean="0"/>
              <a:t>werden</a:t>
            </a:r>
            <a:r>
              <a:rPr lang="en-US" sz="2400" dirty="0" smtClean="0"/>
              <a:t> </a:t>
            </a:r>
            <a:r>
              <a:rPr lang="en-US" sz="2400" dirty="0" err="1" smtClean="0"/>
              <a:t>zu</a:t>
            </a:r>
            <a:r>
              <a:rPr lang="en-US" sz="2400" dirty="0" smtClean="0"/>
              <a:t> </a:t>
            </a:r>
            <a:r>
              <a:rPr lang="en-US" sz="2400" dirty="0" err="1" smtClean="0"/>
              <a:t>lassen</a:t>
            </a:r>
            <a:r>
              <a:rPr lang="en-US" sz="2400" dirty="0" smtClean="0"/>
              <a:t>. </a:t>
            </a:r>
            <a:endParaRPr lang="en-US" sz="2400" dirty="0" smtClean="0"/>
          </a:p>
        </p:txBody>
      </p:sp>
    </p:spTree>
    <p:extLst>
      <p:ext uri="{BB962C8B-B14F-4D97-AF65-F5344CB8AC3E}">
        <p14:creationId xmlns:p14="http://schemas.microsoft.com/office/powerpoint/2010/main" val="1750256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err="1" smtClean="0"/>
              <a:t>Während</a:t>
            </a:r>
            <a:r>
              <a:rPr lang="en-US" sz="3600" dirty="0" smtClean="0"/>
              <a:t> des Interviews</a:t>
            </a:r>
            <a:endParaRPr lang="de-DE" sz="3600" dirty="0"/>
          </a:p>
        </p:txBody>
      </p:sp>
      <p:sp>
        <p:nvSpPr>
          <p:cNvPr id="3" name="Content Placeholder 2"/>
          <p:cNvSpPr>
            <a:spLocks noGrp="1"/>
          </p:cNvSpPr>
          <p:nvPr>
            <p:ph idx="1"/>
          </p:nvPr>
        </p:nvSpPr>
        <p:spPr>
          <a:xfrm>
            <a:off x="467544" y="1556792"/>
            <a:ext cx="8229600" cy="4525963"/>
          </a:xfrm>
        </p:spPr>
        <p:txBody>
          <a:bodyPr>
            <a:normAutofit fontScale="85000" lnSpcReduction="20000"/>
          </a:bodyPr>
          <a:lstStyle/>
          <a:p>
            <a:pPr marL="457200" indent="-457200">
              <a:buFont typeface="Arial" pitchFamily="34" charset="0"/>
              <a:buChar char="•"/>
            </a:pPr>
            <a:r>
              <a:rPr lang="en-US" dirty="0" err="1" smtClean="0"/>
              <a:t>Erlauben</a:t>
            </a:r>
            <a:r>
              <a:rPr lang="en-US" dirty="0" smtClean="0"/>
              <a:t> </a:t>
            </a:r>
            <a:r>
              <a:rPr lang="en-US" dirty="0" err="1" smtClean="0"/>
              <a:t>Sie</a:t>
            </a:r>
            <a:r>
              <a:rPr lang="en-US" dirty="0" smtClean="0"/>
              <a:t> </a:t>
            </a:r>
            <a:r>
              <a:rPr lang="en-US" dirty="0" err="1" smtClean="0"/>
              <a:t>es</a:t>
            </a:r>
            <a:r>
              <a:rPr lang="en-US" dirty="0" smtClean="0"/>
              <a:t> </a:t>
            </a:r>
            <a:r>
              <a:rPr lang="en-US" dirty="0" err="1" smtClean="0"/>
              <a:t>dem</a:t>
            </a:r>
            <a:r>
              <a:rPr lang="en-US" dirty="0" smtClean="0"/>
              <a:t> </a:t>
            </a:r>
            <a:r>
              <a:rPr lang="en-US" dirty="0" err="1" smtClean="0"/>
              <a:t>Übersetzer</a:t>
            </a:r>
            <a:r>
              <a:rPr lang="en-US" dirty="0" smtClean="0"/>
              <a:t> in </a:t>
            </a:r>
            <a:r>
              <a:rPr lang="en-US" dirty="0" err="1" smtClean="0"/>
              <a:t>regelmäßigen</a:t>
            </a:r>
            <a:r>
              <a:rPr lang="en-US" dirty="0" smtClean="0"/>
              <a:t> und </a:t>
            </a:r>
            <a:r>
              <a:rPr lang="en-US" dirty="0" err="1" smtClean="0"/>
              <a:t>kurzen</a:t>
            </a:r>
            <a:r>
              <a:rPr lang="en-US" dirty="0" smtClean="0"/>
              <a:t> </a:t>
            </a:r>
            <a:r>
              <a:rPr lang="en-US" dirty="0" err="1" smtClean="0"/>
              <a:t>Intervallen</a:t>
            </a:r>
            <a:r>
              <a:rPr lang="en-US" dirty="0" smtClean="0"/>
              <a:t> </a:t>
            </a:r>
            <a:r>
              <a:rPr lang="en-US" dirty="0" err="1" smtClean="0"/>
              <a:t>zu</a:t>
            </a:r>
            <a:r>
              <a:rPr lang="en-US" dirty="0" smtClean="0"/>
              <a:t> </a:t>
            </a:r>
            <a:r>
              <a:rPr lang="en-US" dirty="0" err="1" smtClean="0"/>
              <a:t>übersetzen</a:t>
            </a:r>
            <a:r>
              <a:rPr lang="en-US" dirty="0" smtClean="0"/>
              <a:t> </a:t>
            </a:r>
            <a:r>
              <a:rPr lang="en-US" dirty="0" err="1" smtClean="0"/>
              <a:t>wenn</a:t>
            </a:r>
            <a:r>
              <a:rPr lang="en-US" dirty="0" smtClean="0"/>
              <a:t> </a:t>
            </a:r>
            <a:r>
              <a:rPr lang="en-US" dirty="0" err="1" smtClean="0"/>
              <a:t>keine</a:t>
            </a:r>
            <a:r>
              <a:rPr lang="en-US" dirty="0" smtClean="0"/>
              <a:t> </a:t>
            </a:r>
            <a:r>
              <a:rPr lang="en-US" dirty="0" err="1" smtClean="0"/>
              <a:t>simultan</a:t>
            </a:r>
            <a:r>
              <a:rPr lang="en-US" dirty="0" smtClean="0"/>
              <a:t> </a:t>
            </a:r>
            <a:r>
              <a:rPr lang="en-US" dirty="0" err="1" smtClean="0"/>
              <a:t>Übersetzungen</a:t>
            </a:r>
            <a:r>
              <a:rPr lang="en-US" dirty="0" smtClean="0"/>
              <a:t> </a:t>
            </a:r>
            <a:r>
              <a:rPr lang="en-US" dirty="0" err="1" smtClean="0"/>
              <a:t>angeboten</a:t>
            </a:r>
            <a:r>
              <a:rPr lang="en-US" dirty="0" smtClean="0"/>
              <a:t> </a:t>
            </a:r>
            <a:r>
              <a:rPr lang="en-US" dirty="0" err="1" smtClean="0"/>
              <a:t>werden</a:t>
            </a:r>
            <a:r>
              <a:rPr lang="en-US" dirty="0" smtClean="0"/>
              <a:t>..</a:t>
            </a:r>
            <a:endParaRPr lang="en-US" dirty="0" smtClean="0"/>
          </a:p>
          <a:p>
            <a:pPr marL="457200" indent="-457200">
              <a:buFont typeface="Arial" pitchFamily="34" charset="0"/>
              <a:buChar char="•"/>
            </a:pPr>
            <a:endParaRPr lang="en-US" dirty="0"/>
          </a:p>
          <a:p>
            <a:pPr marL="457200" indent="-457200">
              <a:buFont typeface="Arial" pitchFamily="34" charset="0"/>
              <a:buChar char="•"/>
            </a:pPr>
            <a:r>
              <a:rPr lang="en-US" dirty="0"/>
              <a:t>Falls </a:t>
            </a:r>
            <a:r>
              <a:rPr lang="en-US" dirty="0" err="1"/>
              <a:t>Zeichen</a:t>
            </a:r>
            <a:r>
              <a:rPr lang="en-US" dirty="0"/>
              <a:t> von starker </a:t>
            </a:r>
            <a:r>
              <a:rPr lang="en-US" dirty="0" err="1"/>
              <a:t>Belastung</a:t>
            </a:r>
            <a:r>
              <a:rPr lang="en-US" dirty="0"/>
              <a:t> </a:t>
            </a:r>
            <a:r>
              <a:rPr lang="en-US" dirty="0" err="1"/>
              <a:t>auftreten</a:t>
            </a:r>
            <a:r>
              <a:rPr lang="en-US" dirty="0"/>
              <a:t> </a:t>
            </a:r>
            <a:r>
              <a:rPr lang="en-US" dirty="0" smtClean="0"/>
              <a:t>, </a:t>
            </a:r>
            <a:r>
              <a:rPr lang="en-US" dirty="0" err="1" smtClean="0"/>
              <a:t>überlegen</a:t>
            </a:r>
            <a:r>
              <a:rPr lang="en-US" dirty="0" smtClean="0"/>
              <a:t> </a:t>
            </a:r>
            <a:r>
              <a:rPr lang="en-US" dirty="0" err="1" smtClean="0"/>
              <a:t>Sie</a:t>
            </a:r>
            <a:r>
              <a:rPr lang="en-US" dirty="0" smtClean="0"/>
              <a:t> </a:t>
            </a:r>
            <a:r>
              <a:rPr lang="en-US" dirty="0" err="1" smtClean="0"/>
              <a:t>sich</a:t>
            </a:r>
            <a:r>
              <a:rPr lang="en-US" dirty="0" smtClean="0"/>
              <a:t>, dies </a:t>
            </a:r>
            <a:r>
              <a:rPr lang="en-US" dirty="0" err="1" smtClean="0"/>
              <a:t>anzusprechen</a:t>
            </a:r>
            <a:r>
              <a:rPr lang="en-US" dirty="0" smtClean="0"/>
              <a:t>, den </a:t>
            </a:r>
            <a:r>
              <a:rPr lang="en-US" dirty="0" err="1" smtClean="0"/>
              <a:t>Klienten</a:t>
            </a:r>
            <a:r>
              <a:rPr lang="en-US" dirty="0" smtClean="0"/>
              <a:t> </a:t>
            </a:r>
            <a:r>
              <a:rPr lang="en-US" dirty="0" err="1" smtClean="0"/>
              <a:t>mit</a:t>
            </a:r>
            <a:r>
              <a:rPr lang="en-US" dirty="0" smtClean="0"/>
              <a:t> </a:t>
            </a:r>
            <a:r>
              <a:rPr lang="en-US" dirty="0" err="1" smtClean="0"/>
              <a:t>einer</a:t>
            </a:r>
            <a:r>
              <a:rPr lang="en-US" dirty="0" smtClean="0"/>
              <a:t> Pause </a:t>
            </a:r>
            <a:r>
              <a:rPr lang="en-US" dirty="0" err="1" smtClean="0"/>
              <a:t>zu</a:t>
            </a:r>
            <a:r>
              <a:rPr lang="en-US" dirty="0" smtClean="0"/>
              <a:t> </a:t>
            </a:r>
            <a:r>
              <a:rPr lang="en-US" dirty="0" err="1" smtClean="0"/>
              <a:t>unterstützen</a:t>
            </a:r>
            <a:r>
              <a:rPr lang="en-US" dirty="0" smtClean="0"/>
              <a:t>, </a:t>
            </a:r>
            <a:r>
              <a:rPr lang="en-US" dirty="0" err="1" smtClean="0"/>
              <a:t>mit</a:t>
            </a:r>
            <a:r>
              <a:rPr lang="en-US" dirty="0" smtClean="0"/>
              <a:t> </a:t>
            </a:r>
            <a:r>
              <a:rPr lang="en-US" dirty="0" err="1" smtClean="0"/>
              <a:t>einem</a:t>
            </a:r>
            <a:r>
              <a:rPr lang="en-US" dirty="0" smtClean="0"/>
              <a:t> </a:t>
            </a:r>
            <a:r>
              <a:rPr lang="en-US" dirty="0" err="1" smtClean="0"/>
              <a:t>Glas</a:t>
            </a:r>
            <a:r>
              <a:rPr lang="en-US" dirty="0" smtClean="0"/>
              <a:t> </a:t>
            </a:r>
            <a:r>
              <a:rPr lang="en-US" dirty="0" err="1" smtClean="0"/>
              <a:t>Wasser</a:t>
            </a:r>
            <a:r>
              <a:rPr lang="en-US" dirty="0" smtClean="0"/>
              <a:t> </a:t>
            </a:r>
            <a:r>
              <a:rPr lang="en-US" dirty="0" err="1" smtClean="0"/>
              <a:t>oder</a:t>
            </a:r>
            <a:r>
              <a:rPr lang="en-US" dirty="0" smtClean="0"/>
              <a:t> </a:t>
            </a:r>
            <a:r>
              <a:rPr lang="en-US" dirty="0" err="1" smtClean="0"/>
              <a:t>mit</a:t>
            </a:r>
            <a:r>
              <a:rPr lang="en-US" dirty="0" smtClean="0"/>
              <a:t> </a:t>
            </a:r>
            <a:r>
              <a:rPr lang="en-US" dirty="0" err="1" smtClean="0"/>
              <a:t>anderen</a:t>
            </a:r>
            <a:r>
              <a:rPr lang="en-US" dirty="0" smtClean="0"/>
              <a:t> </a:t>
            </a:r>
            <a:r>
              <a:rPr lang="en-US" dirty="0" err="1" smtClean="0"/>
              <a:t>Mitteln</a:t>
            </a:r>
            <a:r>
              <a:rPr lang="en-US" dirty="0" smtClean="0"/>
              <a:t>.</a:t>
            </a:r>
            <a:endParaRPr lang="en-US" dirty="0" smtClean="0"/>
          </a:p>
          <a:p>
            <a:pPr marL="457200" indent="-457200">
              <a:buFont typeface="Arial" pitchFamily="34" charset="0"/>
              <a:buChar char="•"/>
            </a:pPr>
            <a:endParaRPr lang="en-US" dirty="0"/>
          </a:p>
          <a:p>
            <a:pPr marL="457200" indent="-457200">
              <a:buFont typeface="Arial" pitchFamily="34" charset="0"/>
              <a:buChar char="•"/>
            </a:pPr>
            <a:r>
              <a:rPr lang="en-US" dirty="0" err="1" smtClean="0"/>
              <a:t>Fassen</a:t>
            </a:r>
            <a:r>
              <a:rPr lang="en-US" dirty="0" smtClean="0"/>
              <a:t> </a:t>
            </a:r>
            <a:r>
              <a:rPr lang="en-US" dirty="0" err="1" smtClean="0"/>
              <a:t>Sie</a:t>
            </a:r>
            <a:r>
              <a:rPr lang="en-US" dirty="0" smtClean="0"/>
              <a:t> </a:t>
            </a:r>
            <a:r>
              <a:rPr lang="en-US" dirty="0" err="1" smtClean="0"/>
              <a:t>regelmäßig</a:t>
            </a:r>
            <a:r>
              <a:rPr lang="en-US" dirty="0" smtClean="0"/>
              <a:t> </a:t>
            </a:r>
            <a:r>
              <a:rPr lang="en-US" dirty="0" err="1" smtClean="0"/>
              <a:t>während</a:t>
            </a:r>
            <a:r>
              <a:rPr lang="en-US" dirty="0" smtClean="0"/>
              <a:t> des Interviews </a:t>
            </a:r>
            <a:r>
              <a:rPr lang="en-US" dirty="0" err="1" smtClean="0"/>
              <a:t>zusammen</a:t>
            </a:r>
            <a:r>
              <a:rPr lang="en-US" dirty="0" smtClean="0"/>
              <a:t> was </a:t>
            </a:r>
            <a:r>
              <a:rPr lang="en-US" dirty="0" err="1" smtClean="0"/>
              <a:t>gesagt</a:t>
            </a:r>
            <a:r>
              <a:rPr lang="en-US" dirty="0" smtClean="0"/>
              <a:t> </a:t>
            </a:r>
            <a:r>
              <a:rPr lang="en-US" dirty="0" err="1" smtClean="0"/>
              <a:t>wurde</a:t>
            </a:r>
            <a:r>
              <a:rPr lang="en-US" dirty="0" smtClean="0"/>
              <a:t>, um </a:t>
            </a:r>
            <a:r>
              <a:rPr lang="en-US" dirty="0" err="1" smtClean="0"/>
              <a:t>Missverständnisse</a:t>
            </a:r>
            <a:r>
              <a:rPr lang="en-US" dirty="0" smtClean="0"/>
              <a:t> </a:t>
            </a:r>
            <a:r>
              <a:rPr lang="en-US" dirty="0" err="1" smtClean="0"/>
              <a:t>zu</a:t>
            </a:r>
            <a:r>
              <a:rPr lang="en-US" dirty="0" smtClean="0"/>
              <a:t> </a:t>
            </a:r>
            <a:r>
              <a:rPr lang="en-US" dirty="0" err="1" smtClean="0"/>
              <a:t>vermeiden</a:t>
            </a:r>
            <a:r>
              <a:rPr lang="en-US" dirty="0" smtClean="0"/>
              <a:t>.</a:t>
            </a:r>
            <a:endParaRPr lang="de-DE" dirty="0"/>
          </a:p>
        </p:txBody>
      </p:sp>
    </p:spTree>
    <p:extLst>
      <p:ext uri="{BB962C8B-B14F-4D97-AF65-F5344CB8AC3E}">
        <p14:creationId xmlns:p14="http://schemas.microsoft.com/office/powerpoint/2010/main" val="767726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z="2800" dirty="0" smtClean="0"/>
              <a:t>Seien Sie sich ihrer eigenen Gefühle bewusst</a:t>
            </a:r>
            <a:endParaRPr lang="de-DE" sz="2800" dirty="0"/>
          </a:p>
        </p:txBody>
      </p:sp>
      <p:sp>
        <p:nvSpPr>
          <p:cNvPr id="3" name="Content Placeholder 2"/>
          <p:cNvSpPr>
            <a:spLocks noGrp="1"/>
          </p:cNvSpPr>
          <p:nvPr>
            <p:ph idx="1"/>
          </p:nvPr>
        </p:nvSpPr>
        <p:spPr/>
        <p:txBody>
          <a:bodyPr>
            <a:normAutofit fontScale="92500" lnSpcReduction="10000"/>
          </a:bodyPr>
          <a:lstStyle/>
          <a:p>
            <a:pPr marL="457200" indent="-457200">
              <a:buFont typeface="Arial" pitchFamily="34" charset="0"/>
              <a:buChar char="•"/>
            </a:pPr>
            <a:r>
              <a:rPr lang="de-DE" dirty="0" smtClean="0"/>
              <a:t>Häufig kommt es in Abhängigkeit von eigenem Hintergrund oder als Reaktion auf die Beschreibung von Folter bei Übersetzern (aber auch bei Interview) zu starken eigenen Gefühlsreaktionen („Gegenübertragung“).</a:t>
            </a:r>
            <a:endParaRPr lang="de-DE" dirty="0" smtClean="0"/>
          </a:p>
          <a:p>
            <a:pPr marL="457200" indent="-457200">
              <a:buFont typeface="Arial" pitchFamily="34" charset="0"/>
              <a:buChar char="•"/>
            </a:pPr>
            <a:endParaRPr lang="de-DE" dirty="0"/>
          </a:p>
          <a:p>
            <a:pPr marL="457200" indent="-457200">
              <a:buFont typeface="Arial" pitchFamily="34" charset="0"/>
              <a:buChar char="•"/>
            </a:pPr>
            <a:r>
              <a:rPr lang="de-DE" dirty="0" smtClean="0"/>
              <a:t>Wahrnehmung und Besprechung von eigenen Gefühlen während des Interviews kann ein wichtiger Schritt zur Verbesserung der Arbeitsqualität, der Untersuchungsergebnisse und zum Selbstschutz vor Traumatisierung sein.</a:t>
            </a:r>
            <a:endParaRPr lang="de-DE" dirty="0" smtClean="0"/>
          </a:p>
          <a:p>
            <a:pPr marL="0" indent="0">
              <a:buNone/>
            </a:pPr>
            <a:endParaRPr lang="de-DE" dirty="0"/>
          </a:p>
          <a:p>
            <a:pPr marL="0" indent="0">
              <a:buNone/>
            </a:pPr>
            <a:endParaRPr lang="de-DE" dirty="0" smtClean="0"/>
          </a:p>
          <a:p>
            <a:endParaRPr lang="de-DE" dirty="0" smtClean="0"/>
          </a:p>
          <a:p>
            <a:endParaRPr lang="de-DE" dirty="0"/>
          </a:p>
        </p:txBody>
      </p:sp>
    </p:spTree>
    <p:extLst>
      <p:ext uri="{BB962C8B-B14F-4D97-AF65-F5344CB8AC3E}">
        <p14:creationId xmlns:p14="http://schemas.microsoft.com/office/powerpoint/2010/main" val="2247780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z="2800" dirty="0"/>
              <a:t>Seien Sie sich ihrer eigenen Gefühle bewusst</a:t>
            </a:r>
            <a:endParaRPr lang="de-DE" sz="2800" dirty="0"/>
          </a:p>
        </p:txBody>
      </p:sp>
      <p:sp>
        <p:nvSpPr>
          <p:cNvPr id="3" name="Content Placeholder 2"/>
          <p:cNvSpPr>
            <a:spLocks noGrp="1"/>
          </p:cNvSpPr>
          <p:nvPr>
            <p:ph idx="1"/>
          </p:nvPr>
        </p:nvSpPr>
        <p:spPr/>
        <p:txBody>
          <a:bodyPr>
            <a:normAutofit fontScale="92500"/>
          </a:bodyPr>
          <a:lstStyle/>
          <a:p>
            <a:pPr marL="457200" indent="-457200">
              <a:buFont typeface="Arial" pitchFamily="34" charset="0"/>
              <a:buChar char="•"/>
            </a:pPr>
            <a:r>
              <a:rPr lang="de-DE" dirty="0" smtClean="0"/>
              <a:t>Bei der regelmäßigen Arbeit mit traumatisierten Klienten muss allen Teammitgliedern Unterstützung und Supervision angeboten werden.</a:t>
            </a:r>
            <a:endParaRPr lang="de-DE" dirty="0" smtClean="0"/>
          </a:p>
          <a:p>
            <a:pPr marL="457200" indent="-457200">
              <a:buFont typeface="Arial" pitchFamily="34" charset="0"/>
              <a:buChar char="•"/>
            </a:pPr>
            <a:endParaRPr lang="de-DE" dirty="0"/>
          </a:p>
          <a:p>
            <a:pPr marL="457200" indent="-457200">
              <a:buFont typeface="Arial" pitchFamily="34" charset="0"/>
              <a:buChar char="•"/>
            </a:pPr>
            <a:r>
              <a:rPr lang="de-DE" dirty="0" smtClean="0"/>
              <a:t>Burn-out, </a:t>
            </a:r>
            <a:r>
              <a:rPr lang="de-DE" dirty="0" smtClean="0"/>
              <a:t>indirekte Traumatisierung einschließlich der postdramatischen Belastungsstörung, Team und Familienkonflikte sind häufige Konsequenzen von fehlender Unterstützung für die Team- Mitglieder.</a:t>
            </a:r>
            <a:endParaRPr lang="de-DE" dirty="0" smtClean="0"/>
          </a:p>
          <a:p>
            <a:pPr marL="0" indent="0">
              <a:buNone/>
            </a:pPr>
            <a:endParaRPr lang="de-DE" dirty="0" smtClean="0"/>
          </a:p>
          <a:p>
            <a:pPr marL="0" indent="0">
              <a:buNone/>
            </a:pPr>
            <a:endParaRPr lang="de-DE" dirty="0"/>
          </a:p>
          <a:p>
            <a:pPr marL="0" indent="0">
              <a:buNone/>
            </a:pPr>
            <a:endParaRPr lang="de-DE" dirty="0" smtClean="0"/>
          </a:p>
          <a:p>
            <a:endParaRPr lang="de-DE" dirty="0" smtClean="0"/>
          </a:p>
          <a:p>
            <a:endParaRPr lang="de-DE" dirty="0"/>
          </a:p>
        </p:txBody>
      </p:sp>
    </p:spTree>
    <p:extLst>
      <p:ext uri="{BB962C8B-B14F-4D97-AF65-F5344CB8AC3E}">
        <p14:creationId xmlns:p14="http://schemas.microsoft.com/office/powerpoint/2010/main" val="42729042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z="2800" dirty="0"/>
              <a:t>Seien Sie sich ihrer eigenen Gefühle bewusst</a:t>
            </a:r>
            <a:endParaRPr lang="de-DE" sz="2800" dirty="0"/>
          </a:p>
        </p:txBody>
      </p:sp>
      <p:sp>
        <p:nvSpPr>
          <p:cNvPr id="3" name="Content Placeholder 2"/>
          <p:cNvSpPr>
            <a:spLocks noGrp="1"/>
          </p:cNvSpPr>
          <p:nvPr>
            <p:ph idx="1"/>
          </p:nvPr>
        </p:nvSpPr>
        <p:spPr/>
        <p:txBody>
          <a:bodyPr>
            <a:normAutofit lnSpcReduction="10000"/>
          </a:bodyPr>
          <a:lstStyle/>
          <a:p>
            <a:pPr marL="457200" indent="-457200">
              <a:buFont typeface="Arial" pitchFamily="34" charset="0"/>
              <a:buChar char="•"/>
            </a:pPr>
            <a:r>
              <a:rPr lang="de-DE" dirty="0" smtClean="0"/>
              <a:t>Warnsignale: Anhaltende Gefühle von Erschöpfung, Zynismus, fehlende Mitgefühl („</a:t>
            </a:r>
            <a:r>
              <a:rPr lang="de-DE" dirty="0" smtClean="0"/>
              <a:t>compassion fatigue“), </a:t>
            </a:r>
            <a:r>
              <a:rPr lang="de-DE" dirty="0" smtClean="0"/>
              <a:t>Irritierbarkeit, Streitsuche, Alkoholgebrauch, Gebrauch von Psychopharmaka, sich aufdrängenden Erinnerungen von Erzählungen der Klienten.</a:t>
            </a:r>
            <a:endParaRPr lang="de-DE" dirty="0" smtClean="0"/>
          </a:p>
          <a:p>
            <a:pPr marL="457200" indent="-457200">
              <a:buFont typeface="Arial" pitchFamily="34" charset="0"/>
              <a:buChar char="•"/>
            </a:pPr>
            <a:endParaRPr lang="de-DE" dirty="0"/>
          </a:p>
          <a:p>
            <a:pPr marL="457200" indent="-457200">
              <a:buFont typeface="Arial" pitchFamily="34" charset="0"/>
              <a:buChar char="•"/>
            </a:pPr>
            <a:r>
              <a:rPr lang="de-DE" dirty="0" smtClean="0"/>
              <a:t>Bauen Sie ein Programm mit positivem Schwerpunkt einschließlich Sozialkontakten, kreativen Medien und Sport auf.</a:t>
            </a:r>
            <a:endParaRPr lang="de-DE" dirty="0" smtClean="0"/>
          </a:p>
          <a:p>
            <a:pPr marL="0" indent="0">
              <a:buNone/>
            </a:pPr>
            <a:endParaRPr lang="de-DE" dirty="0" smtClean="0"/>
          </a:p>
          <a:p>
            <a:pPr marL="0" indent="0">
              <a:buNone/>
            </a:pPr>
            <a:endParaRPr lang="de-DE" dirty="0"/>
          </a:p>
          <a:p>
            <a:pPr marL="0" indent="0">
              <a:buNone/>
            </a:pPr>
            <a:endParaRPr lang="de-DE" dirty="0" smtClean="0"/>
          </a:p>
          <a:p>
            <a:endParaRPr lang="de-DE" dirty="0" smtClean="0"/>
          </a:p>
          <a:p>
            <a:endParaRPr lang="de-DE" dirty="0"/>
          </a:p>
        </p:txBody>
      </p:sp>
    </p:spTree>
    <p:extLst>
      <p:ext uri="{BB962C8B-B14F-4D97-AF65-F5344CB8AC3E}">
        <p14:creationId xmlns:p14="http://schemas.microsoft.com/office/powerpoint/2010/main" val="3266520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457200" y="115888"/>
            <a:ext cx="8229600" cy="865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9pPr>
          </a:lstStyle>
          <a:p>
            <a:pPr algn="ctr" eaLnBrk="1" hangingPunct="1">
              <a:buClrTx/>
              <a:buFontTx/>
              <a:buNone/>
            </a:pPr>
            <a:r>
              <a:rPr lang="en-US" sz="4000" b="1">
                <a:solidFill>
                  <a:srgbClr val="376092"/>
                </a:solidFill>
                <a:latin typeface="Trebuchet MS" pitchFamily="32" charset="0"/>
              </a:rPr>
              <a:t>Funding support</a:t>
            </a:r>
          </a:p>
        </p:txBody>
      </p:sp>
      <p:grpSp>
        <p:nvGrpSpPr>
          <p:cNvPr id="6147" name="Group 2"/>
          <p:cNvGrpSpPr>
            <a:grpSpLocks/>
          </p:cNvGrpSpPr>
          <p:nvPr/>
        </p:nvGrpSpPr>
        <p:grpSpPr bwMode="auto">
          <a:xfrm>
            <a:off x="1801813" y="1387475"/>
            <a:ext cx="5576887" cy="2255838"/>
            <a:chOff x="1135" y="874"/>
            <a:chExt cx="3513" cy="1421"/>
          </a:xfrm>
        </p:grpSpPr>
        <p:pic>
          <p:nvPicPr>
            <p:cNvPr id="614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5" y="874"/>
              <a:ext cx="3513" cy="1421"/>
            </a:xfrm>
            <a:prstGeom prst="rect">
              <a:avLst/>
            </a:prstGeom>
            <a:solidFill>
              <a:srgbClr val="C6D9F1"/>
            </a:solidFill>
            <a:ln w="324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150" name="Text Box 4"/>
            <p:cNvSpPr txBox="1">
              <a:spLocks noChangeArrowheads="1"/>
            </p:cNvSpPr>
            <p:nvPr/>
          </p:nvSpPr>
          <p:spPr bwMode="auto">
            <a:xfrm>
              <a:off x="1135" y="874"/>
              <a:ext cx="3513" cy="1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grpSp>
      <p:sp>
        <p:nvSpPr>
          <p:cNvPr id="6148" name="Rectangle 5"/>
          <p:cNvSpPr>
            <a:spLocks noChangeArrowheads="1"/>
          </p:cNvSpPr>
          <p:nvPr/>
        </p:nvSpPr>
        <p:spPr bwMode="auto">
          <a:xfrm>
            <a:off x="468313" y="4149725"/>
            <a:ext cx="8207375" cy="1557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i="1">
                <a:solidFill>
                  <a:srgbClr val="000000"/>
                </a:solidFill>
              </a:rPr>
              <a:t>This project has been funded with support from the European Commission. This communication reflects the views only of the author, and the Commission cannot be held responsible for any use which may be made of the information contained therein.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
          <p:cNvSpPr txBox="1">
            <a:spLocks noChangeArrowheads="1"/>
          </p:cNvSpPr>
          <p:nvPr/>
        </p:nvSpPr>
        <p:spPr bwMode="auto">
          <a:xfrm>
            <a:off x="457200" y="115888"/>
            <a:ext cx="8229600" cy="865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9pPr>
          </a:lstStyle>
          <a:p>
            <a:pPr algn="ctr" eaLnBrk="1" hangingPunct="1">
              <a:buClrTx/>
              <a:buFontTx/>
              <a:buNone/>
            </a:pPr>
            <a:r>
              <a:rPr lang="en-US" sz="4000" b="1">
                <a:solidFill>
                  <a:srgbClr val="376092"/>
                </a:solidFill>
                <a:latin typeface="Trebuchet MS" pitchFamily="32" charset="0"/>
              </a:rPr>
              <a:t>Copyrights</a:t>
            </a:r>
          </a:p>
        </p:txBody>
      </p:sp>
      <p:grpSp>
        <p:nvGrpSpPr>
          <p:cNvPr id="7171" name="Group 2"/>
          <p:cNvGrpSpPr>
            <a:grpSpLocks/>
          </p:cNvGrpSpPr>
          <p:nvPr/>
        </p:nvGrpSpPr>
        <p:grpSpPr bwMode="auto">
          <a:xfrm>
            <a:off x="2484438" y="3284538"/>
            <a:ext cx="3692525" cy="1292225"/>
            <a:chOff x="1565" y="2069"/>
            <a:chExt cx="2326" cy="814"/>
          </a:xfrm>
        </p:grpSpPr>
        <p:pic>
          <p:nvPicPr>
            <p:cNvPr id="717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5" y="2069"/>
              <a:ext cx="2326" cy="81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5" name="Text Box 4"/>
            <p:cNvSpPr txBox="1">
              <a:spLocks noChangeArrowheads="1"/>
            </p:cNvSpPr>
            <p:nvPr/>
          </p:nvSpPr>
          <p:spPr bwMode="auto">
            <a:xfrm>
              <a:off x="1565" y="2069"/>
              <a:ext cx="2326" cy="8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grpSp>
      <p:sp>
        <p:nvSpPr>
          <p:cNvPr id="7172" name="Rectangle 5"/>
          <p:cNvSpPr>
            <a:spLocks noChangeArrowheads="1"/>
          </p:cNvSpPr>
          <p:nvPr/>
        </p:nvSpPr>
        <p:spPr bwMode="auto">
          <a:xfrm>
            <a:off x="827088" y="1557338"/>
            <a:ext cx="6913562" cy="1563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a:solidFill>
                  <a:srgbClr val="000000"/>
                </a:solidFill>
              </a:rPr>
              <a:t>This work is licensed under a</a:t>
            </a:r>
          </a:p>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a:solidFill>
                  <a:srgbClr val="000000"/>
                </a:solidFill>
              </a:rPr>
              <a:t> </a:t>
            </a:r>
            <a:r>
              <a:rPr lang="en-US" sz="2400">
                <a:solidFill>
                  <a:srgbClr val="0000FF"/>
                </a:solidFill>
                <a:hlinkClick r:id="rId4"/>
              </a:rPr>
              <a:t>Creative Commons Attribution-NonCommercial-NoDerivs 3.0 Unported License</a:t>
            </a:r>
            <a:r>
              <a:rPr lang="en-US" sz="2400">
                <a:solidFill>
                  <a:srgbClr val="000000"/>
                </a:solidFill>
              </a:rPr>
              <a:t>.</a:t>
            </a:r>
          </a:p>
        </p:txBody>
      </p:sp>
      <p:sp>
        <p:nvSpPr>
          <p:cNvPr id="7173" name="Rectangle 6"/>
          <p:cNvSpPr>
            <a:spLocks noChangeArrowheads="1"/>
          </p:cNvSpPr>
          <p:nvPr/>
        </p:nvSpPr>
        <p:spPr bwMode="auto">
          <a:xfrm>
            <a:off x="1331913" y="5373688"/>
            <a:ext cx="5761037" cy="831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a:solidFill>
                  <a:srgbClr val="000000"/>
                </a:solidFill>
              </a:rPr>
              <a:t>Visit for details:  </a:t>
            </a:r>
            <a:r>
              <a:rPr lang="en-US" sz="2400">
                <a:solidFill>
                  <a:srgbClr val="0000FF"/>
                </a:solidFill>
                <a:hlinkClick r:id="rId5"/>
              </a:rPr>
              <a:t>http://creativecommons.org</a:t>
            </a:r>
            <a:r>
              <a:rPr lang="en-US" sz="2400">
                <a:solidFill>
                  <a:srgbClr val="000000"/>
                </a:solidFill>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Arbeit </a:t>
            </a:r>
            <a:r>
              <a:rPr lang="de-DE" dirty="0"/>
              <a:t>mit Übersetzern</a:t>
            </a:r>
            <a:endParaRPr lang="en-GB" dirty="0"/>
          </a:p>
        </p:txBody>
      </p:sp>
      <p:sp>
        <p:nvSpPr>
          <p:cNvPr id="3" name="Content Placeholder 2"/>
          <p:cNvSpPr>
            <a:spLocks noGrp="1"/>
          </p:cNvSpPr>
          <p:nvPr>
            <p:ph idx="1"/>
          </p:nvPr>
        </p:nvSpPr>
        <p:spPr>
          <a:xfrm>
            <a:off x="395536" y="1340768"/>
            <a:ext cx="8228013" cy="4999037"/>
          </a:xfrm>
        </p:spPr>
        <p:txBody>
          <a:bodyPr>
            <a:normAutofit/>
          </a:bodyPr>
          <a:lstStyle/>
          <a:p>
            <a:r>
              <a:rPr lang="de-DE" dirty="0"/>
              <a:t>Arbeiten mit Übersetzern kann eine Herausforderung in allen rechtlichen und </a:t>
            </a:r>
            <a:r>
              <a:rPr lang="de-DE" dirty="0" smtClean="0"/>
              <a:t>Gesundheitsberufen </a:t>
            </a:r>
            <a:r>
              <a:rPr lang="de-DE" dirty="0"/>
              <a:t>sein.</a:t>
            </a:r>
          </a:p>
          <a:p>
            <a:endParaRPr lang="de-DE" dirty="0"/>
          </a:p>
          <a:p>
            <a:r>
              <a:rPr lang="de-DE" dirty="0" smtClean="0"/>
              <a:t>Die Interaktion mit </a:t>
            </a:r>
            <a:r>
              <a:rPr lang="de-DE" dirty="0"/>
              <a:t>den Opfern von Gewalt und Folter und die transkulturelle Interaktion erfordern eine besonders sorgfältige Vorbereitung und Durchführung der </a:t>
            </a:r>
            <a:r>
              <a:rPr lang="de-DE" dirty="0" smtClean="0"/>
              <a:t>Untersuchung.</a:t>
            </a:r>
            <a:endParaRPr lang="en-GB" dirty="0"/>
          </a:p>
        </p:txBody>
      </p:sp>
    </p:spTree>
    <p:extLst>
      <p:ext uri="{BB962C8B-B14F-4D97-AF65-F5344CB8AC3E}">
        <p14:creationId xmlns:p14="http://schemas.microsoft.com/office/powerpoint/2010/main" val="1419606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err="1" smtClean="0"/>
              <a:t>Allgemeine</a:t>
            </a:r>
            <a:r>
              <a:rPr lang="en-US" sz="3200" dirty="0" smtClean="0"/>
              <a:t> </a:t>
            </a:r>
            <a:r>
              <a:rPr lang="en-US" sz="3200" dirty="0" err="1" smtClean="0"/>
              <a:t>Aspekte</a:t>
            </a:r>
            <a:r>
              <a:rPr lang="en-US" sz="3200" dirty="0" smtClean="0"/>
              <a:t>: </a:t>
            </a:r>
            <a:r>
              <a:rPr lang="en-US" sz="3200" dirty="0" err="1" smtClean="0"/>
              <a:t>Vorbereitung</a:t>
            </a:r>
            <a:endParaRPr lang="de-DE" sz="3200" dirty="0"/>
          </a:p>
        </p:txBody>
      </p:sp>
      <p:sp>
        <p:nvSpPr>
          <p:cNvPr id="3" name="Content Placeholder 2"/>
          <p:cNvSpPr>
            <a:spLocks noGrp="1"/>
          </p:cNvSpPr>
          <p:nvPr>
            <p:ph idx="1"/>
          </p:nvPr>
        </p:nvSpPr>
        <p:spPr>
          <a:xfrm>
            <a:off x="467544" y="1556792"/>
            <a:ext cx="8229600" cy="4525963"/>
          </a:xfrm>
        </p:spPr>
        <p:txBody>
          <a:bodyPr>
            <a:normAutofit fontScale="85000" lnSpcReduction="20000"/>
          </a:bodyPr>
          <a:lstStyle/>
          <a:p>
            <a:pPr marL="0" indent="0">
              <a:buNone/>
            </a:pPr>
            <a:r>
              <a:rPr lang="en-US" dirty="0" err="1" smtClean="0"/>
              <a:t>Kriterien</a:t>
            </a:r>
            <a:r>
              <a:rPr lang="en-US" dirty="0" smtClean="0"/>
              <a:t> </a:t>
            </a:r>
            <a:r>
              <a:rPr lang="en-US" dirty="0" err="1" smtClean="0"/>
              <a:t>bei</a:t>
            </a:r>
            <a:r>
              <a:rPr lang="en-US" dirty="0" smtClean="0"/>
              <a:t> der </a:t>
            </a:r>
            <a:r>
              <a:rPr lang="en-US" dirty="0" err="1" smtClean="0"/>
              <a:t>Auswahl</a:t>
            </a:r>
            <a:r>
              <a:rPr lang="en-US" dirty="0" smtClean="0"/>
              <a:t> </a:t>
            </a:r>
            <a:r>
              <a:rPr lang="en-US" dirty="0" err="1" smtClean="0"/>
              <a:t>eines</a:t>
            </a:r>
            <a:r>
              <a:rPr lang="en-US" dirty="0" smtClean="0"/>
              <a:t> </a:t>
            </a:r>
            <a:r>
              <a:rPr lang="en-US" dirty="0" err="1" smtClean="0"/>
              <a:t>Übersetzers</a:t>
            </a:r>
            <a:r>
              <a:rPr lang="en-US" dirty="0" smtClean="0"/>
              <a:t>:</a:t>
            </a:r>
            <a:r>
              <a:rPr lang="en-US" dirty="0" smtClean="0"/>
              <a:t/>
            </a:r>
            <a:br>
              <a:rPr lang="en-US" dirty="0" smtClean="0"/>
            </a:br>
            <a:endParaRPr lang="en-US" dirty="0"/>
          </a:p>
          <a:p>
            <a:r>
              <a:rPr lang="en-US" b="1" dirty="0" err="1" smtClean="0"/>
              <a:t>Geschlecht</a:t>
            </a:r>
            <a:r>
              <a:rPr lang="en-US" b="1" dirty="0" smtClean="0"/>
              <a:t>: </a:t>
            </a:r>
            <a:r>
              <a:rPr lang="en-US" dirty="0" err="1"/>
              <a:t>im</a:t>
            </a:r>
            <a:r>
              <a:rPr lang="en-US" dirty="0"/>
              <a:t> </a:t>
            </a:r>
            <a:r>
              <a:rPr lang="en-US" dirty="0" err="1"/>
              <a:t>Allgemeinen</a:t>
            </a:r>
            <a:r>
              <a:rPr lang="en-US" dirty="0"/>
              <a:t> </a:t>
            </a:r>
            <a:r>
              <a:rPr lang="en-US" dirty="0" err="1"/>
              <a:t>sollten</a:t>
            </a:r>
            <a:r>
              <a:rPr lang="en-US" dirty="0"/>
              <a:t> </a:t>
            </a:r>
            <a:r>
              <a:rPr lang="en-US" dirty="0" err="1"/>
              <a:t>gleichgeschlechtliche</a:t>
            </a:r>
            <a:r>
              <a:rPr lang="en-US" dirty="0"/>
              <a:t> </a:t>
            </a:r>
            <a:r>
              <a:rPr lang="en-US" dirty="0" err="1" smtClean="0"/>
              <a:t>Untersucher</a:t>
            </a:r>
            <a:r>
              <a:rPr lang="en-US" dirty="0" smtClean="0"/>
              <a:t> </a:t>
            </a:r>
            <a:r>
              <a:rPr lang="en-US" dirty="0" err="1" smtClean="0"/>
              <a:t>zur</a:t>
            </a:r>
            <a:r>
              <a:rPr lang="en-US" dirty="0" smtClean="0"/>
              <a:t> </a:t>
            </a:r>
            <a:r>
              <a:rPr lang="en-US" dirty="0" err="1" smtClean="0"/>
              <a:t>Verfügung</a:t>
            </a:r>
            <a:r>
              <a:rPr lang="en-US" dirty="0" smtClean="0"/>
              <a:t> </a:t>
            </a:r>
            <a:r>
              <a:rPr lang="en-US" dirty="0" err="1" smtClean="0"/>
              <a:t>stehen</a:t>
            </a:r>
            <a:r>
              <a:rPr lang="en-US" dirty="0" smtClean="0"/>
              <a:t>, </a:t>
            </a:r>
            <a:r>
              <a:rPr lang="en-US" dirty="0" err="1" smtClean="0"/>
              <a:t>vor</a:t>
            </a:r>
            <a:r>
              <a:rPr lang="en-US" dirty="0" smtClean="0"/>
              <a:t> </a:t>
            </a:r>
            <a:r>
              <a:rPr lang="en-US" dirty="0" err="1" smtClean="0"/>
              <a:t>allem</a:t>
            </a:r>
            <a:r>
              <a:rPr lang="en-US" dirty="0" smtClean="0"/>
              <a:t> </a:t>
            </a:r>
            <a:r>
              <a:rPr lang="en-US" dirty="0" err="1" smtClean="0"/>
              <a:t>wenn</a:t>
            </a:r>
            <a:r>
              <a:rPr lang="en-US" dirty="0" smtClean="0"/>
              <a:t> der </a:t>
            </a:r>
            <a:r>
              <a:rPr lang="en-US" dirty="0" err="1" smtClean="0"/>
              <a:t>Verdacht</a:t>
            </a:r>
            <a:r>
              <a:rPr lang="en-US" dirty="0" smtClean="0"/>
              <a:t> auf </a:t>
            </a:r>
            <a:r>
              <a:rPr lang="en-US" dirty="0" err="1" smtClean="0"/>
              <a:t>sexuelle</a:t>
            </a:r>
            <a:r>
              <a:rPr lang="en-US" dirty="0" smtClean="0"/>
              <a:t> </a:t>
            </a:r>
            <a:r>
              <a:rPr lang="en-US" dirty="0" err="1" smtClean="0"/>
              <a:t>Gewalterfahrung</a:t>
            </a:r>
            <a:r>
              <a:rPr lang="en-US" dirty="0" smtClean="0"/>
              <a:t> </a:t>
            </a:r>
            <a:r>
              <a:rPr lang="en-US" dirty="0" err="1" smtClean="0"/>
              <a:t>besteht</a:t>
            </a:r>
            <a:r>
              <a:rPr lang="en-US" dirty="0" smtClean="0"/>
              <a:t>.</a:t>
            </a:r>
            <a:br>
              <a:rPr lang="en-US" dirty="0" smtClean="0"/>
            </a:br>
            <a:endParaRPr lang="en-US" dirty="0"/>
          </a:p>
          <a:p>
            <a:r>
              <a:rPr lang="en-US" b="1" dirty="0" err="1" smtClean="0"/>
              <a:t>Ethnischer</a:t>
            </a:r>
            <a:r>
              <a:rPr lang="en-US" b="1" dirty="0" smtClean="0"/>
              <a:t> </a:t>
            </a:r>
            <a:r>
              <a:rPr lang="en-US" b="1" dirty="0" err="1" smtClean="0"/>
              <a:t>Hintergrund</a:t>
            </a:r>
            <a:r>
              <a:rPr lang="en-US" b="1" dirty="0" smtClean="0"/>
              <a:t>:</a:t>
            </a:r>
            <a:r>
              <a:rPr lang="en-US" dirty="0" smtClean="0"/>
              <a:t>  in </a:t>
            </a:r>
            <a:r>
              <a:rPr lang="en-US" dirty="0" err="1" smtClean="0"/>
              <a:t>Abhängigkeit</a:t>
            </a:r>
            <a:r>
              <a:rPr lang="en-US" dirty="0" smtClean="0"/>
              <a:t> von der </a:t>
            </a:r>
            <a:r>
              <a:rPr lang="en-US" dirty="0" err="1" smtClean="0"/>
              <a:t>politischen</a:t>
            </a:r>
            <a:r>
              <a:rPr lang="en-US" dirty="0" smtClean="0"/>
              <a:t> Situation </a:t>
            </a:r>
            <a:r>
              <a:rPr lang="en-US" dirty="0" err="1" smtClean="0"/>
              <a:t>kann</a:t>
            </a:r>
            <a:r>
              <a:rPr lang="en-US" dirty="0" smtClean="0"/>
              <a:t> </a:t>
            </a:r>
            <a:r>
              <a:rPr lang="en-US" dirty="0" err="1" smtClean="0"/>
              <a:t>gleicher</a:t>
            </a:r>
            <a:r>
              <a:rPr lang="en-US" dirty="0" smtClean="0"/>
              <a:t> </a:t>
            </a:r>
            <a:r>
              <a:rPr lang="en-US" dirty="0" err="1" smtClean="0"/>
              <a:t>ethnischer</a:t>
            </a:r>
            <a:r>
              <a:rPr lang="en-US" dirty="0" smtClean="0"/>
              <a:t> </a:t>
            </a:r>
            <a:r>
              <a:rPr lang="en-US" dirty="0" err="1" smtClean="0"/>
              <a:t>Hintergrund</a:t>
            </a:r>
            <a:r>
              <a:rPr lang="en-US" dirty="0" smtClean="0"/>
              <a:t> </a:t>
            </a:r>
            <a:r>
              <a:rPr lang="en-US" dirty="0" err="1" smtClean="0"/>
              <a:t>vertrauen</a:t>
            </a:r>
            <a:r>
              <a:rPr lang="en-US" dirty="0" smtClean="0"/>
              <a:t> </a:t>
            </a:r>
            <a:r>
              <a:rPr lang="en-US" dirty="0" err="1" smtClean="0"/>
              <a:t>oder</a:t>
            </a:r>
            <a:r>
              <a:rPr lang="en-US" dirty="0" smtClean="0"/>
              <a:t> </a:t>
            </a:r>
            <a:r>
              <a:rPr lang="en-US" dirty="0" err="1" smtClean="0"/>
              <a:t>Misstrauen</a:t>
            </a:r>
            <a:r>
              <a:rPr lang="en-US" dirty="0" smtClean="0"/>
              <a:t> </a:t>
            </a:r>
            <a:r>
              <a:rPr lang="en-US" dirty="0" err="1" smtClean="0"/>
              <a:t>hervorrufen</a:t>
            </a:r>
            <a:r>
              <a:rPr lang="en-US" dirty="0" smtClean="0"/>
              <a:t>.</a:t>
            </a:r>
            <a:r>
              <a:rPr lang="en-US" dirty="0" smtClean="0"/>
              <a:t/>
            </a:r>
            <a:br>
              <a:rPr lang="en-US" dirty="0" smtClean="0"/>
            </a:br>
            <a:endParaRPr lang="en-US" dirty="0" smtClean="0"/>
          </a:p>
          <a:p>
            <a:r>
              <a:rPr lang="en-US" b="1" dirty="0" err="1" smtClean="0"/>
              <a:t>Sprache</a:t>
            </a:r>
            <a:r>
              <a:rPr lang="en-US" b="1" dirty="0" smtClean="0"/>
              <a:t>:</a:t>
            </a:r>
            <a:r>
              <a:rPr lang="en-US" dirty="0" smtClean="0"/>
              <a:t> </a:t>
            </a:r>
            <a:r>
              <a:rPr lang="en-US" dirty="0" err="1" smtClean="0"/>
              <a:t>auch</a:t>
            </a:r>
            <a:r>
              <a:rPr lang="en-US" dirty="0" smtClean="0"/>
              <a:t> </a:t>
            </a:r>
            <a:r>
              <a:rPr lang="en-US" dirty="0" err="1" smtClean="0"/>
              <a:t>regionale</a:t>
            </a:r>
            <a:r>
              <a:rPr lang="en-US" dirty="0" smtClean="0"/>
              <a:t> </a:t>
            </a:r>
            <a:r>
              <a:rPr lang="en-US" dirty="0" err="1" smtClean="0"/>
              <a:t>Unterschiede</a:t>
            </a:r>
            <a:r>
              <a:rPr lang="en-US" dirty="0" smtClean="0"/>
              <a:t> </a:t>
            </a:r>
            <a:r>
              <a:rPr lang="en-US" dirty="0" err="1" smtClean="0"/>
              <a:t>können</a:t>
            </a:r>
            <a:r>
              <a:rPr lang="en-US" dirty="0" smtClean="0"/>
              <a:t> </a:t>
            </a:r>
            <a:r>
              <a:rPr lang="en-US" dirty="0" err="1" smtClean="0"/>
              <a:t>Barrieren</a:t>
            </a:r>
            <a:r>
              <a:rPr lang="en-US" dirty="0" smtClean="0"/>
              <a:t> </a:t>
            </a:r>
            <a:r>
              <a:rPr lang="en-US" dirty="0" err="1" smtClean="0"/>
              <a:t>für</a:t>
            </a:r>
            <a:r>
              <a:rPr lang="en-US" dirty="0" smtClean="0"/>
              <a:t> </a:t>
            </a:r>
            <a:r>
              <a:rPr lang="en-US" dirty="0" err="1" smtClean="0"/>
              <a:t>Verständigung</a:t>
            </a:r>
            <a:r>
              <a:rPr lang="en-US" dirty="0" smtClean="0"/>
              <a:t> und </a:t>
            </a:r>
            <a:r>
              <a:rPr lang="en-US" dirty="0" err="1" smtClean="0"/>
              <a:t>Vertrauen</a:t>
            </a:r>
            <a:r>
              <a:rPr lang="en-US" dirty="0" smtClean="0"/>
              <a:t> </a:t>
            </a:r>
            <a:r>
              <a:rPr lang="en-US" dirty="0" err="1" smtClean="0"/>
              <a:t>darstellen</a:t>
            </a:r>
            <a:r>
              <a:rPr lang="en-US" dirty="0" smtClean="0"/>
              <a:t>. </a:t>
            </a:r>
            <a:endParaRPr lang="en-US" dirty="0"/>
          </a:p>
          <a:p>
            <a:pPr marL="0" indent="0">
              <a:buNone/>
            </a:pPr>
            <a:endParaRPr lang="en-US" dirty="0" smtClean="0"/>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522007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err="1"/>
              <a:t>Allgemeine</a:t>
            </a:r>
            <a:r>
              <a:rPr lang="en-US" sz="3200" dirty="0"/>
              <a:t> </a:t>
            </a:r>
            <a:r>
              <a:rPr lang="en-US" sz="3200" dirty="0" err="1"/>
              <a:t>Aspekte</a:t>
            </a:r>
            <a:r>
              <a:rPr lang="en-US" sz="3200" dirty="0"/>
              <a:t>: </a:t>
            </a:r>
            <a:r>
              <a:rPr lang="en-US" sz="3200" dirty="0" err="1"/>
              <a:t>Vorbereitung</a:t>
            </a:r>
            <a:endParaRPr lang="de-DE" sz="3200" dirty="0"/>
          </a:p>
        </p:txBody>
      </p:sp>
      <p:sp>
        <p:nvSpPr>
          <p:cNvPr id="3" name="Content Placeholder 2"/>
          <p:cNvSpPr>
            <a:spLocks noGrp="1"/>
          </p:cNvSpPr>
          <p:nvPr>
            <p:ph idx="1"/>
          </p:nvPr>
        </p:nvSpPr>
        <p:spPr>
          <a:xfrm>
            <a:off x="467544" y="1556792"/>
            <a:ext cx="8229600" cy="4525963"/>
          </a:xfrm>
        </p:spPr>
        <p:txBody>
          <a:bodyPr>
            <a:normAutofit fontScale="77500" lnSpcReduction="20000"/>
          </a:bodyPr>
          <a:lstStyle/>
          <a:p>
            <a:pPr marL="0" indent="0">
              <a:buNone/>
            </a:pPr>
            <a:r>
              <a:rPr lang="en-US" dirty="0" err="1"/>
              <a:t>Kriterien</a:t>
            </a:r>
            <a:r>
              <a:rPr lang="en-US" dirty="0"/>
              <a:t> </a:t>
            </a:r>
            <a:r>
              <a:rPr lang="en-US" dirty="0" err="1"/>
              <a:t>bei</a:t>
            </a:r>
            <a:r>
              <a:rPr lang="en-US" dirty="0"/>
              <a:t> der </a:t>
            </a:r>
            <a:r>
              <a:rPr lang="en-US" dirty="0" err="1"/>
              <a:t>Auswahl</a:t>
            </a:r>
            <a:r>
              <a:rPr lang="en-US" dirty="0"/>
              <a:t> </a:t>
            </a:r>
            <a:r>
              <a:rPr lang="en-US" dirty="0" err="1"/>
              <a:t>eines</a:t>
            </a:r>
            <a:r>
              <a:rPr lang="en-US" dirty="0"/>
              <a:t> </a:t>
            </a:r>
            <a:r>
              <a:rPr lang="en-US" dirty="0" err="1"/>
              <a:t>Übersetzers</a:t>
            </a:r>
            <a:r>
              <a:rPr lang="en-US" dirty="0"/>
              <a:t> :</a:t>
            </a:r>
            <a:r>
              <a:rPr lang="en-US" dirty="0" smtClean="0"/>
              <a:t/>
            </a:r>
            <a:br>
              <a:rPr lang="en-US" dirty="0" smtClean="0"/>
            </a:br>
            <a:r>
              <a:rPr lang="en-US" dirty="0" smtClean="0"/>
              <a:t/>
            </a:r>
            <a:br>
              <a:rPr lang="en-US" dirty="0" smtClean="0"/>
            </a:br>
            <a:r>
              <a:rPr lang="en-US" dirty="0" smtClean="0"/>
              <a:t/>
            </a:r>
            <a:br>
              <a:rPr lang="en-US" dirty="0" smtClean="0"/>
            </a:br>
            <a:r>
              <a:rPr lang="en-US" b="1" dirty="0" err="1" smtClean="0"/>
              <a:t>Familienmitglieder</a:t>
            </a:r>
            <a:r>
              <a:rPr lang="en-US" b="1" dirty="0" smtClean="0"/>
              <a:t> </a:t>
            </a:r>
            <a:r>
              <a:rPr lang="en-US" b="1" dirty="0" err="1" smtClean="0"/>
              <a:t>sollten</a:t>
            </a:r>
            <a:r>
              <a:rPr lang="en-US" b="1" dirty="0" smtClean="0"/>
              <a:t> </a:t>
            </a:r>
            <a:r>
              <a:rPr lang="en-US" b="1" dirty="0" err="1" smtClean="0"/>
              <a:t>nicht</a:t>
            </a:r>
            <a:r>
              <a:rPr lang="en-US" b="1" dirty="0" smtClean="0"/>
              <a:t> </a:t>
            </a:r>
            <a:r>
              <a:rPr lang="en-US" b="1" dirty="0" err="1" smtClean="0"/>
              <a:t>als</a:t>
            </a:r>
            <a:r>
              <a:rPr lang="en-US" b="1" dirty="0" smtClean="0"/>
              <a:t> </a:t>
            </a:r>
            <a:r>
              <a:rPr lang="en-US" b="1" dirty="0" err="1" smtClean="0"/>
              <a:t>Übersetzer</a:t>
            </a:r>
            <a:r>
              <a:rPr lang="en-US" b="1" dirty="0" smtClean="0"/>
              <a:t> </a:t>
            </a:r>
            <a:r>
              <a:rPr lang="en-US" b="1" dirty="0" err="1" smtClean="0"/>
              <a:t>einbezogen</a:t>
            </a:r>
            <a:r>
              <a:rPr lang="en-US" b="1" dirty="0" smtClean="0"/>
              <a:t> </a:t>
            </a:r>
            <a:r>
              <a:rPr lang="en-US" b="1" dirty="0" err="1" smtClean="0"/>
              <a:t>werden</a:t>
            </a:r>
            <a:r>
              <a:rPr lang="en-US" b="1" dirty="0" smtClean="0"/>
              <a:t>. </a:t>
            </a:r>
            <a:endParaRPr lang="en-US" b="1" dirty="0" smtClean="0"/>
          </a:p>
          <a:p>
            <a:pPr marL="0" indent="0">
              <a:buNone/>
            </a:pPr>
            <a:r>
              <a:rPr lang="en-US" b="1" dirty="0" smtClean="0"/>
              <a:t/>
            </a:r>
            <a:br>
              <a:rPr lang="en-US" b="1" dirty="0" smtClean="0"/>
            </a:br>
            <a:r>
              <a:rPr lang="en-US" b="1" dirty="0" smtClean="0"/>
              <a:t/>
            </a:r>
            <a:br>
              <a:rPr lang="en-US" b="1" dirty="0" smtClean="0"/>
            </a:br>
            <a:r>
              <a:rPr lang="en-US" dirty="0" err="1"/>
              <a:t>D</a:t>
            </a:r>
            <a:r>
              <a:rPr lang="en-US" dirty="0" err="1"/>
              <a:t>iese</a:t>
            </a:r>
            <a:r>
              <a:rPr lang="en-US" dirty="0"/>
              <a:t> </a:t>
            </a:r>
            <a:r>
              <a:rPr lang="en-US" dirty="0" err="1"/>
              <a:t>sind</a:t>
            </a:r>
            <a:r>
              <a:rPr lang="en-US" dirty="0"/>
              <a:t> </a:t>
            </a:r>
            <a:r>
              <a:rPr lang="en-US" dirty="0" err="1"/>
              <a:t>einerseits</a:t>
            </a:r>
            <a:r>
              <a:rPr lang="en-US" dirty="0"/>
              <a:t> </a:t>
            </a:r>
            <a:r>
              <a:rPr lang="en-US" dirty="0" err="1"/>
              <a:t>mögliche</a:t>
            </a:r>
            <a:r>
              <a:rPr lang="en-US" dirty="0"/>
              <a:t> </a:t>
            </a:r>
            <a:r>
              <a:rPr lang="en-US" dirty="0" err="1"/>
              <a:t>Zeugen</a:t>
            </a:r>
            <a:r>
              <a:rPr lang="en-US" dirty="0"/>
              <a:t> die </a:t>
            </a:r>
            <a:r>
              <a:rPr lang="en-US" dirty="0" err="1"/>
              <a:t>separat</a:t>
            </a:r>
            <a:r>
              <a:rPr lang="en-US" dirty="0"/>
              <a:t> </a:t>
            </a:r>
            <a:r>
              <a:rPr lang="en-US" dirty="0" err="1"/>
              <a:t>angehört</a:t>
            </a:r>
            <a:r>
              <a:rPr lang="en-US" dirty="0"/>
              <a:t> </a:t>
            </a:r>
            <a:r>
              <a:rPr lang="en-US" dirty="0" err="1"/>
              <a:t>werden</a:t>
            </a:r>
            <a:r>
              <a:rPr lang="en-US" dirty="0"/>
              <a:t> </a:t>
            </a:r>
            <a:r>
              <a:rPr lang="en-US" dirty="0" err="1"/>
              <a:t>sollten</a:t>
            </a:r>
            <a:r>
              <a:rPr lang="en-US" dirty="0"/>
              <a:t> und von </a:t>
            </a:r>
            <a:r>
              <a:rPr lang="en-US" dirty="0" err="1"/>
              <a:t>belastenden</a:t>
            </a:r>
            <a:r>
              <a:rPr lang="en-US" dirty="0"/>
              <a:t> </a:t>
            </a:r>
            <a:r>
              <a:rPr lang="en-US" dirty="0" err="1"/>
              <a:t>Beschreibungen</a:t>
            </a:r>
            <a:r>
              <a:rPr lang="en-US" dirty="0"/>
              <a:t> von </a:t>
            </a:r>
            <a:r>
              <a:rPr lang="en-US" dirty="0" err="1"/>
              <a:t>Gewalt</a:t>
            </a:r>
            <a:r>
              <a:rPr lang="en-US" dirty="0"/>
              <a:t> und </a:t>
            </a:r>
            <a:r>
              <a:rPr lang="en-US" dirty="0" err="1"/>
              <a:t>Folter</a:t>
            </a:r>
            <a:r>
              <a:rPr lang="en-US" dirty="0"/>
              <a:t> </a:t>
            </a:r>
            <a:r>
              <a:rPr lang="en-US" dirty="0" err="1"/>
              <a:t>geschützt</a:t>
            </a:r>
            <a:r>
              <a:rPr lang="en-US" dirty="0"/>
              <a:t> </a:t>
            </a:r>
            <a:r>
              <a:rPr lang="en-US" dirty="0" err="1"/>
              <a:t>werden</a:t>
            </a:r>
            <a:r>
              <a:rPr lang="en-US" dirty="0"/>
              <a:t> </a:t>
            </a:r>
            <a:r>
              <a:rPr lang="en-US" dirty="0" err="1"/>
              <a:t>sollten</a:t>
            </a:r>
            <a:r>
              <a:rPr lang="en-US" dirty="0"/>
              <a:t>, </a:t>
            </a:r>
            <a:r>
              <a:rPr lang="en-US" dirty="0" smtClean="0"/>
              <a:t>- </a:t>
            </a:r>
            <a:r>
              <a:rPr lang="en-US" dirty="0" err="1" smtClean="0"/>
              <a:t>andererseits</a:t>
            </a:r>
            <a:r>
              <a:rPr lang="en-US" dirty="0" smtClean="0"/>
              <a:t> </a:t>
            </a:r>
            <a:r>
              <a:rPr lang="en-US" dirty="0" err="1"/>
              <a:t>können</a:t>
            </a:r>
            <a:r>
              <a:rPr lang="en-US" dirty="0"/>
              <a:t> </a:t>
            </a:r>
            <a:r>
              <a:rPr lang="en-US" dirty="0" err="1"/>
              <a:t>Scham</a:t>
            </a:r>
            <a:r>
              <a:rPr lang="en-US" dirty="0"/>
              <a:t> </a:t>
            </a:r>
            <a:r>
              <a:rPr lang="en-US" dirty="0" err="1"/>
              <a:t>oder</a:t>
            </a:r>
            <a:r>
              <a:rPr lang="en-US" dirty="0"/>
              <a:t> der </a:t>
            </a:r>
            <a:r>
              <a:rPr lang="en-US" dirty="0" err="1"/>
              <a:t>Wunsch</a:t>
            </a:r>
            <a:r>
              <a:rPr lang="en-US" dirty="0"/>
              <a:t> die </a:t>
            </a:r>
            <a:r>
              <a:rPr lang="en-US" dirty="0" err="1"/>
              <a:t>Familie</a:t>
            </a:r>
            <a:r>
              <a:rPr lang="en-US" dirty="0"/>
              <a:t> </a:t>
            </a:r>
            <a:r>
              <a:rPr lang="en-US" dirty="0" err="1"/>
              <a:t>zu</a:t>
            </a:r>
            <a:r>
              <a:rPr lang="en-US" dirty="0"/>
              <a:t> </a:t>
            </a:r>
            <a:r>
              <a:rPr lang="en-US" dirty="0" err="1"/>
              <a:t>schützen</a:t>
            </a:r>
            <a:r>
              <a:rPr lang="en-US" dirty="0"/>
              <a:t> </a:t>
            </a:r>
            <a:r>
              <a:rPr lang="en-US" dirty="0" err="1"/>
              <a:t>zu</a:t>
            </a:r>
            <a:r>
              <a:rPr lang="en-US" dirty="0"/>
              <a:t> </a:t>
            </a:r>
            <a:r>
              <a:rPr lang="en-US" dirty="0" err="1"/>
              <a:t>verzerrten</a:t>
            </a:r>
            <a:r>
              <a:rPr lang="en-US" dirty="0"/>
              <a:t> </a:t>
            </a:r>
            <a:r>
              <a:rPr lang="en-US" dirty="0" err="1"/>
              <a:t>oder</a:t>
            </a:r>
            <a:r>
              <a:rPr lang="en-US" dirty="0"/>
              <a:t> </a:t>
            </a:r>
            <a:r>
              <a:rPr lang="en-US" dirty="0" err="1"/>
              <a:t>unvollständigen</a:t>
            </a:r>
            <a:r>
              <a:rPr lang="en-US" dirty="0"/>
              <a:t> </a:t>
            </a:r>
            <a:r>
              <a:rPr lang="en-US" dirty="0" err="1"/>
              <a:t>Berichten</a:t>
            </a:r>
            <a:r>
              <a:rPr lang="en-US" dirty="0"/>
              <a:t> und </a:t>
            </a:r>
            <a:r>
              <a:rPr lang="en-US" dirty="0" err="1"/>
              <a:t>Angaben</a:t>
            </a:r>
            <a:r>
              <a:rPr lang="en-US" dirty="0"/>
              <a:t> des </a:t>
            </a:r>
            <a:r>
              <a:rPr lang="en-US" dirty="0" err="1"/>
              <a:t>Opfers</a:t>
            </a:r>
            <a:r>
              <a:rPr lang="en-US" dirty="0"/>
              <a:t> </a:t>
            </a:r>
            <a:r>
              <a:rPr lang="en-US" dirty="0" err="1"/>
              <a:t>führen</a:t>
            </a:r>
            <a:r>
              <a:rPr lang="en-US" dirty="0"/>
              <a:t>.</a:t>
            </a:r>
            <a:endParaRPr lang="en-US" dirty="0"/>
          </a:p>
          <a:p>
            <a:pPr marL="0" indent="0">
              <a:buNone/>
            </a:pPr>
            <a:endParaRPr lang="en-US" dirty="0" smtClean="0"/>
          </a:p>
        </p:txBody>
      </p:sp>
    </p:spTree>
    <p:extLst>
      <p:ext uri="{BB962C8B-B14F-4D97-AF65-F5344CB8AC3E}">
        <p14:creationId xmlns:p14="http://schemas.microsoft.com/office/powerpoint/2010/main" val="1413465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err="1"/>
              <a:t>Allgemeine</a:t>
            </a:r>
            <a:r>
              <a:rPr lang="en-US" sz="3200" dirty="0"/>
              <a:t> </a:t>
            </a:r>
            <a:r>
              <a:rPr lang="en-US" sz="3200" dirty="0" err="1"/>
              <a:t>Aspekte</a:t>
            </a:r>
            <a:r>
              <a:rPr lang="en-US" sz="3200" dirty="0"/>
              <a:t>: </a:t>
            </a:r>
            <a:r>
              <a:rPr lang="en-US" sz="3200" dirty="0" err="1"/>
              <a:t>Vorbereitung</a:t>
            </a:r>
            <a:endParaRPr lang="de-DE" sz="3200" dirty="0"/>
          </a:p>
        </p:txBody>
      </p:sp>
      <p:sp>
        <p:nvSpPr>
          <p:cNvPr id="3" name="Content Placeholder 2"/>
          <p:cNvSpPr>
            <a:spLocks noGrp="1"/>
          </p:cNvSpPr>
          <p:nvPr>
            <p:ph idx="1"/>
          </p:nvPr>
        </p:nvSpPr>
        <p:spPr>
          <a:xfrm>
            <a:off x="467544" y="1556792"/>
            <a:ext cx="8229600" cy="4525963"/>
          </a:xfrm>
        </p:spPr>
        <p:txBody>
          <a:bodyPr>
            <a:normAutofit fontScale="62500" lnSpcReduction="20000"/>
          </a:bodyPr>
          <a:lstStyle/>
          <a:p>
            <a:pPr marL="571500" indent="-571500">
              <a:buFont typeface="Arial" pitchFamily="34" charset="0"/>
              <a:buChar char="•"/>
            </a:pPr>
            <a:r>
              <a:rPr lang="en-US" sz="4000" dirty="0" err="1" smtClean="0"/>
              <a:t>Vermeiden</a:t>
            </a:r>
            <a:r>
              <a:rPr lang="en-US" sz="4000" dirty="0" smtClean="0"/>
              <a:t> </a:t>
            </a:r>
            <a:r>
              <a:rPr lang="en-US" sz="4000" dirty="0" err="1" smtClean="0"/>
              <a:t>Sie</a:t>
            </a:r>
            <a:r>
              <a:rPr lang="en-US" sz="4000" dirty="0" smtClean="0"/>
              <a:t> </a:t>
            </a:r>
            <a:r>
              <a:rPr lang="en-US" sz="4000" dirty="0" err="1" smtClean="0"/>
              <a:t>Situationen</a:t>
            </a:r>
            <a:r>
              <a:rPr lang="en-US" sz="4000" dirty="0" smtClean="0"/>
              <a:t> die an </a:t>
            </a:r>
            <a:r>
              <a:rPr lang="en-US" sz="4000" dirty="0" err="1" smtClean="0"/>
              <a:t>einem</a:t>
            </a:r>
            <a:r>
              <a:rPr lang="en-US" sz="4000" dirty="0" smtClean="0"/>
              <a:t> </a:t>
            </a:r>
            <a:r>
              <a:rPr lang="en-US" sz="4000" dirty="0" err="1" smtClean="0"/>
              <a:t>Verhör</a:t>
            </a:r>
            <a:r>
              <a:rPr lang="en-US" sz="4000" dirty="0" smtClean="0"/>
              <a:t> </a:t>
            </a:r>
            <a:r>
              <a:rPr lang="en-US" sz="4000" dirty="0" err="1" smtClean="0"/>
              <a:t>oder</a:t>
            </a:r>
            <a:r>
              <a:rPr lang="en-US" sz="4000" dirty="0" smtClean="0"/>
              <a:t> an </a:t>
            </a:r>
            <a:r>
              <a:rPr lang="en-US" sz="4000" dirty="0" err="1" smtClean="0"/>
              <a:t>eine</a:t>
            </a:r>
            <a:r>
              <a:rPr lang="en-US" sz="4000" dirty="0" smtClean="0"/>
              <a:t> </a:t>
            </a:r>
            <a:r>
              <a:rPr lang="en-US" sz="4000" dirty="0" err="1" smtClean="0"/>
              <a:t>Gericht</a:t>
            </a:r>
            <a:r>
              <a:rPr lang="en-US" sz="4000" dirty="0" smtClean="0"/>
              <a:t> </a:t>
            </a:r>
            <a:r>
              <a:rPr lang="en-US" sz="4000" dirty="0" err="1" smtClean="0"/>
              <a:t>erinnern</a:t>
            </a:r>
            <a:r>
              <a:rPr lang="en-US" sz="4000" dirty="0" smtClean="0"/>
              <a:t>.</a:t>
            </a:r>
          </a:p>
          <a:p>
            <a:pPr marL="571500" indent="-571500">
              <a:buFont typeface="Arial" pitchFamily="34" charset="0"/>
              <a:buChar char="•"/>
            </a:pPr>
            <a:endParaRPr lang="en-US" sz="4000" dirty="0" smtClean="0"/>
          </a:p>
          <a:p>
            <a:pPr marL="571500" indent="-571500">
              <a:buFont typeface="Arial" pitchFamily="34" charset="0"/>
              <a:buChar char="•"/>
            </a:pPr>
            <a:endParaRPr lang="en-US" sz="4000" dirty="0" smtClean="0"/>
          </a:p>
          <a:p>
            <a:pPr marL="571500" indent="-571500">
              <a:buFont typeface="Arial" pitchFamily="34" charset="0"/>
              <a:buChar char="•"/>
            </a:pPr>
            <a:r>
              <a:rPr lang="en-US" sz="4000" dirty="0" err="1" smtClean="0"/>
              <a:t>Besprechen</a:t>
            </a:r>
            <a:r>
              <a:rPr lang="en-US" sz="4000" dirty="0" smtClean="0"/>
              <a:t> und </a:t>
            </a:r>
            <a:r>
              <a:rPr lang="en-US" sz="4000" dirty="0" err="1" smtClean="0"/>
              <a:t>respektieren</a:t>
            </a:r>
            <a:r>
              <a:rPr lang="en-US" sz="4000" dirty="0" smtClean="0"/>
              <a:t> </a:t>
            </a:r>
            <a:r>
              <a:rPr lang="en-US" sz="4000" dirty="0" err="1" smtClean="0"/>
              <a:t>sie</a:t>
            </a:r>
            <a:r>
              <a:rPr lang="en-US" sz="4000" dirty="0" smtClean="0"/>
              <a:t> </a:t>
            </a:r>
            <a:r>
              <a:rPr lang="en-US" sz="4000" dirty="0" err="1" smtClean="0"/>
              <a:t>kulturelle</a:t>
            </a:r>
            <a:r>
              <a:rPr lang="en-US" sz="4000" dirty="0" smtClean="0"/>
              <a:t> </a:t>
            </a:r>
            <a:r>
              <a:rPr lang="en-US" sz="4000" dirty="0" err="1" smtClean="0"/>
              <a:t>Faktoren</a:t>
            </a:r>
            <a:r>
              <a:rPr lang="en-US" sz="4000" dirty="0" smtClean="0"/>
              <a:t> </a:t>
            </a:r>
            <a:r>
              <a:rPr lang="en-US" sz="4000" dirty="0" err="1" smtClean="0"/>
              <a:t>wie</a:t>
            </a:r>
            <a:r>
              <a:rPr lang="en-US" sz="4000" dirty="0" smtClean="0"/>
              <a:t> </a:t>
            </a:r>
            <a:r>
              <a:rPr lang="en-US" sz="4000" dirty="0" err="1" smtClean="0"/>
              <a:t>beispielsweise</a:t>
            </a:r>
            <a:r>
              <a:rPr lang="en-US" sz="4000" dirty="0" smtClean="0"/>
              <a:t> </a:t>
            </a:r>
            <a:r>
              <a:rPr lang="en-US" sz="4000" dirty="0" err="1" smtClean="0"/>
              <a:t>Vertraulichkeit</a:t>
            </a:r>
            <a:r>
              <a:rPr lang="en-US" sz="4000" dirty="0" smtClean="0"/>
              <a:t>, </a:t>
            </a:r>
            <a:r>
              <a:rPr lang="en-US" sz="4000" dirty="0" err="1" smtClean="0"/>
              <a:t>Sprache</a:t>
            </a:r>
            <a:r>
              <a:rPr lang="en-US" sz="4000" dirty="0"/>
              <a:t>, Form </a:t>
            </a:r>
            <a:r>
              <a:rPr lang="en-US" sz="4000" dirty="0" smtClean="0"/>
              <a:t>der </a:t>
            </a:r>
            <a:r>
              <a:rPr lang="en-US" sz="4000" dirty="0" err="1" smtClean="0"/>
              <a:t>Anrede</a:t>
            </a:r>
            <a:r>
              <a:rPr lang="en-US" sz="4000" dirty="0" smtClean="0"/>
              <a:t>, </a:t>
            </a:r>
            <a:r>
              <a:rPr lang="en-US" sz="4000" dirty="0" err="1" smtClean="0"/>
              <a:t>Verhaltensregen</a:t>
            </a:r>
            <a:r>
              <a:rPr lang="en-US" sz="4000" dirty="0" smtClean="0"/>
              <a:t>.</a:t>
            </a:r>
            <a:br>
              <a:rPr lang="en-US" sz="4000" dirty="0" smtClean="0"/>
            </a:br>
            <a:r>
              <a:rPr lang="en-US" sz="4000" dirty="0" smtClean="0"/>
              <a:t/>
            </a:r>
            <a:br>
              <a:rPr lang="en-US" sz="4000" dirty="0" smtClean="0"/>
            </a:br>
            <a:r>
              <a:rPr lang="en-US" sz="4000" dirty="0" smtClean="0"/>
              <a:t/>
            </a:r>
            <a:br>
              <a:rPr lang="en-US" sz="4000" dirty="0" smtClean="0"/>
            </a:br>
            <a:endParaRPr lang="en-US" sz="4000" dirty="0" smtClean="0"/>
          </a:p>
          <a:p>
            <a:pPr marL="571500" indent="-571500">
              <a:buFont typeface="Arial" pitchFamily="34" charset="0"/>
              <a:buChar char="•"/>
            </a:pPr>
            <a:r>
              <a:rPr lang="en-US" sz="4000" dirty="0" err="1" smtClean="0"/>
              <a:t>Angemessene</a:t>
            </a:r>
            <a:r>
              <a:rPr lang="en-US" sz="4000" dirty="0" smtClean="0"/>
              <a:t> </a:t>
            </a:r>
            <a:r>
              <a:rPr lang="en-US" sz="4000" dirty="0" err="1" smtClean="0"/>
              <a:t>Distanzen</a:t>
            </a:r>
            <a:r>
              <a:rPr lang="en-US" sz="4000" dirty="0" smtClean="0"/>
              <a:t>, - </a:t>
            </a:r>
            <a:r>
              <a:rPr lang="en-US" sz="4000" dirty="0" err="1" smtClean="0"/>
              <a:t>nicht</a:t>
            </a:r>
            <a:r>
              <a:rPr lang="en-US" sz="4000" dirty="0" smtClean="0"/>
              <a:t> </a:t>
            </a:r>
            <a:r>
              <a:rPr lang="en-US" sz="4000" dirty="0" err="1" smtClean="0"/>
              <a:t>zu</a:t>
            </a:r>
            <a:r>
              <a:rPr lang="en-US" sz="4000" dirty="0" smtClean="0"/>
              <a:t> </a:t>
            </a:r>
            <a:r>
              <a:rPr lang="en-US" sz="4000" dirty="0" err="1" smtClean="0"/>
              <a:t>nahe</a:t>
            </a:r>
            <a:r>
              <a:rPr lang="en-US" sz="4000" dirty="0" smtClean="0"/>
              <a:t> und </a:t>
            </a:r>
            <a:r>
              <a:rPr lang="en-US" sz="4000" dirty="0" err="1" smtClean="0"/>
              <a:t>nicht</a:t>
            </a:r>
            <a:r>
              <a:rPr lang="en-US" sz="4000" dirty="0" smtClean="0"/>
              <a:t> so </a:t>
            </a:r>
            <a:r>
              <a:rPr lang="en-US" sz="4000" dirty="0" err="1" smtClean="0"/>
              <a:t>weit</a:t>
            </a:r>
            <a:r>
              <a:rPr lang="en-US" sz="4000" dirty="0" smtClean="0"/>
              <a:t>, </a:t>
            </a:r>
            <a:r>
              <a:rPr lang="en-US" sz="4000" dirty="0" err="1" smtClean="0"/>
              <a:t>vermeiden</a:t>
            </a:r>
            <a:r>
              <a:rPr lang="en-US" sz="4000" dirty="0" smtClean="0"/>
              <a:t> </a:t>
            </a:r>
            <a:r>
              <a:rPr lang="en-US" sz="4000" dirty="0" err="1" smtClean="0"/>
              <a:t>Sie</a:t>
            </a:r>
            <a:r>
              <a:rPr lang="en-US" sz="4000" dirty="0" smtClean="0"/>
              <a:t> “crowding”.</a:t>
            </a:r>
          </a:p>
          <a:p>
            <a:pPr marL="0" indent="0">
              <a:buNone/>
            </a:pPr>
            <a:endParaRPr lang="en-US" dirty="0" smtClean="0"/>
          </a:p>
        </p:txBody>
      </p:sp>
    </p:spTree>
    <p:extLst>
      <p:ext uri="{BB962C8B-B14F-4D97-AF65-F5344CB8AC3E}">
        <p14:creationId xmlns:p14="http://schemas.microsoft.com/office/powerpoint/2010/main" val="2769708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err="1"/>
              <a:t>Allgemeine</a:t>
            </a:r>
            <a:r>
              <a:rPr lang="en-US" sz="3200" dirty="0"/>
              <a:t> </a:t>
            </a:r>
            <a:r>
              <a:rPr lang="en-US" sz="3200" dirty="0" err="1"/>
              <a:t>Aspekte</a:t>
            </a:r>
            <a:r>
              <a:rPr lang="en-US" sz="3200" dirty="0"/>
              <a:t>: </a:t>
            </a:r>
            <a:r>
              <a:rPr lang="en-US" sz="3200" dirty="0" err="1"/>
              <a:t>Vorbereitung</a:t>
            </a:r>
            <a:endParaRPr lang="de-DE" sz="3200" dirty="0"/>
          </a:p>
        </p:txBody>
      </p:sp>
      <p:sp>
        <p:nvSpPr>
          <p:cNvPr id="3" name="Content Placeholder 2"/>
          <p:cNvSpPr>
            <a:spLocks noGrp="1"/>
          </p:cNvSpPr>
          <p:nvPr>
            <p:ph idx="1"/>
          </p:nvPr>
        </p:nvSpPr>
        <p:spPr>
          <a:xfrm>
            <a:off x="467544" y="1556793"/>
            <a:ext cx="8229600" cy="2088232"/>
          </a:xfrm>
        </p:spPr>
        <p:txBody>
          <a:bodyPr>
            <a:normAutofit fontScale="92500" lnSpcReduction="20000"/>
          </a:bodyPr>
          <a:lstStyle/>
          <a:p>
            <a:pPr marL="0" indent="0"/>
            <a:r>
              <a:rPr lang="en-US" sz="4000" dirty="0" err="1" smtClean="0"/>
              <a:t>Häufig</a:t>
            </a:r>
            <a:r>
              <a:rPr lang="en-US" sz="4000" dirty="0" smtClean="0"/>
              <a:t> </a:t>
            </a:r>
            <a:r>
              <a:rPr lang="en-US" sz="4000" dirty="0" err="1" smtClean="0"/>
              <a:t>wird</a:t>
            </a:r>
            <a:r>
              <a:rPr lang="en-US" sz="4000" dirty="0" smtClean="0"/>
              <a:t> </a:t>
            </a:r>
            <a:r>
              <a:rPr lang="en-US" sz="4000" dirty="0" err="1" smtClean="0"/>
              <a:t>ein</a:t>
            </a:r>
            <a:r>
              <a:rPr lang="en-US" sz="4000" dirty="0" smtClean="0"/>
              <a:t> </a:t>
            </a:r>
            <a:r>
              <a:rPr lang="en-US" sz="4000" dirty="0" err="1" smtClean="0"/>
              <a:t>Dreieck</a:t>
            </a:r>
            <a:r>
              <a:rPr lang="en-US" sz="4000" dirty="0" smtClean="0"/>
              <a:t> </a:t>
            </a:r>
            <a:r>
              <a:rPr lang="en-US" sz="4000" dirty="0" err="1" smtClean="0"/>
              <a:t>für</a:t>
            </a:r>
            <a:r>
              <a:rPr lang="en-US" sz="4000" dirty="0" smtClean="0"/>
              <a:t> die </a:t>
            </a:r>
            <a:r>
              <a:rPr lang="en-US" sz="4000" dirty="0" err="1" smtClean="0"/>
              <a:t>Platzierung</a:t>
            </a:r>
            <a:r>
              <a:rPr lang="en-US" sz="4000" dirty="0" smtClean="0"/>
              <a:t> der </a:t>
            </a:r>
            <a:r>
              <a:rPr lang="en-US" sz="4000" dirty="0" err="1" smtClean="0"/>
              <a:t>Beteiligten</a:t>
            </a:r>
            <a:r>
              <a:rPr lang="en-US" sz="4000" dirty="0" smtClean="0"/>
              <a:t> </a:t>
            </a:r>
            <a:r>
              <a:rPr lang="en-US" sz="4000" dirty="0" err="1" smtClean="0"/>
              <a:t>gewählt</a:t>
            </a:r>
            <a:r>
              <a:rPr lang="en-US" sz="4000" dirty="0" smtClean="0"/>
              <a:t>, </a:t>
            </a:r>
            <a:r>
              <a:rPr lang="en-US" sz="4000" dirty="0" err="1" smtClean="0"/>
              <a:t>allerdings</a:t>
            </a:r>
            <a:r>
              <a:rPr lang="en-US" sz="4000" dirty="0" smtClean="0"/>
              <a:t> </a:t>
            </a:r>
            <a:r>
              <a:rPr lang="en-US" sz="4000" dirty="0" err="1" smtClean="0"/>
              <a:t>können</a:t>
            </a:r>
            <a:r>
              <a:rPr lang="en-US" sz="4000" dirty="0" smtClean="0"/>
              <a:t> </a:t>
            </a:r>
            <a:r>
              <a:rPr lang="en-US" sz="4000" dirty="0" err="1" smtClean="0"/>
              <a:t>Raum</a:t>
            </a:r>
            <a:r>
              <a:rPr lang="en-US" sz="4000" dirty="0" smtClean="0"/>
              <a:t> und </a:t>
            </a:r>
            <a:r>
              <a:rPr lang="en-US" sz="4000" dirty="0" err="1" smtClean="0"/>
              <a:t>Kultur</a:t>
            </a:r>
            <a:r>
              <a:rPr lang="en-US" sz="4000" dirty="0" smtClean="0"/>
              <a:t> </a:t>
            </a:r>
            <a:r>
              <a:rPr lang="en-US" sz="4000" dirty="0" err="1" smtClean="0"/>
              <a:t>eine</a:t>
            </a:r>
            <a:r>
              <a:rPr lang="en-US" sz="4000" dirty="0" smtClean="0"/>
              <a:t> </a:t>
            </a:r>
            <a:r>
              <a:rPr lang="en-US" sz="4000" dirty="0" err="1" smtClean="0"/>
              <a:t>Anpassung</a:t>
            </a:r>
            <a:r>
              <a:rPr lang="en-US" sz="4000" dirty="0" smtClean="0"/>
              <a:t> </a:t>
            </a:r>
            <a:r>
              <a:rPr lang="en-US" sz="4000" dirty="0" err="1" smtClean="0"/>
              <a:t>erfordern</a:t>
            </a:r>
            <a:r>
              <a:rPr lang="en-US" sz="4000" dirty="0" smtClean="0"/>
              <a:t>.</a:t>
            </a:r>
            <a:endParaRPr lang="en-US" sz="4000" dirty="0" smtClean="0"/>
          </a:p>
          <a:p>
            <a:pPr marL="0" indent="0"/>
            <a:endParaRPr lang="en-US" sz="4000" dirty="0" smtClean="0"/>
          </a:p>
          <a:p>
            <a:pPr marL="0" indent="0">
              <a:buNone/>
            </a:pPr>
            <a:endParaRPr lang="en-US" dirty="0" smtClean="0"/>
          </a:p>
        </p:txBody>
      </p:sp>
      <p:sp>
        <p:nvSpPr>
          <p:cNvPr id="4" name="Isosceles Triangle 3"/>
          <p:cNvSpPr/>
          <p:nvPr/>
        </p:nvSpPr>
        <p:spPr bwMode="auto">
          <a:xfrm>
            <a:off x="3347864" y="3995382"/>
            <a:ext cx="1728192" cy="914400"/>
          </a:xfrm>
          <a:prstGeom prst="triangl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de-DE" sz="1800" b="0" i="0" u="none" strike="noStrike" cap="none" normalizeH="0" baseline="0" smtClean="0">
              <a:ln>
                <a:noFill/>
              </a:ln>
              <a:solidFill>
                <a:schemeClr val="bg1"/>
              </a:solidFill>
              <a:effectLst/>
              <a:latin typeface="Calibri" pitchFamily="32" charset="0"/>
            </a:endParaRPr>
          </a:p>
        </p:txBody>
      </p:sp>
    </p:spTree>
    <p:extLst>
      <p:ext uri="{BB962C8B-B14F-4D97-AF65-F5344CB8AC3E}">
        <p14:creationId xmlns:p14="http://schemas.microsoft.com/office/powerpoint/2010/main" val="1782545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err="1"/>
              <a:t>Allgemeine</a:t>
            </a:r>
            <a:r>
              <a:rPr lang="en-US" sz="3200" dirty="0"/>
              <a:t> </a:t>
            </a:r>
            <a:r>
              <a:rPr lang="en-US" sz="3200" dirty="0" err="1"/>
              <a:t>Aspekte</a:t>
            </a:r>
            <a:r>
              <a:rPr lang="en-US" sz="3200" dirty="0"/>
              <a:t>: </a:t>
            </a:r>
            <a:r>
              <a:rPr lang="en-US" sz="3200" dirty="0" err="1"/>
              <a:t>Vorbereitung</a:t>
            </a:r>
            <a:endParaRPr lang="de-DE" sz="3200" dirty="0"/>
          </a:p>
        </p:txBody>
      </p:sp>
      <p:sp>
        <p:nvSpPr>
          <p:cNvPr id="3" name="Content Placeholder 2"/>
          <p:cNvSpPr>
            <a:spLocks noGrp="1"/>
          </p:cNvSpPr>
          <p:nvPr>
            <p:ph idx="1"/>
          </p:nvPr>
        </p:nvSpPr>
        <p:spPr>
          <a:xfrm>
            <a:off x="467544" y="1556792"/>
            <a:ext cx="8229600" cy="4525963"/>
          </a:xfrm>
        </p:spPr>
        <p:txBody>
          <a:bodyPr>
            <a:normAutofit fontScale="92500"/>
          </a:bodyPr>
          <a:lstStyle/>
          <a:p>
            <a:pPr marL="457200" indent="-457200">
              <a:buFont typeface="Arial" pitchFamily="34" charset="0"/>
              <a:buChar char="•"/>
            </a:pPr>
            <a:r>
              <a:rPr lang="en-US" dirty="0" err="1" smtClean="0"/>
              <a:t>Einigen</a:t>
            </a:r>
            <a:r>
              <a:rPr lang="en-US" dirty="0" smtClean="0"/>
              <a:t> </a:t>
            </a:r>
            <a:r>
              <a:rPr lang="en-US" dirty="0" err="1" smtClean="0"/>
              <a:t>sie</a:t>
            </a:r>
            <a:r>
              <a:rPr lang="en-US" dirty="0" smtClean="0"/>
              <a:t> </a:t>
            </a:r>
            <a:r>
              <a:rPr lang="en-US" dirty="0" err="1" smtClean="0"/>
              <a:t>sich</a:t>
            </a:r>
            <a:r>
              <a:rPr lang="en-US" dirty="0" smtClean="0"/>
              <a:t> auf </a:t>
            </a:r>
            <a:r>
              <a:rPr lang="en-US" dirty="0" err="1" smtClean="0"/>
              <a:t>eine</a:t>
            </a:r>
            <a:r>
              <a:rPr lang="en-US" dirty="0" smtClean="0"/>
              <a:t> Form der </a:t>
            </a:r>
            <a:r>
              <a:rPr lang="en-US" dirty="0" err="1" smtClean="0"/>
              <a:t>Übersetzung</a:t>
            </a:r>
            <a:r>
              <a:rPr lang="en-US" dirty="0" smtClean="0"/>
              <a:t> (</a:t>
            </a:r>
            <a:r>
              <a:rPr lang="en-US" dirty="0" err="1" smtClean="0"/>
              <a:t>beispielsweise</a:t>
            </a:r>
            <a:r>
              <a:rPr lang="en-US" dirty="0" smtClean="0"/>
              <a:t> </a:t>
            </a:r>
            <a:r>
              <a:rPr lang="en-US" dirty="0" err="1" smtClean="0"/>
              <a:t>konsekutiv</a:t>
            </a:r>
            <a:r>
              <a:rPr lang="en-US" dirty="0" smtClean="0"/>
              <a:t> </a:t>
            </a:r>
            <a:r>
              <a:rPr lang="en-US" dirty="0" err="1" smtClean="0"/>
              <a:t>oder</a:t>
            </a:r>
            <a:r>
              <a:rPr lang="en-US" dirty="0" smtClean="0"/>
              <a:t> </a:t>
            </a:r>
            <a:r>
              <a:rPr lang="en-US" dirty="0" err="1" smtClean="0"/>
              <a:t>simultan</a:t>
            </a:r>
            <a:r>
              <a:rPr lang="en-US" dirty="0" smtClean="0"/>
              <a:t>) </a:t>
            </a:r>
            <a:r>
              <a:rPr lang="en-US" dirty="0" err="1" smtClean="0"/>
              <a:t>machen</a:t>
            </a:r>
            <a:r>
              <a:rPr lang="en-US" dirty="0" smtClean="0"/>
              <a:t> </a:t>
            </a:r>
            <a:r>
              <a:rPr lang="en-US" dirty="0" err="1" smtClean="0"/>
              <a:t>Sie</a:t>
            </a:r>
            <a:r>
              <a:rPr lang="en-US" dirty="0" smtClean="0"/>
              <a:t> </a:t>
            </a:r>
            <a:r>
              <a:rPr lang="en-US" dirty="0" err="1" smtClean="0"/>
              <a:t>einen</a:t>
            </a:r>
            <a:r>
              <a:rPr lang="en-US" dirty="0" smtClean="0"/>
              <a:t> </a:t>
            </a:r>
            <a:r>
              <a:rPr lang="en-US" dirty="0" err="1" smtClean="0"/>
              <a:t>Übungsdurchlauf</a:t>
            </a:r>
            <a:r>
              <a:rPr lang="en-US" dirty="0" smtClean="0"/>
              <a:t>.</a:t>
            </a:r>
            <a:endParaRPr lang="en-US" dirty="0" smtClean="0"/>
          </a:p>
          <a:p>
            <a:pPr marL="457200" indent="-457200">
              <a:buFont typeface="Arial" pitchFamily="34" charset="0"/>
              <a:buChar char="•"/>
            </a:pPr>
            <a:endParaRPr lang="en-US" dirty="0" smtClean="0"/>
          </a:p>
          <a:p>
            <a:pPr marL="457200" indent="-457200">
              <a:buFont typeface="Arial" pitchFamily="34" charset="0"/>
              <a:buChar char="•"/>
            </a:pPr>
            <a:r>
              <a:rPr lang="en-US" dirty="0" err="1" smtClean="0"/>
              <a:t>Machen</a:t>
            </a:r>
            <a:r>
              <a:rPr lang="en-US" dirty="0" smtClean="0"/>
              <a:t> </a:t>
            </a:r>
            <a:r>
              <a:rPr lang="en-US" dirty="0" err="1" smtClean="0"/>
              <a:t>Sie</a:t>
            </a:r>
            <a:r>
              <a:rPr lang="en-US" dirty="0" smtClean="0"/>
              <a:t> </a:t>
            </a:r>
            <a:r>
              <a:rPr lang="en-US" dirty="0" err="1" smtClean="0"/>
              <a:t>einen</a:t>
            </a:r>
            <a:r>
              <a:rPr lang="en-US" dirty="0" smtClean="0"/>
              <a:t> Plan </a:t>
            </a:r>
            <a:r>
              <a:rPr lang="en-US" dirty="0" err="1" smtClean="0"/>
              <a:t>für</a:t>
            </a:r>
            <a:r>
              <a:rPr lang="en-US" dirty="0" smtClean="0"/>
              <a:t> die </a:t>
            </a:r>
            <a:r>
              <a:rPr lang="en-US" dirty="0" err="1" smtClean="0"/>
              <a:t>beabsichtigten</a:t>
            </a:r>
            <a:r>
              <a:rPr lang="en-US" dirty="0" smtClean="0"/>
              <a:t> </a:t>
            </a:r>
            <a:r>
              <a:rPr lang="en-US" dirty="0" err="1" smtClean="0"/>
              <a:t>Schritte</a:t>
            </a:r>
            <a:r>
              <a:rPr lang="en-US" dirty="0" smtClean="0"/>
              <a:t> des Interviews </a:t>
            </a:r>
            <a:r>
              <a:rPr lang="en-US" dirty="0" err="1" smtClean="0"/>
              <a:t>oder</a:t>
            </a:r>
            <a:r>
              <a:rPr lang="en-US" dirty="0" smtClean="0"/>
              <a:t> der </a:t>
            </a:r>
            <a:r>
              <a:rPr lang="en-US" dirty="0" err="1" smtClean="0"/>
              <a:t>Untersuchung</a:t>
            </a:r>
            <a:r>
              <a:rPr lang="en-US" dirty="0" smtClean="0"/>
              <a:t> (was </a:t>
            </a:r>
            <a:r>
              <a:rPr lang="en-US" dirty="0" err="1" smtClean="0"/>
              <a:t>wird</a:t>
            </a:r>
            <a:r>
              <a:rPr lang="en-US" dirty="0" smtClean="0"/>
              <a:t> </a:t>
            </a:r>
            <a:r>
              <a:rPr lang="en-US" dirty="0" err="1" smtClean="0"/>
              <a:t>geschehen</a:t>
            </a:r>
            <a:r>
              <a:rPr lang="en-US" dirty="0" smtClean="0"/>
              <a:t>? </a:t>
            </a:r>
            <a:r>
              <a:rPr lang="en-US" dirty="0" err="1" smtClean="0"/>
              <a:t>Zeit</a:t>
            </a:r>
            <a:r>
              <a:rPr lang="en-US" dirty="0" smtClean="0"/>
              <a:t>? </a:t>
            </a:r>
            <a:r>
              <a:rPr lang="en-US" dirty="0" err="1" smtClean="0"/>
              <a:t>Pausen</a:t>
            </a:r>
            <a:r>
              <a:rPr lang="en-US" dirty="0" smtClean="0"/>
              <a:t>? </a:t>
            </a:r>
            <a:r>
              <a:rPr lang="en-US" dirty="0" err="1" smtClean="0"/>
              <a:t>Wie</a:t>
            </a:r>
            <a:r>
              <a:rPr lang="en-US" dirty="0" smtClean="0"/>
              <a:t> </a:t>
            </a:r>
            <a:r>
              <a:rPr lang="en-US" dirty="0" err="1" smtClean="0"/>
              <a:t>reagiere</a:t>
            </a:r>
            <a:r>
              <a:rPr lang="en-US" dirty="0" smtClean="0"/>
              <a:t> </a:t>
            </a:r>
            <a:r>
              <a:rPr lang="en-US" dirty="0" err="1" smtClean="0"/>
              <a:t>ich</a:t>
            </a:r>
            <a:r>
              <a:rPr lang="en-US" dirty="0" smtClean="0"/>
              <a:t> auf </a:t>
            </a:r>
            <a:r>
              <a:rPr lang="en-US" dirty="0" err="1" smtClean="0"/>
              <a:t>Belastungszeichen</a:t>
            </a:r>
            <a:r>
              <a:rPr lang="en-US" dirty="0" smtClean="0"/>
              <a:t> </a:t>
            </a:r>
            <a:r>
              <a:rPr lang="en-US" dirty="0" err="1" smtClean="0"/>
              <a:t>beim</a:t>
            </a:r>
            <a:r>
              <a:rPr lang="en-US" dirty="0" smtClean="0"/>
              <a:t> </a:t>
            </a:r>
            <a:r>
              <a:rPr lang="en-US" dirty="0" err="1" smtClean="0"/>
              <a:t>Patienten</a:t>
            </a:r>
            <a:r>
              <a:rPr lang="en-US" dirty="0" smtClean="0"/>
              <a:t> /</a:t>
            </a:r>
            <a:r>
              <a:rPr lang="en-US" dirty="0" err="1" smtClean="0"/>
              <a:t>Klienten</a:t>
            </a:r>
            <a:r>
              <a:rPr lang="en-US" dirty="0" smtClean="0"/>
              <a:t> o.k.)</a:t>
            </a:r>
            <a:endParaRPr lang="en-US" dirty="0" smtClean="0"/>
          </a:p>
          <a:p>
            <a:endParaRPr lang="en-US" dirty="0" smtClean="0"/>
          </a:p>
        </p:txBody>
      </p:sp>
    </p:spTree>
    <p:extLst>
      <p:ext uri="{BB962C8B-B14F-4D97-AF65-F5344CB8AC3E}">
        <p14:creationId xmlns:p14="http://schemas.microsoft.com/office/powerpoint/2010/main" val="3393396468"/>
      </p:ext>
    </p:extLst>
  </p:cSld>
  <p:clrMapOvr>
    <a:masterClrMapping/>
  </p:clrMapOvr>
</p:sld>
</file>

<file path=ppt/theme/theme1.xml><?xml version="1.0" encoding="utf-8"?>
<a:theme xmlns:a="http://schemas.openxmlformats.org/drawingml/2006/main" name="ARTIP_TRANCE_ICD tw1">
  <a:themeElements>
    <a:clrScheme name="ARTIP_TRANCE_ICD tw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ARTIP_TRANCE_ICD tw1">
      <a:majorFont>
        <a:latin typeface="Trebuchet MS"/>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alibri"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alibri" pitchFamily="32" charset="0"/>
          </a:defRPr>
        </a:defPPr>
      </a:lstStyle>
    </a:lnDef>
  </a:objectDefaults>
  <a:extraClrSchemeLst>
    <a:extraClrScheme>
      <a:clrScheme name="ARTIP_TRANCE_ICD tw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RTIP_TRANCE_ICD tw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RTIP_TRANCE_ICD tw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RTIP_TRANCE_ICD tw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RTIP_TRANCE_ICD tw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RTIP_TRANCE_ICD tw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RTIP_TRANCE_ICD tw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tandarddesign">
  <a:themeElements>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rebuchet MS"/>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alibri"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alibri" pitchFamily="32"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Standarddesign">
  <a:themeElements>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rebuchet MS"/>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alibri"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alibri" pitchFamily="32"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ARTIP_TRANCE_ICD tw1</Template>
  <TotalTime>66</TotalTime>
  <Words>653</Words>
  <Application>Microsoft Office PowerPoint</Application>
  <PresentationFormat>On-screen Show (4:3)</PresentationFormat>
  <Paragraphs>91</Paragraphs>
  <Slides>15</Slides>
  <Notes>13</Notes>
  <HiddenSlides>0</HiddenSlides>
  <MMClips>0</MMClips>
  <ScaleCrop>false</ScaleCrop>
  <HeadingPairs>
    <vt:vector size="4" baseType="variant">
      <vt:variant>
        <vt:lpstr>Theme</vt:lpstr>
      </vt:variant>
      <vt:variant>
        <vt:i4>3</vt:i4>
      </vt:variant>
      <vt:variant>
        <vt:lpstr>Slide Titles</vt:lpstr>
      </vt:variant>
      <vt:variant>
        <vt:i4>15</vt:i4>
      </vt:variant>
    </vt:vector>
  </HeadingPairs>
  <TitlesOfParts>
    <vt:vector size="18" baseType="lpstr">
      <vt:lpstr>ARTIP_TRANCE_ICD tw1</vt:lpstr>
      <vt:lpstr>1_Standarddesign</vt:lpstr>
      <vt:lpstr>2_Standarddesign</vt:lpstr>
      <vt:lpstr>Arbeit mit Übersetzern</vt:lpstr>
      <vt:lpstr>PowerPoint Presentation</vt:lpstr>
      <vt:lpstr>PowerPoint Presentation</vt:lpstr>
      <vt:lpstr>Arbeit mit Übersetzern</vt:lpstr>
      <vt:lpstr>Allgemeine Aspekte: Vorbereitung</vt:lpstr>
      <vt:lpstr>Allgemeine Aspekte: Vorbereitung</vt:lpstr>
      <vt:lpstr>Allgemeine Aspekte: Vorbereitung</vt:lpstr>
      <vt:lpstr>Allgemeine Aspekte: Vorbereitung</vt:lpstr>
      <vt:lpstr>Allgemeine Aspekte: Vorbereitung</vt:lpstr>
      <vt:lpstr>Übersetzer als Kulturberater</vt:lpstr>
      <vt:lpstr>Einstieg ins Interview</vt:lpstr>
      <vt:lpstr>Während des Interviews</vt:lpstr>
      <vt:lpstr>Seien Sie sich ihrer eigenen Gefühle bewusst</vt:lpstr>
      <vt:lpstr>Seien Sie sich ihrer eigenen Gefühle bewusst</vt:lpstr>
      <vt:lpstr>Seien Sie sich ihrer eigenen Gefühle bewusst</vt:lpstr>
    </vt:vector>
  </TitlesOfParts>
  <Company>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twenzel</dc:creator>
  <cp:lastModifiedBy>tw</cp:lastModifiedBy>
  <cp:revision>34</cp:revision>
  <cp:lastPrinted>1601-01-01T00:00:00Z</cp:lastPrinted>
  <dcterms:created xsi:type="dcterms:W3CDTF">2011-11-08T11:48:10Z</dcterms:created>
  <dcterms:modified xsi:type="dcterms:W3CDTF">2013-05-28T10:37:45Z</dcterms:modified>
</cp:coreProperties>
</file>