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8" clrIdx="1"/>
  <p:cmAuthor id="2" name="crittit6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2" autoAdjust="0"/>
    <p:restoredTop sz="82304" autoAdjust="0"/>
  </p:normalViewPr>
  <p:slideViewPr>
    <p:cSldViewPr>
      <p:cViewPr>
        <p:scale>
          <a:sx n="75" d="100"/>
          <a:sy n="75" d="100"/>
        </p:scale>
        <p:origin x="-978" y="-4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05/06/2013</a:t>
            </a:fld>
            <a:endParaRPr lang="en-GB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7607" y="1"/>
            <a:ext cx="2888394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593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909" y="4715154"/>
            <a:ext cx="5333727" cy="4465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7607" y="9428583"/>
            <a:ext cx="2888394" cy="494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0C5520-03D6-4811-BCF4-04C44A36CE7B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l-GR" dirty="0" smtClean="0"/>
              <a:t>Πηγή</a:t>
            </a:r>
            <a:r>
              <a:rPr lang="de-AT" dirty="0" smtClean="0"/>
              <a:t>:</a:t>
            </a:r>
            <a:r>
              <a:rPr lang="de-AT" baseline="0" dirty="0" smtClean="0"/>
              <a:t> </a:t>
            </a:r>
            <a:r>
              <a:rPr lang="en-GB" b="1" dirty="0" smtClean="0">
                <a:hlinkClick r:id="rId3"/>
              </a:rPr>
              <a:t>CVICT (Centre for </a:t>
            </a:r>
            <a:r>
              <a:rPr lang="en-GB" b="1" i="1" dirty="0" smtClean="0">
                <a:hlinkClick r:id="rId3"/>
              </a:rPr>
              <a:t>Victims of Torture Nepal</a:t>
            </a:r>
            <a:r>
              <a:rPr lang="en-GB" b="1" dirty="0" smtClean="0">
                <a:hlinkClick r:id="rId3"/>
              </a:rPr>
              <a:t>)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0ECBF3F-8F26-4CBC-99B7-6F609FAB805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8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l-GR" dirty="0" smtClean="0"/>
              <a:t>Δείτε</a:t>
            </a:r>
            <a:r>
              <a:rPr lang="el-GR" baseline="0" dirty="0" smtClean="0"/>
              <a:t> επίσης τις ακόλουθες αναφορές</a:t>
            </a:r>
            <a:r>
              <a:rPr lang="en-GB" dirty="0" smtClean="0"/>
              <a:t>  (</a:t>
            </a:r>
            <a:r>
              <a:rPr lang="el-GR" dirty="0" smtClean="0"/>
              <a:t>για</a:t>
            </a:r>
            <a:r>
              <a:rPr lang="el-GR" baseline="0" dirty="0" smtClean="0"/>
              <a:t> τη χρήση περισσότερων πληροφοριών</a:t>
            </a:r>
            <a:r>
              <a:rPr lang="en-GB" dirty="0" smtClean="0"/>
              <a:t>, </a:t>
            </a:r>
            <a:r>
              <a:rPr lang="el-GR" dirty="0" smtClean="0"/>
              <a:t>δείτε</a:t>
            </a:r>
            <a:r>
              <a:rPr lang="el-GR" baseline="0" dirty="0" smtClean="0"/>
              <a:t> τις ακόλουθες διαφάνειες</a:t>
            </a:r>
            <a:r>
              <a:rPr lang="en-GB" dirty="0" smtClean="0"/>
              <a:t>).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Ο</a:t>
            </a:r>
            <a:r>
              <a:rPr lang="el-GR" baseline="0" dirty="0" smtClean="0"/>
              <a:t> συναφής ρόλος</a:t>
            </a:r>
            <a:r>
              <a:rPr lang="en-GB" dirty="0" smtClean="0"/>
              <a:t> of </a:t>
            </a:r>
            <a:r>
              <a:rPr lang="en-GB" sz="1200" dirty="0" smtClean="0"/>
              <a:t>compartment syndrome </a:t>
            </a:r>
            <a:r>
              <a:rPr lang="el-GR" sz="1200" dirty="0" smtClean="0"/>
              <a:t>έχει</a:t>
            </a:r>
            <a:r>
              <a:rPr lang="el-GR" sz="1200" baseline="0" dirty="0" smtClean="0"/>
              <a:t> τεθεί υπό συζήτηση</a:t>
            </a:r>
            <a:r>
              <a:rPr lang="en-GB" sz="1200" dirty="0" smtClean="0"/>
              <a:t>.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err="1"/>
              <a:t>Amris</a:t>
            </a:r>
            <a:r>
              <a:rPr lang="en-GB" dirty="0"/>
              <a:t> K, </a:t>
            </a:r>
            <a:r>
              <a:rPr lang="en-GB" dirty="0" err="1"/>
              <a:t>Torp</a:t>
            </a:r>
            <a:r>
              <a:rPr lang="en-GB" dirty="0"/>
              <a:t>-Pedersen S, Rasmussen OV. Long-term consequences of </a:t>
            </a:r>
            <a:r>
              <a:rPr lang="en-GB" dirty="0" err="1"/>
              <a:t>falanga</a:t>
            </a:r>
            <a:r>
              <a:rPr lang="en-GB" dirty="0"/>
              <a:t> torture--what do we know and what do we need to know? Torture. 2009;19(1):33–40. for a discussion.</a:t>
            </a:r>
          </a:p>
          <a:p>
            <a:pPr lvl="0"/>
            <a:r>
              <a:rPr lang="en-GB" dirty="0" err="1"/>
              <a:t>Edston</a:t>
            </a:r>
            <a:r>
              <a:rPr lang="en-GB" dirty="0"/>
              <a:t> E. The epidemiology of </a:t>
            </a:r>
            <a:r>
              <a:rPr lang="en-GB" dirty="0" err="1"/>
              <a:t>falanga</a:t>
            </a:r>
            <a:r>
              <a:rPr lang="en-GB" dirty="0"/>
              <a:t>–incidence among Swedish asylum seekers. Torture. 2009;19(1):27–32. 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DB864E-0F21-42F3-9393-A33668CF7115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 err="1"/>
              <a:t>Savnik</a:t>
            </a:r>
            <a:r>
              <a:rPr lang="en-GB" dirty="0"/>
              <a:t> A, </a:t>
            </a:r>
            <a:r>
              <a:rPr lang="en-GB" dirty="0" err="1"/>
              <a:t>Amris</a:t>
            </a:r>
            <a:r>
              <a:rPr lang="en-GB" dirty="0"/>
              <a:t> K, R&amp;#x000F8;gind H, </a:t>
            </a:r>
            <a:r>
              <a:rPr lang="en-GB" dirty="0" err="1"/>
              <a:t>Prip</a:t>
            </a:r>
            <a:r>
              <a:rPr lang="en-GB" dirty="0"/>
              <a:t> K, </a:t>
            </a:r>
            <a:r>
              <a:rPr lang="en-GB" dirty="0" err="1"/>
              <a:t>Danneskiold-Sams</a:t>
            </a:r>
            <a:r>
              <a:rPr lang="en-GB" dirty="0"/>
              <a:t>&amp;#x000F8;e B, </a:t>
            </a:r>
            <a:r>
              <a:rPr lang="en-GB" dirty="0" err="1"/>
              <a:t>Bojsen</a:t>
            </a:r>
            <a:r>
              <a:rPr lang="en-GB" dirty="0"/>
              <a:t>-M&amp;#x000F8;ller F, et al. MRI of the plantar structures of the foot after </a:t>
            </a:r>
            <a:r>
              <a:rPr lang="en-GB" dirty="0" err="1"/>
              <a:t>falanga</a:t>
            </a:r>
            <a:r>
              <a:rPr lang="en-GB" dirty="0"/>
              <a:t> torture. European Radiology. 2000 Sep 20;10(10):1655–9. </a:t>
            </a:r>
          </a:p>
          <a:p>
            <a:pPr lvl="0"/>
            <a:r>
              <a:rPr lang="en-GB" dirty="0"/>
              <a:t>Bro-Rasmussen F, Rasmussen OV. [</a:t>
            </a:r>
            <a:r>
              <a:rPr lang="en-GB" dirty="0" err="1"/>
              <a:t>Falanga</a:t>
            </a:r>
            <a:r>
              <a:rPr lang="en-GB" dirty="0"/>
              <a:t> torture. Are the </a:t>
            </a:r>
            <a:r>
              <a:rPr lang="en-GB" dirty="0" err="1"/>
              <a:t>sequelae</a:t>
            </a:r>
            <a:r>
              <a:rPr lang="en-GB" dirty="0"/>
              <a:t> of </a:t>
            </a:r>
            <a:r>
              <a:rPr lang="en-GB" dirty="0" err="1"/>
              <a:t>falanga</a:t>
            </a:r>
            <a:r>
              <a:rPr lang="en-GB" dirty="0"/>
              <a:t> torture due to the closed compartment syndrome in the feet and is this a common clinical picture?]. </a:t>
            </a:r>
            <a:r>
              <a:rPr lang="en-GB" dirty="0" err="1"/>
              <a:t>Ugeskr</a:t>
            </a:r>
            <a:r>
              <a:rPr lang="en-GB" dirty="0"/>
              <a:t>. </a:t>
            </a:r>
            <a:r>
              <a:rPr lang="en-GB" dirty="0" err="1"/>
              <a:t>Laeg</a:t>
            </a:r>
            <a:r>
              <a:rPr lang="en-GB" dirty="0"/>
              <a:t>. 1978 Dec 18;140(51):3197–202. </a:t>
            </a:r>
            <a:br>
              <a:rPr lang="en-GB" dirty="0"/>
            </a:br>
            <a:r>
              <a:rPr lang="en-GB" dirty="0" err="1" smtClean="0"/>
              <a:t>Altun</a:t>
            </a:r>
            <a:r>
              <a:rPr lang="en-GB" dirty="0" smtClean="0"/>
              <a:t> </a:t>
            </a:r>
            <a:r>
              <a:rPr lang="en-GB" dirty="0"/>
              <a:t>G, </a:t>
            </a:r>
            <a:r>
              <a:rPr lang="en-GB" dirty="0" err="1"/>
              <a:t>Durmus-Altun</a:t>
            </a:r>
            <a:r>
              <a:rPr lang="en-GB" dirty="0"/>
              <a:t> G. Confirmation of alleged </a:t>
            </a:r>
            <a:r>
              <a:rPr lang="en-GB" dirty="0" err="1"/>
              <a:t>falanga</a:t>
            </a:r>
            <a:r>
              <a:rPr lang="en-GB" dirty="0"/>
              <a:t> torture by bone </a:t>
            </a:r>
            <a:r>
              <a:rPr lang="en-GB" dirty="0" err="1"/>
              <a:t>scintigraphy</a:t>
            </a:r>
            <a:r>
              <a:rPr lang="en-GB" dirty="0"/>
              <a:t>—Case report. </a:t>
            </a:r>
            <a:r>
              <a:rPr lang="en-GB" dirty="0" err="1"/>
              <a:t>Int</a:t>
            </a:r>
            <a:r>
              <a:rPr lang="en-GB" dirty="0"/>
              <a:t> J Legal Med. 2003 Dec 1;117(6):365–6.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228600" lvl="0" indent="-228600">
              <a:buSzPct val="100000"/>
              <a:buAutoNum type="arabicPeriod"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C448EC-BC26-4161-9617-A5C5FDBA2922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l-GR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Για μια υπέροχη επισκόπιση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l-GR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δείτε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Rasmussen: Dermatological findings after alleged torture, </a:t>
            </a:r>
            <a:r>
              <a:rPr lang="en-GB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TORTURE Volume 16, Number 2, 2006. 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 err="1"/>
              <a:t>Amris</a:t>
            </a:r>
            <a:r>
              <a:rPr lang="en-GB" dirty="0"/>
              <a:t> K, </a:t>
            </a:r>
            <a:r>
              <a:rPr lang="en-GB" dirty="0" err="1"/>
              <a:t>Torp</a:t>
            </a:r>
            <a:r>
              <a:rPr lang="en-GB" dirty="0"/>
              <a:t>-Pedersen S, Rasmussen OV. Long-term consequences of </a:t>
            </a:r>
            <a:r>
              <a:rPr lang="en-GB" dirty="0" err="1"/>
              <a:t>falanga</a:t>
            </a:r>
            <a:r>
              <a:rPr lang="en-GB" dirty="0"/>
              <a:t> torture--what do we know and what do we need to know? Torture. 2009;19(1):33–40. </a:t>
            </a:r>
            <a:endParaRPr lang="en-GB" dirty="0" smtClean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dirty="0" err="1" smtClean="0"/>
              <a:t>Prip</a:t>
            </a:r>
            <a:r>
              <a:rPr lang="en-GB" dirty="0" smtClean="0"/>
              <a:t> K, </a:t>
            </a:r>
            <a:r>
              <a:rPr lang="en-GB" dirty="0" err="1" smtClean="0"/>
              <a:t>Persson</a:t>
            </a:r>
            <a:r>
              <a:rPr lang="en-GB" dirty="0" smtClean="0"/>
              <a:t> AL. Clinical findings in men with chronic pain after </a:t>
            </a:r>
            <a:r>
              <a:rPr lang="en-GB" dirty="0" err="1" smtClean="0"/>
              <a:t>falanga</a:t>
            </a:r>
            <a:r>
              <a:rPr lang="en-GB" dirty="0" smtClean="0"/>
              <a:t> torture. </a:t>
            </a:r>
            <a:r>
              <a:rPr lang="en-GB" dirty="0" err="1" smtClean="0"/>
              <a:t>Clin</a:t>
            </a:r>
            <a:r>
              <a:rPr lang="en-GB" dirty="0" smtClean="0"/>
              <a:t> J Pain. 2008 Feb;24(2):135–41. </a:t>
            </a:r>
          </a:p>
          <a:p>
            <a:pPr lvl="0"/>
            <a:r>
              <a:rPr lang="en-GB" dirty="0" err="1" smtClean="0"/>
              <a:t>Edston</a:t>
            </a:r>
            <a:r>
              <a:rPr lang="en-GB" dirty="0" smtClean="0"/>
              <a:t> </a:t>
            </a:r>
            <a:r>
              <a:rPr lang="en-GB" dirty="0"/>
              <a:t>E. The epidemiology of </a:t>
            </a:r>
            <a:r>
              <a:rPr lang="en-GB" dirty="0" err="1"/>
              <a:t>falanga</a:t>
            </a:r>
            <a:r>
              <a:rPr lang="en-GB" dirty="0"/>
              <a:t>–incidence among Swedish asylum seekers. Torture. 2009;19(1):27–32.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9EC52E-3624-4791-B320-6A9CA914811A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6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7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Προχωρημένη </a:t>
            </a:r>
            <a:r>
              <a:rPr lang="el-GR" dirty="0" smtClean="0"/>
              <a:t>Ενότητα</a:t>
            </a:r>
            <a:r>
              <a:rPr lang="de-AT" dirty="0" smtClean="0"/>
              <a:t>: </a:t>
            </a:r>
            <a:r>
              <a:rPr lang="de-AT" dirty="0" smtClean="0"/>
              <a:t>Falanga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5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Παράδειγμα</a:t>
            </a:r>
            <a:r>
              <a:rPr lang="de-AT" dirty="0" smtClean="0"/>
              <a:t>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de-AT" dirty="0"/>
              <a:t>„Falanga“ </a:t>
            </a:r>
            <a:r>
              <a:rPr lang="de-AT" dirty="0" smtClean="0"/>
              <a:t>(</a:t>
            </a:r>
            <a:r>
              <a:rPr lang="el-GR" dirty="0" smtClean="0"/>
              <a:t>επίσης ονομάζεται</a:t>
            </a:r>
            <a:r>
              <a:rPr lang="de-AT" dirty="0" smtClean="0"/>
              <a:t> </a:t>
            </a:r>
            <a:r>
              <a:rPr lang="de-AT" dirty="0"/>
              <a:t>„Bastonada“ </a:t>
            </a:r>
            <a:r>
              <a:rPr lang="el-GR" dirty="0"/>
              <a:t>ή</a:t>
            </a:r>
            <a:r>
              <a:rPr lang="de-AT" dirty="0" smtClean="0"/>
              <a:t> </a:t>
            </a:r>
            <a:r>
              <a:rPr lang="el-GR" dirty="0" smtClean="0"/>
              <a:t>με άλλα ονόματα</a:t>
            </a:r>
            <a:r>
              <a:rPr lang="de-AT" dirty="0" smtClean="0"/>
              <a:t>) </a:t>
            </a:r>
            <a:r>
              <a:rPr lang="el-GR" dirty="0" smtClean="0"/>
              <a:t>είναι μία τεχνική βασανιστηρίων</a:t>
            </a:r>
            <a:r>
              <a:rPr lang="de-AT" dirty="0" smtClean="0"/>
              <a:t> </a:t>
            </a:r>
            <a:r>
              <a:rPr lang="el-GR" dirty="0" smtClean="0"/>
              <a:t>συχνή σε πολλές χώρες</a:t>
            </a:r>
            <a:r>
              <a:rPr lang="de-AT" dirty="0" smtClean="0"/>
              <a:t>, </a:t>
            </a:r>
            <a:r>
              <a:rPr lang="el-GR" dirty="0" smtClean="0"/>
              <a:t>ιδιαίτερα </a:t>
            </a:r>
            <a:r>
              <a:rPr lang="de-AT" dirty="0" smtClean="0"/>
              <a:t> </a:t>
            </a:r>
            <a:r>
              <a:rPr lang="el-GR" dirty="0" smtClean="0"/>
              <a:t>στην </a:t>
            </a:r>
            <a:r>
              <a:rPr lang="el-GR" dirty="0" smtClean="0"/>
              <a:t>Εγγύς </a:t>
            </a:r>
            <a:r>
              <a:rPr lang="el-GR" dirty="0"/>
              <a:t>Ανατολή</a:t>
            </a:r>
            <a:r>
              <a:rPr lang="de-AT" dirty="0" smtClean="0"/>
              <a:t>, </a:t>
            </a:r>
            <a:r>
              <a:rPr lang="el-GR" dirty="0" smtClean="0"/>
              <a:t>στην Αφρική</a:t>
            </a:r>
            <a:r>
              <a:rPr lang="de-AT" dirty="0" smtClean="0"/>
              <a:t> </a:t>
            </a:r>
            <a:r>
              <a:rPr lang="el-GR" dirty="0" smtClean="0"/>
              <a:t>και την Ασία</a:t>
            </a:r>
            <a:r>
              <a:rPr lang="de-AT" dirty="0" smtClean="0"/>
              <a:t>. 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l-GR" dirty="0" smtClean="0"/>
              <a:t>Στη</a:t>
            </a:r>
            <a:r>
              <a:rPr lang="de-AT" dirty="0" smtClean="0"/>
              <a:t> </a:t>
            </a:r>
            <a:r>
              <a:rPr lang="de-AT" dirty="0"/>
              <a:t>Falanga, </a:t>
            </a:r>
            <a:r>
              <a:rPr lang="el-GR" dirty="0" smtClean="0"/>
              <a:t>τα πέλματα των ποδιών χτυπούνται</a:t>
            </a:r>
            <a:r>
              <a:rPr lang="de-AT" dirty="0" smtClean="0"/>
              <a:t>, </a:t>
            </a:r>
            <a:r>
              <a:rPr lang="el-GR" dirty="0" smtClean="0"/>
              <a:t>συνήθως με βέργες</a:t>
            </a:r>
            <a:r>
              <a:rPr lang="de-AT" dirty="0" smtClean="0"/>
              <a:t>, </a:t>
            </a:r>
            <a:r>
              <a:rPr lang="el-GR" dirty="0" smtClean="0"/>
              <a:t>ενώ μαστίγια</a:t>
            </a:r>
            <a:r>
              <a:rPr lang="de-AT" dirty="0" smtClean="0"/>
              <a:t>, </a:t>
            </a:r>
            <a:r>
              <a:rPr lang="el-GR" dirty="0" smtClean="0"/>
              <a:t>σωλήνες από </a:t>
            </a:r>
            <a:r>
              <a:rPr lang="el-GR" dirty="0"/>
              <a:t>καουτσούκ  </a:t>
            </a:r>
            <a:r>
              <a:rPr lang="el-GR" dirty="0" smtClean="0"/>
              <a:t>ή άλλα όργανα</a:t>
            </a:r>
            <a:r>
              <a:rPr lang="de-AT" dirty="0" smtClean="0"/>
              <a:t> </a:t>
            </a:r>
            <a:r>
              <a:rPr lang="el-GR" dirty="0" smtClean="0"/>
              <a:t>χρησιμοποιούνται σε άλλες χώρες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24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Παράδειγμα</a:t>
            </a:r>
            <a:r>
              <a:rPr lang="de-AT" dirty="0" smtClean="0"/>
              <a:t>: </a:t>
            </a:r>
            <a:r>
              <a:rPr lang="de-AT" dirty="0"/>
              <a:t>Falanga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799991">
            <a:off x="1115613" y="1916838"/>
            <a:ext cx="6696078" cy="3636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1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Παράδειγμα</a:t>
            </a:r>
            <a:r>
              <a:rPr lang="de-AT" dirty="0" smtClean="0"/>
              <a:t>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l-GR" sz="2000" dirty="0" smtClean="0"/>
              <a:t>Αρκετοί παράγοντες οδηγούν στη βλάβη</a:t>
            </a:r>
            <a:r>
              <a:rPr lang="de-AT" sz="2000" dirty="0" smtClean="0"/>
              <a:t>, </a:t>
            </a:r>
            <a:r>
              <a:rPr lang="el-GR" sz="2000" dirty="0" smtClean="0"/>
              <a:t>συμπεριλαμβανομένου πιθανώς και και της πίεσης</a:t>
            </a:r>
            <a:r>
              <a:rPr lang="de-AT" sz="2000" dirty="0" smtClean="0"/>
              <a:t> </a:t>
            </a:r>
            <a:r>
              <a:rPr lang="el-GR" sz="2000" dirty="0" smtClean="0"/>
              <a:t>που συγκεντρώνεται στον ιστό του ποδιού</a:t>
            </a:r>
            <a:r>
              <a:rPr lang="de-AT" sz="2000" dirty="0" smtClean="0"/>
              <a:t> </a:t>
            </a:r>
            <a:r>
              <a:rPr lang="en-GB" sz="1100" dirty="0" smtClean="0"/>
              <a:t>1</a:t>
            </a:r>
            <a:r>
              <a:rPr lang="de-AT" sz="2000" dirty="0"/>
              <a:t>.</a:t>
            </a:r>
            <a:br>
              <a:rPr lang="de-AT" sz="2000" dirty="0"/>
            </a:br>
            <a:endParaRPr lang="de-AT" sz="2000" dirty="0"/>
          </a:p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l-GR" sz="2000" dirty="0" smtClean="0"/>
              <a:t>Σε πολλές χώρες</a:t>
            </a:r>
            <a:r>
              <a:rPr lang="de-AT" sz="2000" dirty="0" smtClean="0"/>
              <a:t>, </a:t>
            </a:r>
            <a:r>
              <a:rPr lang="el-GR" sz="2000" dirty="0" smtClean="0"/>
              <a:t>τα θύματα αναγκάζονται να περπατήσουν πάνω στα τραυματισμένα πόδια</a:t>
            </a:r>
            <a:r>
              <a:rPr lang="de-AT" sz="2000" dirty="0" smtClean="0"/>
              <a:t>, </a:t>
            </a:r>
            <a:r>
              <a:rPr lang="el-GR" sz="2000" dirty="0" smtClean="0"/>
              <a:t>ή ακόμη πάνω σε σπασμένα γυαλια ή νύχια</a:t>
            </a:r>
            <a:r>
              <a:rPr lang="de-AT" sz="2000" dirty="0" smtClean="0"/>
              <a:t>, </a:t>
            </a:r>
            <a:r>
              <a:rPr lang="el-GR" sz="2000" dirty="0" smtClean="0"/>
              <a:t>προκαλώντας επιπλέον βλάβη και πόνο</a:t>
            </a:r>
            <a:r>
              <a:rPr lang="de-AT" sz="2000" dirty="0" smtClean="0"/>
              <a:t>.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l-GR" sz="2000" b="1" dirty="0" smtClean="0"/>
              <a:t>Άμεσο αποτέλεσμα</a:t>
            </a:r>
            <a:r>
              <a:rPr lang="el-GR" sz="2000" b="1" dirty="0"/>
              <a:t> </a:t>
            </a:r>
            <a:r>
              <a:rPr lang="el-GR" sz="2000" b="1" dirty="0" smtClean="0"/>
              <a:t>και διάγνωση</a:t>
            </a:r>
            <a:r>
              <a:rPr lang="de-AT" sz="2000" b="1" dirty="0" smtClean="0"/>
              <a:t>:</a:t>
            </a: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el-GR" sz="2000" dirty="0" smtClean="0"/>
              <a:t>Το άμεσο αποτέλεσμα είναι έντονος πόνος</a:t>
            </a:r>
            <a:r>
              <a:rPr lang="de-AT" sz="2000" dirty="0" smtClean="0"/>
              <a:t> </a:t>
            </a:r>
            <a:r>
              <a:rPr lang="el-GR" sz="2000" dirty="0" smtClean="0"/>
              <a:t>και οίδημα στο πόδι</a:t>
            </a:r>
            <a:r>
              <a:rPr lang="de-AT" sz="2000" dirty="0" smtClean="0"/>
              <a:t> </a:t>
            </a:r>
            <a:r>
              <a:rPr lang="el-GR" sz="2000" dirty="0" smtClean="0"/>
              <a:t>και αποχρωματισμός. Η διάγνωση μπορεί να βασιστεί στη χαρακτηριστική κλινική παρουσίαση</a:t>
            </a:r>
            <a:r>
              <a:rPr lang="de-AT" sz="2000" dirty="0" smtClean="0"/>
              <a:t>, </a:t>
            </a:r>
            <a:r>
              <a:rPr lang="el-GR" sz="2000" dirty="0" smtClean="0"/>
              <a:t>η δομική βλάβη</a:t>
            </a:r>
            <a:r>
              <a:rPr lang="el-GR" sz="2000" dirty="0"/>
              <a:t> </a:t>
            </a:r>
            <a:r>
              <a:rPr lang="el-GR" sz="2000" dirty="0" smtClean="0"/>
              <a:t>μπορεί επιπρόσθετα να αξιολογηθεί από</a:t>
            </a:r>
            <a:r>
              <a:rPr lang="de-AT" sz="2000" dirty="0" smtClean="0"/>
              <a:t> </a:t>
            </a:r>
            <a:r>
              <a:rPr lang="el-GR" sz="2000" dirty="0" smtClean="0"/>
              <a:t>υπέρηχο</a:t>
            </a:r>
            <a:r>
              <a:rPr lang="de-AT" sz="2000" dirty="0" smtClean="0"/>
              <a:t> (</a:t>
            </a:r>
            <a:r>
              <a:rPr lang="el-GR" sz="2000" dirty="0"/>
              <a:t>υπερηχογράφημα</a:t>
            </a:r>
            <a:r>
              <a:rPr lang="de-AT" sz="2000" dirty="0" smtClean="0"/>
              <a:t>) </a:t>
            </a:r>
            <a:r>
              <a:rPr lang="de-AT" sz="2000" dirty="0" smtClean="0"/>
              <a:t>, MRI </a:t>
            </a:r>
            <a:r>
              <a:rPr lang="el-GR" sz="2000" dirty="0" smtClean="0"/>
              <a:t>και ακτινογραφίες</a:t>
            </a:r>
            <a:r>
              <a:rPr lang="de-AT" sz="2000" dirty="0" smtClean="0"/>
              <a:t>. </a:t>
            </a:r>
            <a:r>
              <a:rPr lang="el-GR" sz="2000" dirty="0" smtClean="0"/>
              <a:t>Η νευρολογική εξέταση μπορεί να ταυτοποιήσει τις βλάβες στα νεύρα</a:t>
            </a:r>
            <a:r>
              <a:rPr lang="de-AT" sz="2000" dirty="0" smtClean="0"/>
              <a:t>. </a:t>
            </a:r>
            <a:r>
              <a:rPr lang="el-GR" sz="2000" dirty="0" smtClean="0"/>
              <a:t>Βάσει των οργάνων που χρησιμοποιήθηκαν</a:t>
            </a:r>
            <a:r>
              <a:rPr lang="de-AT" sz="2000" dirty="0" smtClean="0"/>
              <a:t>, </a:t>
            </a:r>
            <a:r>
              <a:rPr lang="el-GR" sz="2000" dirty="0" smtClean="0"/>
              <a:t>το δέρμα μπορεί επίσης να σπάσει</a:t>
            </a:r>
            <a:r>
              <a:rPr lang="de-AT" sz="2000" dirty="0" smtClean="0"/>
              <a:t>, </a:t>
            </a:r>
            <a:r>
              <a:rPr lang="el-GR" sz="2000" dirty="0" smtClean="0"/>
              <a:t>και μπορεί να προκληθεί μόλυνση των τραυμάτων</a:t>
            </a:r>
            <a:r>
              <a:rPr lang="de-AT" sz="2000" dirty="0" smtClean="0"/>
              <a:t>.</a:t>
            </a:r>
            <a:endParaRPr lang="en-GB" sz="20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</a:pPr>
            <a:r>
              <a:rPr lang="de-AT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71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Παράδειγμα</a:t>
            </a:r>
            <a:r>
              <a:rPr lang="de-AT" dirty="0" smtClean="0"/>
              <a:t>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l-GR" sz="2400" b="1" dirty="0" smtClean="0"/>
              <a:t>Μακρυπρόθεσμη επίδραση και διάγνωση</a:t>
            </a:r>
            <a:r>
              <a:rPr lang="de-AT" sz="2400" dirty="0" smtClean="0"/>
              <a:t>:</a:t>
            </a: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/>
              <a:t>Χρόνιος πόνος</a:t>
            </a:r>
            <a:r>
              <a:rPr lang="de-AT" sz="2400" dirty="0" smtClean="0"/>
              <a:t> </a:t>
            </a:r>
            <a:r>
              <a:rPr lang="el-GR" sz="2400" dirty="0" smtClean="0"/>
              <a:t>ιδιαίτερα στα πόδια και στο κάτω μέρος των ποδιών</a:t>
            </a:r>
            <a:r>
              <a:rPr lang="de-AT" sz="2400" dirty="0" smtClean="0"/>
              <a:t> . </a:t>
            </a:r>
            <a:r>
              <a:rPr lang="el-GR" sz="2400" dirty="0" smtClean="0"/>
              <a:t>Συχνά οι ασθενείς υποφέρουν από πόνο στη μέση</a:t>
            </a:r>
            <a:r>
              <a:rPr lang="de-AT" sz="2400" dirty="0" smtClean="0"/>
              <a:t> (</a:t>
            </a:r>
            <a:r>
              <a:rPr lang="el-GR" sz="2400" dirty="0" smtClean="0"/>
              <a:t>περιλαμβάνεται στην αξιολόγηση</a:t>
            </a:r>
            <a:r>
              <a:rPr lang="de-AT" sz="2400" dirty="0" smtClean="0"/>
              <a:t>).</a:t>
            </a:r>
            <a:endParaRPr lang="de-AT" sz="2400" dirty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de-AT" sz="2400" dirty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/>
              <a:t>Διαγνωστικοί παράγοντες</a:t>
            </a:r>
            <a:r>
              <a:rPr lang="de-AT" sz="2400" dirty="0" smtClean="0"/>
              <a:t>: </a:t>
            </a:r>
            <a:r>
              <a:rPr lang="el-GR" sz="2400" dirty="0" smtClean="0"/>
              <a:t>οι Ακτινογραφίες</a:t>
            </a:r>
            <a:r>
              <a:rPr lang="de-AT" sz="2400" dirty="0" smtClean="0"/>
              <a:t>, </a:t>
            </a:r>
            <a:r>
              <a:rPr lang="de-AT" sz="2400" dirty="0"/>
              <a:t>MRI and Bone scintigraphy </a:t>
            </a:r>
            <a:r>
              <a:rPr lang="el-GR" sz="2400" dirty="0" smtClean="0"/>
              <a:t>μπορούν</a:t>
            </a:r>
            <a:r>
              <a:rPr lang="de-AT" sz="2400" dirty="0" smtClean="0"/>
              <a:t> (</a:t>
            </a:r>
            <a:r>
              <a:rPr lang="el-GR" sz="2400" dirty="0" smtClean="0"/>
              <a:t>αλλά απαγορεύεται</a:t>
            </a:r>
            <a:r>
              <a:rPr lang="de-AT" sz="2400" dirty="0" smtClean="0"/>
              <a:t>) </a:t>
            </a:r>
            <a:r>
              <a:rPr lang="el-GR" sz="2400" dirty="0" smtClean="0"/>
              <a:t>να δείξουν </a:t>
            </a:r>
            <a:r>
              <a:rPr lang="de-AT" sz="2400" dirty="0" smtClean="0"/>
              <a:t> </a:t>
            </a:r>
            <a:r>
              <a:rPr lang="el-GR" sz="2400" dirty="0" smtClean="0"/>
              <a:t>μακρυπρόθεσμα αποτελέσματα</a:t>
            </a:r>
            <a:r>
              <a:rPr lang="de-AT" sz="2400" dirty="0" smtClean="0"/>
              <a:t>,</a:t>
            </a:r>
            <a:r>
              <a:rPr lang="el-GR" sz="2400" dirty="0" smtClean="0"/>
              <a:t>η </a:t>
            </a:r>
            <a:r>
              <a:rPr lang="de-AT" sz="2400" dirty="0" smtClean="0"/>
              <a:t> </a:t>
            </a:r>
            <a:r>
              <a:rPr lang="el-GR" sz="2400" i="1" dirty="0"/>
              <a:t>υπερηχογράφημα</a:t>
            </a:r>
            <a:r>
              <a:rPr lang="en-GB" sz="2400" dirty="0" smtClean="0"/>
              <a:t> </a:t>
            </a:r>
            <a:r>
              <a:rPr lang="el-GR" sz="2400" dirty="0" smtClean="0"/>
              <a:t>καταγραφή εικόνων</a:t>
            </a:r>
            <a:r>
              <a:rPr lang="en-GB" sz="2400" dirty="0" smtClean="0"/>
              <a:t> </a:t>
            </a:r>
            <a:r>
              <a:rPr lang="en-GB" sz="2400" dirty="0"/>
              <a:t>(</a:t>
            </a:r>
            <a:r>
              <a:rPr lang="en-GB" sz="2400" dirty="0" err="1"/>
              <a:t>sonography</a:t>
            </a:r>
            <a:r>
              <a:rPr lang="en-GB" sz="2400" dirty="0"/>
              <a:t>) </a:t>
            </a:r>
            <a:r>
              <a:rPr lang="el-GR" sz="2400" dirty="0" smtClean="0"/>
              <a:t>μπορεί να δείξει βλάβη των ιστών</a:t>
            </a:r>
            <a:r>
              <a:rPr lang="en-GB" sz="2400" dirty="0" smtClean="0"/>
              <a:t>, </a:t>
            </a:r>
            <a:r>
              <a:rPr lang="el-GR" sz="2400" dirty="0" smtClean="0"/>
              <a:t>η νευρολογική εξέταση</a:t>
            </a:r>
            <a:r>
              <a:rPr lang="en-GB" sz="2400" dirty="0" smtClean="0"/>
              <a:t> (</a:t>
            </a:r>
            <a:r>
              <a:rPr lang="el-GR" sz="2400" dirty="0" smtClean="0"/>
              <a:t>απώλεια αίσθησης ή πιο σπάνια λειτουργίας</a:t>
            </a:r>
            <a:r>
              <a:rPr lang="en-GB" sz="2400" dirty="0" smtClean="0"/>
              <a:t>). </a:t>
            </a:r>
            <a:r>
              <a:rPr lang="el-GR" sz="2400" dirty="0" smtClean="0"/>
              <a:t>Παρατηρείστε το βάδισμα</a:t>
            </a:r>
            <a:r>
              <a:rPr lang="en-GB" sz="2400" dirty="0" smtClean="0"/>
              <a:t> </a:t>
            </a:r>
            <a:r>
              <a:rPr lang="el-GR" sz="2400" dirty="0" smtClean="0"/>
              <a:t>για</a:t>
            </a:r>
            <a:r>
              <a:rPr lang="en-GB" sz="2400" dirty="0" smtClean="0"/>
              <a:t> </a:t>
            </a:r>
            <a:r>
              <a:rPr lang="el-GR" sz="2400" dirty="0" smtClean="0"/>
              <a:t>επανορθωτικά μοτίβα βαδίσματος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864096" cy="67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C. </a:t>
            </a:r>
            <a:r>
              <a:rPr lang="el-GR" dirty="0" smtClean="0"/>
              <a:t>Η σωματική εξέταση</a:t>
            </a:r>
            <a:endParaRPr lang="de-DE" dirty="0" smtClean="0"/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/>
              <a:t>Δέρμα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 smtClean="0"/>
          </a:p>
          <a:p>
            <a:r>
              <a:rPr lang="el-GR" sz="2800" dirty="0" smtClean="0"/>
              <a:t>Η </a:t>
            </a:r>
            <a:r>
              <a:rPr lang="en-GB" sz="2800" dirty="0" smtClean="0"/>
              <a:t>“</a:t>
            </a:r>
            <a:r>
              <a:rPr lang="en-GB" sz="2800" dirty="0" err="1" smtClean="0"/>
              <a:t>Falanga</a:t>
            </a:r>
            <a:r>
              <a:rPr lang="en-GB" sz="2800" dirty="0" smtClean="0"/>
              <a:t>” </a:t>
            </a:r>
            <a:r>
              <a:rPr lang="el-GR" sz="2800" dirty="0" smtClean="0"/>
              <a:t>μπορεί να αφήσει</a:t>
            </a:r>
            <a:r>
              <a:rPr lang="en-GB" sz="2800" dirty="0" smtClean="0"/>
              <a:t> </a:t>
            </a:r>
            <a:r>
              <a:rPr lang="el-GR" sz="2800" dirty="0" smtClean="0"/>
              <a:t>μώλωπες</a:t>
            </a:r>
            <a:r>
              <a:rPr lang="en-GB" sz="2800" dirty="0" smtClean="0"/>
              <a:t> </a:t>
            </a:r>
            <a:r>
              <a:rPr lang="el-GR" sz="2800" dirty="0" smtClean="0"/>
              <a:t>στην καμάρα του ποδιού</a:t>
            </a:r>
            <a:r>
              <a:rPr lang="en-GB" sz="2800" dirty="0" smtClean="0"/>
              <a:t> </a:t>
            </a:r>
            <a:r>
              <a:rPr lang="el-GR" sz="2800" dirty="0" smtClean="0"/>
              <a:t>και οίδημα στο πόδι</a:t>
            </a:r>
            <a:r>
              <a:rPr lang="en-GB" sz="2800" dirty="0" smtClean="0"/>
              <a:t> </a:t>
            </a:r>
            <a:r>
              <a:rPr lang="el-GR" sz="2800" dirty="0" smtClean="0"/>
              <a:t>που εκτείνεται από την καμάρα στις ενδιάμεσες πλευρές του ποδιού και των αστραγάλων</a:t>
            </a:r>
            <a:r>
              <a:rPr lang="en-GB" sz="2800" dirty="0" smtClean="0"/>
              <a:t> </a:t>
            </a:r>
            <a:r>
              <a:rPr lang="en-GB" sz="1800" dirty="0" smtClean="0"/>
              <a:t>1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l-GR" sz="2800" dirty="0" smtClean="0"/>
              <a:t>Επιπλεόν τραυματισμοί όπως ουλές μπορούν να προκληθούν αν τα θύματα εξαναγκαστούν να περπατήσουν πάνω σε πέτρες ή</a:t>
            </a:r>
            <a:r>
              <a:rPr lang="de-AT" sz="2800" dirty="0" smtClean="0"/>
              <a:t> </a:t>
            </a:r>
            <a:r>
              <a:rPr lang="el-GR" sz="2800" dirty="0" smtClean="0"/>
              <a:t>σε κομμάτια από γυαλιά</a:t>
            </a:r>
            <a:r>
              <a:rPr lang="de-AT" sz="2800" dirty="0" smtClean="0"/>
              <a:t> </a:t>
            </a:r>
            <a:r>
              <a:rPr lang="el-GR" sz="2800" dirty="0" smtClean="0"/>
              <a:t>μετά τη</a:t>
            </a:r>
            <a:r>
              <a:rPr lang="de-AT" sz="2800" dirty="0" smtClean="0"/>
              <a:t> falanga. 				</a:t>
            </a:r>
            <a:endParaRPr lang="en-GB" sz="2800" dirty="0" smtClean="0"/>
          </a:p>
          <a:p>
            <a:endParaRPr lang="de-DE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de-DE" sz="2800" dirty="0"/>
          </a:p>
          <a:p>
            <a:pPr marL="457200" indent="-457200">
              <a:buFont typeface="Arial" pitchFamily="34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3163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Παράδειγμα</a:t>
            </a:r>
            <a:r>
              <a:rPr lang="de-AT" dirty="0" smtClean="0"/>
              <a:t>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l-GR" b="1" dirty="0" smtClean="0"/>
              <a:t>Επιπλέον ζητήματα</a:t>
            </a:r>
            <a:r>
              <a:rPr lang="de-AT" b="1" dirty="0" smtClean="0"/>
              <a:t>:</a:t>
            </a:r>
            <a:endParaRPr lang="de-AT" b="1" dirty="0"/>
          </a:p>
          <a:p>
            <a:pPr marL="0" lvl="0" indent="0">
              <a:lnSpc>
                <a:spcPct val="90000"/>
              </a:lnSpc>
              <a:buNone/>
            </a:pPr>
            <a:endParaRPr lang="de-AT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l-GR" dirty="0" smtClean="0"/>
              <a:t>Ποσοτική οργανοληπτική δοκιμή</a:t>
            </a:r>
            <a:r>
              <a:rPr lang="en-GB" dirty="0" smtClean="0"/>
              <a:t> </a:t>
            </a:r>
            <a:r>
              <a:rPr lang="en-GB" dirty="0"/>
              <a:t>(QST) </a:t>
            </a:r>
            <a:r>
              <a:rPr lang="el-GR" dirty="0" smtClean="0"/>
              <a:t>μπορεί να διεξαχθεί</a:t>
            </a:r>
            <a:r>
              <a:rPr lang="en-GB" dirty="0" smtClean="0"/>
              <a:t>, </a:t>
            </a:r>
            <a:r>
              <a:rPr lang="el-GR" dirty="0" smtClean="0"/>
              <a:t>αν είναι διαθέσιμη</a:t>
            </a:r>
            <a:r>
              <a:rPr lang="en-GB" dirty="0" smtClean="0"/>
              <a:t>.</a:t>
            </a:r>
            <a:endParaRPr lang="en-GB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endParaRPr lang="de-AT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l-GR" dirty="0" smtClean="0"/>
              <a:t>Η θεραπεία μπορεί να είναι δύσκολη</a:t>
            </a:r>
            <a:r>
              <a:rPr lang="de-AT" dirty="0" smtClean="0"/>
              <a:t>, </a:t>
            </a:r>
            <a:r>
              <a:rPr lang="el-GR" dirty="0" smtClean="0"/>
              <a:t>η βλάβη και ο πόνος</a:t>
            </a:r>
            <a:r>
              <a:rPr lang="de-AT" dirty="0" smtClean="0"/>
              <a:t> </a:t>
            </a:r>
            <a:r>
              <a:rPr lang="el-GR" dirty="0" smtClean="0"/>
              <a:t>είναι πιο συχνά μακρυπρόθεσμοι και έντονοι</a:t>
            </a:r>
            <a:r>
              <a:rPr lang="de-AT" dirty="0" smtClean="0"/>
              <a:t>, </a:t>
            </a:r>
            <a:r>
              <a:rPr lang="el-GR" dirty="0" smtClean="0"/>
              <a:t>το οποίο πρέπει να ληφθεί υπόψιν για τον υπολογισμό του κόστους</a:t>
            </a:r>
            <a:r>
              <a:rPr lang="el-GR" dirty="0"/>
              <a:t> </a:t>
            </a:r>
            <a:r>
              <a:rPr lang="el-GR" dirty="0" smtClean="0"/>
              <a:t>αποζημίωσης και θεραπείας</a:t>
            </a:r>
            <a:r>
              <a:rPr lang="de-AT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0</TotalTime>
  <Words>365</Words>
  <Application>Microsoft Office PowerPoint</Application>
  <PresentationFormat>On-screen Show (4:3)</PresentationFormat>
  <Paragraphs>52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1_Standarddesign</vt:lpstr>
      <vt:lpstr>Προχωρημένη Ενότητα: Falanga</vt:lpstr>
      <vt:lpstr>Παράδειγμα: Falanga</vt:lpstr>
      <vt:lpstr>Παράδειγμα: Falanga</vt:lpstr>
      <vt:lpstr>Παράδειγμα: Falanga</vt:lpstr>
      <vt:lpstr>Παράδειγμα: Falanga</vt:lpstr>
      <vt:lpstr>C. Η σωματική εξέταση</vt:lpstr>
      <vt:lpstr>Παράδειγμα: Falanga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t w</cp:lastModifiedBy>
  <cp:revision>316</cp:revision>
  <cp:lastPrinted>2012-11-14T10:07:54Z</cp:lastPrinted>
  <dcterms:created xsi:type="dcterms:W3CDTF">2011-11-08T11:48:10Z</dcterms:created>
  <dcterms:modified xsi:type="dcterms:W3CDTF">2013-06-05T03:53:54Z</dcterms:modified>
</cp:coreProperties>
</file>