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9"/>
  </p:notesMasterIdLst>
  <p:handoutMasterIdLst>
    <p:handoutMasterId r:id="rId10"/>
  </p:handoutMasterIdLst>
  <p:sldIdLst>
    <p:sldId id="261" r:id="rId2"/>
    <p:sldId id="256" r:id="rId3"/>
    <p:sldId id="257" r:id="rId4"/>
    <p:sldId id="258" r:id="rId5"/>
    <p:sldId id="259" r:id="rId6"/>
    <p:sldId id="262" r:id="rId7"/>
    <p:sldId id="260" r:id="rId8"/>
  </p:sldIdLst>
  <p:sldSz cx="9144000" cy="6858000" type="screen4x3"/>
  <p:notesSz cx="6669088" cy="9926638"/>
  <p:defaultTextStyle>
    <a:defPPr>
      <a:defRPr lang="en-GB"/>
    </a:defPPr>
    <a:lvl1pPr algn="l" defTabSz="449263" rtl="0" fontAlgn="base">
      <a:spcBef>
        <a:spcPct val="0"/>
      </a:spcBef>
      <a:spcAft>
        <a:spcPct val="0"/>
      </a:spcAft>
      <a:defRPr kern="1200">
        <a:solidFill>
          <a:schemeClr val="bg1"/>
        </a:solidFill>
        <a:latin typeface="Calibri" pitchFamily="34" charset="0"/>
        <a:ea typeface="+mn-ea"/>
        <a:cs typeface="Arial" charset="0"/>
      </a:defRPr>
    </a:lvl1pPr>
    <a:lvl2pPr marL="742950" indent="-285750" algn="l" defTabSz="449263" rtl="0" fontAlgn="base">
      <a:spcBef>
        <a:spcPct val="0"/>
      </a:spcBef>
      <a:spcAft>
        <a:spcPct val="0"/>
      </a:spcAft>
      <a:defRPr kern="1200">
        <a:solidFill>
          <a:schemeClr val="bg1"/>
        </a:solidFill>
        <a:latin typeface="Calibri" pitchFamily="34" charset="0"/>
        <a:ea typeface="+mn-ea"/>
        <a:cs typeface="Arial" charset="0"/>
      </a:defRPr>
    </a:lvl2pPr>
    <a:lvl3pPr marL="1143000" indent="-228600" algn="l" defTabSz="449263" rtl="0" fontAlgn="base">
      <a:spcBef>
        <a:spcPct val="0"/>
      </a:spcBef>
      <a:spcAft>
        <a:spcPct val="0"/>
      </a:spcAft>
      <a:defRPr kern="1200">
        <a:solidFill>
          <a:schemeClr val="bg1"/>
        </a:solidFill>
        <a:latin typeface="Calibri" pitchFamily="34" charset="0"/>
        <a:ea typeface="+mn-ea"/>
        <a:cs typeface="Arial" charset="0"/>
      </a:defRPr>
    </a:lvl3pPr>
    <a:lvl4pPr marL="1600200" indent="-228600" algn="l" defTabSz="449263" rtl="0" fontAlgn="base">
      <a:spcBef>
        <a:spcPct val="0"/>
      </a:spcBef>
      <a:spcAft>
        <a:spcPct val="0"/>
      </a:spcAft>
      <a:defRPr kern="1200">
        <a:solidFill>
          <a:schemeClr val="bg1"/>
        </a:solidFill>
        <a:latin typeface="Calibri" pitchFamily="34" charset="0"/>
        <a:ea typeface="+mn-ea"/>
        <a:cs typeface="Arial" charset="0"/>
      </a:defRPr>
    </a:lvl4pPr>
    <a:lvl5pPr marL="2057400" indent="-228600" algn="l" defTabSz="449263" rtl="0" fontAlgn="base">
      <a:spcBef>
        <a:spcPct val="0"/>
      </a:spcBef>
      <a:spcAft>
        <a:spcPct val="0"/>
      </a:spcAft>
      <a:defRPr kern="1200">
        <a:solidFill>
          <a:schemeClr val="bg1"/>
        </a:solidFill>
        <a:latin typeface="Calibri" pitchFamily="34" charset="0"/>
        <a:ea typeface="+mn-ea"/>
        <a:cs typeface="Arial" charset="0"/>
      </a:defRPr>
    </a:lvl5pPr>
    <a:lvl6pPr marL="2286000" algn="l" defTabSz="914400" rtl="0" eaLnBrk="1" latinLnBrk="0" hangingPunct="1">
      <a:defRPr kern="1200">
        <a:solidFill>
          <a:schemeClr val="bg1"/>
        </a:solidFill>
        <a:latin typeface="Calibri" pitchFamily="34" charset="0"/>
        <a:ea typeface="+mn-ea"/>
        <a:cs typeface="Arial" charset="0"/>
      </a:defRPr>
    </a:lvl6pPr>
    <a:lvl7pPr marL="2743200" algn="l" defTabSz="914400" rtl="0" eaLnBrk="1" latinLnBrk="0" hangingPunct="1">
      <a:defRPr kern="1200">
        <a:solidFill>
          <a:schemeClr val="bg1"/>
        </a:solidFill>
        <a:latin typeface="Calibri" pitchFamily="34" charset="0"/>
        <a:ea typeface="+mn-ea"/>
        <a:cs typeface="Arial" charset="0"/>
      </a:defRPr>
    </a:lvl7pPr>
    <a:lvl8pPr marL="3200400" algn="l" defTabSz="914400" rtl="0" eaLnBrk="1" latinLnBrk="0" hangingPunct="1">
      <a:defRPr kern="1200">
        <a:solidFill>
          <a:schemeClr val="bg1"/>
        </a:solidFill>
        <a:latin typeface="Calibri" pitchFamily="34" charset="0"/>
        <a:ea typeface="+mn-ea"/>
        <a:cs typeface="Arial" charset="0"/>
      </a:defRPr>
    </a:lvl8pPr>
    <a:lvl9pPr marL="3657600" algn="l" defTabSz="914400" rtl="0" eaLnBrk="1" latinLnBrk="0" hangingPunct="1">
      <a:defRPr kern="1200">
        <a:solidFill>
          <a:schemeClr val="bg1"/>
        </a:solidFill>
        <a:latin typeface="Calibri"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wvaio" initials="t" lastIdx="1" clrIdx="0"/>
  <p:cmAuthor id="1" name="T W" initials="TW" lastIdx="8" clrIdx="1"/>
  <p:cmAuthor id="2" name="crittit6" initials="c"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5A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2" autoAdjust="0"/>
    <p:restoredTop sz="82304" autoAdjust="0"/>
  </p:normalViewPr>
  <p:slideViewPr>
    <p:cSldViewPr>
      <p:cViewPr>
        <p:scale>
          <a:sx n="75" d="100"/>
          <a:sy n="75" d="100"/>
        </p:scale>
        <p:origin x="-1752" y="-384"/>
      </p:cViewPr>
      <p:guideLst>
        <p:guide orient="horz" pos="2160"/>
        <p:guide pos="2880"/>
      </p:guideLst>
    </p:cSldViewPr>
  </p:slideViewPr>
  <p:outlineViewPr>
    <p:cViewPr varScale="1">
      <p:scale>
        <a:sx n="170" d="200"/>
        <a:sy n="170" d="200"/>
      </p:scale>
      <p:origin x="187" y="525158"/>
    </p:cViewPr>
  </p:outlineViewPr>
  <p:notesTextViewPr>
    <p:cViewPr>
      <p:scale>
        <a:sx n="100" d="100"/>
        <a:sy n="100" d="100"/>
      </p:scale>
      <p:origin x="0" y="0"/>
    </p:cViewPr>
  </p:notesTextViewPr>
  <p:notesViewPr>
    <p:cSldViewPr>
      <p:cViewPr varScale="1">
        <p:scale>
          <a:sx n="59" d="100"/>
          <a:sy n="59" d="100"/>
        </p:scale>
        <p:origin x="-1752" y="-72"/>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6898" name="Rectangle 2"/>
          <p:cNvSpPr>
            <a:spLocks noGrp="1" noChangeArrowheads="1"/>
          </p:cNvSpPr>
          <p:nvPr>
            <p:ph type="hdr" sz="quarter"/>
          </p:nvPr>
        </p:nvSpPr>
        <p:spPr bwMode="auto">
          <a:xfrm>
            <a:off x="0"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dirty="0"/>
          </a:p>
        </p:txBody>
      </p:sp>
      <p:sp>
        <p:nvSpPr>
          <p:cNvPr id="336899" name="Rectangle 3"/>
          <p:cNvSpPr>
            <a:spLocks noGrp="1" noChangeArrowheads="1"/>
          </p:cNvSpPr>
          <p:nvPr>
            <p:ph type="dt" sz="quarter" idx="1"/>
          </p:nvPr>
        </p:nvSpPr>
        <p:spPr bwMode="auto">
          <a:xfrm>
            <a:off x="3777607"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F2153065-C6DB-4BCF-B583-A9A396F80BD2}" type="datetimeFigureOut">
              <a:rPr lang="en-GB"/>
              <a:pPr>
                <a:defRPr/>
              </a:pPr>
              <a:t>12/03/2013</a:t>
            </a:fld>
            <a:endParaRPr lang="en-GB" dirty="0"/>
          </a:p>
        </p:txBody>
      </p:sp>
      <p:sp>
        <p:nvSpPr>
          <p:cNvPr id="336900" name="Rectangle 4"/>
          <p:cNvSpPr>
            <a:spLocks noGrp="1" noChangeArrowheads="1"/>
          </p:cNvSpPr>
          <p:nvPr>
            <p:ph type="ftr" sz="quarter" idx="2"/>
          </p:nvPr>
        </p:nvSpPr>
        <p:spPr bwMode="auto">
          <a:xfrm>
            <a:off x="0" y="9428583"/>
            <a:ext cx="2889938"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dirty="0"/>
          </a:p>
        </p:txBody>
      </p:sp>
      <p:sp>
        <p:nvSpPr>
          <p:cNvPr id="336901" name="Rectangle 5"/>
          <p:cNvSpPr>
            <a:spLocks noGrp="1" noChangeArrowheads="1"/>
          </p:cNvSpPr>
          <p:nvPr>
            <p:ph type="sldNum" sz="quarter" idx="3"/>
          </p:nvPr>
        </p:nvSpPr>
        <p:spPr bwMode="auto">
          <a:xfrm>
            <a:off x="3777607" y="9428583"/>
            <a:ext cx="2889938"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FC6850E-0FE9-4FDB-8F0C-35A427AA0258}" type="slidenum">
              <a:rPr lang="en-GB"/>
              <a:pPr>
                <a:defRPr/>
              </a:pPr>
              <a:t>‹#›</a:t>
            </a:fld>
            <a:endParaRPr lang="en-GB" dirty="0"/>
          </a:p>
        </p:txBody>
      </p:sp>
    </p:spTree>
    <p:extLst>
      <p:ext uri="{BB962C8B-B14F-4D97-AF65-F5344CB8AC3E}">
        <p14:creationId xmlns:p14="http://schemas.microsoft.com/office/powerpoint/2010/main" val="4274763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1426" name="AutoShape 1"/>
          <p:cNvSpPr>
            <a:spLocks noChangeArrowheads="1"/>
          </p:cNvSpPr>
          <p:nvPr/>
        </p:nvSpPr>
        <p:spPr bwMode="auto">
          <a:xfrm>
            <a:off x="0" y="0"/>
            <a:ext cx="6669088" cy="9926638"/>
          </a:xfrm>
          <a:prstGeom prst="roundRect">
            <a:avLst>
              <a:gd name="adj" fmla="val 23"/>
            </a:avLst>
          </a:prstGeom>
          <a:solidFill>
            <a:srgbClr val="FFFFFF"/>
          </a:solidFill>
          <a:ln>
            <a:noFill/>
          </a:ln>
          <a:extLst/>
        </p:spPr>
        <p:txBody>
          <a:bodyPr wrap="none" anchor="ctr"/>
          <a:lstStyle/>
          <a:p>
            <a:pPr>
              <a:buClr>
                <a:srgbClr val="000000"/>
              </a:buClr>
              <a:buSzPct val="100000"/>
              <a:buFont typeface="Times New Roman" pitchFamily="18" charset="0"/>
              <a:buNone/>
              <a:defRPr/>
            </a:pPr>
            <a:endParaRPr lang="de-AT">
              <a:cs typeface="Arial" pitchFamily="34" charset="0"/>
            </a:endParaRPr>
          </a:p>
        </p:txBody>
      </p:sp>
      <p:sp>
        <p:nvSpPr>
          <p:cNvPr id="231427" name="Text Box 2"/>
          <p:cNvSpPr txBox="1">
            <a:spLocks noChangeArrowheads="1"/>
          </p:cNvSpPr>
          <p:nvPr/>
        </p:nvSpPr>
        <p:spPr bwMode="auto">
          <a:xfrm>
            <a:off x="0" y="0"/>
            <a:ext cx="2889938" cy="496332"/>
          </a:xfrm>
          <a:prstGeom prst="rect">
            <a:avLst/>
          </a:prstGeom>
          <a:noFill/>
          <a:ln>
            <a:noFill/>
          </a:ln>
          <a:extLst/>
        </p:spPr>
        <p:txBody>
          <a:bodyPr wrap="none" anchor="ctr"/>
          <a:lstStyle/>
          <a:p>
            <a:pPr>
              <a:buClr>
                <a:srgbClr val="000000"/>
              </a:buClr>
              <a:buSzPct val="100000"/>
              <a:buFont typeface="Times New Roman" pitchFamily="18" charset="0"/>
              <a:buNone/>
              <a:defRPr/>
            </a:pPr>
            <a:endParaRPr lang="de-AT">
              <a:cs typeface="Arial" pitchFamily="34" charset="0"/>
            </a:endParaRPr>
          </a:p>
        </p:txBody>
      </p:sp>
      <p:sp>
        <p:nvSpPr>
          <p:cNvPr id="5123" name="Rectangle 3"/>
          <p:cNvSpPr>
            <a:spLocks noGrp="1" noChangeArrowheads="1"/>
          </p:cNvSpPr>
          <p:nvPr>
            <p:ph type="dt"/>
          </p:nvPr>
        </p:nvSpPr>
        <p:spPr bwMode="auto">
          <a:xfrm>
            <a:off x="3777607" y="1"/>
            <a:ext cx="2888394" cy="494609"/>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algn="r">
              <a:buClr>
                <a:srgbClr val="000000"/>
              </a:buClr>
              <a:buSzPct val="45000"/>
              <a:buFont typeface="Wingdings" pitchFamily="2" charset="2"/>
              <a:buNone/>
              <a:tabLst>
                <a:tab pos="723900" algn="l"/>
                <a:tab pos="1447800" algn="l"/>
                <a:tab pos="2171700" algn="l"/>
                <a:tab pos="2895600" algn="l"/>
              </a:tabLst>
              <a:defRPr sz="1200">
                <a:solidFill>
                  <a:srgbClr val="000000"/>
                </a:solidFill>
                <a:latin typeface="Times New Roman" pitchFamily="18" charset="0"/>
                <a:cs typeface="+mn-cs"/>
              </a:defRPr>
            </a:lvl1pPr>
          </a:lstStyle>
          <a:p>
            <a:pPr>
              <a:defRPr/>
            </a:pPr>
            <a:endParaRPr lang="el-GR"/>
          </a:p>
        </p:txBody>
      </p:sp>
      <p:sp>
        <p:nvSpPr>
          <p:cNvPr id="31749" name="Rectangle 4"/>
          <p:cNvSpPr>
            <a:spLocks noGrp="1" noRot="1" noChangeAspect="1" noChangeArrowheads="1"/>
          </p:cNvSpPr>
          <p:nvPr>
            <p:ph type="sldImg"/>
          </p:nvPr>
        </p:nvSpPr>
        <p:spPr bwMode="auto">
          <a:xfrm>
            <a:off x="854075" y="744538"/>
            <a:ext cx="4959350" cy="3721100"/>
          </a:xfrm>
          <a:prstGeom prst="rect">
            <a:avLst/>
          </a:prstGeom>
          <a:noFill/>
          <a:ln w="9525">
            <a:noFill/>
            <a:miter lim="800000"/>
            <a:headEnd/>
            <a:tailEnd/>
          </a:ln>
        </p:spPr>
      </p:sp>
      <p:sp>
        <p:nvSpPr>
          <p:cNvPr id="5125" name="Rectangle 5"/>
          <p:cNvSpPr>
            <a:spLocks noGrp="1" noChangeArrowheads="1"/>
          </p:cNvSpPr>
          <p:nvPr>
            <p:ph type="body"/>
          </p:nvPr>
        </p:nvSpPr>
        <p:spPr bwMode="auto">
          <a:xfrm>
            <a:off x="666909" y="4715154"/>
            <a:ext cx="5333727" cy="4465264"/>
          </a:xfrm>
          <a:prstGeom prst="rect">
            <a:avLst/>
          </a:prstGeom>
          <a:noFill/>
          <a:ln>
            <a:noFill/>
          </a:ln>
          <a:effectLst/>
          <a:extLst/>
        </p:spPr>
        <p:txBody>
          <a:bodyPr vert="horz" wrap="square" lIns="0" tIns="0" rIns="0" bIns="0" numCol="1" anchor="t" anchorCtr="0" compatLnSpc="1">
            <a:prstTxWarp prst="textNoShape">
              <a:avLst/>
            </a:prstTxWarp>
          </a:bodyPr>
          <a:lstStyle/>
          <a:p>
            <a:pPr lvl="0"/>
            <a:endParaRPr lang="de-AT" noProof="0" smtClean="0"/>
          </a:p>
        </p:txBody>
      </p:sp>
      <p:sp>
        <p:nvSpPr>
          <p:cNvPr id="231431" name="Text Box 6"/>
          <p:cNvSpPr txBox="1">
            <a:spLocks noChangeArrowheads="1"/>
          </p:cNvSpPr>
          <p:nvPr/>
        </p:nvSpPr>
        <p:spPr bwMode="auto">
          <a:xfrm>
            <a:off x="0" y="9428583"/>
            <a:ext cx="2889938" cy="496332"/>
          </a:xfrm>
          <a:prstGeom prst="rect">
            <a:avLst/>
          </a:prstGeom>
          <a:noFill/>
          <a:ln>
            <a:noFill/>
          </a:ln>
          <a:extLst/>
        </p:spPr>
        <p:txBody>
          <a:bodyPr wrap="none" anchor="ctr"/>
          <a:lstStyle/>
          <a:p>
            <a:pPr>
              <a:buClr>
                <a:srgbClr val="000000"/>
              </a:buClr>
              <a:buSzPct val="100000"/>
              <a:buFont typeface="Times New Roman" pitchFamily="18" charset="0"/>
              <a:buNone/>
              <a:defRPr/>
            </a:pPr>
            <a:endParaRPr lang="de-AT">
              <a:cs typeface="Arial" pitchFamily="34" charset="0"/>
            </a:endParaRPr>
          </a:p>
        </p:txBody>
      </p:sp>
      <p:sp>
        <p:nvSpPr>
          <p:cNvPr id="5127" name="Rectangle 7"/>
          <p:cNvSpPr>
            <a:spLocks noGrp="1" noChangeArrowheads="1"/>
          </p:cNvSpPr>
          <p:nvPr>
            <p:ph type="sldNum"/>
          </p:nvPr>
        </p:nvSpPr>
        <p:spPr bwMode="auto">
          <a:xfrm>
            <a:off x="3777607" y="9428583"/>
            <a:ext cx="2888394" cy="494608"/>
          </a:xfrm>
          <a:prstGeom prst="rect">
            <a:avLst/>
          </a:prstGeom>
          <a:noFill/>
          <a:ln>
            <a:noFill/>
          </a:ln>
          <a:effectLst/>
          <a:extLst/>
        </p:spPr>
        <p:txBody>
          <a:bodyPr vert="horz" wrap="square" lIns="90000" tIns="46800" rIns="90000" bIns="46800" numCol="1" anchor="b" anchorCtr="0" compatLnSpc="1">
            <a:prstTxWarp prst="textNoShape">
              <a:avLst/>
            </a:prstTxWarp>
          </a:bodyPr>
          <a:lstStyle>
            <a:lvl1pPr algn="r">
              <a:buClr>
                <a:srgbClr val="000000"/>
              </a:buClr>
              <a:buSzPct val="45000"/>
              <a:buFont typeface="Wingdings" pitchFamily="2" charset="2"/>
              <a:buNone/>
              <a:tabLst>
                <a:tab pos="723900" algn="l"/>
                <a:tab pos="1447800" algn="l"/>
                <a:tab pos="2171700" algn="l"/>
                <a:tab pos="2895600" algn="l"/>
              </a:tabLst>
              <a:defRPr sz="1200">
                <a:solidFill>
                  <a:srgbClr val="000000"/>
                </a:solidFill>
                <a:latin typeface="Times New Roman" pitchFamily="18" charset="0"/>
                <a:cs typeface="+mn-cs"/>
              </a:defRPr>
            </a:lvl1pPr>
          </a:lstStyle>
          <a:p>
            <a:pPr>
              <a:defRPr/>
            </a:pPr>
            <a:fld id="{B0ECBF3F-8F26-4CBC-99B7-6F609FAB8059}" type="slidenum">
              <a:rPr lang="el-GR"/>
              <a:pPr>
                <a:defRPr/>
              </a:pPr>
              <a:t>‹#›</a:t>
            </a:fld>
            <a:endParaRPr lang="el-GR"/>
          </a:p>
        </p:txBody>
      </p:sp>
    </p:spTree>
    <p:extLst>
      <p:ext uri="{BB962C8B-B14F-4D97-AF65-F5344CB8AC3E}">
        <p14:creationId xmlns:p14="http://schemas.microsoft.com/office/powerpoint/2010/main" val="369380479"/>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vict.org.np/"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idx="10"/>
          </p:nvPr>
        </p:nvSpPr>
        <p:spPr/>
        <p:txBody>
          <a:bodyPr/>
          <a:lstStyle/>
          <a:p>
            <a:pPr>
              <a:defRPr/>
            </a:pPr>
            <a:fld id="{B0ECBF3F-8F26-4CBC-99B7-6F609FAB8059}" type="slidenum">
              <a:rPr lang="el-GR" smtClean="0"/>
              <a:pPr>
                <a:defRPr/>
              </a:pPr>
              <a:t>1</a:t>
            </a:fld>
            <a:endParaRPr lang="el-GR"/>
          </a:p>
        </p:txBody>
      </p:sp>
    </p:spTree>
    <p:extLst>
      <p:ext uri="{BB962C8B-B14F-4D97-AF65-F5344CB8AC3E}">
        <p14:creationId xmlns:p14="http://schemas.microsoft.com/office/powerpoint/2010/main" val="4030240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r>
              <a:rPr lang="de-AT" dirty="0" smtClean="0"/>
              <a:t> </a:t>
            </a:r>
            <a:endParaRPr lang="en-GB" dirty="0"/>
          </a:p>
        </p:txBody>
      </p:sp>
      <p:sp>
        <p:nvSpPr>
          <p:cNvPr id="4" name="Slide Number Placeholder 3"/>
          <p:cNvSpPr txBox="1"/>
          <p:nvPr/>
        </p:nvSpPr>
        <p:spPr>
          <a:xfrm>
            <a:off x="3777602" y="9428578"/>
            <a:ext cx="2889938" cy="496332"/>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0C5520-03D6-4811-BCF4-04C44A36CE7B}" type="slidenum">
              <a:t>2</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de-AT" dirty="0" smtClean="0"/>
              <a:t>Source:</a:t>
            </a:r>
            <a:r>
              <a:rPr lang="de-AT" baseline="0" dirty="0" smtClean="0"/>
              <a:t> </a:t>
            </a:r>
            <a:r>
              <a:rPr lang="en-GB" b="1" dirty="0" smtClean="0">
                <a:hlinkClick r:id="rId3"/>
              </a:rPr>
              <a:t>CVICT (Centre for </a:t>
            </a:r>
            <a:r>
              <a:rPr lang="en-GB" b="1" i="1" dirty="0" smtClean="0">
                <a:hlinkClick r:id="rId3"/>
              </a:rPr>
              <a:t>Victims of Torture Nepal</a:t>
            </a:r>
            <a:r>
              <a:rPr lang="en-GB" b="1" dirty="0" smtClean="0">
                <a:hlinkClick r:id="rId3"/>
              </a:rPr>
              <a:t>)</a:t>
            </a:r>
            <a:endParaRPr lang="en-GB" b="1" dirty="0" smtClean="0"/>
          </a:p>
          <a:p>
            <a:endParaRPr lang="en-GB" dirty="0"/>
          </a:p>
        </p:txBody>
      </p:sp>
      <p:sp>
        <p:nvSpPr>
          <p:cNvPr id="4" name="Slide Number Placeholder 3"/>
          <p:cNvSpPr>
            <a:spLocks noGrp="1"/>
          </p:cNvSpPr>
          <p:nvPr>
            <p:ph type="sldNum" idx="10"/>
          </p:nvPr>
        </p:nvSpPr>
        <p:spPr/>
        <p:txBody>
          <a:bodyPr/>
          <a:lstStyle/>
          <a:p>
            <a:pPr>
              <a:defRPr/>
            </a:pPr>
            <a:fld id="{B0ECBF3F-8F26-4CBC-99B7-6F609FAB8059}" type="slidenum">
              <a:rPr lang="el-GR" smtClean="0"/>
              <a:pPr>
                <a:defRPr/>
              </a:pPr>
              <a:t>3</a:t>
            </a:fld>
            <a:endParaRPr lang="el-GR"/>
          </a:p>
        </p:txBody>
      </p:sp>
    </p:spTree>
    <p:extLst>
      <p:ext uri="{BB962C8B-B14F-4D97-AF65-F5344CB8AC3E}">
        <p14:creationId xmlns:p14="http://schemas.microsoft.com/office/powerpoint/2010/main" val="1173898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de-AT" dirty="0" smtClean="0"/>
              <a:t>See </a:t>
            </a:r>
            <a:r>
              <a:rPr lang="de-AT" dirty="0"/>
              <a:t>also </a:t>
            </a:r>
            <a:r>
              <a:rPr lang="de-AT" dirty="0" smtClean="0"/>
              <a:t>the following references</a:t>
            </a:r>
            <a:r>
              <a:rPr lang="en-GB" dirty="0" smtClean="0"/>
              <a:t>  (for more sources to use, see following slides). </a:t>
            </a:r>
            <a:br>
              <a:rPr lang="en-GB" dirty="0" smtClean="0"/>
            </a:br>
            <a:r>
              <a:rPr lang="en-GB" dirty="0" smtClean="0"/>
              <a:t/>
            </a:r>
            <a:br>
              <a:rPr lang="en-GB" dirty="0" smtClean="0"/>
            </a:br>
            <a:r>
              <a:rPr lang="en-GB" smtClean="0"/>
              <a:t>The </a:t>
            </a:r>
            <a:r>
              <a:rPr lang="en-GB" dirty="0" smtClean="0"/>
              <a:t>relative role of </a:t>
            </a:r>
            <a:r>
              <a:rPr lang="en-GB" sz="1200" dirty="0" smtClean="0"/>
              <a:t>compartment syndrome has been the subject of discussion.</a:t>
            </a:r>
            <a:endParaRPr lang="en-GB" dirty="0" smtClean="0"/>
          </a:p>
          <a:p>
            <a:pPr lvl="0"/>
            <a:endParaRPr lang="en-GB" dirty="0"/>
          </a:p>
          <a:p>
            <a:pPr lvl="0"/>
            <a:r>
              <a:rPr lang="en-GB" dirty="0" err="1"/>
              <a:t>Amris</a:t>
            </a:r>
            <a:r>
              <a:rPr lang="en-GB" dirty="0"/>
              <a:t> K, </a:t>
            </a:r>
            <a:r>
              <a:rPr lang="en-GB" dirty="0" err="1"/>
              <a:t>Torp</a:t>
            </a:r>
            <a:r>
              <a:rPr lang="en-GB" dirty="0"/>
              <a:t>-Pedersen S, Rasmussen OV. Long-term consequences of </a:t>
            </a:r>
            <a:r>
              <a:rPr lang="en-GB" dirty="0" err="1"/>
              <a:t>falanga</a:t>
            </a:r>
            <a:r>
              <a:rPr lang="en-GB" dirty="0"/>
              <a:t> torture--what do we know and what do we need to know? Torture. 2009;19(1):33–40. for a discussion.</a:t>
            </a:r>
          </a:p>
          <a:p>
            <a:pPr lvl="0"/>
            <a:r>
              <a:rPr lang="en-GB" dirty="0" err="1"/>
              <a:t>Edston</a:t>
            </a:r>
            <a:r>
              <a:rPr lang="en-GB" dirty="0"/>
              <a:t> E. The epidemiology of </a:t>
            </a:r>
            <a:r>
              <a:rPr lang="en-GB" dirty="0" err="1"/>
              <a:t>falanga</a:t>
            </a:r>
            <a:r>
              <a:rPr lang="en-GB" dirty="0"/>
              <a:t>–incidence among Swedish asylum seekers. Torture. 2009;19(1):27–32. </a:t>
            </a:r>
          </a:p>
          <a:p>
            <a:pPr lvl="0"/>
            <a:endParaRPr lang="en-GB" dirty="0"/>
          </a:p>
        </p:txBody>
      </p:sp>
      <p:sp>
        <p:nvSpPr>
          <p:cNvPr id="4" name="Slide Number Placeholder 3"/>
          <p:cNvSpPr txBox="1"/>
          <p:nvPr/>
        </p:nvSpPr>
        <p:spPr>
          <a:xfrm>
            <a:off x="3777602" y="9428578"/>
            <a:ext cx="2889938" cy="496332"/>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7DB864E-0F21-42F3-9393-A33668CF7115}" type="slidenum">
              <a:t>4</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dirty="0" err="1"/>
              <a:t>Savnik</a:t>
            </a:r>
            <a:r>
              <a:rPr lang="en-GB" dirty="0"/>
              <a:t> A, </a:t>
            </a:r>
            <a:r>
              <a:rPr lang="en-GB" dirty="0" err="1"/>
              <a:t>Amris</a:t>
            </a:r>
            <a:r>
              <a:rPr lang="en-GB" dirty="0"/>
              <a:t> K, R&amp;#x000F8;gind H, </a:t>
            </a:r>
            <a:r>
              <a:rPr lang="en-GB" dirty="0" err="1"/>
              <a:t>Prip</a:t>
            </a:r>
            <a:r>
              <a:rPr lang="en-GB" dirty="0"/>
              <a:t> K, </a:t>
            </a:r>
            <a:r>
              <a:rPr lang="en-GB" dirty="0" err="1"/>
              <a:t>Danneskiold-Sams</a:t>
            </a:r>
            <a:r>
              <a:rPr lang="en-GB" dirty="0"/>
              <a:t>&amp;#x000F8;e B, </a:t>
            </a:r>
            <a:r>
              <a:rPr lang="en-GB" dirty="0" err="1"/>
              <a:t>Bojsen</a:t>
            </a:r>
            <a:r>
              <a:rPr lang="en-GB" dirty="0"/>
              <a:t>-M&amp;#x000F8;ller F, et al. MRI of the plantar structures of the foot after </a:t>
            </a:r>
            <a:r>
              <a:rPr lang="en-GB" dirty="0" err="1"/>
              <a:t>falanga</a:t>
            </a:r>
            <a:r>
              <a:rPr lang="en-GB" dirty="0"/>
              <a:t> torture. European Radiology. 2000 Sep 20;10(10):1655–9. </a:t>
            </a:r>
          </a:p>
          <a:p>
            <a:pPr lvl="0"/>
            <a:r>
              <a:rPr lang="en-GB" dirty="0"/>
              <a:t>Bro-Rasmussen F, Rasmussen OV. [</a:t>
            </a:r>
            <a:r>
              <a:rPr lang="en-GB" dirty="0" err="1"/>
              <a:t>Falanga</a:t>
            </a:r>
            <a:r>
              <a:rPr lang="en-GB" dirty="0"/>
              <a:t> torture. Are the </a:t>
            </a:r>
            <a:r>
              <a:rPr lang="en-GB" dirty="0" err="1"/>
              <a:t>sequelae</a:t>
            </a:r>
            <a:r>
              <a:rPr lang="en-GB" dirty="0"/>
              <a:t> of </a:t>
            </a:r>
            <a:r>
              <a:rPr lang="en-GB" dirty="0" err="1"/>
              <a:t>falanga</a:t>
            </a:r>
            <a:r>
              <a:rPr lang="en-GB" dirty="0"/>
              <a:t> torture due to the closed compartment syndrome in the feet and is this a common clinical picture?]. </a:t>
            </a:r>
            <a:r>
              <a:rPr lang="en-GB" dirty="0" err="1"/>
              <a:t>Ugeskr</a:t>
            </a:r>
            <a:r>
              <a:rPr lang="en-GB" dirty="0"/>
              <a:t>. </a:t>
            </a:r>
            <a:r>
              <a:rPr lang="en-GB" dirty="0" err="1"/>
              <a:t>Laeg</a:t>
            </a:r>
            <a:r>
              <a:rPr lang="en-GB" dirty="0"/>
              <a:t>. 1978 Dec 18;140(51):3197–202. </a:t>
            </a:r>
            <a:br>
              <a:rPr lang="en-GB" dirty="0"/>
            </a:br>
            <a:r>
              <a:rPr lang="en-GB" dirty="0" err="1" smtClean="0"/>
              <a:t>Altun</a:t>
            </a:r>
            <a:r>
              <a:rPr lang="en-GB" dirty="0" smtClean="0"/>
              <a:t> </a:t>
            </a:r>
            <a:r>
              <a:rPr lang="en-GB" dirty="0"/>
              <a:t>G, </a:t>
            </a:r>
            <a:r>
              <a:rPr lang="en-GB" dirty="0" err="1"/>
              <a:t>Durmus-Altun</a:t>
            </a:r>
            <a:r>
              <a:rPr lang="en-GB" dirty="0"/>
              <a:t> G. Confirmation of alleged </a:t>
            </a:r>
            <a:r>
              <a:rPr lang="en-GB" dirty="0" err="1"/>
              <a:t>falanga</a:t>
            </a:r>
            <a:r>
              <a:rPr lang="en-GB" dirty="0"/>
              <a:t> torture by bone </a:t>
            </a:r>
            <a:r>
              <a:rPr lang="en-GB" dirty="0" err="1"/>
              <a:t>scintigraphy</a:t>
            </a:r>
            <a:r>
              <a:rPr lang="en-GB" dirty="0"/>
              <a:t>—Case report. </a:t>
            </a:r>
            <a:r>
              <a:rPr lang="en-GB" dirty="0" err="1"/>
              <a:t>Int</a:t>
            </a:r>
            <a:r>
              <a:rPr lang="en-GB" dirty="0"/>
              <a:t> J Legal Med. 2003 Dec 1;117(6):365–6. </a:t>
            </a:r>
          </a:p>
          <a:p>
            <a:pPr lvl="0"/>
            <a:endParaRPr lang="en-GB" dirty="0"/>
          </a:p>
          <a:p>
            <a:pPr lvl="0"/>
            <a:endParaRPr lang="en-GB" dirty="0"/>
          </a:p>
          <a:p>
            <a:pPr marL="228600" lvl="0" indent="-228600">
              <a:buSzPct val="100000"/>
              <a:buAutoNum type="arabicPeriod"/>
            </a:pPr>
            <a:endParaRPr lang="en-GB" dirty="0"/>
          </a:p>
          <a:p>
            <a:pPr lvl="0"/>
            <a:endParaRPr lang="en-GB" dirty="0"/>
          </a:p>
        </p:txBody>
      </p:sp>
      <p:sp>
        <p:nvSpPr>
          <p:cNvPr id="4" name="Slide Number Placeholder 3"/>
          <p:cNvSpPr txBox="1"/>
          <p:nvPr/>
        </p:nvSpPr>
        <p:spPr>
          <a:xfrm>
            <a:off x="3777602" y="9428578"/>
            <a:ext cx="2889938" cy="496332"/>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3C448EC-BC26-4161-9617-A5C5FDBA2922}" type="slidenum">
              <a:t>5</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Rot="1" noChangeAspect="1" noChangeArrowheads="1" noTextEdit="1"/>
          </p:cNvSpPr>
          <p:nvPr>
            <p:ph type="sldImg"/>
          </p:nvPr>
        </p:nvSpPr>
        <p:spPr/>
      </p:sp>
      <p:sp>
        <p:nvSpPr>
          <p:cNvPr id="214018" name="Rectangle 3"/>
          <p:cNvSpPr>
            <a:spLocks noGrp="1" noChangeArrowheads="1"/>
          </p:cNvSpPr>
          <p:nvPr>
            <p:ph type="body" idx="1"/>
          </p:nvPr>
        </p:nvSpPr>
        <p:spPr>
          <a:noFill/>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GB" sz="1200" b="1" i="0" u="none" strike="noStrike" kern="1200" baseline="0" dirty="0" smtClean="0">
                <a:solidFill>
                  <a:srgbClr val="000000"/>
                </a:solidFill>
                <a:latin typeface="Times New Roman" pitchFamily="18" charset="0"/>
                <a:ea typeface="+mn-ea"/>
                <a:cs typeface="+mn-cs"/>
              </a:rPr>
              <a:t>For an excellent overview see: </a:t>
            </a:r>
            <a:r>
              <a:rPr lang="en-GB" sz="1200" b="1" i="0" u="none" strike="noStrike" kern="1200" baseline="0" dirty="0" err="1" smtClean="0">
                <a:solidFill>
                  <a:srgbClr val="000000"/>
                </a:solidFill>
                <a:latin typeface="Times New Roman" pitchFamily="18" charset="0"/>
                <a:ea typeface="+mn-ea"/>
                <a:cs typeface="+mn-cs"/>
              </a:rPr>
              <a:t>Lis</a:t>
            </a:r>
            <a:r>
              <a:rPr lang="en-GB" sz="1200" b="1" i="0" u="none" strike="noStrike" kern="1200" baseline="0" dirty="0" smtClean="0">
                <a:solidFill>
                  <a:srgbClr val="000000"/>
                </a:solidFill>
                <a:latin typeface="Times New Roman" pitchFamily="18" charset="0"/>
                <a:ea typeface="+mn-ea"/>
                <a:cs typeface="+mn-cs"/>
              </a:rPr>
              <a:t> </a:t>
            </a:r>
            <a:r>
              <a:rPr lang="en-GB" sz="1200" b="1" i="0" u="none" strike="noStrike" kern="1200" baseline="0" dirty="0" err="1" smtClean="0">
                <a:solidFill>
                  <a:srgbClr val="000000"/>
                </a:solidFill>
                <a:latin typeface="Times New Roman" pitchFamily="18" charset="0"/>
                <a:ea typeface="+mn-ea"/>
                <a:cs typeface="+mn-cs"/>
              </a:rPr>
              <a:t>Danielsen</a:t>
            </a:r>
            <a:r>
              <a:rPr lang="en-GB" sz="1200" b="1" i="0" u="none" strike="noStrike" kern="1200" baseline="0" dirty="0" smtClean="0">
                <a:solidFill>
                  <a:srgbClr val="000000"/>
                </a:solidFill>
                <a:latin typeface="Times New Roman" pitchFamily="18" charset="0"/>
                <a:ea typeface="+mn-ea"/>
                <a:cs typeface="+mn-cs"/>
              </a:rPr>
              <a:t>, Ole </a:t>
            </a:r>
            <a:r>
              <a:rPr lang="en-GB" sz="1200" b="1" i="0" u="none" strike="noStrike" kern="1200" baseline="0" dirty="0" err="1" smtClean="0">
                <a:solidFill>
                  <a:srgbClr val="000000"/>
                </a:solidFill>
                <a:latin typeface="Times New Roman" pitchFamily="18" charset="0"/>
                <a:ea typeface="+mn-ea"/>
                <a:cs typeface="+mn-cs"/>
              </a:rPr>
              <a:t>Vedel</a:t>
            </a:r>
            <a:r>
              <a:rPr lang="en-GB" sz="1200" b="1" i="0" u="none" strike="noStrike" kern="1200" baseline="0" smtClean="0">
                <a:solidFill>
                  <a:srgbClr val="000000"/>
                </a:solidFill>
                <a:latin typeface="Times New Roman" pitchFamily="18" charset="0"/>
                <a:ea typeface="+mn-ea"/>
                <a:cs typeface="+mn-cs"/>
              </a:rPr>
              <a:t> Rasmussen: Dermatological findings after alleged torture, </a:t>
            </a:r>
            <a:r>
              <a:rPr lang="en-GB" sz="1200" b="0" i="1" u="none" strike="noStrike" kern="1200" baseline="0" smtClean="0">
                <a:solidFill>
                  <a:srgbClr val="000000"/>
                </a:solidFill>
                <a:latin typeface="Times New Roman" pitchFamily="18" charset="0"/>
                <a:ea typeface="+mn-ea"/>
                <a:cs typeface="+mn-cs"/>
              </a:rPr>
              <a:t>TORTURE Volume 16, Number 2, 2006. </a:t>
            </a:r>
            <a:endParaRPr lang="de-DE"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dirty="0" err="1"/>
              <a:t>Amris</a:t>
            </a:r>
            <a:r>
              <a:rPr lang="en-GB" dirty="0"/>
              <a:t> K, </a:t>
            </a:r>
            <a:r>
              <a:rPr lang="en-GB" dirty="0" err="1"/>
              <a:t>Torp</a:t>
            </a:r>
            <a:r>
              <a:rPr lang="en-GB" dirty="0"/>
              <a:t>-Pedersen S, Rasmussen OV. Long-term consequences of </a:t>
            </a:r>
            <a:r>
              <a:rPr lang="en-GB" dirty="0" err="1"/>
              <a:t>falanga</a:t>
            </a:r>
            <a:r>
              <a:rPr lang="en-GB" dirty="0"/>
              <a:t> torture--what do we know and what do we need to know? Torture. 2009;19(1):33–40. </a:t>
            </a:r>
            <a:endParaRPr lang="en-GB" dirty="0" smtClean="0"/>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GB" dirty="0" err="1" smtClean="0"/>
              <a:t>Prip</a:t>
            </a:r>
            <a:r>
              <a:rPr lang="en-GB" dirty="0" smtClean="0"/>
              <a:t> K, </a:t>
            </a:r>
            <a:r>
              <a:rPr lang="en-GB" dirty="0" err="1" smtClean="0"/>
              <a:t>Persson</a:t>
            </a:r>
            <a:r>
              <a:rPr lang="en-GB" dirty="0" smtClean="0"/>
              <a:t> AL. Clinical findings in men with chronic pain after </a:t>
            </a:r>
            <a:r>
              <a:rPr lang="en-GB" dirty="0" err="1" smtClean="0"/>
              <a:t>falanga</a:t>
            </a:r>
            <a:r>
              <a:rPr lang="en-GB" dirty="0" smtClean="0"/>
              <a:t> torture. </a:t>
            </a:r>
            <a:r>
              <a:rPr lang="en-GB" dirty="0" err="1" smtClean="0"/>
              <a:t>Clin</a:t>
            </a:r>
            <a:r>
              <a:rPr lang="en-GB" dirty="0" smtClean="0"/>
              <a:t> J Pain. 2008 Feb;24(2):135–41. </a:t>
            </a:r>
          </a:p>
          <a:p>
            <a:pPr lvl="0"/>
            <a:r>
              <a:rPr lang="en-GB" dirty="0" err="1" smtClean="0"/>
              <a:t>Edston</a:t>
            </a:r>
            <a:r>
              <a:rPr lang="en-GB" dirty="0" smtClean="0"/>
              <a:t> </a:t>
            </a:r>
            <a:r>
              <a:rPr lang="en-GB" dirty="0"/>
              <a:t>E. The epidemiology of </a:t>
            </a:r>
            <a:r>
              <a:rPr lang="en-GB" dirty="0" err="1"/>
              <a:t>falanga</a:t>
            </a:r>
            <a:r>
              <a:rPr lang="en-GB" dirty="0"/>
              <a:t>–incidence among Swedish asylum seekers. Torture. 2009;19(1):27–32. </a:t>
            </a:r>
          </a:p>
          <a:p>
            <a:pPr lvl="0"/>
            <a:endParaRPr lang="en-GB" dirty="0"/>
          </a:p>
          <a:p>
            <a:pPr lvl="0"/>
            <a:endParaRPr lang="en-GB" dirty="0"/>
          </a:p>
          <a:p>
            <a:pPr lvl="0"/>
            <a:endParaRPr lang="en-GB" dirty="0"/>
          </a:p>
        </p:txBody>
      </p:sp>
      <p:sp>
        <p:nvSpPr>
          <p:cNvPr id="4" name="Slide Number Placeholder 3"/>
          <p:cNvSpPr txBox="1"/>
          <p:nvPr/>
        </p:nvSpPr>
        <p:spPr>
          <a:xfrm>
            <a:off x="3777602" y="9428578"/>
            <a:ext cx="2889938" cy="496332"/>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69EC52E-3624-4791-B320-6A9CA914811A}" type="slidenum">
              <a:t>7</a:t>
            </a:fld>
            <a:endParaRPr lang="en-GB"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A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A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7338" y="-107950"/>
            <a:ext cx="2058987" cy="6232525"/>
          </a:xfrm>
        </p:spPr>
        <p:txBody>
          <a:bodyPr vert="eaVert"/>
          <a:lstStyle/>
          <a:p>
            <a:r>
              <a:rPr lang="en-US" smtClean="0"/>
              <a:t>Click to edit Master title style</a:t>
            </a:r>
            <a:endParaRPr lang="de-AT"/>
          </a:p>
        </p:txBody>
      </p:sp>
      <p:sp>
        <p:nvSpPr>
          <p:cNvPr id="3" name="Vertical Text Placeholder 2"/>
          <p:cNvSpPr>
            <a:spLocks noGrp="1"/>
          </p:cNvSpPr>
          <p:nvPr>
            <p:ph type="body" orient="vert" idx="1"/>
          </p:nvPr>
        </p:nvSpPr>
        <p:spPr>
          <a:xfrm>
            <a:off x="457200" y="-107950"/>
            <a:ext cx="6027738" cy="6232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07950"/>
            <a:ext cx="8239125" cy="6232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A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
        <p:nvSpPr>
          <p:cNvPr id="3" name="Content Placeholder 2"/>
          <p:cNvSpPr>
            <a:spLocks noGrp="1"/>
          </p:cNvSpPr>
          <p:nvPr>
            <p:ph sz="half" idx="1"/>
          </p:nvPr>
        </p:nvSpPr>
        <p:spPr>
          <a:xfrm>
            <a:off x="457200" y="1125538"/>
            <a:ext cx="4037013" cy="4999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Content Placeholder 3"/>
          <p:cNvSpPr>
            <a:spLocks noGrp="1"/>
          </p:cNvSpPr>
          <p:nvPr>
            <p:ph sz="half" idx="2"/>
          </p:nvPr>
        </p:nvSpPr>
        <p:spPr>
          <a:xfrm>
            <a:off x="4646613" y="1125538"/>
            <a:ext cx="4038600" cy="4999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A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A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A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15" cstate="print"/>
          <a:srcRect/>
          <a:stretch>
            <a:fillRect/>
          </a:stretch>
        </p:blipFill>
        <p:spPr bwMode="auto">
          <a:xfrm>
            <a:off x="7034213" y="6500813"/>
            <a:ext cx="823912" cy="287337"/>
          </a:xfrm>
          <a:prstGeom prst="rect">
            <a:avLst/>
          </a:prstGeom>
          <a:noFill/>
          <a:ln w="9525">
            <a:noFill/>
            <a:miter lim="800000"/>
            <a:headEnd/>
            <a:tailEnd/>
          </a:ln>
        </p:spPr>
      </p:pic>
      <p:pic>
        <p:nvPicPr>
          <p:cNvPr id="14339" name="Picture 2"/>
          <p:cNvPicPr>
            <a:picLocks noChangeAspect="1" noChangeArrowheads="1"/>
          </p:cNvPicPr>
          <p:nvPr/>
        </p:nvPicPr>
        <p:blipFill>
          <a:blip r:embed="rId16" cstate="print"/>
          <a:srcRect l="1314" t="3102" r="63214" b="37788"/>
          <a:stretch>
            <a:fillRect/>
          </a:stretch>
        </p:blipFill>
        <p:spPr bwMode="auto">
          <a:xfrm>
            <a:off x="7907338" y="6494463"/>
            <a:ext cx="409575" cy="287337"/>
          </a:xfrm>
          <a:prstGeom prst="rect">
            <a:avLst/>
          </a:prstGeom>
          <a:noFill/>
          <a:ln w="9525">
            <a:noFill/>
            <a:miter lim="800000"/>
            <a:headEnd/>
            <a:tailEnd/>
          </a:ln>
        </p:spPr>
      </p:pic>
      <p:pic>
        <p:nvPicPr>
          <p:cNvPr id="14340" name="Picture 3"/>
          <p:cNvPicPr>
            <a:picLocks noChangeAspect="1" noChangeArrowheads="1"/>
          </p:cNvPicPr>
          <p:nvPr/>
        </p:nvPicPr>
        <p:blipFill>
          <a:blip r:embed="rId17" cstate="print"/>
          <a:srcRect l="38107" r="7919" b="52925"/>
          <a:stretch>
            <a:fillRect/>
          </a:stretch>
        </p:blipFill>
        <p:spPr bwMode="auto">
          <a:xfrm>
            <a:off x="8299450" y="6491288"/>
            <a:ext cx="788988" cy="287337"/>
          </a:xfrm>
          <a:prstGeom prst="rect">
            <a:avLst/>
          </a:prstGeom>
          <a:noFill/>
          <a:ln w="9525">
            <a:noFill/>
            <a:miter lim="800000"/>
            <a:headEnd/>
            <a:tailEnd/>
          </a:ln>
        </p:spPr>
      </p:pic>
      <p:sp>
        <p:nvSpPr>
          <p:cNvPr id="14341" name="Rectangle 4"/>
          <p:cNvSpPr>
            <a:spLocks noGrp="1" noChangeArrowheads="1"/>
          </p:cNvSpPr>
          <p:nvPr>
            <p:ph type="title"/>
          </p:nvPr>
        </p:nvSpPr>
        <p:spPr bwMode="auto">
          <a:xfrm>
            <a:off x="468313" y="-107950"/>
            <a:ext cx="8228012" cy="1311275"/>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r>
              <a:rPr lang="en-GB" smtClean="0"/>
              <a:t>Klicken Sie, um das Format des Titeltextes zu bearbeiten</a:t>
            </a:r>
          </a:p>
        </p:txBody>
      </p:sp>
      <p:sp>
        <p:nvSpPr>
          <p:cNvPr id="14342" name="Rectangle 5"/>
          <p:cNvSpPr>
            <a:spLocks noGrp="1" noChangeArrowheads="1"/>
          </p:cNvSpPr>
          <p:nvPr>
            <p:ph type="body" idx="1"/>
          </p:nvPr>
        </p:nvSpPr>
        <p:spPr bwMode="auto">
          <a:xfrm>
            <a:off x="457200" y="1125538"/>
            <a:ext cx="8228013" cy="4999037"/>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GB" smtClean="0"/>
              <a:t>Klicken Sie, um die Formate des Gliederungstextes zu bearbeiten</a:t>
            </a:r>
          </a:p>
          <a:p>
            <a:pPr lvl="1"/>
            <a:r>
              <a:rPr lang="en-GB" smtClean="0"/>
              <a:t>Zweite Gliederungsebene</a:t>
            </a:r>
          </a:p>
          <a:p>
            <a:pPr lvl="2"/>
            <a:r>
              <a:rPr lang="en-GB" smtClean="0"/>
              <a:t>Dritte Gliederungsebene</a:t>
            </a:r>
          </a:p>
          <a:p>
            <a:pPr lvl="3"/>
            <a:r>
              <a:rPr lang="en-GB" smtClean="0"/>
              <a:t>Vierte Gliederungsebene</a:t>
            </a:r>
          </a:p>
          <a:p>
            <a:pPr lvl="4"/>
            <a:r>
              <a:rPr lang="en-GB" smtClean="0"/>
              <a:t>Fünfte Gliederungsebene</a:t>
            </a:r>
          </a:p>
          <a:p>
            <a:pPr lvl="4"/>
            <a:r>
              <a:rPr lang="en-GB" smtClean="0"/>
              <a:t>Sechste Gliederungsebene</a:t>
            </a:r>
          </a:p>
          <a:p>
            <a:pPr lvl="4"/>
            <a:r>
              <a:rPr lang="en-GB" smtClean="0"/>
              <a:t>Siebente Gliederungsebene</a:t>
            </a:r>
          </a:p>
          <a:p>
            <a:pPr lvl="4"/>
            <a:r>
              <a:rPr lang="en-GB" smtClean="0"/>
              <a:t>Achte Gliederungsebene</a:t>
            </a:r>
          </a:p>
          <a:p>
            <a:pPr lvl="4"/>
            <a:r>
              <a:rPr lang="en-GB" smtClean="0"/>
              <a:t>Neunte Gliederungsebene</a:t>
            </a: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000" b="1">
          <a:solidFill>
            <a:srgbClr val="376092"/>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2pPr>
      <a:lvl3pPr algn="ctr" defTabSz="449263" rtl="0" eaLnBrk="0" fontAlgn="base" hangingPunct="0">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3pPr>
      <a:lvl4pPr algn="ctr" defTabSz="449263" rtl="0" eaLnBrk="0" fontAlgn="base" hangingPunct="0">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4pPr>
      <a:lvl5pPr algn="ctr" defTabSz="449263" rtl="0" eaLnBrk="0" fontAlgn="base" hangingPunct="0">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5pPr>
      <a:lvl6pPr marL="2514600" indent="-228600" algn="ctr" defTabSz="449263" rtl="0" fontAlgn="base">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6pPr>
      <a:lvl7pPr marL="2971800" indent="-228600" algn="ctr" defTabSz="449263" rtl="0" fontAlgn="base">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7pPr>
      <a:lvl8pPr marL="3429000" indent="-228600" algn="ctr" defTabSz="449263" rtl="0" fontAlgn="base">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8pPr>
      <a:lvl9pPr marL="3886200" indent="-228600" algn="ctr" defTabSz="449263" rtl="0" fontAlgn="base">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262626"/>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262626"/>
          </a:solidFill>
          <a:latin typeface="+mn-lt"/>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262626"/>
          </a:solidFill>
          <a:latin typeface="+mn-lt"/>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262626"/>
          </a:solidFill>
          <a:latin typeface="+mn-lt"/>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262626"/>
          </a:solidFill>
          <a:latin typeface="+mn-lt"/>
        </a:defRPr>
      </a:lvl5pPr>
      <a:lvl6pPr marL="2514600" indent="-228600" algn="l" defTabSz="449263" rtl="0" fontAlgn="base">
        <a:spcBef>
          <a:spcPts val="500"/>
        </a:spcBef>
        <a:spcAft>
          <a:spcPct val="0"/>
        </a:spcAft>
        <a:buClr>
          <a:srgbClr val="000000"/>
        </a:buClr>
        <a:buSzPct val="100000"/>
        <a:buFont typeface="Times New Roman" pitchFamily="18" charset="0"/>
        <a:defRPr sz="2000">
          <a:solidFill>
            <a:srgbClr val="262626"/>
          </a:solidFill>
          <a:latin typeface="+mn-lt"/>
        </a:defRPr>
      </a:lvl6pPr>
      <a:lvl7pPr marL="2971800" indent="-228600" algn="l" defTabSz="449263" rtl="0" fontAlgn="base">
        <a:spcBef>
          <a:spcPts val="500"/>
        </a:spcBef>
        <a:spcAft>
          <a:spcPct val="0"/>
        </a:spcAft>
        <a:buClr>
          <a:srgbClr val="000000"/>
        </a:buClr>
        <a:buSzPct val="100000"/>
        <a:buFont typeface="Times New Roman" pitchFamily="18" charset="0"/>
        <a:defRPr sz="2000">
          <a:solidFill>
            <a:srgbClr val="262626"/>
          </a:solidFill>
          <a:latin typeface="+mn-lt"/>
        </a:defRPr>
      </a:lvl7pPr>
      <a:lvl8pPr marL="3429000" indent="-228600" algn="l" defTabSz="449263" rtl="0" fontAlgn="base">
        <a:spcBef>
          <a:spcPts val="500"/>
        </a:spcBef>
        <a:spcAft>
          <a:spcPct val="0"/>
        </a:spcAft>
        <a:buClr>
          <a:srgbClr val="000000"/>
        </a:buClr>
        <a:buSzPct val="100000"/>
        <a:buFont typeface="Times New Roman" pitchFamily="18" charset="0"/>
        <a:defRPr sz="2000">
          <a:solidFill>
            <a:srgbClr val="262626"/>
          </a:solidFill>
          <a:latin typeface="+mn-lt"/>
        </a:defRPr>
      </a:lvl8pPr>
      <a:lvl9pPr marL="3886200" indent="-228600" algn="l" defTabSz="449263" rtl="0" fontAlgn="base">
        <a:spcBef>
          <a:spcPts val="500"/>
        </a:spcBef>
        <a:spcAft>
          <a:spcPct val="0"/>
        </a:spcAft>
        <a:buClr>
          <a:srgbClr val="000000"/>
        </a:buClr>
        <a:buSzPct val="100000"/>
        <a:buFont typeface="Times New Roman" pitchFamily="18" charset="0"/>
        <a:defRPr sz="2000">
          <a:solidFill>
            <a:srgbClr val="262626"/>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AT" dirty="0" smtClean="0"/>
              <a:t>Advanced module: Falanga</a:t>
            </a:r>
            <a:endParaRPr lang="en-GB" dirty="0"/>
          </a:p>
        </p:txBody>
      </p:sp>
    </p:spTree>
    <p:extLst>
      <p:ext uri="{BB962C8B-B14F-4D97-AF65-F5344CB8AC3E}">
        <p14:creationId xmlns:p14="http://schemas.microsoft.com/office/powerpoint/2010/main" val="750952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de-AT"/>
              <a:t>Example: Falanga</a:t>
            </a:r>
            <a:endParaRPr lang="en-GB"/>
          </a:p>
        </p:txBody>
      </p:sp>
      <p:sp>
        <p:nvSpPr>
          <p:cNvPr id="3" name="Content Placeholder 2"/>
          <p:cNvSpPr txBox="1">
            <a:spLocks noGrp="1"/>
          </p:cNvSpPr>
          <p:nvPr>
            <p:ph idx="1"/>
          </p:nvPr>
        </p:nvSpPr>
        <p:spPr/>
        <p:txBody>
          <a:bodyPr/>
          <a:lstStyle/>
          <a:p>
            <a:pPr marL="457200" lvl="0" indent="-457200">
              <a:buFont typeface="Arial" pitchFamily="34" charset="0"/>
              <a:buChar char="•"/>
            </a:pPr>
            <a:r>
              <a:rPr lang="de-AT" dirty="0"/>
              <a:t>„Falanga“ (also called „Bastonada“ or by other names) is a torture technique common in a number of countries, especially the Near East, Africa and Asia. </a:t>
            </a:r>
            <a:br>
              <a:rPr lang="de-AT" dirty="0"/>
            </a:br>
            <a:endParaRPr lang="de-AT" dirty="0"/>
          </a:p>
          <a:p>
            <a:pPr marL="457200" lvl="0" indent="-457200">
              <a:buFont typeface="Arial" pitchFamily="34" charset="0"/>
              <a:buChar char="•"/>
            </a:pPr>
            <a:r>
              <a:rPr lang="de-AT" dirty="0"/>
              <a:t>In Falanga, the soles of the feet are beaten, usually with sticks, though </a:t>
            </a:r>
            <a:r>
              <a:rPr lang="de-AT" dirty="0" smtClean="0"/>
              <a:t>whips, rubber </a:t>
            </a:r>
            <a:r>
              <a:rPr lang="de-AT" dirty="0"/>
              <a:t>hoses or other instruments are used in some countries.</a:t>
            </a:r>
          </a:p>
        </p:txBody>
      </p:sp>
    </p:spTree>
    <p:extLst>
      <p:ext uri="{BB962C8B-B14F-4D97-AF65-F5344CB8AC3E}">
        <p14:creationId xmlns:p14="http://schemas.microsoft.com/office/powerpoint/2010/main" val="1272461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de-AT"/>
              <a:t>Example: Falanga</a:t>
            </a:r>
            <a:endParaRPr lang="en-GB"/>
          </a:p>
        </p:txBody>
      </p:sp>
      <p:pic>
        <p:nvPicPr>
          <p:cNvPr id="3" name="Picture 2"/>
          <p:cNvPicPr>
            <a:picLocks noChangeAspect="1"/>
          </p:cNvPicPr>
          <p:nvPr/>
        </p:nvPicPr>
        <p:blipFill>
          <a:blip r:embed="rId3"/>
          <a:srcRect/>
          <a:stretch>
            <a:fillRect/>
          </a:stretch>
        </p:blipFill>
        <p:spPr>
          <a:xfrm rot="10799991">
            <a:off x="1115613" y="1916838"/>
            <a:ext cx="6696078" cy="3636961"/>
          </a:xfrm>
          <a:prstGeom prst="rect">
            <a:avLst/>
          </a:prstGeom>
          <a:noFill/>
          <a:ln>
            <a:noFill/>
          </a:ln>
        </p:spPr>
      </p:pic>
    </p:spTree>
    <p:extLst>
      <p:ext uri="{BB962C8B-B14F-4D97-AF65-F5344CB8AC3E}">
        <p14:creationId xmlns:p14="http://schemas.microsoft.com/office/powerpoint/2010/main" val="2816188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de-AT"/>
              <a:t>Example: Falanga</a:t>
            </a:r>
            <a:endParaRPr lang="en-GB"/>
          </a:p>
        </p:txBody>
      </p:sp>
      <p:sp>
        <p:nvSpPr>
          <p:cNvPr id="3" name="Content Placeholder 2"/>
          <p:cNvSpPr txBox="1">
            <a:spLocks noGrp="1"/>
          </p:cNvSpPr>
          <p:nvPr>
            <p:ph idx="1"/>
          </p:nvPr>
        </p:nvSpPr>
        <p:spPr/>
        <p:txBody>
          <a:bodyPr/>
          <a:lstStyle/>
          <a:p>
            <a:pPr lvl="0">
              <a:lnSpc>
                <a:spcPct val="80000"/>
              </a:lnSpc>
              <a:spcBef>
                <a:spcPts val="500"/>
              </a:spcBef>
              <a:buFont typeface="Arial" pitchFamily="34" charset="0"/>
              <a:buChar char="•"/>
            </a:pPr>
            <a:r>
              <a:rPr lang="de-AT" sz="2400" dirty="0"/>
              <a:t>Several factors lead to damage, possibly including pressure building up in the foot tissue during swelling damaging structures </a:t>
            </a:r>
            <a:r>
              <a:rPr lang="en-GB" sz="2400" dirty="0"/>
              <a:t>(compartment syndrome)</a:t>
            </a:r>
            <a:r>
              <a:rPr lang="en-GB" sz="1200" dirty="0"/>
              <a:t>1</a:t>
            </a:r>
            <a:r>
              <a:rPr lang="de-AT" sz="2400" dirty="0"/>
              <a:t>.</a:t>
            </a:r>
            <a:br>
              <a:rPr lang="de-AT" sz="2400" dirty="0"/>
            </a:br>
            <a:endParaRPr lang="de-AT" sz="2400" dirty="0"/>
          </a:p>
          <a:p>
            <a:pPr lvl="0">
              <a:lnSpc>
                <a:spcPct val="80000"/>
              </a:lnSpc>
              <a:spcBef>
                <a:spcPts val="500"/>
              </a:spcBef>
              <a:buFont typeface="Arial" pitchFamily="34" charset="0"/>
              <a:buChar char="•"/>
            </a:pPr>
            <a:r>
              <a:rPr lang="de-AT" sz="2400" dirty="0"/>
              <a:t>In many countries, victims are forced to walk on the injured feet, or even on broken glass or nails, causing additional damage and pain.</a:t>
            </a:r>
            <a:br>
              <a:rPr lang="de-AT" sz="2400" dirty="0"/>
            </a:br>
            <a:endParaRPr lang="de-AT" sz="2400" dirty="0"/>
          </a:p>
          <a:p>
            <a:pPr lvl="0">
              <a:lnSpc>
                <a:spcPct val="80000"/>
              </a:lnSpc>
              <a:spcBef>
                <a:spcPts val="500"/>
              </a:spcBef>
              <a:buFont typeface="Arial" pitchFamily="34" charset="0"/>
              <a:buChar char="•"/>
            </a:pPr>
            <a:r>
              <a:rPr lang="de-AT" sz="2400" b="1" dirty="0"/>
              <a:t>Immediate effect and diagnosis:</a:t>
            </a:r>
            <a:br>
              <a:rPr lang="de-AT" sz="2400" b="1" dirty="0"/>
            </a:br>
            <a:r>
              <a:rPr lang="de-AT" sz="2400" dirty="0"/>
              <a:t/>
            </a:r>
            <a:br>
              <a:rPr lang="de-AT" sz="2400" dirty="0"/>
            </a:br>
            <a:r>
              <a:rPr lang="de-AT" sz="2400" dirty="0"/>
              <a:t>The immediate effect is severe pain and swelling of the foot, and discolouration. The diagnosis can be based on the charateristic clinical presentation, structural damage can in addition be assessed by Ultrasound </a:t>
            </a:r>
            <a:r>
              <a:rPr lang="de-AT" sz="2400" dirty="0" smtClean="0"/>
              <a:t>(sonography) , MRI and </a:t>
            </a:r>
            <a:r>
              <a:rPr lang="de-AT" sz="2400" dirty="0"/>
              <a:t>X-ray. Neurological examination can identify damage to nerves. Depending on the instruments used, the skin can also break, and infection of injuries can result.</a:t>
            </a:r>
            <a:endParaRPr lang="en-GB" sz="2400" dirty="0"/>
          </a:p>
          <a:p>
            <a:pPr marL="0" lvl="0" indent="0">
              <a:lnSpc>
                <a:spcPct val="80000"/>
              </a:lnSpc>
              <a:spcBef>
                <a:spcPts val="500"/>
              </a:spcBef>
            </a:pPr>
            <a:r>
              <a:rPr lang="de-AT" sz="2400" dirty="0"/>
              <a:t> </a:t>
            </a:r>
            <a:endParaRPr lang="en-GB" sz="2400" dirty="0"/>
          </a:p>
        </p:txBody>
      </p:sp>
    </p:spTree>
    <p:extLst>
      <p:ext uri="{BB962C8B-B14F-4D97-AF65-F5344CB8AC3E}">
        <p14:creationId xmlns:p14="http://schemas.microsoft.com/office/powerpoint/2010/main" val="1977120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de-AT"/>
              <a:t>Example: Falanga</a:t>
            </a:r>
            <a:endParaRPr lang="en-GB"/>
          </a:p>
        </p:txBody>
      </p:sp>
      <p:sp>
        <p:nvSpPr>
          <p:cNvPr id="3" name="Content Placeholder 2"/>
          <p:cNvSpPr txBox="1">
            <a:spLocks noGrp="1"/>
          </p:cNvSpPr>
          <p:nvPr>
            <p:ph idx="1"/>
          </p:nvPr>
        </p:nvSpPr>
        <p:spPr>
          <a:xfrm>
            <a:off x="457201" y="1125538"/>
            <a:ext cx="6954811" cy="5183782"/>
          </a:xfrm>
        </p:spPr>
        <p:txBody>
          <a:bodyPr/>
          <a:lstStyle/>
          <a:p>
            <a:pPr lvl="0">
              <a:lnSpc>
                <a:spcPct val="90000"/>
              </a:lnSpc>
              <a:spcBef>
                <a:spcPts val="600"/>
              </a:spcBef>
            </a:pPr>
            <a:r>
              <a:rPr lang="de-AT" sz="2600" b="1" dirty="0"/>
              <a:t>Long term impact and diagnosis</a:t>
            </a:r>
            <a:r>
              <a:rPr lang="de-AT" sz="2600" dirty="0"/>
              <a:t>:</a:t>
            </a:r>
            <a:br>
              <a:rPr lang="de-AT" sz="2600" dirty="0"/>
            </a:br>
            <a:endParaRPr lang="de-AT" sz="2600" dirty="0"/>
          </a:p>
          <a:p>
            <a:pPr marL="457200" lvl="0" indent="-457200">
              <a:lnSpc>
                <a:spcPct val="90000"/>
              </a:lnSpc>
              <a:spcBef>
                <a:spcPts val="600"/>
              </a:spcBef>
              <a:buFont typeface="Arial" pitchFamily="34" charset="0"/>
              <a:buChar char="•"/>
            </a:pPr>
            <a:r>
              <a:rPr lang="de-AT" sz="2600" dirty="0"/>
              <a:t>Chronic pain especially in the feet and lower legs. Frequently patients also suffer from lower back </a:t>
            </a:r>
            <a:r>
              <a:rPr lang="de-AT" sz="2600" dirty="0" smtClean="0"/>
              <a:t>pain (include in assessment).</a:t>
            </a:r>
            <a:endParaRPr lang="de-AT" sz="2600" dirty="0"/>
          </a:p>
          <a:p>
            <a:pPr marL="457200" lvl="0" indent="-457200">
              <a:lnSpc>
                <a:spcPct val="90000"/>
              </a:lnSpc>
              <a:spcBef>
                <a:spcPts val="600"/>
              </a:spcBef>
              <a:buFont typeface="Arial" pitchFamily="34" charset="0"/>
              <a:buChar char="•"/>
            </a:pPr>
            <a:endParaRPr lang="de-AT" sz="2600" dirty="0"/>
          </a:p>
          <a:p>
            <a:pPr marL="457200" lvl="0" indent="-457200">
              <a:lnSpc>
                <a:spcPct val="90000"/>
              </a:lnSpc>
              <a:spcBef>
                <a:spcPts val="600"/>
              </a:spcBef>
              <a:buFont typeface="Arial" pitchFamily="34" charset="0"/>
              <a:buChar char="•"/>
            </a:pPr>
            <a:r>
              <a:rPr lang="de-AT" sz="2600" dirty="0"/>
              <a:t>Diagnostical considerations: X-ray, MRI and Bone scintigraphy can (but must not) show long  </a:t>
            </a:r>
            <a:r>
              <a:rPr lang="de-AT" sz="2600" dirty="0" smtClean="0"/>
              <a:t>term </a:t>
            </a:r>
            <a:r>
              <a:rPr lang="de-AT" sz="2600" dirty="0"/>
              <a:t>effects, </a:t>
            </a:r>
            <a:r>
              <a:rPr lang="en-GB" sz="2600" i="1" dirty="0"/>
              <a:t>ultrasound</a:t>
            </a:r>
            <a:r>
              <a:rPr lang="en-GB" sz="2600" dirty="0"/>
              <a:t> imaging (</a:t>
            </a:r>
            <a:r>
              <a:rPr lang="en-GB" sz="2600" dirty="0" err="1"/>
              <a:t>sonography</a:t>
            </a:r>
            <a:r>
              <a:rPr lang="en-GB" sz="2600" dirty="0"/>
              <a:t>) </a:t>
            </a:r>
            <a:r>
              <a:rPr lang="en-GB" sz="2600" dirty="0" smtClean="0"/>
              <a:t>can </a:t>
            </a:r>
            <a:r>
              <a:rPr lang="en-GB" sz="2600" dirty="0" smtClean="0"/>
              <a:t>demonstrate tissue </a:t>
            </a:r>
            <a:r>
              <a:rPr lang="en-GB" sz="2600" dirty="0"/>
              <a:t>damage, neurological examination (loss </a:t>
            </a:r>
            <a:r>
              <a:rPr lang="en-GB" sz="2600" dirty="0" smtClean="0"/>
              <a:t>of sensation </a:t>
            </a:r>
            <a:r>
              <a:rPr lang="en-GB" sz="2600" dirty="0"/>
              <a:t>or more rarely function). Observe gait for compensatory gait patterns. </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7392" y="3094608"/>
            <a:ext cx="1917096" cy="1486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0257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3"/>
          <p:cNvSpPr>
            <a:spLocks noGrp="1"/>
          </p:cNvSpPr>
          <p:nvPr>
            <p:ph type="title"/>
          </p:nvPr>
        </p:nvSpPr>
        <p:spPr/>
        <p:txBody>
          <a:bodyPr/>
          <a:lstStyle/>
          <a:p>
            <a:r>
              <a:rPr lang="de-DE" smtClean="0"/>
              <a:t>C. The physical examination</a:t>
            </a:r>
          </a:p>
        </p:txBody>
      </p:sp>
      <p:sp>
        <p:nvSpPr>
          <p:cNvPr id="212994" name="Content Placeholder 4"/>
          <p:cNvSpPr>
            <a:spLocks noGrp="1"/>
          </p:cNvSpPr>
          <p:nvPr>
            <p:ph idx="1"/>
          </p:nvPr>
        </p:nvSpPr>
        <p:spPr/>
        <p:txBody>
          <a:bodyPr/>
          <a:lstStyle/>
          <a:p>
            <a:r>
              <a:rPr lang="de-DE" sz="2800" b="1" dirty="0" smtClean="0"/>
              <a:t>Skin</a:t>
            </a:r>
            <a:br>
              <a:rPr lang="de-DE" sz="2800" b="1" dirty="0" smtClean="0"/>
            </a:br>
            <a:endParaRPr lang="de-DE" sz="2800" b="1" dirty="0" smtClean="0"/>
          </a:p>
          <a:p>
            <a:pPr marL="457200" indent="-457200">
              <a:buFont typeface="Arial" pitchFamily="34" charset="0"/>
              <a:buChar char="•"/>
            </a:pPr>
            <a:r>
              <a:rPr lang="en-GB" sz="2800" dirty="0"/>
              <a:t>“</a:t>
            </a:r>
            <a:r>
              <a:rPr lang="en-GB" sz="2800" dirty="0" err="1" smtClean="0"/>
              <a:t>Falanga</a:t>
            </a:r>
            <a:r>
              <a:rPr lang="en-GB" sz="2800" dirty="0" smtClean="0"/>
              <a:t>” may </a:t>
            </a:r>
            <a:r>
              <a:rPr lang="en-GB" sz="2800" dirty="0"/>
              <a:t>leave contusions in </a:t>
            </a:r>
            <a:r>
              <a:rPr lang="en-GB" sz="2800" dirty="0" smtClean="0"/>
              <a:t>the arch </a:t>
            </a:r>
            <a:r>
              <a:rPr lang="en-GB" sz="2800" dirty="0"/>
              <a:t>of the </a:t>
            </a:r>
            <a:r>
              <a:rPr lang="en-GB" sz="2800" dirty="0" smtClean="0"/>
              <a:t>feet and </a:t>
            </a:r>
            <a:r>
              <a:rPr lang="en-GB" sz="2800" dirty="0"/>
              <a:t>swelling of the feet </a:t>
            </a:r>
            <a:r>
              <a:rPr lang="en-GB" sz="2800" dirty="0" smtClean="0"/>
              <a:t>extending from </a:t>
            </a:r>
            <a:r>
              <a:rPr lang="en-GB" sz="2800" dirty="0"/>
              <a:t>the arch to the medial </a:t>
            </a:r>
            <a:r>
              <a:rPr lang="en-GB" sz="2800" dirty="0" smtClean="0"/>
              <a:t>aspects of </a:t>
            </a:r>
            <a:r>
              <a:rPr lang="en-GB" sz="2800" dirty="0"/>
              <a:t>the feet and </a:t>
            </a:r>
            <a:r>
              <a:rPr lang="en-GB" sz="2800" dirty="0" smtClean="0"/>
              <a:t>ankles </a:t>
            </a:r>
            <a:r>
              <a:rPr lang="en-GB" sz="1800" dirty="0" smtClean="0"/>
              <a:t>1</a:t>
            </a:r>
            <a:r>
              <a:rPr lang="en-GB" sz="2800" dirty="0" smtClean="0"/>
              <a:t>.</a:t>
            </a:r>
            <a:br>
              <a:rPr lang="en-GB" sz="2800" dirty="0" smtClean="0"/>
            </a:br>
            <a:endParaRPr lang="en-GB" sz="2800" dirty="0" smtClean="0"/>
          </a:p>
          <a:p>
            <a:pPr marL="457200" indent="-457200">
              <a:buFont typeface="Arial" pitchFamily="34" charset="0"/>
              <a:buChar char="•"/>
            </a:pPr>
            <a:r>
              <a:rPr lang="de-AT" sz="2800" dirty="0" smtClean="0"/>
              <a:t>Additional injuries such as scars can result if victims are forced to walk on stones or glass sherds after falanga. 				</a:t>
            </a:r>
            <a:endParaRPr lang="en-GB" sz="2800" dirty="0" smtClean="0"/>
          </a:p>
          <a:p>
            <a:endParaRPr lang="de-DE" sz="2800" dirty="0" smtClean="0"/>
          </a:p>
          <a:p>
            <a:pPr marL="457200" indent="-457200">
              <a:buFont typeface="Arial" pitchFamily="34" charset="0"/>
              <a:buChar char="•"/>
            </a:pPr>
            <a:endParaRPr lang="de-DE" sz="2800" dirty="0"/>
          </a:p>
          <a:p>
            <a:pPr marL="457200" indent="-457200">
              <a:buFont typeface="Arial" pitchFamily="34" charset="0"/>
              <a:buChar char="•"/>
            </a:pPr>
            <a:endParaRPr lang="de-DE" sz="2800" dirty="0" smtClean="0"/>
          </a:p>
          <a:p>
            <a:endParaRPr lang="de-DE" sz="2800" dirty="0" smtClean="0"/>
          </a:p>
          <a:p>
            <a:endParaRPr lang="de-DE" sz="1800" dirty="0" smtClean="0"/>
          </a:p>
          <a:p>
            <a:endParaRPr lang="de-DE" sz="1800" dirty="0" smtClean="0"/>
          </a:p>
          <a:p>
            <a:endParaRPr lang="de-DE" sz="2800" dirty="0" smtClean="0"/>
          </a:p>
          <a:p>
            <a:endParaRPr lang="de-DE" sz="2800" dirty="0" smtClean="0"/>
          </a:p>
          <a:p>
            <a:endParaRPr lang="de-DE" sz="2800" dirty="0" smtClean="0"/>
          </a:p>
        </p:txBody>
      </p:sp>
    </p:spTree>
    <p:extLst>
      <p:ext uri="{BB962C8B-B14F-4D97-AF65-F5344CB8AC3E}">
        <p14:creationId xmlns:p14="http://schemas.microsoft.com/office/powerpoint/2010/main" val="2316348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de-AT"/>
              <a:t>Example: Falanga</a:t>
            </a:r>
            <a:endParaRPr lang="en-GB"/>
          </a:p>
        </p:txBody>
      </p:sp>
      <p:sp>
        <p:nvSpPr>
          <p:cNvPr id="3" name="Content Placeholder 2"/>
          <p:cNvSpPr txBox="1">
            <a:spLocks noGrp="1"/>
          </p:cNvSpPr>
          <p:nvPr>
            <p:ph idx="1"/>
          </p:nvPr>
        </p:nvSpPr>
        <p:spPr/>
        <p:txBody>
          <a:bodyPr/>
          <a:lstStyle/>
          <a:p>
            <a:pPr lvl="0">
              <a:lnSpc>
                <a:spcPct val="90000"/>
              </a:lnSpc>
            </a:pPr>
            <a:r>
              <a:rPr lang="de-AT" b="1" dirty="0"/>
              <a:t>Further considerations:</a:t>
            </a:r>
          </a:p>
          <a:p>
            <a:pPr marL="0" lvl="0" indent="0">
              <a:lnSpc>
                <a:spcPct val="90000"/>
              </a:lnSpc>
              <a:buNone/>
            </a:pPr>
            <a:endParaRPr lang="de-AT" dirty="0"/>
          </a:p>
          <a:p>
            <a:pPr marL="457200" lvl="0" indent="-457200">
              <a:lnSpc>
                <a:spcPct val="90000"/>
              </a:lnSpc>
              <a:buFont typeface="Arial" pitchFamily="34" charset="0"/>
              <a:buChar char="•"/>
            </a:pPr>
            <a:r>
              <a:rPr lang="en-GB" dirty="0"/>
              <a:t>Quantitative sensory testing (QST) can be performed, if </a:t>
            </a:r>
            <a:r>
              <a:rPr lang="en-GB" dirty="0" smtClean="0"/>
              <a:t>available.</a:t>
            </a:r>
            <a:endParaRPr lang="en-GB" dirty="0"/>
          </a:p>
          <a:p>
            <a:pPr marL="457200" lvl="0" indent="-457200">
              <a:lnSpc>
                <a:spcPct val="90000"/>
              </a:lnSpc>
              <a:buFont typeface="Arial" pitchFamily="34" charset="0"/>
              <a:buChar char="•"/>
            </a:pPr>
            <a:endParaRPr lang="de-AT" dirty="0"/>
          </a:p>
          <a:p>
            <a:pPr marL="457200" lvl="0" indent="-457200">
              <a:lnSpc>
                <a:spcPct val="90000"/>
              </a:lnSpc>
              <a:buFont typeface="Arial" pitchFamily="34" charset="0"/>
              <a:buChar char="•"/>
            </a:pPr>
            <a:r>
              <a:rPr lang="de-AT" dirty="0"/>
              <a:t>Treatment can be difficult, </a:t>
            </a:r>
            <a:r>
              <a:rPr lang="de-AT" dirty="0" smtClean="0"/>
              <a:t>impairment </a:t>
            </a:r>
            <a:r>
              <a:rPr lang="de-AT" dirty="0"/>
              <a:t>and suffering are most commonly long term and severe, which should be considered for recompensation and treatment cost calculation. </a:t>
            </a:r>
            <a:endParaRPr lang="en-GB" dirty="0"/>
          </a:p>
        </p:txBody>
      </p:sp>
    </p:spTree>
    <p:extLst>
      <p:ext uri="{BB962C8B-B14F-4D97-AF65-F5344CB8AC3E}">
        <p14:creationId xmlns:p14="http://schemas.microsoft.com/office/powerpoint/2010/main" val="458050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Standarddesign">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Standarddesign">
      <a:majorFont>
        <a:latin typeface="Trebuchet MS"/>
        <a:ea typeface=""/>
        <a:cs typeface=""/>
      </a:majorFont>
      <a:minorFont>
        <a:latin typeface="Calibri"/>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Calibri"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Calibri" pitchFamily="32"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ARTIP_TRANCE_ICD tw1</Template>
  <TotalTime>51</TotalTime>
  <Words>361</Words>
  <Application>Microsoft Office PowerPoint</Application>
  <PresentationFormat>Προβολή στην οθόνη (4:3)</PresentationFormat>
  <Paragraphs>53</Paragraphs>
  <Slides>7</Slides>
  <Notes>7</Notes>
  <HiddenSlides>0</HiddenSlides>
  <MMClips>0</MMClips>
  <ScaleCrop>false</ScaleCrop>
  <HeadingPairs>
    <vt:vector size="4" baseType="variant">
      <vt:variant>
        <vt:lpstr>Θέμα</vt:lpstr>
      </vt:variant>
      <vt:variant>
        <vt:i4>1</vt:i4>
      </vt:variant>
      <vt:variant>
        <vt:lpstr>Τίτλοι διαφανειών</vt:lpstr>
      </vt:variant>
      <vt:variant>
        <vt:i4>7</vt:i4>
      </vt:variant>
    </vt:vector>
  </HeadingPairs>
  <TitlesOfParts>
    <vt:vector size="8" baseType="lpstr">
      <vt:lpstr>1_Standarddesign</vt:lpstr>
      <vt:lpstr>Advanced module: Falanga</vt:lpstr>
      <vt:lpstr>Example: Falanga</vt:lpstr>
      <vt:lpstr>Example: Falanga</vt:lpstr>
      <vt:lpstr>Example: Falanga</vt:lpstr>
      <vt:lpstr>Example: Falanga</vt:lpstr>
      <vt:lpstr>C. The physical examination</vt:lpstr>
      <vt:lpstr>Example: Falanga</vt:lpstr>
    </vt:vector>
  </TitlesOfParts>
  <Company>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twenzel</dc:creator>
  <cp:lastModifiedBy>pantelis</cp:lastModifiedBy>
  <cp:revision>307</cp:revision>
  <cp:lastPrinted>2012-11-14T10:07:54Z</cp:lastPrinted>
  <dcterms:created xsi:type="dcterms:W3CDTF">2011-11-08T11:48:10Z</dcterms:created>
  <dcterms:modified xsi:type="dcterms:W3CDTF">2013-03-12T11:04:12Z</dcterms:modified>
</cp:coreProperties>
</file>