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1" r:id="rId3"/>
  </p:sldMasterIdLst>
  <p:notesMasterIdLst>
    <p:notesMasterId r:id="rId20"/>
  </p:notesMasterIdLst>
  <p:sldIdLst>
    <p:sldId id="272" r:id="rId4"/>
    <p:sldId id="257" r:id="rId5"/>
    <p:sldId id="258" r:id="rId6"/>
    <p:sldId id="261" r:id="rId7"/>
    <p:sldId id="262" r:id="rId8"/>
    <p:sldId id="263" r:id="rId9"/>
    <p:sldId id="264" r:id="rId10"/>
    <p:sldId id="265" r:id="rId11"/>
    <p:sldId id="275" r:id="rId12"/>
    <p:sldId id="266" r:id="rId13"/>
    <p:sldId id="267" r:id="rId14"/>
    <p:sldId id="274" r:id="rId15"/>
    <p:sldId id="269" r:id="rId16"/>
    <p:sldId id="270" r:id="rId17"/>
    <p:sldId id="271" r:id="rId18"/>
    <p:sldId id="273" r:id="rId1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5pPr>
    <a:lvl6pPr marL="2286000" algn="l" defTabSz="914400" rtl="0" eaLnBrk="1" latinLnBrk="0" hangingPunct="1">
      <a:defRPr kern="1200">
        <a:solidFill>
          <a:schemeClr val="bg1"/>
        </a:solidFill>
        <a:latin typeface="Calibri" pitchFamily="32" charset="0"/>
        <a:ea typeface="+mn-ea"/>
        <a:cs typeface="+mn-cs"/>
      </a:defRPr>
    </a:lvl6pPr>
    <a:lvl7pPr marL="2743200" algn="l" defTabSz="914400" rtl="0" eaLnBrk="1" latinLnBrk="0" hangingPunct="1">
      <a:defRPr kern="1200">
        <a:solidFill>
          <a:schemeClr val="bg1"/>
        </a:solidFill>
        <a:latin typeface="Calibri" pitchFamily="32" charset="0"/>
        <a:ea typeface="+mn-ea"/>
        <a:cs typeface="+mn-cs"/>
      </a:defRPr>
    </a:lvl7pPr>
    <a:lvl8pPr marL="3200400" algn="l" defTabSz="914400" rtl="0" eaLnBrk="1" latinLnBrk="0" hangingPunct="1">
      <a:defRPr kern="1200">
        <a:solidFill>
          <a:schemeClr val="bg1"/>
        </a:solidFill>
        <a:latin typeface="Calibri" pitchFamily="32" charset="0"/>
        <a:ea typeface="+mn-ea"/>
        <a:cs typeface="+mn-cs"/>
      </a:defRPr>
    </a:lvl8pPr>
    <a:lvl9pPr marL="3657600" algn="l" defTabSz="914400" rtl="0" eaLnBrk="1" latinLnBrk="0" hangingPunct="1">
      <a:defRPr kern="1200">
        <a:solidFill>
          <a:schemeClr val="bg1"/>
        </a:solidFill>
        <a:latin typeface="Calibri" pitchFamily="3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86" autoAdjust="0"/>
  </p:normalViewPr>
  <p:slideViewPr>
    <p:cSldViewPr>
      <p:cViewPr varScale="1">
        <p:scale>
          <a:sx n="108" d="100"/>
          <a:sy n="108" d="100"/>
        </p:scale>
        <p:origin x="-1692"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6387" name="Text Box 2"/>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Lucida Sans Unicode" charset="0"/>
                <a:cs typeface="Lucida Sans Unicode" charset="0"/>
              </a:defRPr>
            </a:lvl1pPr>
          </a:lstStyle>
          <a:p>
            <a:pPr>
              <a:defRPr/>
            </a:pPr>
            <a:endParaRPr lang="el-GR"/>
          </a:p>
        </p:txBody>
      </p:sp>
      <p:sp>
        <p:nvSpPr>
          <p:cNvPr id="16389" name="Rectangle 4"/>
          <p:cNvSpPr>
            <a:spLocks noGrp="1" noRot="1" noChangeAspect="1" noChangeArrowheads="1"/>
          </p:cNvSpPr>
          <p:nvPr>
            <p:ph type="sldImg"/>
          </p:nvPr>
        </p:nvSpPr>
        <p:spPr bwMode="auto">
          <a:xfrm>
            <a:off x="1143000" y="685800"/>
            <a:ext cx="4570413" cy="342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AT" noProof="0" smtClean="0"/>
          </a:p>
        </p:txBody>
      </p:sp>
      <p:sp>
        <p:nvSpPr>
          <p:cNvPr id="16391" name="Text Box 6"/>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smtClean="0">
                <a:solidFill>
                  <a:srgbClr val="000000"/>
                </a:solidFill>
                <a:latin typeface="Times New Roman" pitchFamily="16" charset="0"/>
                <a:ea typeface="Lucida Sans Unicode" charset="0"/>
                <a:cs typeface="Lucida Sans Unicode" charset="0"/>
              </a:defRPr>
            </a:lvl1pPr>
          </a:lstStyle>
          <a:p>
            <a:pPr>
              <a:defRPr/>
            </a:pPr>
            <a:fld id="{61ACF42B-DE55-420B-A168-4ABC94ACE84D}" type="slidenum">
              <a:rPr lang="el-GR"/>
              <a:pPr>
                <a:defRPr/>
              </a:pPr>
              <a:t>‹#›</a:t>
            </a:fld>
            <a:endParaRPr lang="el-GR"/>
          </a:p>
        </p:txBody>
      </p:sp>
    </p:spTree>
    <p:extLst>
      <p:ext uri="{BB962C8B-B14F-4D97-AF65-F5344CB8AC3E}">
        <p14:creationId xmlns:p14="http://schemas.microsoft.com/office/powerpoint/2010/main" val="2530404703"/>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Module author: Prof. Thomas Wenzel</a:t>
            </a:r>
          </a:p>
          <a:p>
            <a:endParaRPr lang="en-GB" dirty="0"/>
          </a:p>
        </p:txBody>
      </p:sp>
      <p:sp>
        <p:nvSpPr>
          <p:cNvPr id="4" name="Slide Number Placeholder 3"/>
          <p:cNvSpPr>
            <a:spLocks noGrp="1"/>
          </p:cNvSpPr>
          <p:nvPr>
            <p:ph type="sldNum" sz="quarter" idx="10"/>
          </p:nvPr>
        </p:nvSpPr>
        <p:spPr/>
        <p:txBody>
          <a:bodyPr/>
          <a:lstStyle/>
          <a:p>
            <a:fld id="{586722EC-FD05-40CA-A7F3-FD6655CC3BB4}" type="slidenum">
              <a:rPr lang="de-DE" smtClean="0"/>
              <a:t>1</a:t>
            </a:fld>
            <a:endParaRPr lang="de-DE"/>
          </a:p>
        </p:txBody>
      </p:sp>
    </p:spTree>
    <p:extLst>
      <p:ext uri="{BB962C8B-B14F-4D97-AF65-F5344CB8AC3E}">
        <p14:creationId xmlns:p14="http://schemas.microsoft.com/office/powerpoint/2010/main" val="3003517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Queensland Program of Assistance for Survivors of Torture and Trauma (QPASTT) </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10</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 </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13</a:t>
            </a:fld>
            <a:endParaRPr lang="de-DE"/>
          </a:p>
        </p:txBody>
      </p:sp>
    </p:spTree>
    <p:extLst>
      <p:ext uri="{BB962C8B-B14F-4D97-AF65-F5344CB8AC3E}">
        <p14:creationId xmlns:p14="http://schemas.microsoft.com/office/powerpoint/2010/main" val="325643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Countertransference, underlined</a:t>
            </a:r>
            <a:r>
              <a:rPr lang="de-DE" baseline="0" dirty="0" smtClean="0"/>
              <a:t> as an important aspect of interaction in the istanbul Protocol, originally taken from Psychoanalytic models. It can affect all involved in an invetsigation including  legal, health care and translation experts.</a:t>
            </a:r>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14</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15</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16</a:t>
            </a:fld>
            <a:endParaRPr lang="de-DE"/>
          </a:p>
        </p:txBody>
      </p:sp>
    </p:spTree>
    <p:extLst>
      <p:ext uri="{BB962C8B-B14F-4D97-AF65-F5344CB8AC3E}">
        <p14:creationId xmlns:p14="http://schemas.microsoft.com/office/powerpoint/2010/main" val="790956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alibri" pitchFamily="32" charset="0"/>
              </a:defRPr>
            </a:lvl1pPr>
            <a:lvl2pPr eaLnBrk="0" hangingPunct="0">
              <a:tabLst>
                <a:tab pos="723900" algn="l"/>
                <a:tab pos="1447800" algn="l"/>
                <a:tab pos="2171700" algn="l"/>
                <a:tab pos="2895600" algn="l"/>
              </a:tabLst>
              <a:defRPr>
                <a:solidFill>
                  <a:schemeClr val="bg1"/>
                </a:solidFill>
                <a:latin typeface="Calibri" pitchFamily="32" charset="0"/>
              </a:defRPr>
            </a:lvl2pPr>
            <a:lvl3pPr eaLnBrk="0" hangingPunct="0">
              <a:tabLst>
                <a:tab pos="723900" algn="l"/>
                <a:tab pos="1447800" algn="l"/>
                <a:tab pos="2171700" algn="l"/>
                <a:tab pos="2895600" algn="l"/>
              </a:tabLst>
              <a:defRPr>
                <a:solidFill>
                  <a:schemeClr val="bg1"/>
                </a:solidFill>
                <a:latin typeface="Calibri" pitchFamily="32" charset="0"/>
              </a:defRPr>
            </a:lvl3pPr>
            <a:lvl4pPr eaLnBrk="0" hangingPunct="0">
              <a:tabLst>
                <a:tab pos="723900" algn="l"/>
                <a:tab pos="1447800" algn="l"/>
                <a:tab pos="2171700" algn="l"/>
                <a:tab pos="2895600" algn="l"/>
              </a:tabLst>
              <a:defRPr>
                <a:solidFill>
                  <a:schemeClr val="bg1"/>
                </a:solidFill>
                <a:latin typeface="Calibri" pitchFamily="32" charset="0"/>
              </a:defRPr>
            </a:lvl4pPr>
            <a:lvl5pPr eaLnBrk="0" hangingPunct="0">
              <a:tabLst>
                <a:tab pos="723900" algn="l"/>
                <a:tab pos="1447800" algn="l"/>
                <a:tab pos="2171700" algn="l"/>
                <a:tab pos="28956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9pPr>
          </a:lstStyle>
          <a:p>
            <a:pPr eaLnBrk="1" hangingPunct="1"/>
            <a:fld id="{3FEBB11B-48CF-4197-A22B-BAF1EECEFE25}" type="slidenum">
              <a:rPr lang="el-GR">
                <a:solidFill>
                  <a:srgbClr val="000000"/>
                </a:solidFill>
                <a:latin typeface="Times New Roman" pitchFamily="16" charset="0"/>
              </a:rPr>
              <a:pPr eaLnBrk="1" hangingPunct="1"/>
              <a:t>2</a:t>
            </a:fld>
            <a:endParaRPr lang="el-GR">
              <a:solidFill>
                <a:srgbClr val="000000"/>
              </a:solidFill>
              <a:latin typeface="Times New Roman" pitchFamily="16" charset="0"/>
            </a:endParaRPr>
          </a:p>
        </p:txBody>
      </p:sp>
      <p:sp>
        <p:nvSpPr>
          <p:cNvPr id="18435"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pPr>
            <a:endParaRPr lang="de-AT" smtClean="0">
              <a:latin typeface="Calibri" pitchFamily="32" charset="0"/>
            </a:endParaRPr>
          </a:p>
        </p:txBody>
      </p:sp>
      <p:sp>
        <p:nvSpPr>
          <p:cNvPr id="18437"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r" eaLnBrk="1" hangingPunct="1">
              <a:buClrTx/>
              <a:buFontTx/>
              <a:buNone/>
            </a:pPr>
            <a:fld id="{CD19D2A2-C95D-4430-9C18-8C2CEE7AACB4}" type="slidenum">
              <a:rPr lang="el-GR" sz="1200">
                <a:solidFill>
                  <a:srgbClr val="000000"/>
                </a:solidFill>
              </a:rPr>
              <a:pPr algn="r" eaLnBrk="1" hangingPunct="1">
                <a:buClrTx/>
                <a:buFontTx/>
                <a:buNone/>
              </a:pPr>
              <a:t>2</a:t>
            </a:fld>
            <a:endParaRPr lang="el-GR"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alibri" pitchFamily="32" charset="0"/>
              </a:defRPr>
            </a:lvl1pPr>
            <a:lvl2pPr eaLnBrk="0" hangingPunct="0">
              <a:tabLst>
                <a:tab pos="723900" algn="l"/>
                <a:tab pos="1447800" algn="l"/>
                <a:tab pos="2171700" algn="l"/>
                <a:tab pos="2895600" algn="l"/>
              </a:tabLst>
              <a:defRPr>
                <a:solidFill>
                  <a:schemeClr val="bg1"/>
                </a:solidFill>
                <a:latin typeface="Calibri" pitchFamily="32" charset="0"/>
              </a:defRPr>
            </a:lvl2pPr>
            <a:lvl3pPr eaLnBrk="0" hangingPunct="0">
              <a:tabLst>
                <a:tab pos="723900" algn="l"/>
                <a:tab pos="1447800" algn="l"/>
                <a:tab pos="2171700" algn="l"/>
                <a:tab pos="2895600" algn="l"/>
              </a:tabLst>
              <a:defRPr>
                <a:solidFill>
                  <a:schemeClr val="bg1"/>
                </a:solidFill>
                <a:latin typeface="Calibri" pitchFamily="32" charset="0"/>
              </a:defRPr>
            </a:lvl3pPr>
            <a:lvl4pPr eaLnBrk="0" hangingPunct="0">
              <a:tabLst>
                <a:tab pos="723900" algn="l"/>
                <a:tab pos="1447800" algn="l"/>
                <a:tab pos="2171700" algn="l"/>
                <a:tab pos="2895600" algn="l"/>
              </a:tabLst>
              <a:defRPr>
                <a:solidFill>
                  <a:schemeClr val="bg1"/>
                </a:solidFill>
                <a:latin typeface="Calibri" pitchFamily="32" charset="0"/>
              </a:defRPr>
            </a:lvl4pPr>
            <a:lvl5pPr eaLnBrk="0" hangingPunct="0">
              <a:tabLst>
                <a:tab pos="723900" algn="l"/>
                <a:tab pos="1447800" algn="l"/>
                <a:tab pos="2171700" algn="l"/>
                <a:tab pos="28956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bg1"/>
                </a:solidFill>
                <a:latin typeface="Calibri" pitchFamily="32" charset="0"/>
              </a:defRPr>
            </a:lvl9pPr>
          </a:lstStyle>
          <a:p>
            <a:pPr eaLnBrk="1" hangingPunct="1"/>
            <a:fld id="{ADFDD6EF-2B71-4B93-BEBD-F2C70461FC00}" type="slidenum">
              <a:rPr lang="el-GR">
                <a:solidFill>
                  <a:srgbClr val="000000"/>
                </a:solidFill>
                <a:latin typeface="Times New Roman" pitchFamily="16" charset="0"/>
              </a:rPr>
              <a:pPr eaLnBrk="1" hangingPunct="1"/>
              <a:t>3</a:t>
            </a:fld>
            <a:endParaRPr lang="el-GR">
              <a:solidFill>
                <a:srgbClr val="000000"/>
              </a:solidFill>
              <a:latin typeface="Times New Roman" pitchFamily="16" charset="0"/>
            </a:endParaRPr>
          </a:p>
        </p:txBody>
      </p:sp>
      <p:sp>
        <p:nvSpPr>
          <p:cNvPr id="19459" name="Rectangle 1"/>
          <p:cNvSpPr txBox="1">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defRPr>
            </a:lvl9pPr>
          </a:lstStyle>
          <a:p>
            <a:pPr eaLnBrk="1" hangingPunct="1">
              <a:spcBef>
                <a:spcPts val="450"/>
              </a:spcBef>
            </a:pPr>
            <a:endParaRPr lang="de-AT" smtClean="0">
              <a:latin typeface="Calibri" pitchFamily="32" charset="0"/>
            </a:endParaRPr>
          </a:p>
        </p:txBody>
      </p:sp>
      <p:sp>
        <p:nvSpPr>
          <p:cNvPr id="19461" name="Text Box 3"/>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r" eaLnBrk="1" hangingPunct="1">
              <a:buClrTx/>
              <a:buFontTx/>
              <a:buNone/>
            </a:pPr>
            <a:fld id="{A9A0148C-83AC-4AB7-8551-13756D72FE6B}" type="slidenum">
              <a:rPr lang="el-GR" sz="1200">
                <a:solidFill>
                  <a:srgbClr val="000000"/>
                </a:solidFill>
              </a:rPr>
              <a:pPr algn="r" eaLnBrk="1" hangingPunct="1">
                <a:buClrTx/>
                <a:buFontTx/>
                <a:buNone/>
              </a:pPr>
              <a:t>3</a:t>
            </a:fld>
            <a:endParaRPr lang="el-G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also </a:t>
            </a:r>
          </a:p>
          <a:p>
            <a:r>
              <a:rPr lang="en-US" sz="1200" b="0" i="0" kern="1200" dirty="0" smtClean="0">
                <a:solidFill>
                  <a:schemeClr val="tx1"/>
                </a:solidFill>
                <a:effectLst/>
                <a:latin typeface="+mn-lt"/>
                <a:ea typeface="+mn-ea"/>
                <a:cs typeface="+mn-cs"/>
              </a:rPr>
              <a:t>Working with Interpreters in Mental Health, </a:t>
            </a:r>
            <a:r>
              <a:rPr lang="en-US" sz="1200" b="0" i="0" u="sng" kern="1200" dirty="0" smtClean="0">
                <a:solidFill>
                  <a:schemeClr val="tx1"/>
                </a:solidFill>
                <a:effectLst/>
                <a:latin typeface="+mn-lt"/>
                <a:ea typeface="+mn-ea"/>
                <a:cs typeface="+mn-cs"/>
              </a:rPr>
              <a:t>H. </a:t>
            </a:r>
            <a:r>
              <a:rPr lang="en-US" sz="1200" b="0" i="0" kern="1200" dirty="0" smtClean="0">
                <a:solidFill>
                  <a:schemeClr val="tx1"/>
                </a:solidFill>
                <a:effectLst/>
                <a:latin typeface="+mn-lt"/>
                <a:ea typeface="+mn-ea"/>
                <a:cs typeface="+mn-cs"/>
              </a:rPr>
              <a:t> , </a:t>
            </a:r>
            <a:r>
              <a:rPr lang="en-US" sz="1200" b="0" i="0" kern="1200" dirty="0" err="1" smtClean="0">
                <a:solidFill>
                  <a:schemeClr val="tx1"/>
                </a:solidFill>
                <a:effectLst/>
                <a:latin typeface="+mn-lt"/>
                <a:ea typeface="+mn-ea"/>
                <a:cs typeface="+mn-cs"/>
              </a:rPr>
              <a:t>Routledge</a:t>
            </a:r>
            <a:r>
              <a:rPr lang="en-US" sz="1200" b="0" i="0" kern="1200" dirty="0" smtClean="0">
                <a:solidFill>
                  <a:schemeClr val="tx1"/>
                </a:solidFill>
                <a:effectLst/>
                <a:latin typeface="+mn-lt"/>
                <a:ea typeface="+mn-ea"/>
                <a:cs typeface="+mn-cs"/>
              </a:rPr>
              <a:t> Chapman &amp; Hall , 2002</a:t>
            </a:r>
            <a:endParaRPr lang="en-GB" dirty="0"/>
          </a:p>
        </p:txBody>
      </p:sp>
      <p:sp>
        <p:nvSpPr>
          <p:cNvPr id="4" name="Slide Number Placeholder 3"/>
          <p:cNvSpPr>
            <a:spLocks noGrp="1"/>
          </p:cNvSpPr>
          <p:nvPr>
            <p:ph type="sldNum" sz="quarter" idx="10"/>
          </p:nvPr>
        </p:nvSpPr>
        <p:spPr/>
        <p:txBody>
          <a:bodyPr/>
          <a:lstStyle/>
          <a:p>
            <a:fld id="{586722EC-FD05-40CA-A7F3-FD6655CC3BB4}" type="slidenum">
              <a:rPr lang="de-DE" smtClean="0"/>
              <a:t>4</a:t>
            </a:fld>
            <a:endParaRPr lang="de-DE"/>
          </a:p>
        </p:txBody>
      </p:sp>
    </p:spTree>
    <p:extLst>
      <p:ext uri="{BB962C8B-B14F-4D97-AF65-F5344CB8AC3E}">
        <p14:creationId xmlns:p14="http://schemas.microsoft.com/office/powerpoint/2010/main" val="3207669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5</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smtClean="0"/>
              <a:t> Special training porgrams are available in some IRCT centres, see www.irct.org</a:t>
            </a:r>
          </a:p>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6</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7</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8</a:t>
            </a:fld>
            <a:endParaRPr lang="de-DE"/>
          </a:p>
        </p:txBody>
      </p:sp>
    </p:spTree>
    <p:extLst>
      <p:ext uri="{BB962C8B-B14F-4D97-AF65-F5344CB8AC3E}">
        <p14:creationId xmlns:p14="http://schemas.microsoft.com/office/powerpoint/2010/main" val="3653210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See also the IP notes on setting up the investigation</a:t>
            </a:r>
            <a:r>
              <a:rPr lang="en-US" sz="1200" baseline="0" dirty="0" smtClean="0"/>
              <a:t> room. Cave: cameras in prisons !</a:t>
            </a:r>
          </a:p>
          <a:p>
            <a:r>
              <a:rPr lang="en-US" sz="1200" baseline="0" dirty="0" smtClean="0"/>
              <a:t>The name and professional background of the translator should be noted in the report.</a:t>
            </a:r>
          </a:p>
          <a:p>
            <a:endParaRPr lang="de-DE" dirty="0"/>
          </a:p>
        </p:txBody>
      </p:sp>
      <p:sp>
        <p:nvSpPr>
          <p:cNvPr id="4" name="Slide Number Placeholder 3"/>
          <p:cNvSpPr>
            <a:spLocks noGrp="1"/>
          </p:cNvSpPr>
          <p:nvPr>
            <p:ph type="sldNum" sz="quarter" idx="10"/>
          </p:nvPr>
        </p:nvSpPr>
        <p:spPr/>
        <p:txBody>
          <a:bodyPr/>
          <a:lstStyle/>
          <a:p>
            <a:fld id="{586722EC-FD05-40CA-A7F3-FD6655CC3BB4}" type="slidenum">
              <a:rPr lang="de-DE" smtClean="0"/>
              <a:t>9</a:t>
            </a:fld>
            <a:endParaRPr lang="de-DE"/>
          </a:p>
        </p:txBody>
      </p:sp>
    </p:spTree>
    <p:extLst>
      <p:ext uri="{BB962C8B-B14F-4D97-AF65-F5344CB8AC3E}">
        <p14:creationId xmlns:p14="http://schemas.microsoft.com/office/powerpoint/2010/main" val="365321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392172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467947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778987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3413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500001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207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58871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646122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1045014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795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86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9714671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394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3007821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532742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Tree>
    <p:extLst>
      <p:ext uri="{BB962C8B-B14F-4D97-AF65-F5344CB8AC3E}">
        <p14:creationId xmlns:p14="http://schemas.microsoft.com/office/powerpoint/2010/main" val="12738793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5109228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874413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29724953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9876132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1637648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9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24000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258946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18459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3135290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53271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9745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Tree>
    <p:extLst>
      <p:ext uri="{BB962C8B-B14F-4D97-AF65-F5344CB8AC3E}">
        <p14:creationId xmlns:p14="http://schemas.microsoft.com/office/powerpoint/2010/main" val="139851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Tree>
    <p:extLst>
      <p:ext uri="{BB962C8B-B14F-4D97-AF65-F5344CB8AC3E}">
        <p14:creationId xmlns:p14="http://schemas.microsoft.com/office/powerpoint/2010/main" val="356938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62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1687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407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jpe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7" name="Rectangle 2"/>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34213" y="6500813"/>
            <a:ext cx="823912" cy="287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2"/>
          <p:cNvPicPr>
            <a:picLocks noChangeAspect="1" noChangeArrowheads="1"/>
          </p:cNvPicPr>
          <p:nvPr/>
        </p:nvPicPr>
        <p:blipFill>
          <a:blip r:embed="rId15">
            <a:extLst>
              <a:ext uri="{28A0092B-C50C-407E-A947-70E740481C1C}">
                <a14:useLocalDpi xmlns:a14="http://schemas.microsoft.com/office/drawing/2010/main" val="0"/>
              </a:ext>
            </a:extLst>
          </a:blip>
          <a:srcRect l="1314" t="3102" r="63214" b="37788"/>
          <a:stretch>
            <a:fillRect/>
          </a:stretch>
        </p:blipFill>
        <p:spPr bwMode="auto">
          <a:xfrm>
            <a:off x="7907338" y="6494463"/>
            <a:ext cx="409575" cy="287337"/>
          </a:xfrm>
          <a:prstGeom prst="rect">
            <a:avLst/>
          </a:prstGeom>
          <a:noFill/>
          <a:ln>
            <a:noFill/>
          </a:ln>
          <a:effectLst/>
          <a:extLst>
            <a:ext uri="{909E8E84-426E-40DD-AFC4-6F175D3DCCD1}">
              <a14:hiddenFill xmlns:a14="http://schemas.microsoft.com/office/drawing/2010/main">
                <a:blipFill dpi="0" rotWithShape="0">
                  <a:blip/>
                  <a:srcRect l="1314" t="3102" r="63214" b="37788"/>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6" name="Picture 3"/>
          <p:cNvPicPr>
            <a:picLocks noChangeAspect="1" noChangeArrowheads="1"/>
          </p:cNvPicPr>
          <p:nvPr/>
        </p:nvPicPr>
        <p:blipFill>
          <a:blip r:embed="rId16">
            <a:extLst>
              <a:ext uri="{28A0092B-C50C-407E-A947-70E740481C1C}">
                <a14:useLocalDpi xmlns:a14="http://schemas.microsoft.com/office/drawing/2010/main" val="0"/>
              </a:ext>
            </a:extLst>
          </a:blip>
          <a:srcRect l="38107" r="7919" b="52925"/>
          <a:stretch>
            <a:fillRect/>
          </a:stretch>
        </p:blipFill>
        <p:spPr bwMode="auto">
          <a:xfrm>
            <a:off x="8299450" y="6491288"/>
            <a:ext cx="788988" cy="287337"/>
          </a:xfrm>
          <a:prstGeom prst="rect">
            <a:avLst/>
          </a:prstGeom>
          <a:noFill/>
          <a:ln>
            <a:noFill/>
          </a:ln>
          <a:effectLst/>
          <a:extLst>
            <a:ext uri="{909E8E84-426E-40DD-AFC4-6F175D3DCCD1}">
              <a14:hiddenFill xmlns:a14="http://schemas.microsoft.com/office/drawing/2010/main">
                <a:blipFill dpi="0" rotWithShape="0">
                  <a:blip/>
                  <a:srcRect l="38107" r="7919" b="52925"/>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Rectangle 4"/>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3078" name="Rectangle 5"/>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34213" y="6500813"/>
            <a:ext cx="823912" cy="2873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099" name="Picture 2"/>
          <p:cNvPicPr>
            <a:picLocks noChangeAspect="1" noChangeArrowheads="1"/>
          </p:cNvPicPr>
          <p:nvPr/>
        </p:nvPicPr>
        <p:blipFill>
          <a:blip r:embed="rId15">
            <a:extLst>
              <a:ext uri="{28A0092B-C50C-407E-A947-70E740481C1C}">
                <a14:useLocalDpi xmlns:a14="http://schemas.microsoft.com/office/drawing/2010/main" val="0"/>
              </a:ext>
            </a:extLst>
          </a:blip>
          <a:srcRect l="1314" t="3102" r="63214" b="37788"/>
          <a:stretch>
            <a:fillRect/>
          </a:stretch>
        </p:blipFill>
        <p:spPr bwMode="auto">
          <a:xfrm>
            <a:off x="7907338" y="6494463"/>
            <a:ext cx="409575" cy="287337"/>
          </a:xfrm>
          <a:prstGeom prst="rect">
            <a:avLst/>
          </a:prstGeom>
          <a:noFill/>
          <a:ln>
            <a:noFill/>
          </a:ln>
          <a:effectLst/>
          <a:extLst>
            <a:ext uri="{909E8E84-426E-40DD-AFC4-6F175D3DCCD1}">
              <a14:hiddenFill xmlns:a14="http://schemas.microsoft.com/office/drawing/2010/main">
                <a:blipFill dpi="0" rotWithShape="0">
                  <a:blip/>
                  <a:srcRect l="1314" t="3102" r="63214" b="37788"/>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0" name="Picture 3"/>
          <p:cNvPicPr>
            <a:picLocks noChangeAspect="1" noChangeArrowheads="1"/>
          </p:cNvPicPr>
          <p:nvPr/>
        </p:nvPicPr>
        <p:blipFill>
          <a:blip r:embed="rId16">
            <a:extLst>
              <a:ext uri="{28A0092B-C50C-407E-A947-70E740481C1C}">
                <a14:useLocalDpi xmlns:a14="http://schemas.microsoft.com/office/drawing/2010/main" val="0"/>
              </a:ext>
            </a:extLst>
          </a:blip>
          <a:srcRect l="38107" r="7919" b="52925"/>
          <a:stretch>
            <a:fillRect/>
          </a:stretch>
        </p:blipFill>
        <p:spPr bwMode="auto">
          <a:xfrm>
            <a:off x="8299450" y="6491288"/>
            <a:ext cx="788988" cy="287337"/>
          </a:xfrm>
          <a:prstGeom prst="rect">
            <a:avLst/>
          </a:prstGeom>
          <a:noFill/>
          <a:ln>
            <a:noFill/>
          </a:ln>
          <a:effectLst/>
          <a:extLst>
            <a:ext uri="{909E8E84-426E-40DD-AFC4-6F175D3DCCD1}">
              <a14:hiddenFill xmlns:a14="http://schemas.microsoft.com/office/drawing/2010/main">
                <a:blipFill dpi="0" rotWithShape="0">
                  <a:blip/>
                  <a:srcRect l="38107" r="7919" b="52925"/>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1" name="Rectangle 4"/>
          <p:cNvSpPr>
            <a:spLocks noGrp="1" noChangeArrowheads="1"/>
          </p:cNvSpPr>
          <p:nvPr>
            <p:ph type="title"/>
          </p:nvPr>
        </p:nvSpPr>
        <p:spPr bwMode="auto">
          <a:xfrm>
            <a:off x="468313" y="-107950"/>
            <a:ext cx="822801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4102" name="Rectangle 5"/>
          <p:cNvSpPr>
            <a:spLocks noGrp="1" noChangeArrowheads="1"/>
          </p:cNvSpPr>
          <p:nvPr>
            <p:ph type="body" idx="1"/>
          </p:nvPr>
        </p:nvSpPr>
        <p:spPr bwMode="auto">
          <a:xfrm>
            <a:off x="457200" y="1125538"/>
            <a:ext cx="8228013" cy="4999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6"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hyperlink" Target="http://creativecommons.org/" TargetMode="External"/><Relationship Id="rId4" Type="http://schemas.openxmlformats.org/officeDocument/2006/relationships/hyperlink" Target="http://creativecommons.org/licenses/by-nc-nd/3.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t>Working with Translators</a:t>
            </a:r>
            <a:endParaRPr lang="de-DE" dirty="0"/>
          </a:p>
        </p:txBody>
      </p:sp>
      <p:sp>
        <p:nvSpPr>
          <p:cNvPr id="3" name="Subtitle 2"/>
          <p:cNvSpPr>
            <a:spLocks noGrp="1"/>
          </p:cNvSpPr>
          <p:nvPr>
            <p:ph type="subTitle" idx="1"/>
          </p:nvPr>
        </p:nvSpPr>
        <p:spPr/>
        <p:txBody>
          <a:bodyPr/>
          <a:lstStyle/>
          <a:p>
            <a:r>
              <a:rPr lang="de-DE" dirty="0" smtClean="0"/>
              <a:t>Module author: Thomas Wenzel</a:t>
            </a:r>
            <a:endParaRPr lang="de-DE" dirty="0"/>
          </a:p>
        </p:txBody>
      </p:sp>
    </p:spTree>
    <p:extLst>
      <p:ext uri="{BB962C8B-B14F-4D97-AF65-F5344CB8AC3E}">
        <p14:creationId xmlns:p14="http://schemas.microsoft.com/office/powerpoint/2010/main" val="2740713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General guidelines: Preparation</a:t>
            </a:r>
            <a:endParaRPr lang="de-DE" sz="3200" dirty="0"/>
          </a:p>
        </p:txBody>
      </p:sp>
      <p:sp>
        <p:nvSpPr>
          <p:cNvPr id="3" name="Content Placeholder 2"/>
          <p:cNvSpPr>
            <a:spLocks noGrp="1"/>
          </p:cNvSpPr>
          <p:nvPr>
            <p:ph idx="1"/>
          </p:nvPr>
        </p:nvSpPr>
        <p:spPr>
          <a:xfrm>
            <a:off x="467544" y="1556792"/>
            <a:ext cx="8229600" cy="4525963"/>
          </a:xfrm>
        </p:spPr>
        <p:txBody>
          <a:bodyPr>
            <a:normAutofit/>
          </a:bodyPr>
          <a:lstStyle/>
          <a:p>
            <a:pPr marL="457200" indent="-457200">
              <a:buFont typeface="Arial" pitchFamily="34" charset="0"/>
              <a:buChar char="•"/>
            </a:pPr>
            <a:r>
              <a:rPr lang="en-US" dirty="0" smtClean="0"/>
              <a:t>Agree on the mode of interpreting required (i.e. consecutive or simultaneous interpreting</a:t>
            </a:r>
            <a:r>
              <a:rPr lang="en-US" dirty="0" smtClean="0"/>
              <a:t>). Do a test run.</a:t>
            </a:r>
            <a:endParaRPr lang="en-US" dirty="0" smtClean="0"/>
          </a:p>
          <a:p>
            <a:pPr marL="457200" indent="-457200">
              <a:buFont typeface="Arial" pitchFamily="34" charset="0"/>
              <a:buChar char="•"/>
            </a:pPr>
            <a:endParaRPr lang="en-US" dirty="0" smtClean="0"/>
          </a:p>
          <a:p>
            <a:pPr marL="457200" indent="-457200">
              <a:buFont typeface="Arial" pitchFamily="34" charset="0"/>
              <a:buChar char="•"/>
            </a:pPr>
            <a:r>
              <a:rPr lang="en-US" dirty="0" smtClean="0"/>
              <a:t>Plan for the intended steps of the interview or examination (what will happen ? time ? </a:t>
            </a:r>
            <a:r>
              <a:rPr lang="en-US" dirty="0"/>
              <a:t>b</a:t>
            </a:r>
            <a:r>
              <a:rPr lang="en-US" dirty="0" smtClean="0"/>
              <a:t>reaks ? response to distress in the client ?)</a:t>
            </a:r>
          </a:p>
          <a:p>
            <a:endParaRPr lang="en-US" dirty="0" smtClean="0"/>
          </a:p>
        </p:txBody>
      </p:sp>
    </p:spTree>
    <p:extLst>
      <p:ext uri="{BB962C8B-B14F-4D97-AF65-F5344CB8AC3E}">
        <p14:creationId xmlns:p14="http://schemas.microsoft.com/office/powerpoint/2010/main" val="339339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600" dirty="0" smtClean="0"/>
              <a:t>Interpreters as ‘Cultural Consultant’</a:t>
            </a:r>
            <a:endParaRPr lang="de-DE" sz="3600" dirty="0"/>
          </a:p>
        </p:txBody>
      </p:sp>
      <p:sp>
        <p:nvSpPr>
          <p:cNvPr id="3" name="Content Placeholder 2"/>
          <p:cNvSpPr>
            <a:spLocks noGrp="1"/>
          </p:cNvSpPr>
          <p:nvPr>
            <p:ph idx="1"/>
          </p:nvPr>
        </p:nvSpPr>
        <p:spPr/>
        <p:txBody>
          <a:bodyPr>
            <a:normAutofit fontScale="92500" lnSpcReduction="20000"/>
          </a:bodyPr>
          <a:lstStyle/>
          <a:p>
            <a:pPr marL="457200" indent="-457200">
              <a:buFont typeface="Arial" pitchFamily="34" charset="0"/>
              <a:buChar char="•"/>
            </a:pPr>
            <a:r>
              <a:rPr lang="de-DE" dirty="0" smtClean="0"/>
              <a:t>The interpreter can serve as „culture consultant“ if client and investigator or examiner come from different cultural backgrounds.</a:t>
            </a:r>
          </a:p>
          <a:p>
            <a:pPr marL="457200" indent="-457200">
              <a:buFont typeface="Arial" pitchFamily="34" charset="0"/>
              <a:buChar char="•"/>
            </a:pPr>
            <a:endParaRPr lang="de-DE" dirty="0" smtClean="0"/>
          </a:p>
          <a:p>
            <a:pPr marL="457200" indent="-457200">
              <a:buFont typeface="Arial" pitchFamily="34" charset="0"/>
              <a:buChar char="•"/>
            </a:pPr>
            <a:r>
              <a:rPr lang="de-DE" dirty="0" smtClean="0"/>
              <a:t>Discussion of culture based factors can be included in all steps of the examination. </a:t>
            </a:r>
          </a:p>
          <a:p>
            <a:pPr marL="457200" indent="-457200">
              <a:buFont typeface="Arial" pitchFamily="34" charset="0"/>
              <a:buChar char="•"/>
            </a:pPr>
            <a:endParaRPr lang="de-DE" dirty="0"/>
          </a:p>
          <a:p>
            <a:pPr marL="457200" indent="-457200">
              <a:buFont typeface="Arial" pitchFamily="34" charset="0"/>
              <a:buChar char="•"/>
            </a:pPr>
            <a:r>
              <a:rPr lang="de-DE" dirty="0" smtClean="0"/>
              <a:t>It should be considered, that even in one culture, social and ethnic background can lead to substantial differences between different groups.</a:t>
            </a:r>
          </a:p>
          <a:p>
            <a:endParaRPr lang="de-DE" dirty="0"/>
          </a:p>
        </p:txBody>
      </p:sp>
    </p:spTree>
    <p:extLst>
      <p:ext uri="{BB962C8B-B14F-4D97-AF65-F5344CB8AC3E}">
        <p14:creationId xmlns:p14="http://schemas.microsoft.com/office/powerpoint/2010/main" val="400970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Starting the interview</a:t>
            </a:r>
            <a:endParaRPr lang="de-DE" sz="3600" dirty="0"/>
          </a:p>
        </p:txBody>
      </p:sp>
      <p:sp>
        <p:nvSpPr>
          <p:cNvPr id="3" name="Content Placeholder 2"/>
          <p:cNvSpPr>
            <a:spLocks noGrp="1"/>
          </p:cNvSpPr>
          <p:nvPr>
            <p:ph idx="1"/>
          </p:nvPr>
        </p:nvSpPr>
        <p:spPr>
          <a:xfrm>
            <a:off x="467544" y="1556792"/>
            <a:ext cx="8229600" cy="4525963"/>
          </a:xfrm>
        </p:spPr>
        <p:txBody>
          <a:bodyPr>
            <a:normAutofit fontScale="92500" lnSpcReduction="10000"/>
          </a:bodyPr>
          <a:lstStyle/>
          <a:p>
            <a:pPr marL="457200" indent="-457200">
              <a:buFont typeface="Arial" pitchFamily="34" charset="0"/>
              <a:buChar char="•"/>
            </a:pPr>
            <a:r>
              <a:rPr lang="en-US" dirty="0" smtClean="0"/>
              <a:t>Introduce everyone and explain roles. </a:t>
            </a:r>
          </a:p>
          <a:p>
            <a:pPr marL="457200" indent="-457200">
              <a:buFont typeface="Arial" pitchFamily="34" charset="0"/>
              <a:buChar char="•"/>
            </a:pPr>
            <a:r>
              <a:rPr lang="en-US" dirty="0" smtClean="0"/>
              <a:t>Confidentiality issues must be clear and agreed at the onset</a:t>
            </a:r>
            <a:r>
              <a:rPr lang="en-US" dirty="0" smtClean="0"/>
              <a:t>.</a:t>
            </a:r>
          </a:p>
          <a:p>
            <a:pPr marL="457200" indent="-457200">
              <a:buFont typeface="Arial" pitchFamily="34" charset="0"/>
              <a:buChar char="•"/>
            </a:pPr>
            <a:r>
              <a:rPr lang="en-US" dirty="0" smtClean="0"/>
              <a:t>Change the translator if possible and requested.</a:t>
            </a:r>
            <a:endParaRPr lang="en-US" dirty="0" smtClean="0"/>
          </a:p>
          <a:p>
            <a:pPr marL="457200" indent="-457200">
              <a:buFont typeface="Arial" pitchFamily="34" charset="0"/>
              <a:buChar char="•"/>
            </a:pPr>
            <a:r>
              <a:rPr lang="en-US" dirty="0" smtClean="0"/>
              <a:t>Avoid private discussions with the interpreter. </a:t>
            </a:r>
          </a:p>
          <a:p>
            <a:pPr marL="457200" indent="-457200">
              <a:buFont typeface="Arial" pitchFamily="34" charset="0"/>
              <a:buChar char="•"/>
            </a:pPr>
            <a:r>
              <a:rPr lang="en-US" dirty="0" smtClean="0"/>
              <a:t>Address on first-person terms. </a:t>
            </a:r>
          </a:p>
          <a:p>
            <a:pPr marL="457200" indent="-457200">
              <a:buFont typeface="Arial" pitchFamily="34" charset="0"/>
              <a:buChar char="•"/>
            </a:pPr>
            <a:r>
              <a:rPr lang="en-US" dirty="0" smtClean="0"/>
              <a:t>Use short sentences. </a:t>
            </a:r>
          </a:p>
          <a:p>
            <a:pPr marL="457200" indent="-457200">
              <a:buFont typeface="Arial" pitchFamily="34" charset="0"/>
              <a:buChar char="•"/>
            </a:pPr>
            <a:r>
              <a:rPr lang="en-US" dirty="0" smtClean="0"/>
              <a:t>Language: Slowly and clearly but naturally, avoid raising your voice. </a:t>
            </a:r>
          </a:p>
        </p:txBody>
      </p:sp>
    </p:spTree>
    <p:extLst>
      <p:ext uri="{BB962C8B-B14F-4D97-AF65-F5344CB8AC3E}">
        <p14:creationId xmlns:p14="http://schemas.microsoft.com/office/powerpoint/2010/main" val="1750256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During the interview</a:t>
            </a:r>
            <a:endParaRPr lang="de-DE" sz="3600" dirty="0"/>
          </a:p>
        </p:txBody>
      </p:sp>
      <p:sp>
        <p:nvSpPr>
          <p:cNvPr id="3" name="Content Placeholder 2"/>
          <p:cNvSpPr>
            <a:spLocks noGrp="1"/>
          </p:cNvSpPr>
          <p:nvPr>
            <p:ph idx="1"/>
          </p:nvPr>
        </p:nvSpPr>
        <p:spPr>
          <a:xfrm>
            <a:off x="467544" y="1556792"/>
            <a:ext cx="8229600" cy="4525963"/>
          </a:xfrm>
        </p:spPr>
        <p:txBody>
          <a:bodyPr>
            <a:normAutofit fontScale="92500" lnSpcReduction="20000"/>
          </a:bodyPr>
          <a:lstStyle/>
          <a:p>
            <a:pPr marL="457200" indent="-457200">
              <a:buFont typeface="Arial" pitchFamily="34" charset="0"/>
              <a:buChar char="•"/>
            </a:pPr>
            <a:r>
              <a:rPr lang="en-US" dirty="0" smtClean="0"/>
              <a:t>Allow the interpreter to translate in regular and short intervals if no simultaneous translations is provided. </a:t>
            </a:r>
          </a:p>
          <a:p>
            <a:pPr marL="457200" indent="-457200">
              <a:buFont typeface="Arial" pitchFamily="34" charset="0"/>
              <a:buChar char="•"/>
            </a:pPr>
            <a:endParaRPr lang="en-US" dirty="0"/>
          </a:p>
          <a:p>
            <a:pPr marL="457200" indent="-457200">
              <a:buFont typeface="Arial" pitchFamily="34" charset="0"/>
              <a:buChar char="•"/>
            </a:pPr>
            <a:r>
              <a:rPr lang="en-US" dirty="0" smtClean="0"/>
              <a:t>If signs of severe distress are observed, consider addressing the issue, supporting the client by a break, a glass of water, or other measures.</a:t>
            </a:r>
          </a:p>
          <a:p>
            <a:pPr marL="457200" indent="-457200">
              <a:buFont typeface="Arial" pitchFamily="34" charset="0"/>
              <a:buChar char="•"/>
            </a:pPr>
            <a:endParaRPr lang="en-US" dirty="0"/>
          </a:p>
          <a:p>
            <a:pPr marL="457200" indent="-457200">
              <a:buFont typeface="Arial" pitchFamily="34" charset="0"/>
              <a:buChar char="•"/>
            </a:pPr>
            <a:r>
              <a:rPr lang="en-US" dirty="0" err="1" smtClean="0"/>
              <a:t>Summarise</a:t>
            </a:r>
            <a:r>
              <a:rPr lang="en-US" dirty="0" smtClean="0"/>
              <a:t> periodically throughout the interview to ensure shared understanding of what is being said.</a:t>
            </a:r>
            <a:endParaRPr lang="de-DE" dirty="0"/>
          </a:p>
        </p:txBody>
      </p:sp>
    </p:spTree>
    <p:extLst>
      <p:ext uri="{BB962C8B-B14F-4D97-AF65-F5344CB8AC3E}">
        <p14:creationId xmlns:p14="http://schemas.microsoft.com/office/powerpoint/2010/main" val="767726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Be aware of your emotions</a:t>
            </a:r>
            <a:endParaRPr lang="de-DE" dirty="0"/>
          </a:p>
        </p:txBody>
      </p:sp>
      <p:sp>
        <p:nvSpPr>
          <p:cNvPr id="3" name="Content Placeholder 2"/>
          <p:cNvSpPr>
            <a:spLocks noGrp="1"/>
          </p:cNvSpPr>
          <p:nvPr>
            <p:ph idx="1"/>
          </p:nvPr>
        </p:nvSpPr>
        <p:spPr/>
        <p:txBody>
          <a:bodyPr>
            <a:normAutofit lnSpcReduction="10000"/>
          </a:bodyPr>
          <a:lstStyle/>
          <a:p>
            <a:pPr marL="457200" indent="-457200">
              <a:buFont typeface="Arial" pitchFamily="34" charset="0"/>
              <a:buChar char="•"/>
            </a:pPr>
            <a:r>
              <a:rPr lang="de-DE" dirty="0" smtClean="0"/>
              <a:t>Strong emotions based on personal background or reaction to the narrative in translators („countertransference“) are common.</a:t>
            </a:r>
          </a:p>
          <a:p>
            <a:pPr marL="457200" indent="-457200">
              <a:buFont typeface="Arial" pitchFamily="34" charset="0"/>
              <a:buChar char="•"/>
            </a:pPr>
            <a:endParaRPr lang="de-DE" dirty="0"/>
          </a:p>
          <a:p>
            <a:pPr marL="457200" indent="-457200">
              <a:buFont typeface="Arial" pitchFamily="34" charset="0"/>
              <a:buChar char="•"/>
            </a:pPr>
            <a:r>
              <a:rPr lang="de-DE" dirty="0" smtClean="0"/>
              <a:t>Being aware of and discussing such emotions after the interview in the team can be an important step to improve quality of ongoing work and protect the involved experts and translators.</a:t>
            </a:r>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2247780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Be aware of your emotions</a:t>
            </a:r>
            <a:endParaRPr lang="de-DE"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de-DE" dirty="0" smtClean="0"/>
              <a:t>In working with traumatised clients on a regular base, preparatory training, support and supervision must be provided to all staff members.</a:t>
            </a:r>
          </a:p>
          <a:p>
            <a:pPr marL="457200" indent="-457200">
              <a:buFont typeface="Arial" pitchFamily="34" charset="0"/>
              <a:buChar char="•"/>
            </a:pPr>
            <a:endParaRPr lang="de-DE" dirty="0"/>
          </a:p>
          <a:p>
            <a:pPr marL="457200" indent="-457200">
              <a:buFont typeface="Arial" pitchFamily="34" charset="0"/>
              <a:buChar char="•"/>
            </a:pPr>
            <a:r>
              <a:rPr lang="de-DE" dirty="0" smtClean="0"/>
              <a:t>Burn-out, indirect (vicarious) traumatisation including posttraumatic stress disorder, team and family conflicts are common consequences of lack of „care-for-caregivers“.</a:t>
            </a:r>
          </a:p>
          <a:p>
            <a:pPr marL="0" indent="0">
              <a:buNone/>
            </a:pPr>
            <a:endParaRPr lang="de-DE" dirty="0" smtClean="0"/>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427290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Be aware of your emotions</a:t>
            </a:r>
            <a:endParaRPr lang="de-DE"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de-DE" dirty="0" smtClean="0"/>
              <a:t>Indicators: Feeling continously tired, cynical („compassion fatigue“), irritated, getting into fights, drinking, use of psychopharmaca, intrusive memories of stories heard from clients.</a:t>
            </a:r>
            <a:endParaRPr lang="de-DE" dirty="0" smtClean="0"/>
          </a:p>
          <a:p>
            <a:pPr marL="457200" indent="-457200">
              <a:buFont typeface="Arial" pitchFamily="34" charset="0"/>
              <a:buChar char="•"/>
            </a:pPr>
            <a:endParaRPr lang="de-DE" dirty="0"/>
          </a:p>
          <a:p>
            <a:pPr marL="457200" indent="-457200">
              <a:buFont typeface="Arial" pitchFamily="34" charset="0"/>
              <a:buChar char="•"/>
            </a:pPr>
            <a:r>
              <a:rPr lang="de-DE" dirty="0" smtClean="0"/>
              <a:t>Maintain a program with positive activities including social contacts, creative media and sport.</a:t>
            </a:r>
            <a:endParaRPr lang="de-DE" dirty="0" smtClean="0"/>
          </a:p>
          <a:p>
            <a:pPr marL="0" indent="0">
              <a:buNone/>
            </a:pPr>
            <a:endParaRPr lang="de-DE" dirty="0" smtClean="0"/>
          </a:p>
          <a:p>
            <a:pPr marL="0" indent="0">
              <a:buNone/>
            </a:pPr>
            <a:endParaRPr lang="de-DE" dirty="0"/>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326652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57200" y="115888"/>
            <a:ext cx="82296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ctr" eaLnBrk="1" hangingPunct="1">
              <a:buClrTx/>
              <a:buFontTx/>
              <a:buNone/>
            </a:pPr>
            <a:r>
              <a:rPr lang="en-US" sz="4000" b="1">
                <a:solidFill>
                  <a:srgbClr val="376092"/>
                </a:solidFill>
                <a:latin typeface="Trebuchet MS" pitchFamily="32" charset="0"/>
              </a:rPr>
              <a:t>Funding support</a:t>
            </a:r>
          </a:p>
        </p:txBody>
      </p:sp>
      <p:grpSp>
        <p:nvGrpSpPr>
          <p:cNvPr id="6147" name="Group 2"/>
          <p:cNvGrpSpPr>
            <a:grpSpLocks/>
          </p:cNvGrpSpPr>
          <p:nvPr/>
        </p:nvGrpSpPr>
        <p:grpSpPr bwMode="auto">
          <a:xfrm>
            <a:off x="1801813" y="1387475"/>
            <a:ext cx="5576887" cy="2255838"/>
            <a:chOff x="1135" y="874"/>
            <a:chExt cx="3513" cy="1421"/>
          </a:xfrm>
        </p:grpSpPr>
        <p:pic>
          <p:nvPicPr>
            <p:cNvPr id="61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 y="874"/>
              <a:ext cx="3513" cy="1421"/>
            </a:xfrm>
            <a:prstGeom prst="rect">
              <a:avLst/>
            </a:prstGeom>
            <a:solidFill>
              <a:srgbClr val="C6D9F1"/>
            </a:solidFill>
            <a:ln w="32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50" name="Text Box 4"/>
            <p:cNvSpPr txBox="1">
              <a:spLocks noChangeArrowheads="1"/>
            </p:cNvSpPr>
            <p:nvPr/>
          </p:nvSpPr>
          <p:spPr bwMode="auto">
            <a:xfrm>
              <a:off x="1135" y="874"/>
              <a:ext cx="3513" cy="14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sp>
        <p:nvSpPr>
          <p:cNvPr id="6148" name="Rectangle 5"/>
          <p:cNvSpPr>
            <a:spLocks noChangeArrowheads="1"/>
          </p:cNvSpPr>
          <p:nvPr/>
        </p:nvSpPr>
        <p:spPr bwMode="auto">
          <a:xfrm>
            <a:off x="468313" y="4149725"/>
            <a:ext cx="8207375" cy="155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i="1">
                <a:solidFill>
                  <a:srgbClr val="000000"/>
                </a:solidFill>
              </a:rPr>
              <a:t>This project has been funded with support from the European Commission. This communication reflects the views only of the author, and the Commission cannot be held responsible for any use which may be made of the information contained therein.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57200" y="115888"/>
            <a:ext cx="8229600" cy="865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itchFamily="32" charset="0"/>
              </a:defRPr>
            </a:lvl9pPr>
          </a:lstStyle>
          <a:p>
            <a:pPr algn="ctr" eaLnBrk="1" hangingPunct="1">
              <a:buClrTx/>
              <a:buFontTx/>
              <a:buNone/>
            </a:pPr>
            <a:r>
              <a:rPr lang="en-US" sz="4000" b="1">
                <a:solidFill>
                  <a:srgbClr val="376092"/>
                </a:solidFill>
                <a:latin typeface="Trebuchet MS" pitchFamily="32" charset="0"/>
              </a:rPr>
              <a:t>Copyrights</a:t>
            </a:r>
          </a:p>
        </p:txBody>
      </p:sp>
      <p:grpSp>
        <p:nvGrpSpPr>
          <p:cNvPr id="7171" name="Group 2"/>
          <p:cNvGrpSpPr>
            <a:grpSpLocks/>
          </p:cNvGrpSpPr>
          <p:nvPr/>
        </p:nvGrpSpPr>
        <p:grpSpPr bwMode="auto">
          <a:xfrm>
            <a:off x="2484438" y="3284538"/>
            <a:ext cx="3692525" cy="1292225"/>
            <a:chOff x="1565" y="2069"/>
            <a:chExt cx="2326" cy="814"/>
          </a:xfrm>
        </p:grpSpPr>
        <p:pic>
          <p:nvPicPr>
            <p:cNvPr id="717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5" y="2069"/>
              <a:ext cx="2326" cy="814"/>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5" name="Text Box 4"/>
            <p:cNvSpPr txBox="1">
              <a:spLocks noChangeArrowheads="1"/>
            </p:cNvSpPr>
            <p:nvPr/>
          </p:nvSpPr>
          <p:spPr bwMode="auto">
            <a:xfrm>
              <a:off x="1565" y="2069"/>
              <a:ext cx="2326" cy="8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sp>
        <p:nvSpPr>
          <p:cNvPr id="7172" name="Rectangle 5"/>
          <p:cNvSpPr>
            <a:spLocks noChangeArrowheads="1"/>
          </p:cNvSpPr>
          <p:nvPr/>
        </p:nvSpPr>
        <p:spPr bwMode="auto">
          <a:xfrm>
            <a:off x="827088" y="1557338"/>
            <a:ext cx="6913562" cy="1563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This work is licensed under a</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 </a:t>
            </a:r>
            <a:r>
              <a:rPr lang="en-US" sz="2400">
                <a:solidFill>
                  <a:srgbClr val="0000FF"/>
                </a:solidFill>
                <a:hlinkClick r:id="rId4"/>
              </a:rPr>
              <a:t>Creative Commons Attribution-NonCommercial-NoDerivs 3.0 Unported License</a:t>
            </a:r>
            <a:r>
              <a:rPr lang="en-US" sz="2400">
                <a:solidFill>
                  <a:srgbClr val="000000"/>
                </a:solidFill>
              </a:rPr>
              <a:t>.</a:t>
            </a:r>
          </a:p>
        </p:txBody>
      </p:sp>
      <p:sp>
        <p:nvSpPr>
          <p:cNvPr id="7173" name="Rectangle 6"/>
          <p:cNvSpPr>
            <a:spLocks noChangeArrowheads="1"/>
          </p:cNvSpPr>
          <p:nvPr/>
        </p:nvSpPr>
        <p:spPr bwMode="auto">
          <a:xfrm>
            <a:off x="1331913" y="5373688"/>
            <a:ext cx="5761037"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Visit for details:  </a:t>
            </a:r>
            <a:r>
              <a:rPr lang="en-US" sz="2400">
                <a:solidFill>
                  <a:srgbClr val="0000FF"/>
                </a:solidFill>
                <a:hlinkClick r:id="rId5"/>
              </a:rPr>
              <a:t>http://creativecommons.org</a:t>
            </a:r>
            <a:r>
              <a:rPr lang="en-US" sz="2400">
                <a:solidFill>
                  <a:srgbClr val="000000"/>
                </a:solidFill>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Working with translators</a:t>
            </a:r>
            <a:endParaRPr lang="en-GB" dirty="0"/>
          </a:p>
        </p:txBody>
      </p:sp>
      <p:sp>
        <p:nvSpPr>
          <p:cNvPr id="3" name="Content Placeholder 2"/>
          <p:cNvSpPr>
            <a:spLocks noGrp="1"/>
          </p:cNvSpPr>
          <p:nvPr>
            <p:ph idx="1"/>
          </p:nvPr>
        </p:nvSpPr>
        <p:spPr>
          <a:xfrm>
            <a:off x="395536" y="1340768"/>
            <a:ext cx="8228013" cy="4999037"/>
          </a:xfrm>
        </p:spPr>
        <p:txBody>
          <a:bodyPr>
            <a:normAutofit/>
          </a:bodyPr>
          <a:lstStyle/>
          <a:p>
            <a:r>
              <a:rPr lang="de-AT" dirty="0"/>
              <a:t>Working with </a:t>
            </a:r>
            <a:r>
              <a:rPr lang="de-AT" dirty="0" smtClean="0"/>
              <a:t>translators can be a challenge in all legal and health care </a:t>
            </a:r>
            <a:r>
              <a:rPr lang="de-AT" dirty="0" smtClean="0"/>
              <a:t>settings.</a:t>
            </a:r>
            <a:endParaRPr lang="de-AT" dirty="0" smtClean="0"/>
          </a:p>
          <a:p>
            <a:endParaRPr lang="de-AT" dirty="0"/>
          </a:p>
          <a:p>
            <a:r>
              <a:rPr lang="de-AT" dirty="0" smtClean="0"/>
              <a:t>The complex interaction with victims of violence and torture and the transcultural interaction require an especially careful preparation and conduct of the investigation </a:t>
            </a:r>
            <a:r>
              <a:rPr lang="de-AT" dirty="0" smtClean="0"/>
              <a:t>in all </a:t>
            </a:r>
            <a:r>
              <a:rPr lang="de-AT" dirty="0" smtClean="0"/>
              <a:t>examination steps by </a:t>
            </a:r>
            <a:r>
              <a:rPr lang="de-AT" dirty="0" smtClean="0"/>
              <a:t>the </a:t>
            </a:r>
            <a:r>
              <a:rPr lang="de-AT" dirty="0" smtClean="0"/>
              <a:t>professionals involved.</a:t>
            </a:r>
            <a:endParaRPr lang="en-GB" dirty="0"/>
          </a:p>
        </p:txBody>
      </p:sp>
    </p:spTree>
    <p:extLst>
      <p:ext uri="{BB962C8B-B14F-4D97-AF65-F5344CB8AC3E}">
        <p14:creationId xmlns:p14="http://schemas.microsoft.com/office/powerpoint/2010/main" val="141960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General guidelines: Preparation</a:t>
            </a:r>
            <a:endParaRPr lang="de-DE" sz="3200" dirty="0"/>
          </a:p>
        </p:txBody>
      </p:sp>
      <p:sp>
        <p:nvSpPr>
          <p:cNvPr id="3" name="Content Placeholder 2"/>
          <p:cNvSpPr>
            <a:spLocks noGrp="1"/>
          </p:cNvSpPr>
          <p:nvPr>
            <p:ph idx="1"/>
          </p:nvPr>
        </p:nvSpPr>
        <p:spPr>
          <a:xfrm>
            <a:off x="467544" y="1556792"/>
            <a:ext cx="8229600" cy="4525963"/>
          </a:xfrm>
        </p:spPr>
        <p:txBody>
          <a:bodyPr>
            <a:normAutofit fontScale="92500" lnSpcReduction="20000"/>
          </a:bodyPr>
          <a:lstStyle/>
          <a:p>
            <a:pPr marL="0" indent="0">
              <a:buNone/>
            </a:pPr>
            <a:r>
              <a:rPr lang="en-US" dirty="0" smtClean="0"/>
              <a:t>Choosing an interpreter – common challenges:</a:t>
            </a:r>
            <a:br>
              <a:rPr lang="en-US" dirty="0" smtClean="0"/>
            </a:br>
            <a:endParaRPr lang="en-US" dirty="0"/>
          </a:p>
          <a:p>
            <a:r>
              <a:rPr lang="en-US" b="1" dirty="0" smtClean="0"/>
              <a:t>Gender: </a:t>
            </a:r>
            <a:r>
              <a:rPr lang="en-US" dirty="0" smtClean="0"/>
              <a:t>In general, same gender teams should be available to conduct examinations, especially if reports can refer to sexual violence.</a:t>
            </a:r>
            <a:br>
              <a:rPr lang="en-US" dirty="0" smtClean="0"/>
            </a:br>
            <a:endParaRPr lang="en-US" dirty="0"/>
          </a:p>
          <a:p>
            <a:r>
              <a:rPr lang="en-US" b="1" dirty="0" smtClean="0"/>
              <a:t>Ethnicity:</a:t>
            </a:r>
            <a:r>
              <a:rPr lang="en-US" dirty="0" smtClean="0"/>
              <a:t>  depending on political situation shared ethnicity can improve or prohibit trust.</a:t>
            </a:r>
            <a:br>
              <a:rPr lang="en-US" dirty="0" smtClean="0"/>
            </a:br>
            <a:endParaRPr lang="en-US" dirty="0" smtClean="0"/>
          </a:p>
          <a:p>
            <a:r>
              <a:rPr lang="en-US" b="1" dirty="0" smtClean="0"/>
              <a:t>Language:</a:t>
            </a:r>
            <a:r>
              <a:rPr lang="en-US" dirty="0" smtClean="0"/>
              <a:t> </a:t>
            </a:r>
            <a:r>
              <a:rPr lang="en-US" dirty="0" smtClean="0"/>
              <a:t>Regional </a:t>
            </a:r>
            <a:r>
              <a:rPr lang="en-US" dirty="0" smtClean="0"/>
              <a:t>differences can create barriers in understanding and trust. </a:t>
            </a:r>
            <a:endParaRPr lang="en-US" dirty="0"/>
          </a:p>
          <a:p>
            <a:pPr marL="0" indent="0">
              <a:buNone/>
            </a:pPr>
            <a:endParaRPr lang="en-US" dirty="0" smtClean="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522007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General guidelines: Preparation</a:t>
            </a:r>
            <a:endParaRPr lang="de-DE" sz="3200" dirty="0"/>
          </a:p>
        </p:txBody>
      </p:sp>
      <p:sp>
        <p:nvSpPr>
          <p:cNvPr id="3" name="Content Placeholder 2"/>
          <p:cNvSpPr>
            <a:spLocks noGrp="1"/>
          </p:cNvSpPr>
          <p:nvPr>
            <p:ph idx="1"/>
          </p:nvPr>
        </p:nvSpPr>
        <p:spPr>
          <a:xfrm>
            <a:off x="467544" y="1556792"/>
            <a:ext cx="8229600" cy="4525963"/>
          </a:xfrm>
        </p:spPr>
        <p:txBody>
          <a:bodyPr>
            <a:normAutofit fontScale="92500"/>
          </a:bodyPr>
          <a:lstStyle/>
          <a:p>
            <a:pPr marL="0" indent="0">
              <a:buNone/>
            </a:pPr>
            <a:r>
              <a:rPr lang="en-US" dirty="0" smtClean="0"/>
              <a:t>Choosing an interpreter – common challenges:</a:t>
            </a:r>
            <a:br>
              <a:rPr lang="en-US" dirty="0" smtClean="0"/>
            </a:br>
            <a:r>
              <a:rPr lang="en-US" dirty="0" smtClean="0"/>
              <a:t> </a:t>
            </a:r>
          </a:p>
          <a:p>
            <a:r>
              <a:rPr lang="en-US" b="1" dirty="0" smtClean="0"/>
              <a:t>Political background</a:t>
            </a:r>
            <a:r>
              <a:rPr lang="en-US" dirty="0" smtClean="0"/>
              <a:t>: Justified (or unjustified, but understandable) fear of incorrect translation or reporting to government or other hostile </a:t>
            </a:r>
            <a:r>
              <a:rPr lang="en-US" dirty="0" smtClean="0"/>
              <a:t>agencies. Dual obligations must be avoided.</a:t>
            </a:r>
          </a:p>
          <a:p>
            <a:pPr marL="0" indent="0">
              <a:buNone/>
            </a:pPr>
            <a:endParaRPr lang="en-US" dirty="0" smtClean="0"/>
          </a:p>
          <a:p>
            <a:r>
              <a:rPr lang="en-US" b="1" dirty="0" smtClean="0"/>
              <a:t>Training </a:t>
            </a:r>
            <a:r>
              <a:rPr lang="en-US" b="1" dirty="0" smtClean="0"/>
              <a:t>and supervision: </a:t>
            </a:r>
            <a:r>
              <a:rPr lang="en-US" dirty="0"/>
              <a:t>Translators should have received special training  </a:t>
            </a:r>
            <a:r>
              <a:rPr lang="en-US" dirty="0" smtClean="0"/>
              <a:t>and supervision.</a:t>
            </a:r>
            <a:endParaRPr lang="en-US" dirty="0"/>
          </a:p>
          <a:p>
            <a:pPr marL="0" indent="0">
              <a:buNone/>
            </a:pPr>
            <a:endParaRPr lang="en-US" dirty="0" smtClean="0"/>
          </a:p>
        </p:txBody>
      </p:sp>
    </p:spTree>
    <p:extLst>
      <p:ext uri="{BB962C8B-B14F-4D97-AF65-F5344CB8AC3E}">
        <p14:creationId xmlns:p14="http://schemas.microsoft.com/office/powerpoint/2010/main" val="2948730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General guidelines: Preparation</a:t>
            </a:r>
            <a:endParaRPr lang="de-DE" sz="3200" dirty="0"/>
          </a:p>
        </p:txBody>
      </p:sp>
      <p:sp>
        <p:nvSpPr>
          <p:cNvPr id="3" name="Content Placeholder 2"/>
          <p:cNvSpPr>
            <a:spLocks noGrp="1"/>
          </p:cNvSpPr>
          <p:nvPr>
            <p:ph idx="1"/>
          </p:nvPr>
        </p:nvSpPr>
        <p:spPr>
          <a:xfrm>
            <a:off x="467544" y="1556792"/>
            <a:ext cx="8229600" cy="4525963"/>
          </a:xfrm>
        </p:spPr>
        <p:txBody>
          <a:bodyPr>
            <a:normAutofit fontScale="85000" lnSpcReduction="10000"/>
          </a:bodyPr>
          <a:lstStyle/>
          <a:p>
            <a:pPr marL="0" indent="0">
              <a:buNone/>
            </a:pPr>
            <a:r>
              <a:rPr lang="en-US" dirty="0" smtClean="0"/>
              <a:t>Choosing an interpreter – common challenges:</a:t>
            </a:r>
            <a:br>
              <a:rPr lang="en-US" dirty="0" smtClean="0"/>
            </a:br>
            <a:r>
              <a:rPr lang="en-US" dirty="0" smtClean="0"/>
              <a:t/>
            </a:r>
            <a:br>
              <a:rPr lang="en-US" dirty="0" smtClean="0"/>
            </a:br>
            <a:r>
              <a:rPr lang="en-US" dirty="0" smtClean="0"/>
              <a:t/>
            </a:r>
            <a:br>
              <a:rPr lang="en-US" dirty="0" smtClean="0"/>
            </a:br>
            <a:r>
              <a:rPr lang="en-US" b="1" dirty="0" smtClean="0"/>
              <a:t>Family members can usually not be included as interpreters. </a:t>
            </a:r>
            <a:endParaRPr lang="en-US" b="1" dirty="0" smtClean="0"/>
          </a:p>
          <a:p>
            <a:pPr marL="0" indent="0">
              <a:buNone/>
            </a:pPr>
            <a:r>
              <a:rPr lang="en-US" b="1" dirty="0" smtClean="0"/>
              <a:t/>
            </a:r>
            <a:br>
              <a:rPr lang="en-US" b="1" dirty="0" smtClean="0"/>
            </a:br>
            <a:r>
              <a:rPr lang="en-US" b="1" dirty="0" smtClean="0"/>
              <a:t/>
            </a:r>
            <a:br>
              <a:rPr lang="en-US" b="1" dirty="0" smtClean="0"/>
            </a:br>
            <a:r>
              <a:rPr lang="en-US" dirty="0"/>
              <a:t>Besides being potential witnesses that should be heard </a:t>
            </a:r>
            <a:r>
              <a:rPr lang="en-US" dirty="0" smtClean="0"/>
              <a:t>separately and protected from indirect trauma, shame, or the intend to protect family members from hearing atrocities can lead to incomplete or distorted reporting.</a:t>
            </a:r>
            <a:endParaRPr lang="en-US" dirty="0"/>
          </a:p>
          <a:p>
            <a:pPr marL="0" indent="0">
              <a:buNone/>
            </a:pPr>
            <a:endParaRPr lang="en-US" dirty="0" smtClean="0"/>
          </a:p>
        </p:txBody>
      </p:sp>
    </p:spTree>
    <p:extLst>
      <p:ext uri="{BB962C8B-B14F-4D97-AF65-F5344CB8AC3E}">
        <p14:creationId xmlns:p14="http://schemas.microsoft.com/office/powerpoint/2010/main" val="141346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General guidelines: Preparation</a:t>
            </a:r>
            <a:endParaRPr lang="de-DE" sz="3200" dirty="0"/>
          </a:p>
        </p:txBody>
      </p:sp>
      <p:sp>
        <p:nvSpPr>
          <p:cNvPr id="3" name="Content Placeholder 2"/>
          <p:cNvSpPr>
            <a:spLocks noGrp="1"/>
          </p:cNvSpPr>
          <p:nvPr>
            <p:ph idx="1"/>
          </p:nvPr>
        </p:nvSpPr>
        <p:spPr>
          <a:xfrm>
            <a:off x="467544" y="1556792"/>
            <a:ext cx="8229600" cy="4525963"/>
          </a:xfrm>
        </p:spPr>
        <p:txBody>
          <a:bodyPr>
            <a:normAutofit fontScale="62500" lnSpcReduction="20000"/>
          </a:bodyPr>
          <a:lstStyle/>
          <a:p>
            <a:pPr marL="571500" indent="-571500">
              <a:buFont typeface="Arial" pitchFamily="34" charset="0"/>
              <a:buChar char="•"/>
            </a:pPr>
            <a:r>
              <a:rPr lang="en-US" sz="4000" dirty="0" smtClean="0"/>
              <a:t>Avoid situations that remind of an interrogation or court situation.</a:t>
            </a:r>
          </a:p>
          <a:p>
            <a:pPr marL="571500" indent="-571500">
              <a:buFont typeface="Arial" pitchFamily="34" charset="0"/>
              <a:buChar char="•"/>
            </a:pPr>
            <a:endParaRPr lang="en-US" sz="4000" dirty="0" smtClean="0"/>
          </a:p>
          <a:p>
            <a:pPr marL="571500" indent="-571500">
              <a:buFont typeface="Arial" pitchFamily="34" charset="0"/>
              <a:buChar char="•"/>
            </a:pPr>
            <a:endParaRPr lang="en-US" sz="4000" dirty="0"/>
          </a:p>
          <a:p>
            <a:pPr marL="571500" indent="-571500">
              <a:buFont typeface="Arial" pitchFamily="34" charset="0"/>
              <a:buChar char="•"/>
            </a:pPr>
            <a:r>
              <a:rPr lang="en-US" sz="4000" dirty="0" smtClean="0"/>
              <a:t>Discuss and respect cultural patterns such as closeness (proximity), language, forms of address, risks and behavior that is seen as disrespectful or inadequate.</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endParaRPr lang="en-US" sz="4000" dirty="0" smtClean="0"/>
          </a:p>
          <a:p>
            <a:pPr marL="571500" indent="-571500">
              <a:buFont typeface="Arial" pitchFamily="34" charset="0"/>
              <a:buChar char="•"/>
            </a:pPr>
            <a:r>
              <a:rPr lang="en-US" sz="4000" dirty="0" smtClean="0"/>
              <a:t>Adequate distances, - not too close and not too far, avoid “crowding”.</a:t>
            </a:r>
          </a:p>
          <a:p>
            <a:pPr marL="0" indent="0">
              <a:buNone/>
            </a:pPr>
            <a:endParaRPr lang="en-US" dirty="0" smtClean="0"/>
          </a:p>
        </p:txBody>
      </p:sp>
    </p:spTree>
    <p:extLst>
      <p:ext uri="{BB962C8B-B14F-4D97-AF65-F5344CB8AC3E}">
        <p14:creationId xmlns:p14="http://schemas.microsoft.com/office/powerpoint/2010/main" val="276970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General guidelines: Preparation</a:t>
            </a:r>
            <a:endParaRPr lang="de-DE" sz="3200" dirty="0"/>
          </a:p>
        </p:txBody>
      </p:sp>
      <p:sp>
        <p:nvSpPr>
          <p:cNvPr id="3" name="Content Placeholder 2"/>
          <p:cNvSpPr>
            <a:spLocks noGrp="1"/>
          </p:cNvSpPr>
          <p:nvPr>
            <p:ph idx="1"/>
          </p:nvPr>
        </p:nvSpPr>
        <p:spPr>
          <a:xfrm>
            <a:off x="467544" y="1556793"/>
            <a:ext cx="8229600" cy="2088232"/>
          </a:xfrm>
        </p:spPr>
        <p:txBody>
          <a:bodyPr>
            <a:normAutofit/>
          </a:bodyPr>
          <a:lstStyle/>
          <a:p>
            <a:pPr marL="0" indent="0"/>
            <a:r>
              <a:rPr lang="en-US" sz="4000" dirty="0" smtClean="0"/>
              <a:t>A common setting uses a triangle – but modifications due to room and culture might be required.</a:t>
            </a:r>
          </a:p>
          <a:p>
            <a:pPr marL="0" indent="0"/>
            <a:endParaRPr lang="en-US" sz="4000" dirty="0" smtClean="0"/>
          </a:p>
          <a:p>
            <a:pPr marL="0" indent="0">
              <a:buNone/>
            </a:pPr>
            <a:endParaRPr lang="en-US" dirty="0" smtClean="0"/>
          </a:p>
        </p:txBody>
      </p:sp>
      <p:sp>
        <p:nvSpPr>
          <p:cNvPr id="4" name="Isosceles Triangle 3"/>
          <p:cNvSpPr/>
          <p:nvPr/>
        </p:nvSpPr>
        <p:spPr bwMode="auto">
          <a:xfrm>
            <a:off x="3347864" y="3995382"/>
            <a:ext cx="1728192" cy="914400"/>
          </a:xfrm>
          <a:prstGeom prst="triangl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de-DE" sz="1800" b="0" i="0" u="none" strike="noStrike" cap="none" normalizeH="0" baseline="0" smtClean="0">
              <a:ln>
                <a:noFill/>
              </a:ln>
              <a:solidFill>
                <a:schemeClr val="bg1"/>
              </a:solidFill>
              <a:effectLst/>
              <a:latin typeface="Calibri" pitchFamily="32" charset="0"/>
            </a:endParaRPr>
          </a:p>
        </p:txBody>
      </p:sp>
    </p:spTree>
    <p:extLst>
      <p:ext uri="{BB962C8B-B14F-4D97-AF65-F5344CB8AC3E}">
        <p14:creationId xmlns:p14="http://schemas.microsoft.com/office/powerpoint/2010/main" val="1782545907"/>
      </p:ext>
    </p:extLst>
  </p:cSld>
  <p:clrMapOvr>
    <a:masterClrMapping/>
  </p:clrMapOvr>
</p:sld>
</file>

<file path=ppt/theme/theme1.xml><?xml version="1.0" encoding="utf-8"?>
<a:theme xmlns:a="http://schemas.openxmlformats.org/drawingml/2006/main" name="ARTIP_TRANCE_ICD tw1">
  <a:themeElements>
    <a:clrScheme name="ARTIP_TRANCE_ICD tw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TIP_TRANCE_ICD tw1">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ARTIP_TRANCE_ICD tw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TIP_TRANCE_ICD tw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RTIP_TRANCE_ICD tw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RTIP_TRANCE_ICD tw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TIP_TRANCE_ICD tw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TIP_TRANCE_ICD tw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RTIP_TRANCE_ICD tw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0</TotalTime>
  <Words>743</Words>
  <Application>Microsoft Office PowerPoint</Application>
  <PresentationFormat>On-screen Show (4:3)</PresentationFormat>
  <Paragraphs>103</Paragraphs>
  <Slides>16</Slides>
  <Notes>14</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ARTIP_TRANCE_ICD tw1</vt:lpstr>
      <vt:lpstr>1_Standarddesign</vt:lpstr>
      <vt:lpstr>2_Standarddesign</vt:lpstr>
      <vt:lpstr>Working with Translators</vt:lpstr>
      <vt:lpstr>PowerPoint Presentation</vt:lpstr>
      <vt:lpstr>PowerPoint Presentation</vt:lpstr>
      <vt:lpstr>Working with translators</vt:lpstr>
      <vt:lpstr>General guidelines: Preparation</vt:lpstr>
      <vt:lpstr>General guidelines: Preparation</vt:lpstr>
      <vt:lpstr>General guidelines: Preparation</vt:lpstr>
      <vt:lpstr>General guidelines: Preparation</vt:lpstr>
      <vt:lpstr>General guidelines: Preparation</vt:lpstr>
      <vt:lpstr>General guidelines: Preparation</vt:lpstr>
      <vt:lpstr>Interpreters as ‘Cultural Consultant’</vt:lpstr>
      <vt:lpstr>Starting the interview</vt:lpstr>
      <vt:lpstr>During the interview</vt:lpstr>
      <vt:lpstr>Be aware of your emotions</vt:lpstr>
      <vt:lpstr>Be aware of your emotions</vt:lpstr>
      <vt:lpstr>Be aware of your emotions</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T W</cp:lastModifiedBy>
  <cp:revision>28</cp:revision>
  <cp:lastPrinted>1601-01-01T00:00:00Z</cp:lastPrinted>
  <dcterms:created xsi:type="dcterms:W3CDTF">2011-11-08T11:48:10Z</dcterms:created>
  <dcterms:modified xsi:type="dcterms:W3CDTF">2013-03-20T16:42:33Z</dcterms:modified>
</cp:coreProperties>
</file>