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0" r:id="rId2"/>
    <p:sldMasterId id="2147483651" r:id="rId3"/>
  </p:sldMasterIdLst>
  <p:notesMasterIdLst>
    <p:notesMasterId r:id="rId30"/>
  </p:notesMasterIdLst>
  <p:sldIdLst>
    <p:sldId id="286" r:id="rId4"/>
    <p:sldId id="257" r:id="rId5"/>
    <p:sldId id="287" r:id="rId6"/>
    <p:sldId id="269" r:id="rId7"/>
    <p:sldId id="260" r:id="rId8"/>
    <p:sldId id="261" r:id="rId9"/>
    <p:sldId id="262" r:id="rId10"/>
    <p:sldId id="263" r:id="rId11"/>
    <p:sldId id="264" r:id="rId12"/>
    <p:sldId id="284" r:id="rId13"/>
    <p:sldId id="285" r:id="rId14"/>
    <p:sldId id="283" r:id="rId15"/>
    <p:sldId id="266" r:id="rId16"/>
    <p:sldId id="265" r:id="rId17"/>
    <p:sldId id="268" r:id="rId18"/>
    <p:sldId id="270" r:id="rId19"/>
    <p:sldId id="271" r:id="rId20"/>
    <p:sldId id="272" r:id="rId21"/>
    <p:sldId id="274" r:id="rId22"/>
    <p:sldId id="275" r:id="rId23"/>
    <p:sldId id="277" r:id="rId24"/>
    <p:sldId id="278" r:id="rId25"/>
    <p:sldId id="279" r:id="rId26"/>
    <p:sldId id="276" r:id="rId27"/>
    <p:sldId id="280" r:id="rId28"/>
    <p:sldId id="281" r:id="rId29"/>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n-ea"/>
        <a:cs typeface="+mn-cs"/>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n-ea"/>
        <a:cs typeface="+mn-cs"/>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n-ea"/>
        <a:cs typeface="+mn-cs"/>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n-ea"/>
        <a:cs typeface="+mn-cs"/>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n-ea"/>
        <a:cs typeface="+mn-cs"/>
      </a:defRPr>
    </a:lvl5pPr>
    <a:lvl6pPr marL="2286000" algn="l" defTabSz="914400" rtl="0" eaLnBrk="1" latinLnBrk="0" hangingPunct="1">
      <a:defRPr kern="1200">
        <a:solidFill>
          <a:schemeClr val="bg1"/>
        </a:solidFill>
        <a:latin typeface="Calibri" pitchFamily="32" charset="0"/>
        <a:ea typeface="+mn-ea"/>
        <a:cs typeface="+mn-cs"/>
      </a:defRPr>
    </a:lvl6pPr>
    <a:lvl7pPr marL="2743200" algn="l" defTabSz="914400" rtl="0" eaLnBrk="1" latinLnBrk="0" hangingPunct="1">
      <a:defRPr kern="1200">
        <a:solidFill>
          <a:schemeClr val="bg1"/>
        </a:solidFill>
        <a:latin typeface="Calibri" pitchFamily="32" charset="0"/>
        <a:ea typeface="+mn-ea"/>
        <a:cs typeface="+mn-cs"/>
      </a:defRPr>
    </a:lvl7pPr>
    <a:lvl8pPr marL="3200400" algn="l" defTabSz="914400" rtl="0" eaLnBrk="1" latinLnBrk="0" hangingPunct="1">
      <a:defRPr kern="1200">
        <a:solidFill>
          <a:schemeClr val="bg1"/>
        </a:solidFill>
        <a:latin typeface="Calibri" pitchFamily="32" charset="0"/>
        <a:ea typeface="+mn-ea"/>
        <a:cs typeface="+mn-cs"/>
      </a:defRPr>
    </a:lvl8pPr>
    <a:lvl9pPr marL="3657600" algn="l" defTabSz="914400" rtl="0" eaLnBrk="1" latinLnBrk="0" hangingPunct="1">
      <a:defRPr kern="1200">
        <a:solidFill>
          <a:schemeClr val="bg1"/>
        </a:solidFill>
        <a:latin typeface="Calibri" pitchFamily="3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686" autoAdjust="0"/>
  </p:normalViewPr>
  <p:slideViewPr>
    <p:cSldViewPr>
      <p:cViewPr varScale="1">
        <p:scale>
          <a:sx n="104" d="100"/>
          <a:sy n="104" d="100"/>
        </p:scale>
        <p:origin x="-1188" y="-8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de-DE"/>
          </a:p>
        </p:txBody>
      </p:sp>
      <p:sp>
        <p:nvSpPr>
          <p:cNvPr id="16387" name="Text Box 2"/>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de-DE"/>
          </a:p>
        </p:txBody>
      </p:sp>
      <p:sp>
        <p:nvSpPr>
          <p:cNvPr id="5123" name="Rectangle 3"/>
          <p:cNvSpPr>
            <a:spLocks noGrp="1" noChangeArrowheads="1"/>
          </p:cNvSpPr>
          <p:nvPr>
            <p:ph type="dt"/>
          </p:nvPr>
        </p:nvSpPr>
        <p:spPr bwMode="auto">
          <a:xfrm>
            <a:off x="3884613" y="0"/>
            <a:ext cx="2970212" cy="4556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SzPct val="45000"/>
              <a:buFont typeface="Wingdings" charset="2"/>
              <a:buNone/>
              <a:tabLst>
                <a:tab pos="723900" algn="l"/>
                <a:tab pos="1447800" algn="l"/>
                <a:tab pos="2171700" algn="l"/>
                <a:tab pos="2895600" algn="l"/>
              </a:tabLst>
              <a:defRPr sz="1200" smtClean="0">
                <a:solidFill>
                  <a:srgbClr val="000000"/>
                </a:solidFill>
                <a:latin typeface="Times New Roman" pitchFamily="16" charset="0"/>
                <a:ea typeface="Lucida Sans Unicode" charset="0"/>
                <a:cs typeface="Lucida Sans Unicode" charset="0"/>
              </a:defRPr>
            </a:lvl1pPr>
          </a:lstStyle>
          <a:p>
            <a:pPr>
              <a:defRPr/>
            </a:pPr>
            <a:endParaRPr lang="el-GR"/>
          </a:p>
        </p:txBody>
      </p:sp>
      <p:sp>
        <p:nvSpPr>
          <p:cNvPr id="16389" name="Rectangle 4"/>
          <p:cNvSpPr>
            <a:spLocks noGrp="1" noRot="1" noChangeAspect="1" noChangeArrowheads="1"/>
          </p:cNvSpPr>
          <p:nvPr>
            <p:ph type="sldImg"/>
          </p:nvPr>
        </p:nvSpPr>
        <p:spPr bwMode="auto">
          <a:xfrm>
            <a:off x="1143000" y="685800"/>
            <a:ext cx="4570413" cy="34274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p>
      <p:sp>
        <p:nvSpPr>
          <p:cNvPr id="5125" name="Rectangle 5"/>
          <p:cNvSpPr>
            <a:spLocks noGrp="1" noChangeArrowheads="1"/>
          </p:cNvSpPr>
          <p:nvPr>
            <p:ph type="body"/>
          </p:nvPr>
        </p:nvSpPr>
        <p:spPr bwMode="auto">
          <a:xfrm>
            <a:off x="685800" y="4343400"/>
            <a:ext cx="5484813" cy="41132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de-AT" noProof="0" smtClean="0"/>
          </a:p>
        </p:txBody>
      </p:sp>
      <p:sp>
        <p:nvSpPr>
          <p:cNvPr id="16391" name="Text Box 6"/>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de-DE"/>
          </a:p>
        </p:txBody>
      </p:sp>
      <p:sp>
        <p:nvSpPr>
          <p:cNvPr id="5127" name="Rectangle 7"/>
          <p:cNvSpPr>
            <a:spLocks noGrp="1" noChangeArrowheads="1"/>
          </p:cNvSpPr>
          <p:nvPr>
            <p:ph type="sldNum"/>
          </p:nvPr>
        </p:nvSpPr>
        <p:spPr bwMode="auto">
          <a:xfrm>
            <a:off x="3884613" y="8685213"/>
            <a:ext cx="2970212" cy="4556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SzPct val="45000"/>
              <a:buFont typeface="Wingdings" charset="2"/>
              <a:buNone/>
              <a:tabLst>
                <a:tab pos="723900" algn="l"/>
                <a:tab pos="1447800" algn="l"/>
                <a:tab pos="2171700" algn="l"/>
                <a:tab pos="2895600" algn="l"/>
              </a:tabLst>
              <a:defRPr sz="1200" smtClean="0">
                <a:solidFill>
                  <a:srgbClr val="000000"/>
                </a:solidFill>
                <a:latin typeface="Times New Roman" pitchFamily="16" charset="0"/>
                <a:ea typeface="Lucida Sans Unicode" charset="0"/>
                <a:cs typeface="Lucida Sans Unicode" charset="0"/>
              </a:defRPr>
            </a:lvl1pPr>
          </a:lstStyle>
          <a:p>
            <a:pPr>
              <a:defRPr/>
            </a:pPr>
            <a:fld id="{61ACF42B-DE55-420B-A168-4ABC94ACE84D}" type="slidenum">
              <a:rPr lang="el-GR"/>
              <a:pPr>
                <a:defRPr/>
              </a:pPr>
              <a:t>‹#›</a:t>
            </a:fld>
            <a:endParaRPr lang="el-GR"/>
          </a:p>
        </p:txBody>
      </p:sp>
    </p:spTree>
    <p:extLst>
      <p:ext uri="{BB962C8B-B14F-4D97-AF65-F5344CB8AC3E}">
        <p14:creationId xmlns:p14="http://schemas.microsoft.com/office/powerpoint/2010/main" xmlns="" val="2530404703"/>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2450" name="Rectangle 7"/>
          <p:cNvSpPr>
            <a:spLocks noGrp="1" noChangeArrowheads="1"/>
          </p:cNvSpPr>
          <p:nvPr>
            <p:ph type="sldNum" sz="quarter"/>
          </p:nvPr>
        </p:nvSpPr>
        <p:spPr>
          <a:extLst/>
        </p:spPr>
        <p:txBody>
          <a:bodyPr/>
          <a:lstStyle>
            <a:lvl1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1pPr>
            <a:lvl2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2pPr>
            <a:lvl3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3pPr>
            <a:lvl4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4pPr>
            <a:lvl5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9pPr>
          </a:lstStyle>
          <a:p>
            <a:pPr eaLnBrk="1" hangingPunct="1">
              <a:buSzPct val="45000"/>
              <a:buFont typeface="Wingdings" pitchFamily="2" charset="2"/>
              <a:buNone/>
              <a:defRPr/>
            </a:pPr>
            <a:fld id="{7FFA7266-CFE4-4A6F-9557-B577AA268986}" type="slidenum">
              <a:rPr lang="el-GR" smtClean="0">
                <a:solidFill>
                  <a:srgbClr val="000000"/>
                </a:solidFill>
                <a:latin typeface="Times New Roman" pitchFamily="18" charset="0"/>
              </a:rPr>
              <a:pPr eaLnBrk="1" hangingPunct="1">
                <a:buSzPct val="45000"/>
                <a:buFont typeface="Wingdings" pitchFamily="2" charset="2"/>
                <a:buNone/>
                <a:defRPr/>
              </a:pPr>
              <a:t>1</a:t>
            </a:fld>
            <a:endParaRPr lang="el-GR" smtClean="0">
              <a:solidFill>
                <a:srgbClr val="000000"/>
              </a:solidFill>
              <a:latin typeface="Times New Roman" pitchFamily="18" charset="0"/>
            </a:endParaRPr>
          </a:p>
        </p:txBody>
      </p:sp>
      <p:sp>
        <p:nvSpPr>
          <p:cNvPr id="34819"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ln>
        </p:spPr>
      </p:sp>
      <p:sp>
        <p:nvSpPr>
          <p:cNvPr id="34820" name="Rectangle 2"/>
          <p:cNvSpPr>
            <a:spLocks noGrp="1" noChangeArrowheads="1"/>
          </p:cNvSpPr>
          <p:nvPr>
            <p:ph type="body" idx="1"/>
          </p:nvPr>
        </p:nvSpPr>
        <p:spPr>
          <a:xfrm>
            <a:off x="685800" y="4343400"/>
            <a:ext cx="5486400" cy="4114800"/>
          </a:xfrm>
          <a:noFill/>
        </p:spPr>
        <p:txBody>
          <a:bodyPr wrap="none" anchor="ct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AT" dirty="0" smtClean="0">
              <a:latin typeface="Calibri" pitchFamily="34" charset="0"/>
            </a:endParaRPr>
          </a:p>
        </p:txBody>
      </p:sp>
      <p:sp>
        <p:nvSpPr>
          <p:cNvPr id="34821"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algn="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830C5D9-B347-468F-9D46-36F0CADE075F}" type="slidenum">
              <a:rPr lang="el-GR" sz="1200">
                <a:solidFill>
                  <a:srgbClr val="000000"/>
                </a:solidFill>
              </a:rPr>
              <a:pPr algn="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a:t>
            </a:fld>
            <a:endParaRPr lang="el-GR"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 </a:t>
            </a:r>
            <a:endParaRPr lang="de-DE" dirty="0"/>
          </a:p>
        </p:txBody>
      </p:sp>
      <p:sp>
        <p:nvSpPr>
          <p:cNvPr id="4" name="Slide Number Placeholder 3"/>
          <p:cNvSpPr>
            <a:spLocks noGrp="1"/>
          </p:cNvSpPr>
          <p:nvPr>
            <p:ph type="sldNum" idx="10"/>
          </p:nvPr>
        </p:nvSpPr>
        <p:spPr/>
        <p:txBody>
          <a:bodyPr/>
          <a:lstStyle/>
          <a:p>
            <a:pPr>
              <a:defRPr/>
            </a:pPr>
            <a:fld id="{61ACF42B-DE55-420B-A168-4ABC94ACE84D}" type="slidenum">
              <a:rPr lang="el-GR" smtClean="0"/>
              <a:pPr>
                <a:defRPr/>
              </a:pPr>
              <a:t>15</a:t>
            </a:fld>
            <a:endParaRPr lang="el-GR"/>
          </a:p>
        </p:txBody>
      </p:sp>
    </p:spTree>
    <p:extLst>
      <p:ext uri="{BB962C8B-B14F-4D97-AF65-F5344CB8AC3E}">
        <p14:creationId xmlns:p14="http://schemas.microsoft.com/office/powerpoint/2010/main" xmlns="" val="1909739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 </a:t>
            </a:r>
            <a:endParaRPr lang="de-DE" dirty="0"/>
          </a:p>
        </p:txBody>
      </p:sp>
      <p:sp>
        <p:nvSpPr>
          <p:cNvPr id="4" name="Slide Number Placeholder 3"/>
          <p:cNvSpPr>
            <a:spLocks noGrp="1"/>
          </p:cNvSpPr>
          <p:nvPr>
            <p:ph type="sldNum" idx="10"/>
          </p:nvPr>
        </p:nvSpPr>
        <p:spPr/>
        <p:txBody>
          <a:bodyPr/>
          <a:lstStyle/>
          <a:p>
            <a:pPr>
              <a:defRPr/>
            </a:pPr>
            <a:fld id="{61ACF42B-DE55-420B-A168-4ABC94ACE84D}" type="slidenum">
              <a:rPr lang="el-GR" smtClean="0"/>
              <a:pPr>
                <a:defRPr/>
              </a:pPr>
              <a:t>16</a:t>
            </a:fld>
            <a:endParaRPr lang="el-GR"/>
          </a:p>
        </p:txBody>
      </p:sp>
    </p:spTree>
    <p:extLst>
      <p:ext uri="{BB962C8B-B14F-4D97-AF65-F5344CB8AC3E}">
        <p14:creationId xmlns:p14="http://schemas.microsoft.com/office/powerpoint/2010/main" xmlns="" val="3354400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 </a:t>
            </a:r>
            <a:endParaRPr lang="de-DE" dirty="0"/>
          </a:p>
        </p:txBody>
      </p:sp>
      <p:sp>
        <p:nvSpPr>
          <p:cNvPr id="4" name="Slide Number Placeholder 3"/>
          <p:cNvSpPr>
            <a:spLocks noGrp="1"/>
          </p:cNvSpPr>
          <p:nvPr>
            <p:ph type="sldNum" idx="10"/>
          </p:nvPr>
        </p:nvSpPr>
        <p:spPr/>
        <p:txBody>
          <a:bodyPr/>
          <a:lstStyle/>
          <a:p>
            <a:pPr>
              <a:defRPr/>
            </a:pPr>
            <a:fld id="{61ACF42B-DE55-420B-A168-4ABC94ACE84D}" type="slidenum">
              <a:rPr lang="el-GR" smtClean="0"/>
              <a:pPr>
                <a:defRPr/>
              </a:pPr>
              <a:t>17</a:t>
            </a:fld>
            <a:endParaRPr lang="el-GR"/>
          </a:p>
        </p:txBody>
      </p:sp>
    </p:spTree>
    <p:extLst>
      <p:ext uri="{BB962C8B-B14F-4D97-AF65-F5344CB8AC3E}">
        <p14:creationId xmlns:p14="http://schemas.microsoft.com/office/powerpoint/2010/main" xmlns="" val="2337840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 </a:t>
            </a:r>
            <a:endParaRPr lang="de-DE" dirty="0"/>
          </a:p>
        </p:txBody>
      </p:sp>
      <p:sp>
        <p:nvSpPr>
          <p:cNvPr id="4" name="Slide Number Placeholder 3"/>
          <p:cNvSpPr>
            <a:spLocks noGrp="1"/>
          </p:cNvSpPr>
          <p:nvPr>
            <p:ph type="sldNum" idx="10"/>
          </p:nvPr>
        </p:nvSpPr>
        <p:spPr/>
        <p:txBody>
          <a:bodyPr/>
          <a:lstStyle/>
          <a:p>
            <a:pPr>
              <a:defRPr/>
            </a:pPr>
            <a:fld id="{61ACF42B-DE55-420B-A168-4ABC94ACE84D}" type="slidenum">
              <a:rPr lang="el-GR" smtClean="0"/>
              <a:pPr>
                <a:defRPr/>
              </a:pPr>
              <a:t>19</a:t>
            </a:fld>
            <a:endParaRPr lang="el-GR"/>
          </a:p>
        </p:txBody>
      </p:sp>
    </p:spTree>
    <p:extLst>
      <p:ext uri="{BB962C8B-B14F-4D97-AF65-F5344CB8AC3E}">
        <p14:creationId xmlns:p14="http://schemas.microsoft.com/office/powerpoint/2010/main" xmlns="" val="1057298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i="0" kern="1200" dirty="0" smtClean="0">
                <a:solidFill>
                  <a:srgbClr val="000000"/>
                </a:solidFill>
                <a:effectLst/>
                <a:latin typeface="Times New Roman" pitchFamily="16" charset="0"/>
                <a:ea typeface="+mn-ea"/>
                <a:cs typeface="+mn-cs"/>
              </a:rPr>
              <a:t>Blunt trauma</a:t>
            </a:r>
            <a:r>
              <a:rPr lang="de-DE" sz="1200" b="0" i="0" kern="1200" dirty="0" smtClean="0">
                <a:solidFill>
                  <a:srgbClr val="000000"/>
                </a:solidFill>
                <a:effectLst/>
                <a:latin typeface="Times New Roman" pitchFamily="16" charset="0"/>
                <a:ea typeface="+mn-ea"/>
                <a:cs typeface="+mn-cs"/>
              </a:rPr>
              <a:t>, </a:t>
            </a:r>
            <a:r>
              <a:rPr lang="de-DE" sz="1200" b="1" i="0" kern="1200" dirty="0" smtClean="0">
                <a:solidFill>
                  <a:srgbClr val="000000"/>
                </a:solidFill>
                <a:effectLst/>
                <a:latin typeface="Times New Roman" pitchFamily="16" charset="0"/>
                <a:ea typeface="+mn-ea"/>
                <a:cs typeface="+mn-cs"/>
              </a:rPr>
              <a:t>blunt injury</a:t>
            </a:r>
            <a:r>
              <a:rPr lang="de-DE" sz="1200" b="0" i="0" kern="1200" dirty="0" smtClean="0">
                <a:solidFill>
                  <a:srgbClr val="000000"/>
                </a:solidFill>
                <a:effectLst/>
                <a:latin typeface="Times New Roman" pitchFamily="16" charset="0"/>
                <a:ea typeface="+mn-ea"/>
                <a:cs typeface="+mn-cs"/>
              </a:rPr>
              <a:t>, non-penetrating </a:t>
            </a:r>
            <a:r>
              <a:rPr lang="de-DE" sz="1200" b="1" i="0" kern="1200" dirty="0" smtClean="0">
                <a:solidFill>
                  <a:srgbClr val="000000"/>
                </a:solidFill>
                <a:effectLst/>
                <a:latin typeface="Times New Roman" pitchFamily="16" charset="0"/>
                <a:ea typeface="+mn-ea"/>
                <a:cs typeface="+mn-cs"/>
              </a:rPr>
              <a:t>trauma</a:t>
            </a:r>
            <a:r>
              <a:rPr lang="de-DE" sz="1200" b="0" i="0" kern="1200" dirty="0" smtClean="0">
                <a:solidFill>
                  <a:srgbClr val="000000"/>
                </a:solidFill>
                <a:effectLst/>
                <a:latin typeface="Times New Roman" pitchFamily="16" charset="0"/>
                <a:ea typeface="+mn-ea"/>
                <a:cs typeface="+mn-cs"/>
              </a:rPr>
              <a:t> or </a:t>
            </a:r>
            <a:r>
              <a:rPr lang="de-DE" sz="1200" b="1" i="0" kern="1200" dirty="0" smtClean="0">
                <a:solidFill>
                  <a:srgbClr val="000000"/>
                </a:solidFill>
                <a:effectLst/>
                <a:latin typeface="Times New Roman" pitchFamily="16" charset="0"/>
                <a:ea typeface="+mn-ea"/>
                <a:cs typeface="+mn-cs"/>
              </a:rPr>
              <a:t>blunt</a:t>
            </a:r>
            <a:r>
              <a:rPr lang="de-DE" sz="1200" b="0" i="0" kern="1200" dirty="0" smtClean="0">
                <a:solidFill>
                  <a:srgbClr val="000000"/>
                </a:solidFill>
                <a:effectLst/>
                <a:latin typeface="Times New Roman" pitchFamily="16" charset="0"/>
                <a:ea typeface="+mn-ea"/>
                <a:cs typeface="+mn-cs"/>
              </a:rPr>
              <a:t> force </a:t>
            </a:r>
            <a:r>
              <a:rPr lang="de-DE" sz="1200" b="1" i="0" kern="1200" dirty="0" smtClean="0">
                <a:solidFill>
                  <a:srgbClr val="000000"/>
                </a:solidFill>
                <a:effectLst/>
                <a:latin typeface="Times New Roman" pitchFamily="16" charset="0"/>
                <a:ea typeface="+mn-ea"/>
                <a:cs typeface="+mn-cs"/>
              </a:rPr>
              <a:t>trauma</a:t>
            </a:r>
            <a:r>
              <a:rPr lang="de-DE" sz="1200" b="0" i="0" kern="1200" dirty="0" smtClean="0">
                <a:solidFill>
                  <a:srgbClr val="000000"/>
                </a:solidFill>
                <a:effectLst/>
                <a:latin typeface="Times New Roman" pitchFamily="16" charset="0"/>
                <a:ea typeface="+mn-ea"/>
                <a:cs typeface="+mn-cs"/>
              </a:rPr>
              <a:t>  is contrasted with penetrating </a:t>
            </a:r>
            <a:r>
              <a:rPr lang="de-DE" sz="1200" b="1" i="0" kern="1200" dirty="0" smtClean="0">
                <a:solidFill>
                  <a:srgbClr val="000000"/>
                </a:solidFill>
                <a:effectLst/>
                <a:latin typeface="Times New Roman" pitchFamily="16" charset="0"/>
                <a:ea typeface="+mn-ea"/>
                <a:cs typeface="+mn-cs"/>
              </a:rPr>
              <a:t>trauma</a:t>
            </a:r>
            <a:r>
              <a:rPr lang="de-DE" sz="1200" b="0" i="0" kern="1200" dirty="0" smtClean="0">
                <a:solidFill>
                  <a:srgbClr val="000000"/>
                </a:solidFill>
                <a:effectLst/>
                <a:latin typeface="Times New Roman" pitchFamily="16" charset="0"/>
                <a:ea typeface="+mn-ea"/>
                <a:cs typeface="+mn-cs"/>
              </a:rPr>
              <a:t>, and</a:t>
            </a:r>
            <a:r>
              <a:rPr lang="de-DE" sz="1200" b="0" i="0" kern="1200" baseline="0" dirty="0" smtClean="0">
                <a:solidFill>
                  <a:srgbClr val="000000"/>
                </a:solidFill>
                <a:effectLst/>
                <a:latin typeface="Times New Roman" pitchFamily="16" charset="0"/>
                <a:ea typeface="+mn-ea"/>
                <a:cs typeface="+mn-cs"/>
              </a:rPr>
              <a:t> can even when mild (</a:t>
            </a:r>
            <a:r>
              <a:rPr lang="en-US" dirty="0" smtClean="0"/>
              <a:t>mild traumatic brain injury (MTBI) t) </a:t>
            </a:r>
            <a:r>
              <a:rPr lang="de-DE" sz="1200" b="0" i="0" kern="1200" baseline="0" dirty="0" smtClean="0">
                <a:solidFill>
                  <a:srgbClr val="000000"/>
                </a:solidFill>
                <a:effectLst/>
                <a:latin typeface="Times New Roman" pitchFamily="16" charset="0"/>
                <a:ea typeface="+mn-ea"/>
                <a:cs typeface="+mn-cs"/>
              </a:rPr>
              <a:t>lead to persistent symptoms that can „mimick“ posttraumatic stress disorder. Sleep problems, dizziness, vertigo, irritability, fatigue, concentration and memory problems can be observed </a:t>
            </a:r>
          </a:p>
          <a:p>
            <a:r>
              <a:rPr lang="de-DE" sz="1200" b="0" i="0" kern="1200" baseline="0" dirty="0" smtClean="0">
                <a:solidFill>
                  <a:srgbClr val="000000"/>
                </a:solidFill>
                <a:effectLst/>
                <a:latin typeface="Times New Roman" pitchFamily="16" charset="0"/>
                <a:ea typeface="+mn-ea"/>
                <a:cs typeface="+mn-cs"/>
              </a:rPr>
              <a:t>(see also </a:t>
            </a:r>
            <a:r>
              <a:rPr lang="de-DE" dirty="0" smtClean="0">
                <a:effectLst/>
              </a:rPr>
              <a:t>1. Williams WH, Potter S, Ryland H. Mild traumatic brain injury and Postconcussion Syndrome: a neuropsychological perspective. J. Neurol. Neurosurg. Psychiatr. Oktober 2010;81(10):1116–22.)</a:t>
            </a:r>
          </a:p>
          <a:p>
            <a:endParaRPr lang="de-DE" dirty="0" smtClean="0">
              <a:effectLst/>
            </a:endParaRPr>
          </a:p>
          <a:p>
            <a:r>
              <a:rPr lang="de-DE" dirty="0" smtClean="0">
                <a:effectLst/>
              </a:rPr>
              <a:t>For</a:t>
            </a:r>
            <a:r>
              <a:rPr lang="de-DE" baseline="0" dirty="0" smtClean="0">
                <a:effectLst/>
              </a:rPr>
              <a:t> bone-szintigraphy see also </a:t>
            </a:r>
            <a:endParaRPr lang="de-DE" dirty="0" smtClean="0">
              <a:effectLst/>
            </a:endParaRPr>
          </a:p>
          <a:p>
            <a:r>
              <a:rPr lang="de-DE" dirty="0" smtClean="0">
                <a:effectLst/>
              </a:rPr>
              <a:t>Mirzaei S, Knoll P, Lipp RW, Wenzel T, Koriska K, Köhn H. Bone scintigraphy in screening of torture survivors. Lancet. 19. September 1998;352(9132):949–51. </a:t>
            </a:r>
          </a:p>
          <a:p>
            <a:endParaRPr lang="de-DE" dirty="0" smtClean="0">
              <a:effectLst/>
            </a:endParaRPr>
          </a:p>
          <a:p>
            <a:endParaRPr lang="de-DE" sz="1200" b="0" i="0" kern="1200" dirty="0" smtClean="0">
              <a:solidFill>
                <a:srgbClr val="000000"/>
              </a:solidFill>
              <a:effectLst/>
              <a:latin typeface="Times New Roman" pitchFamily="16" charset="0"/>
              <a:ea typeface="+mn-ea"/>
              <a:cs typeface="+mn-cs"/>
            </a:endParaRPr>
          </a:p>
          <a:p>
            <a:endParaRPr lang="de-DE" dirty="0"/>
          </a:p>
        </p:txBody>
      </p:sp>
      <p:sp>
        <p:nvSpPr>
          <p:cNvPr id="4" name="Slide Number Placeholder 3"/>
          <p:cNvSpPr>
            <a:spLocks noGrp="1"/>
          </p:cNvSpPr>
          <p:nvPr>
            <p:ph type="sldNum" idx="10"/>
          </p:nvPr>
        </p:nvSpPr>
        <p:spPr/>
        <p:txBody>
          <a:bodyPr/>
          <a:lstStyle/>
          <a:p>
            <a:pPr>
              <a:defRPr/>
            </a:pPr>
            <a:fld id="{61ACF42B-DE55-420B-A168-4ABC94ACE84D}" type="slidenum">
              <a:rPr lang="el-GR" smtClean="0"/>
              <a:pPr>
                <a:defRPr/>
              </a:pPr>
              <a:t>20</a:t>
            </a:fld>
            <a:endParaRPr lang="el-GR"/>
          </a:p>
        </p:txBody>
      </p:sp>
    </p:spTree>
    <p:extLst>
      <p:ext uri="{BB962C8B-B14F-4D97-AF65-F5344CB8AC3E}">
        <p14:creationId xmlns:p14="http://schemas.microsoft.com/office/powerpoint/2010/main" xmlns="" val="1257995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This can easily be misinterpreted</a:t>
            </a:r>
            <a:r>
              <a:rPr lang="de-DE" baseline="0" dirty="0" smtClean="0"/>
              <a:t> in a legal setting, where contradictions might indicate lack of credibility.</a:t>
            </a:r>
          </a:p>
          <a:p>
            <a:endParaRPr lang="de-DE" dirty="0"/>
          </a:p>
        </p:txBody>
      </p:sp>
      <p:sp>
        <p:nvSpPr>
          <p:cNvPr id="4" name="Slide Number Placeholder 3"/>
          <p:cNvSpPr>
            <a:spLocks noGrp="1"/>
          </p:cNvSpPr>
          <p:nvPr>
            <p:ph type="sldNum" idx="10"/>
          </p:nvPr>
        </p:nvSpPr>
        <p:spPr/>
        <p:txBody>
          <a:bodyPr/>
          <a:lstStyle/>
          <a:p>
            <a:pPr>
              <a:defRPr/>
            </a:pPr>
            <a:fld id="{61ACF42B-DE55-420B-A168-4ABC94ACE84D}" type="slidenum">
              <a:rPr lang="el-GR" smtClean="0"/>
              <a:pPr>
                <a:defRPr/>
              </a:pPr>
              <a:t>23</a:t>
            </a:fld>
            <a:endParaRPr lang="el-GR"/>
          </a:p>
        </p:txBody>
      </p:sp>
    </p:spTree>
    <p:extLst>
      <p:ext uri="{BB962C8B-B14F-4D97-AF65-F5344CB8AC3E}">
        <p14:creationId xmlns:p14="http://schemas.microsoft.com/office/powerpoint/2010/main" xmlns="" val="292413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 </a:t>
            </a:r>
            <a:endParaRPr lang="de-DE" dirty="0"/>
          </a:p>
        </p:txBody>
      </p:sp>
      <p:sp>
        <p:nvSpPr>
          <p:cNvPr id="4" name="Slide Number Placeholder 3"/>
          <p:cNvSpPr>
            <a:spLocks noGrp="1"/>
          </p:cNvSpPr>
          <p:nvPr>
            <p:ph type="sldNum" idx="10"/>
          </p:nvPr>
        </p:nvSpPr>
        <p:spPr/>
        <p:txBody>
          <a:bodyPr/>
          <a:lstStyle/>
          <a:p>
            <a:pPr>
              <a:defRPr/>
            </a:pPr>
            <a:fld id="{61ACF42B-DE55-420B-A168-4ABC94ACE84D}" type="slidenum">
              <a:rPr lang="el-GR" smtClean="0"/>
              <a:pPr>
                <a:defRPr/>
              </a:pPr>
              <a:t>24</a:t>
            </a:fld>
            <a:endParaRPr lang="el-GR"/>
          </a:p>
        </p:txBody>
      </p:sp>
    </p:spTree>
    <p:extLst>
      <p:ext uri="{BB962C8B-B14F-4D97-AF65-F5344CB8AC3E}">
        <p14:creationId xmlns:p14="http://schemas.microsoft.com/office/powerpoint/2010/main" xmlns="" val="3273906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 </a:t>
            </a:r>
            <a:endParaRPr lang="de-DE" dirty="0"/>
          </a:p>
        </p:txBody>
      </p:sp>
      <p:sp>
        <p:nvSpPr>
          <p:cNvPr id="4" name="Slide Number Placeholder 3"/>
          <p:cNvSpPr>
            <a:spLocks noGrp="1"/>
          </p:cNvSpPr>
          <p:nvPr>
            <p:ph type="sldNum" idx="10"/>
          </p:nvPr>
        </p:nvSpPr>
        <p:spPr/>
        <p:txBody>
          <a:bodyPr/>
          <a:lstStyle/>
          <a:p>
            <a:pPr>
              <a:defRPr/>
            </a:pPr>
            <a:fld id="{61ACF42B-DE55-420B-A168-4ABC94ACE84D}" type="slidenum">
              <a:rPr lang="el-GR" smtClean="0"/>
              <a:pPr>
                <a:defRPr/>
              </a:pPr>
              <a:t>25</a:t>
            </a:fld>
            <a:endParaRPr lang="el-GR"/>
          </a:p>
        </p:txBody>
      </p:sp>
    </p:spTree>
    <p:extLst>
      <p:ext uri="{BB962C8B-B14F-4D97-AF65-F5344CB8AC3E}">
        <p14:creationId xmlns:p14="http://schemas.microsoft.com/office/powerpoint/2010/main" xmlns="" val="3273906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 </a:t>
            </a:r>
            <a:endParaRPr lang="de-DE" dirty="0"/>
          </a:p>
        </p:txBody>
      </p:sp>
      <p:sp>
        <p:nvSpPr>
          <p:cNvPr id="4" name="Slide Number Placeholder 3"/>
          <p:cNvSpPr>
            <a:spLocks noGrp="1"/>
          </p:cNvSpPr>
          <p:nvPr>
            <p:ph type="sldNum" idx="10"/>
          </p:nvPr>
        </p:nvSpPr>
        <p:spPr/>
        <p:txBody>
          <a:bodyPr/>
          <a:lstStyle/>
          <a:p>
            <a:pPr>
              <a:defRPr/>
            </a:pPr>
            <a:fld id="{61ACF42B-DE55-420B-A168-4ABC94ACE84D}" type="slidenum">
              <a:rPr lang="el-GR" smtClean="0"/>
              <a:pPr>
                <a:defRPr/>
              </a:pPr>
              <a:t>26</a:t>
            </a:fld>
            <a:endParaRPr lang="el-GR"/>
          </a:p>
        </p:txBody>
      </p:sp>
    </p:spTree>
    <p:extLst>
      <p:ext uri="{BB962C8B-B14F-4D97-AF65-F5344CB8AC3E}">
        <p14:creationId xmlns:p14="http://schemas.microsoft.com/office/powerpoint/2010/main" xmlns="" val="3273906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Calibri" pitchFamily="32" charset="0"/>
              </a:defRPr>
            </a:lvl1pPr>
            <a:lvl2pPr eaLnBrk="0" hangingPunct="0">
              <a:tabLst>
                <a:tab pos="723900" algn="l"/>
                <a:tab pos="1447800" algn="l"/>
                <a:tab pos="2171700" algn="l"/>
                <a:tab pos="2895600" algn="l"/>
              </a:tabLst>
              <a:defRPr>
                <a:solidFill>
                  <a:schemeClr val="bg1"/>
                </a:solidFill>
                <a:latin typeface="Calibri" pitchFamily="32" charset="0"/>
              </a:defRPr>
            </a:lvl2pPr>
            <a:lvl3pPr eaLnBrk="0" hangingPunct="0">
              <a:tabLst>
                <a:tab pos="723900" algn="l"/>
                <a:tab pos="1447800" algn="l"/>
                <a:tab pos="2171700" algn="l"/>
                <a:tab pos="2895600" algn="l"/>
              </a:tabLst>
              <a:defRPr>
                <a:solidFill>
                  <a:schemeClr val="bg1"/>
                </a:solidFill>
                <a:latin typeface="Calibri" pitchFamily="32" charset="0"/>
              </a:defRPr>
            </a:lvl3pPr>
            <a:lvl4pPr eaLnBrk="0" hangingPunct="0">
              <a:tabLst>
                <a:tab pos="723900" algn="l"/>
                <a:tab pos="1447800" algn="l"/>
                <a:tab pos="2171700" algn="l"/>
                <a:tab pos="2895600" algn="l"/>
              </a:tabLst>
              <a:defRPr>
                <a:solidFill>
                  <a:schemeClr val="bg1"/>
                </a:solidFill>
                <a:latin typeface="Calibri" pitchFamily="32" charset="0"/>
              </a:defRPr>
            </a:lvl4pPr>
            <a:lvl5pPr eaLnBrk="0" hangingPunct="0">
              <a:tabLst>
                <a:tab pos="723900" algn="l"/>
                <a:tab pos="1447800" algn="l"/>
                <a:tab pos="2171700" algn="l"/>
                <a:tab pos="2895600" algn="l"/>
              </a:tabLst>
              <a:defRPr>
                <a:solidFill>
                  <a:schemeClr val="bg1"/>
                </a:solidFill>
                <a:latin typeface="Calibri"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Calibri"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Calibri"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Calibri"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Calibri" pitchFamily="32" charset="0"/>
              </a:defRPr>
            </a:lvl9pPr>
          </a:lstStyle>
          <a:p>
            <a:pPr eaLnBrk="1" hangingPunct="1"/>
            <a:fld id="{3FEBB11B-48CF-4197-A22B-BAF1EECEFE25}" type="slidenum">
              <a:rPr lang="el-GR">
                <a:solidFill>
                  <a:srgbClr val="000000"/>
                </a:solidFill>
                <a:latin typeface="Times New Roman" pitchFamily="16" charset="0"/>
              </a:rPr>
              <a:pPr eaLnBrk="1" hangingPunct="1"/>
              <a:t>2</a:t>
            </a:fld>
            <a:endParaRPr lang="el-GR">
              <a:solidFill>
                <a:srgbClr val="000000"/>
              </a:solidFill>
              <a:latin typeface="Times New Roman" pitchFamily="16" charset="0"/>
            </a:endParaRPr>
          </a:p>
        </p:txBody>
      </p:sp>
      <p:sp>
        <p:nvSpPr>
          <p:cNvPr id="18435" name="Rectangle 1"/>
          <p:cNvSpPr txBox="1">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8436"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eaLnBrk="1" hangingPunct="1">
              <a:spcBef>
                <a:spcPts val="450"/>
              </a:spcBef>
            </a:pPr>
            <a:endParaRPr lang="de-AT" smtClean="0">
              <a:latin typeface="Calibri" pitchFamily="32" charset="0"/>
            </a:endParaRPr>
          </a:p>
        </p:txBody>
      </p:sp>
      <p:sp>
        <p:nvSpPr>
          <p:cNvPr id="1843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defRPr>
            </a:lvl9pPr>
          </a:lstStyle>
          <a:p>
            <a:pPr algn="r" eaLnBrk="1" hangingPunct="1">
              <a:buClrTx/>
              <a:buFontTx/>
              <a:buNone/>
            </a:pPr>
            <a:fld id="{CD19D2A2-C95D-4430-9C18-8C2CEE7AACB4}" type="slidenum">
              <a:rPr lang="el-GR" sz="1200">
                <a:solidFill>
                  <a:srgbClr val="000000"/>
                </a:solidFill>
              </a:rPr>
              <a:pPr algn="r" eaLnBrk="1" hangingPunct="1">
                <a:buClrTx/>
                <a:buFontTx/>
                <a:buNone/>
              </a:pPr>
              <a:t>2</a:t>
            </a:fld>
            <a:endParaRPr lang="el-GR"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4498" name="Rectangle 7"/>
          <p:cNvSpPr>
            <a:spLocks noGrp="1" noChangeArrowheads="1"/>
          </p:cNvSpPr>
          <p:nvPr>
            <p:ph type="sldNum" sz="quarter"/>
          </p:nvPr>
        </p:nvSpPr>
        <p:spPr>
          <a:extLst/>
        </p:spPr>
        <p:txBody>
          <a:bodyPr/>
          <a:lstStyle>
            <a:lvl1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1pPr>
            <a:lvl2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2pPr>
            <a:lvl3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3pPr>
            <a:lvl4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4pPr>
            <a:lvl5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9pPr>
          </a:lstStyle>
          <a:p>
            <a:pPr eaLnBrk="1" hangingPunct="1">
              <a:buSzPct val="45000"/>
              <a:buFont typeface="Wingdings" pitchFamily="2" charset="2"/>
              <a:buNone/>
              <a:defRPr/>
            </a:pPr>
            <a:fld id="{2D874B7D-3FD2-4294-84C1-FE6A83CAC14E}" type="slidenum">
              <a:rPr lang="el-GR" smtClean="0">
                <a:solidFill>
                  <a:srgbClr val="000000"/>
                </a:solidFill>
                <a:latin typeface="Times New Roman" pitchFamily="18" charset="0"/>
              </a:rPr>
              <a:pPr eaLnBrk="1" hangingPunct="1">
                <a:buSzPct val="45000"/>
                <a:buFont typeface="Wingdings" pitchFamily="2" charset="2"/>
                <a:buNone/>
                <a:defRPr/>
              </a:pPr>
              <a:t>3</a:t>
            </a:fld>
            <a:endParaRPr lang="el-GR" smtClean="0">
              <a:solidFill>
                <a:srgbClr val="000000"/>
              </a:solidFill>
              <a:latin typeface="Times New Roman" pitchFamily="18" charset="0"/>
            </a:endParaRPr>
          </a:p>
        </p:txBody>
      </p:sp>
      <p:sp>
        <p:nvSpPr>
          <p:cNvPr id="38915"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ln>
        </p:spPr>
      </p:sp>
      <p:sp>
        <p:nvSpPr>
          <p:cNvPr id="38916" name="Rectangle 2"/>
          <p:cNvSpPr>
            <a:spLocks noGrp="1" noChangeArrowheads="1"/>
          </p:cNvSpPr>
          <p:nvPr>
            <p:ph type="body" idx="1"/>
          </p:nvPr>
        </p:nvSpPr>
        <p:spPr>
          <a:xfrm>
            <a:off x="685800" y="4343400"/>
            <a:ext cx="5486400" cy="4114800"/>
          </a:xfrm>
          <a:noFill/>
        </p:spPr>
        <p:txBody>
          <a:bodyPr wrap="none" anchor="ct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AT" smtClean="0">
              <a:latin typeface="Calibri" pitchFamily="34" charset="0"/>
            </a:endParaRPr>
          </a:p>
        </p:txBody>
      </p:sp>
      <p:sp>
        <p:nvSpPr>
          <p:cNvPr id="38917"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algn="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13DF1E1-4BA6-42DA-9625-5B29758E0B5B}" type="slidenum">
              <a:rPr lang="el-GR" sz="1200">
                <a:solidFill>
                  <a:srgbClr val="000000"/>
                </a:solidFill>
              </a:rPr>
              <a:pPr algn="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a:t>
            </a:fld>
            <a:endParaRPr lang="el-GR"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p:sp>
      <p:sp>
        <p:nvSpPr>
          <p:cNvPr id="20483" name="Notes Placeholder 2"/>
          <p:cNvSpPr>
            <a:spLocks noGrp="1"/>
          </p:cNvSpPr>
          <p:nvPr>
            <p:ph type="body" idx="1"/>
          </p:nvPr>
        </p:nvSpPr>
        <p:spPr>
          <a:noFill/>
        </p:spPr>
        <p:txBody>
          <a:bodyPr/>
          <a:lstStyle/>
          <a:p>
            <a:r>
              <a:rPr lang="de-DE" smtClean="0"/>
              <a:t>Note: Informed consent for the use of this picture by the patient and physician is on record.</a:t>
            </a:r>
          </a:p>
        </p:txBody>
      </p:sp>
      <p:sp>
        <p:nvSpPr>
          <p:cNvPr id="20484" name="Slide Number Placeholder 3"/>
          <p:cNvSpPr>
            <a:spLocks noGrp="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Calibri" pitchFamily="32" charset="0"/>
              </a:defRPr>
            </a:lvl1pPr>
            <a:lvl2pPr eaLnBrk="0" hangingPunct="0">
              <a:tabLst>
                <a:tab pos="723900" algn="l"/>
                <a:tab pos="1447800" algn="l"/>
                <a:tab pos="2171700" algn="l"/>
                <a:tab pos="2895600" algn="l"/>
              </a:tabLst>
              <a:defRPr>
                <a:solidFill>
                  <a:schemeClr val="bg1"/>
                </a:solidFill>
                <a:latin typeface="Calibri" pitchFamily="32" charset="0"/>
              </a:defRPr>
            </a:lvl2pPr>
            <a:lvl3pPr eaLnBrk="0" hangingPunct="0">
              <a:tabLst>
                <a:tab pos="723900" algn="l"/>
                <a:tab pos="1447800" algn="l"/>
                <a:tab pos="2171700" algn="l"/>
                <a:tab pos="2895600" algn="l"/>
              </a:tabLst>
              <a:defRPr>
                <a:solidFill>
                  <a:schemeClr val="bg1"/>
                </a:solidFill>
                <a:latin typeface="Calibri" pitchFamily="32" charset="0"/>
              </a:defRPr>
            </a:lvl3pPr>
            <a:lvl4pPr eaLnBrk="0" hangingPunct="0">
              <a:tabLst>
                <a:tab pos="723900" algn="l"/>
                <a:tab pos="1447800" algn="l"/>
                <a:tab pos="2171700" algn="l"/>
                <a:tab pos="2895600" algn="l"/>
              </a:tabLst>
              <a:defRPr>
                <a:solidFill>
                  <a:schemeClr val="bg1"/>
                </a:solidFill>
                <a:latin typeface="Calibri" pitchFamily="32" charset="0"/>
              </a:defRPr>
            </a:lvl4pPr>
            <a:lvl5pPr eaLnBrk="0" hangingPunct="0">
              <a:tabLst>
                <a:tab pos="723900" algn="l"/>
                <a:tab pos="1447800" algn="l"/>
                <a:tab pos="2171700" algn="l"/>
                <a:tab pos="2895600" algn="l"/>
              </a:tabLst>
              <a:defRPr>
                <a:solidFill>
                  <a:schemeClr val="bg1"/>
                </a:solidFill>
                <a:latin typeface="Calibri"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Calibri"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Calibri"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Calibri"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Calibri" pitchFamily="32" charset="0"/>
              </a:defRPr>
            </a:lvl9pPr>
          </a:lstStyle>
          <a:p>
            <a:pPr eaLnBrk="1" hangingPunct="1"/>
            <a:fld id="{3951A1E0-91C9-41D4-BEA8-989772F87498}" type="slidenum">
              <a:rPr lang="de-DE">
                <a:solidFill>
                  <a:srgbClr val="000000"/>
                </a:solidFill>
                <a:latin typeface="Times New Roman" pitchFamily="16" charset="0"/>
              </a:rPr>
              <a:pPr eaLnBrk="1" hangingPunct="1"/>
              <a:t>5</a:t>
            </a:fld>
            <a:endParaRPr lang="de-DE">
              <a:solidFill>
                <a:srgbClr val="000000"/>
              </a:solidFill>
              <a:latin typeface="Times New Roman" pitchFamily="16"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Note: The ruler was provided by IRCT Copenhagen (www.irct.org) and can be ordered from this organisation.</a:t>
            </a:r>
          </a:p>
          <a:p>
            <a:endParaRPr lang="de-DE" dirty="0"/>
          </a:p>
        </p:txBody>
      </p:sp>
      <p:sp>
        <p:nvSpPr>
          <p:cNvPr id="4" name="Slide Number Placeholder 3"/>
          <p:cNvSpPr>
            <a:spLocks noGrp="1"/>
          </p:cNvSpPr>
          <p:nvPr>
            <p:ph type="sldNum" idx="10"/>
          </p:nvPr>
        </p:nvSpPr>
        <p:spPr/>
        <p:txBody>
          <a:bodyPr/>
          <a:lstStyle/>
          <a:p>
            <a:pPr>
              <a:defRPr/>
            </a:pPr>
            <a:fld id="{61ACF42B-DE55-420B-A168-4ABC94ACE84D}" type="slidenum">
              <a:rPr lang="el-GR" smtClean="0"/>
              <a:pPr>
                <a:defRPr/>
              </a:pPr>
              <a:t>6</a:t>
            </a:fld>
            <a:endParaRPr lang="el-GR"/>
          </a:p>
        </p:txBody>
      </p:sp>
    </p:spTree>
    <p:extLst>
      <p:ext uri="{BB962C8B-B14F-4D97-AF65-F5344CB8AC3E}">
        <p14:creationId xmlns:p14="http://schemas.microsoft.com/office/powerpoint/2010/main" xmlns="" val="3113132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Note: The ruler was provided by IRCT Copenhagen (www.irct.org) and can be ordered from this organisation</a:t>
            </a:r>
            <a:endParaRPr lang="de-DE" dirty="0"/>
          </a:p>
        </p:txBody>
      </p:sp>
      <p:sp>
        <p:nvSpPr>
          <p:cNvPr id="4" name="Slide Number Placeholder 3"/>
          <p:cNvSpPr>
            <a:spLocks noGrp="1"/>
          </p:cNvSpPr>
          <p:nvPr>
            <p:ph type="sldNum" idx="10"/>
          </p:nvPr>
        </p:nvSpPr>
        <p:spPr/>
        <p:txBody>
          <a:bodyPr/>
          <a:lstStyle/>
          <a:p>
            <a:pPr>
              <a:defRPr/>
            </a:pPr>
            <a:fld id="{61ACF42B-DE55-420B-A168-4ABC94ACE84D}" type="slidenum">
              <a:rPr lang="el-GR" smtClean="0"/>
              <a:pPr>
                <a:defRPr/>
              </a:pPr>
              <a:t>7</a:t>
            </a:fld>
            <a:endParaRPr lang="el-GR"/>
          </a:p>
        </p:txBody>
      </p:sp>
    </p:spTree>
    <p:extLst>
      <p:ext uri="{BB962C8B-B14F-4D97-AF65-F5344CB8AC3E}">
        <p14:creationId xmlns:p14="http://schemas.microsoft.com/office/powerpoint/2010/main" xmlns="" val="2789852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Metadata are „inherent“ data such as the „bit“ (number of electronic pixels, indicating size). Professional forensic evidence preservation systems prevent</a:t>
            </a:r>
            <a:r>
              <a:rPr lang="de-DE" baseline="0" dirty="0" smtClean="0"/>
              <a:t> tampering of evidence by preventing change of data. </a:t>
            </a:r>
            <a:br>
              <a:rPr lang="de-DE" baseline="0" dirty="0" smtClean="0"/>
            </a:br>
            <a:endParaRPr lang="de-DE" baseline="0" dirty="0" smtClean="0"/>
          </a:p>
          <a:p>
            <a:r>
              <a:rPr lang="de-DE" baseline="0" dirty="0" smtClean="0"/>
              <a:t>For further literature sse also</a:t>
            </a:r>
          </a:p>
          <a:p>
            <a:r>
              <a:rPr lang="de-DE" dirty="0" smtClean="0">
                <a:effectLst/>
              </a:rPr>
              <a:t>1. </a:t>
            </a:r>
          </a:p>
          <a:p>
            <a:r>
              <a:rPr lang="de-DE" dirty="0" smtClean="0">
                <a:effectLst/>
              </a:rPr>
              <a:t>Marin N, Buszka JM. Alternate Light Source Imaging: Forensic Photography Techniques. Anderson Publishing; 2013. </a:t>
            </a:r>
          </a:p>
          <a:p>
            <a:r>
              <a:rPr lang="de-DE" dirty="0" smtClean="0">
                <a:effectLst/>
              </a:rPr>
              <a:t>2. </a:t>
            </a:r>
          </a:p>
          <a:p>
            <a:r>
              <a:rPr lang="de-DE" dirty="0" smtClean="0">
                <a:effectLst/>
              </a:rPr>
              <a:t>Blitzer HL, Jacobia J. Forensic Digital Imaging and Photography. 1st Aufl. Academic Press; 2001. </a:t>
            </a:r>
          </a:p>
          <a:p>
            <a:r>
              <a:rPr lang="de-DE" dirty="0" smtClean="0">
                <a:effectLst/>
              </a:rPr>
              <a:t>3. </a:t>
            </a:r>
          </a:p>
          <a:p>
            <a:r>
              <a:rPr lang="de-DE" dirty="0" smtClean="0">
                <a:effectLst/>
              </a:rPr>
              <a:t>Calderwood A. Forensic Photography. Focal Press; 2005. </a:t>
            </a:r>
          </a:p>
          <a:p>
            <a:r>
              <a:rPr lang="de-DE" dirty="0" smtClean="0">
                <a:effectLst/>
              </a:rPr>
              <a:t>4. </a:t>
            </a:r>
          </a:p>
          <a:p>
            <a:r>
              <a:rPr lang="de-DE" dirty="0" smtClean="0">
                <a:effectLst/>
              </a:rPr>
              <a:t>Duckworth JE. Forensic Photography. Charles C Thomas Pub Ltd; 1983. </a:t>
            </a:r>
          </a:p>
          <a:p>
            <a:endParaRPr lang="de-DE" baseline="0" dirty="0" smtClean="0"/>
          </a:p>
          <a:p>
            <a:endParaRPr lang="de-DE" dirty="0"/>
          </a:p>
        </p:txBody>
      </p:sp>
      <p:sp>
        <p:nvSpPr>
          <p:cNvPr id="4" name="Slide Number Placeholder 3"/>
          <p:cNvSpPr>
            <a:spLocks noGrp="1"/>
          </p:cNvSpPr>
          <p:nvPr>
            <p:ph type="sldNum" idx="10"/>
          </p:nvPr>
        </p:nvSpPr>
        <p:spPr/>
        <p:txBody>
          <a:bodyPr/>
          <a:lstStyle/>
          <a:p>
            <a:pPr>
              <a:defRPr/>
            </a:pPr>
            <a:fld id="{61ACF42B-DE55-420B-A168-4ABC94ACE84D}" type="slidenum">
              <a:rPr lang="el-GR" smtClean="0"/>
              <a:pPr>
                <a:defRPr/>
              </a:pPr>
              <a:t>8</a:t>
            </a:fld>
            <a:endParaRPr lang="el-GR"/>
          </a:p>
        </p:txBody>
      </p:sp>
    </p:spTree>
    <p:extLst>
      <p:ext uri="{BB962C8B-B14F-4D97-AF65-F5344CB8AC3E}">
        <p14:creationId xmlns:p14="http://schemas.microsoft.com/office/powerpoint/2010/main" xmlns="" val="1045603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idx="10"/>
          </p:nvPr>
        </p:nvSpPr>
        <p:spPr/>
        <p:txBody>
          <a:bodyPr/>
          <a:lstStyle/>
          <a:p>
            <a:pPr>
              <a:defRPr/>
            </a:pPr>
            <a:fld id="{61ACF42B-DE55-420B-A168-4ABC94ACE84D}" type="slidenum">
              <a:rPr lang="el-GR" smtClean="0"/>
              <a:pPr>
                <a:defRPr/>
              </a:pPr>
              <a:t>9</a:t>
            </a:fld>
            <a:endParaRPr lang="el-GR"/>
          </a:p>
        </p:txBody>
      </p:sp>
    </p:spTree>
    <p:extLst>
      <p:ext uri="{BB962C8B-B14F-4D97-AF65-F5344CB8AC3E}">
        <p14:creationId xmlns:p14="http://schemas.microsoft.com/office/powerpoint/2010/main" xmlns="" val="3594868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 </a:t>
            </a:r>
            <a:endParaRPr lang="de-DE" dirty="0"/>
          </a:p>
        </p:txBody>
      </p:sp>
      <p:sp>
        <p:nvSpPr>
          <p:cNvPr id="4" name="Slide Number Placeholder 3"/>
          <p:cNvSpPr>
            <a:spLocks noGrp="1"/>
          </p:cNvSpPr>
          <p:nvPr>
            <p:ph type="sldNum" idx="10"/>
          </p:nvPr>
        </p:nvSpPr>
        <p:spPr/>
        <p:txBody>
          <a:bodyPr/>
          <a:lstStyle/>
          <a:p>
            <a:pPr>
              <a:defRPr/>
            </a:pPr>
            <a:fld id="{61ACF42B-DE55-420B-A168-4ABC94ACE84D}" type="slidenum">
              <a:rPr lang="el-GR" smtClean="0"/>
              <a:pPr>
                <a:defRPr/>
              </a:pPr>
              <a:t>14</a:t>
            </a:fld>
            <a:endParaRPr lang="el-GR"/>
          </a:p>
        </p:txBody>
      </p:sp>
    </p:spTree>
    <p:extLst>
      <p:ext uri="{BB962C8B-B14F-4D97-AF65-F5344CB8AC3E}">
        <p14:creationId xmlns:p14="http://schemas.microsoft.com/office/powerpoint/2010/main" xmlns="" val="871053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Tree>
    <p:extLst>
      <p:ext uri="{BB962C8B-B14F-4D97-AF65-F5344CB8AC3E}">
        <p14:creationId xmlns:p14="http://schemas.microsoft.com/office/powerpoint/2010/main" xmlns="" val="3921726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xmlns="" val="3467947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7338" y="-107950"/>
            <a:ext cx="2058987" cy="62325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107950"/>
            <a:ext cx="6027738" cy="6232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xmlns="" val="1778987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Tree>
    <p:extLst>
      <p:ext uri="{BB962C8B-B14F-4D97-AF65-F5344CB8AC3E}">
        <p14:creationId xmlns:p14="http://schemas.microsoft.com/office/powerpoint/2010/main" xmlns="" val="34134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xmlns="" val="550000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163207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125538"/>
            <a:ext cx="4037013" cy="4999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6613" y="1125538"/>
            <a:ext cx="4038600" cy="4999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xmlns="" val="558871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xmlns="" val="2646122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xmlns="" val="1045014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72795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50861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xmlns="" val="3971467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753947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xmlns="" val="23007821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7338" y="-107950"/>
            <a:ext cx="2058987" cy="62325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107950"/>
            <a:ext cx="6027738" cy="6232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xmlns="" val="1532742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68313" y="-107950"/>
            <a:ext cx="8228012" cy="1311275"/>
          </a:xfrm>
        </p:spPr>
        <p:txBody>
          <a:bodyPr/>
          <a:lstStyle/>
          <a:p>
            <a:r>
              <a:rPr lang="en-US" smtClean="0"/>
              <a:t>Click to edit Master title style</a:t>
            </a:r>
            <a:endParaRPr lang="de-AT"/>
          </a:p>
        </p:txBody>
      </p:sp>
      <p:pic>
        <p:nvPicPr>
          <p:cNvPr id="3" name="Picture 2" descr="image2.jpeg"/>
          <p:cNvPicPr>
            <a:picLocks noChangeAspect="1"/>
          </p:cNvPicPr>
          <p:nvPr userDrawn="1"/>
        </p:nvPicPr>
        <p:blipFill>
          <a:blip r:embed="rId2" cstate="print"/>
          <a:stretch>
            <a:fillRect/>
          </a:stretch>
        </p:blipFill>
        <p:spPr>
          <a:xfrm>
            <a:off x="9525" y="0"/>
            <a:ext cx="9124950" cy="6858000"/>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Tree>
    <p:extLst>
      <p:ext uri="{BB962C8B-B14F-4D97-AF65-F5344CB8AC3E}">
        <p14:creationId xmlns:p14="http://schemas.microsoft.com/office/powerpoint/2010/main" xmlns="" val="12738793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xmlns="" val="15109228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2874413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125538"/>
            <a:ext cx="4037013" cy="4999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6613" y="1125538"/>
            <a:ext cx="4038600" cy="4999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xmlns="" val="29724953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xmlns="" val="19876132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xmlns="" val="1637648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0240001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68969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125894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5718459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xmlns="" val="3135290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7338" y="-107950"/>
            <a:ext cx="2058987" cy="62325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107950"/>
            <a:ext cx="6027738" cy="6232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xmlns="" val="532712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125538"/>
            <a:ext cx="4037013" cy="4999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6613" y="1125538"/>
            <a:ext cx="4038600" cy="4999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xmlns="" val="1974531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xmlns="" val="1398514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xmlns="" val="3569386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87626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901687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724072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4.jpeg"/><Relationship Id="rId2" Type="http://schemas.openxmlformats.org/officeDocument/2006/relationships/slideLayout" Target="../slideLayouts/slideLayout13.xml"/><Relationship Id="rId16"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6.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image" Target="../media/image4.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68313" y="-107950"/>
            <a:ext cx="8228012" cy="13112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Klicken Sie, um das Format des Titeltextes zu bearbeiten</a:t>
            </a:r>
          </a:p>
        </p:txBody>
      </p:sp>
      <p:sp>
        <p:nvSpPr>
          <p:cNvPr id="1027" name="Rectangle 2"/>
          <p:cNvSpPr>
            <a:spLocks noGrp="1" noChangeArrowheads="1"/>
          </p:cNvSpPr>
          <p:nvPr>
            <p:ph type="body" idx="1"/>
          </p:nvPr>
        </p:nvSpPr>
        <p:spPr bwMode="auto">
          <a:xfrm>
            <a:off x="457200" y="1125538"/>
            <a:ext cx="8228013" cy="49990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Klicken Sie, um die Formate des Gliederungstextes zu bearbeiten</a:t>
            </a:r>
          </a:p>
          <a:p>
            <a:pPr lvl="1"/>
            <a:r>
              <a:rPr lang="en-GB" smtClean="0"/>
              <a:t>Zweite Gliederungsebene</a:t>
            </a:r>
          </a:p>
          <a:p>
            <a:pPr lvl="2"/>
            <a:r>
              <a:rPr lang="en-GB" smtClean="0"/>
              <a:t>Dritte Gliederungsebene</a:t>
            </a:r>
          </a:p>
          <a:p>
            <a:pPr lvl="3"/>
            <a:r>
              <a:rPr lang="en-GB" smtClean="0"/>
              <a:t>Vierte Gliederungsebene</a:t>
            </a:r>
          </a:p>
          <a:p>
            <a:pPr lvl="4"/>
            <a:r>
              <a:rPr lang="en-GB" smtClean="0"/>
              <a:t>Fünfte Gliederungsebene</a:t>
            </a:r>
          </a:p>
          <a:p>
            <a:pPr lvl="4"/>
            <a:r>
              <a:rPr lang="en-GB" smtClean="0"/>
              <a:t>Sechste Gliederungsebene</a:t>
            </a:r>
          </a:p>
          <a:p>
            <a:pPr lvl="4"/>
            <a:r>
              <a:rPr lang="en-GB" smtClean="0"/>
              <a:t>Siebente Gliederungsebene</a:t>
            </a:r>
          </a:p>
          <a:p>
            <a:pPr lvl="4"/>
            <a:r>
              <a:rPr lang="en-GB" smtClean="0"/>
              <a:t>Achte Gliederungsebene</a:t>
            </a:r>
          </a:p>
          <a:p>
            <a:pPr lvl="4"/>
            <a:r>
              <a:rPr lang="en-GB" smtClean="0"/>
              <a:t>Neunte Gliederungsebene</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4000" b="1">
          <a:solidFill>
            <a:srgbClr val="376092"/>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4000" b="1">
          <a:solidFill>
            <a:srgbClr val="376092"/>
          </a:solidFill>
          <a:latin typeface="Trebuchet MS" pitchFamily="32" charset="0"/>
        </a:defRPr>
      </a:lvl2pPr>
      <a:lvl3pPr algn="ctr" defTabSz="449263" rtl="0" eaLnBrk="0" fontAlgn="base" hangingPunct="0">
        <a:spcBef>
          <a:spcPct val="0"/>
        </a:spcBef>
        <a:spcAft>
          <a:spcPct val="0"/>
        </a:spcAft>
        <a:buClr>
          <a:srgbClr val="000000"/>
        </a:buClr>
        <a:buSzPct val="100000"/>
        <a:buFont typeface="Times New Roman" pitchFamily="16" charset="0"/>
        <a:defRPr sz="4000" b="1">
          <a:solidFill>
            <a:srgbClr val="376092"/>
          </a:solidFill>
          <a:latin typeface="Trebuchet MS" pitchFamily="32" charset="0"/>
        </a:defRPr>
      </a:lvl3pPr>
      <a:lvl4pPr algn="ctr" defTabSz="449263" rtl="0" eaLnBrk="0" fontAlgn="base" hangingPunct="0">
        <a:spcBef>
          <a:spcPct val="0"/>
        </a:spcBef>
        <a:spcAft>
          <a:spcPct val="0"/>
        </a:spcAft>
        <a:buClr>
          <a:srgbClr val="000000"/>
        </a:buClr>
        <a:buSzPct val="100000"/>
        <a:buFont typeface="Times New Roman" pitchFamily="16" charset="0"/>
        <a:defRPr sz="4000" b="1">
          <a:solidFill>
            <a:srgbClr val="376092"/>
          </a:solidFill>
          <a:latin typeface="Trebuchet MS" pitchFamily="32" charset="0"/>
        </a:defRPr>
      </a:lvl4pPr>
      <a:lvl5pPr algn="ctr" defTabSz="449263" rtl="0" eaLnBrk="0" fontAlgn="base" hangingPunct="0">
        <a:spcBef>
          <a:spcPct val="0"/>
        </a:spcBef>
        <a:spcAft>
          <a:spcPct val="0"/>
        </a:spcAft>
        <a:buClr>
          <a:srgbClr val="000000"/>
        </a:buClr>
        <a:buSzPct val="100000"/>
        <a:buFont typeface="Times New Roman" pitchFamily="16" charset="0"/>
        <a:defRPr sz="4000" b="1">
          <a:solidFill>
            <a:srgbClr val="376092"/>
          </a:solidFill>
          <a:latin typeface="Trebuchet MS" pitchFamily="32" charset="0"/>
        </a:defRPr>
      </a:lvl5pPr>
      <a:lvl6pPr marL="2514600" indent="-228600" algn="ctr" defTabSz="449263" rtl="0" fontAlgn="base">
        <a:spcBef>
          <a:spcPct val="0"/>
        </a:spcBef>
        <a:spcAft>
          <a:spcPct val="0"/>
        </a:spcAft>
        <a:buClr>
          <a:srgbClr val="000000"/>
        </a:buClr>
        <a:buSzPct val="100000"/>
        <a:buFont typeface="Times New Roman" pitchFamily="16" charset="0"/>
        <a:defRPr sz="4000" b="1">
          <a:solidFill>
            <a:srgbClr val="376092"/>
          </a:solidFill>
          <a:latin typeface="Trebuchet MS" pitchFamily="32" charset="0"/>
        </a:defRPr>
      </a:lvl6pPr>
      <a:lvl7pPr marL="2971800" indent="-228600" algn="ctr" defTabSz="449263" rtl="0" fontAlgn="base">
        <a:spcBef>
          <a:spcPct val="0"/>
        </a:spcBef>
        <a:spcAft>
          <a:spcPct val="0"/>
        </a:spcAft>
        <a:buClr>
          <a:srgbClr val="000000"/>
        </a:buClr>
        <a:buSzPct val="100000"/>
        <a:buFont typeface="Times New Roman" pitchFamily="16" charset="0"/>
        <a:defRPr sz="4000" b="1">
          <a:solidFill>
            <a:srgbClr val="376092"/>
          </a:solidFill>
          <a:latin typeface="Trebuchet MS" pitchFamily="32" charset="0"/>
        </a:defRPr>
      </a:lvl7pPr>
      <a:lvl8pPr marL="3429000" indent="-228600" algn="ctr" defTabSz="449263" rtl="0" fontAlgn="base">
        <a:spcBef>
          <a:spcPct val="0"/>
        </a:spcBef>
        <a:spcAft>
          <a:spcPct val="0"/>
        </a:spcAft>
        <a:buClr>
          <a:srgbClr val="000000"/>
        </a:buClr>
        <a:buSzPct val="100000"/>
        <a:buFont typeface="Times New Roman" pitchFamily="16" charset="0"/>
        <a:defRPr sz="4000" b="1">
          <a:solidFill>
            <a:srgbClr val="376092"/>
          </a:solidFill>
          <a:latin typeface="Trebuchet MS" pitchFamily="32" charset="0"/>
        </a:defRPr>
      </a:lvl8pPr>
      <a:lvl9pPr marL="3886200" indent="-228600" algn="ctr" defTabSz="449263" rtl="0" fontAlgn="base">
        <a:spcBef>
          <a:spcPct val="0"/>
        </a:spcBef>
        <a:spcAft>
          <a:spcPct val="0"/>
        </a:spcAft>
        <a:buClr>
          <a:srgbClr val="000000"/>
        </a:buClr>
        <a:buSzPct val="100000"/>
        <a:buFont typeface="Times New Roman" pitchFamily="16" charset="0"/>
        <a:defRPr sz="4000" b="1">
          <a:solidFill>
            <a:srgbClr val="376092"/>
          </a:solidFill>
          <a:latin typeface="Trebuchet MS" pitchFamily="32"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262626"/>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262626"/>
          </a:solidFill>
          <a:latin typeface="+mn-lt"/>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262626"/>
          </a:solidFill>
          <a:latin typeface="+mn-lt"/>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262626"/>
          </a:solidFill>
          <a:latin typeface="+mn-lt"/>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262626"/>
          </a:solidFill>
          <a:latin typeface="+mn-lt"/>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262626"/>
          </a:solidFill>
          <a:latin typeface="+mn-lt"/>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262626"/>
          </a:solidFill>
          <a:latin typeface="+mn-lt"/>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262626"/>
          </a:solidFill>
          <a:latin typeface="+mn-lt"/>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262626"/>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7034213" y="6500813"/>
            <a:ext cx="823912" cy="28733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3075" name="Picture 2"/>
          <p:cNvPicPr>
            <a:picLocks noChangeAspect="1" noChangeArrowheads="1"/>
          </p:cNvPicPr>
          <p:nvPr/>
        </p:nvPicPr>
        <p:blipFill>
          <a:blip r:embed="rId16" cstate="print">
            <a:extLst>
              <a:ext uri="{28A0092B-C50C-407E-A947-70E740481C1C}">
                <a14:useLocalDpi xmlns:a14="http://schemas.microsoft.com/office/drawing/2010/main" xmlns="" val="0"/>
              </a:ext>
            </a:extLst>
          </a:blip>
          <a:srcRect l="1314" t="3102" r="63214" b="37788"/>
          <a:stretch>
            <a:fillRect/>
          </a:stretch>
        </p:blipFill>
        <p:spPr bwMode="auto">
          <a:xfrm>
            <a:off x="7907338" y="6494463"/>
            <a:ext cx="409575" cy="287337"/>
          </a:xfrm>
          <a:prstGeom prst="rect">
            <a:avLst/>
          </a:prstGeom>
          <a:noFill/>
          <a:ln>
            <a:noFill/>
          </a:ln>
          <a:effectLst/>
          <a:extLst>
            <a:ext uri="{909E8E84-426E-40DD-AFC4-6F175D3DCCD1}">
              <a14:hiddenFill xmlns:a14="http://schemas.microsoft.com/office/drawing/2010/main" xmlns="">
                <a:blipFill dpi="0" rotWithShape="0">
                  <a:blip/>
                  <a:srcRect l="1314" t="3102" r="63214" b="37788"/>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3076" name="Picture 3"/>
          <p:cNvPicPr>
            <a:picLocks noChangeAspect="1" noChangeArrowheads="1"/>
          </p:cNvPicPr>
          <p:nvPr/>
        </p:nvPicPr>
        <p:blipFill>
          <a:blip r:embed="rId17" cstate="print">
            <a:extLst>
              <a:ext uri="{28A0092B-C50C-407E-A947-70E740481C1C}">
                <a14:useLocalDpi xmlns:a14="http://schemas.microsoft.com/office/drawing/2010/main" xmlns="" val="0"/>
              </a:ext>
            </a:extLst>
          </a:blip>
          <a:srcRect l="38107" r="7919" b="52925"/>
          <a:stretch>
            <a:fillRect/>
          </a:stretch>
        </p:blipFill>
        <p:spPr bwMode="auto">
          <a:xfrm>
            <a:off x="8299450" y="6491288"/>
            <a:ext cx="788988" cy="287337"/>
          </a:xfrm>
          <a:prstGeom prst="rect">
            <a:avLst/>
          </a:prstGeom>
          <a:noFill/>
          <a:ln>
            <a:noFill/>
          </a:ln>
          <a:effectLst/>
          <a:extLst>
            <a:ext uri="{909E8E84-426E-40DD-AFC4-6F175D3DCCD1}">
              <a14:hiddenFill xmlns:a14="http://schemas.microsoft.com/office/drawing/2010/main" xmlns="">
                <a:blipFill dpi="0" rotWithShape="0">
                  <a:blip/>
                  <a:srcRect l="38107" r="7919" b="52925"/>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077" name="Rectangle 4"/>
          <p:cNvSpPr>
            <a:spLocks noGrp="1" noChangeArrowheads="1"/>
          </p:cNvSpPr>
          <p:nvPr>
            <p:ph type="title"/>
          </p:nvPr>
        </p:nvSpPr>
        <p:spPr bwMode="auto">
          <a:xfrm>
            <a:off x="468313" y="-107950"/>
            <a:ext cx="8228012" cy="13112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Klicken Sie, um das Format des Titeltextes zu bearbeiten</a:t>
            </a:r>
          </a:p>
        </p:txBody>
      </p:sp>
      <p:sp>
        <p:nvSpPr>
          <p:cNvPr id="3078" name="Rectangle 5"/>
          <p:cNvSpPr>
            <a:spLocks noGrp="1" noChangeArrowheads="1"/>
          </p:cNvSpPr>
          <p:nvPr>
            <p:ph type="body" idx="1"/>
          </p:nvPr>
        </p:nvSpPr>
        <p:spPr bwMode="auto">
          <a:xfrm>
            <a:off x="457200" y="1125538"/>
            <a:ext cx="8228013" cy="49990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Klicken Sie, um die Formate des Gliederungstextes zu bearbeiten</a:t>
            </a:r>
          </a:p>
          <a:p>
            <a:pPr lvl="1"/>
            <a:r>
              <a:rPr lang="en-GB" smtClean="0"/>
              <a:t>Zweite Gliederungsebene</a:t>
            </a:r>
          </a:p>
          <a:p>
            <a:pPr lvl="2"/>
            <a:r>
              <a:rPr lang="en-GB" smtClean="0"/>
              <a:t>Dritte Gliederungsebene</a:t>
            </a:r>
          </a:p>
          <a:p>
            <a:pPr lvl="3"/>
            <a:r>
              <a:rPr lang="en-GB" smtClean="0"/>
              <a:t>Vierte Gliederungsebene</a:t>
            </a:r>
          </a:p>
          <a:p>
            <a:pPr lvl="4"/>
            <a:r>
              <a:rPr lang="en-GB" smtClean="0"/>
              <a:t>Fünfte Gliederungsebene</a:t>
            </a:r>
          </a:p>
          <a:p>
            <a:pPr lvl="4"/>
            <a:r>
              <a:rPr lang="en-GB" smtClean="0"/>
              <a:t>Sechste Gliederungsebene</a:t>
            </a:r>
          </a:p>
          <a:p>
            <a:pPr lvl="4"/>
            <a:r>
              <a:rPr lang="en-GB" smtClean="0"/>
              <a:t>Siebente Gliederungsebene</a:t>
            </a:r>
          </a:p>
          <a:p>
            <a:pPr lvl="4"/>
            <a:r>
              <a:rPr lang="en-GB" smtClean="0"/>
              <a:t>Achte Gliederungsebene</a:t>
            </a:r>
          </a:p>
          <a:p>
            <a:pPr lvl="4"/>
            <a:r>
              <a:rPr lang="en-GB" smtClean="0"/>
              <a:t>Neunte Gliederungsebene</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97" r:id="rId12"/>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4000" b="1">
          <a:solidFill>
            <a:srgbClr val="376092"/>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4000" b="1">
          <a:solidFill>
            <a:srgbClr val="376092"/>
          </a:solidFill>
          <a:latin typeface="Trebuchet MS" pitchFamily="32" charset="0"/>
        </a:defRPr>
      </a:lvl2pPr>
      <a:lvl3pPr algn="ctr" defTabSz="449263" rtl="0" eaLnBrk="0" fontAlgn="base" hangingPunct="0">
        <a:spcBef>
          <a:spcPct val="0"/>
        </a:spcBef>
        <a:spcAft>
          <a:spcPct val="0"/>
        </a:spcAft>
        <a:buClr>
          <a:srgbClr val="000000"/>
        </a:buClr>
        <a:buSzPct val="100000"/>
        <a:buFont typeface="Times New Roman" pitchFamily="16" charset="0"/>
        <a:defRPr sz="4000" b="1">
          <a:solidFill>
            <a:srgbClr val="376092"/>
          </a:solidFill>
          <a:latin typeface="Trebuchet MS" pitchFamily="32" charset="0"/>
        </a:defRPr>
      </a:lvl3pPr>
      <a:lvl4pPr algn="ctr" defTabSz="449263" rtl="0" eaLnBrk="0" fontAlgn="base" hangingPunct="0">
        <a:spcBef>
          <a:spcPct val="0"/>
        </a:spcBef>
        <a:spcAft>
          <a:spcPct val="0"/>
        </a:spcAft>
        <a:buClr>
          <a:srgbClr val="000000"/>
        </a:buClr>
        <a:buSzPct val="100000"/>
        <a:buFont typeface="Times New Roman" pitchFamily="16" charset="0"/>
        <a:defRPr sz="4000" b="1">
          <a:solidFill>
            <a:srgbClr val="376092"/>
          </a:solidFill>
          <a:latin typeface="Trebuchet MS" pitchFamily="32" charset="0"/>
        </a:defRPr>
      </a:lvl4pPr>
      <a:lvl5pPr algn="ctr" defTabSz="449263" rtl="0" eaLnBrk="0" fontAlgn="base" hangingPunct="0">
        <a:spcBef>
          <a:spcPct val="0"/>
        </a:spcBef>
        <a:spcAft>
          <a:spcPct val="0"/>
        </a:spcAft>
        <a:buClr>
          <a:srgbClr val="000000"/>
        </a:buClr>
        <a:buSzPct val="100000"/>
        <a:buFont typeface="Times New Roman" pitchFamily="16" charset="0"/>
        <a:defRPr sz="4000" b="1">
          <a:solidFill>
            <a:srgbClr val="376092"/>
          </a:solidFill>
          <a:latin typeface="Trebuchet MS" pitchFamily="32" charset="0"/>
        </a:defRPr>
      </a:lvl5pPr>
      <a:lvl6pPr marL="2514600" indent="-228600" algn="ctr" defTabSz="449263" rtl="0" fontAlgn="base">
        <a:spcBef>
          <a:spcPct val="0"/>
        </a:spcBef>
        <a:spcAft>
          <a:spcPct val="0"/>
        </a:spcAft>
        <a:buClr>
          <a:srgbClr val="000000"/>
        </a:buClr>
        <a:buSzPct val="100000"/>
        <a:buFont typeface="Times New Roman" pitchFamily="16" charset="0"/>
        <a:defRPr sz="4000" b="1">
          <a:solidFill>
            <a:srgbClr val="376092"/>
          </a:solidFill>
          <a:latin typeface="Trebuchet MS" pitchFamily="32" charset="0"/>
        </a:defRPr>
      </a:lvl6pPr>
      <a:lvl7pPr marL="2971800" indent="-228600" algn="ctr" defTabSz="449263" rtl="0" fontAlgn="base">
        <a:spcBef>
          <a:spcPct val="0"/>
        </a:spcBef>
        <a:spcAft>
          <a:spcPct val="0"/>
        </a:spcAft>
        <a:buClr>
          <a:srgbClr val="000000"/>
        </a:buClr>
        <a:buSzPct val="100000"/>
        <a:buFont typeface="Times New Roman" pitchFamily="16" charset="0"/>
        <a:defRPr sz="4000" b="1">
          <a:solidFill>
            <a:srgbClr val="376092"/>
          </a:solidFill>
          <a:latin typeface="Trebuchet MS" pitchFamily="32" charset="0"/>
        </a:defRPr>
      </a:lvl7pPr>
      <a:lvl8pPr marL="3429000" indent="-228600" algn="ctr" defTabSz="449263" rtl="0" fontAlgn="base">
        <a:spcBef>
          <a:spcPct val="0"/>
        </a:spcBef>
        <a:spcAft>
          <a:spcPct val="0"/>
        </a:spcAft>
        <a:buClr>
          <a:srgbClr val="000000"/>
        </a:buClr>
        <a:buSzPct val="100000"/>
        <a:buFont typeface="Times New Roman" pitchFamily="16" charset="0"/>
        <a:defRPr sz="4000" b="1">
          <a:solidFill>
            <a:srgbClr val="376092"/>
          </a:solidFill>
          <a:latin typeface="Trebuchet MS" pitchFamily="32" charset="0"/>
        </a:defRPr>
      </a:lvl8pPr>
      <a:lvl9pPr marL="3886200" indent="-228600" algn="ctr" defTabSz="449263" rtl="0" fontAlgn="base">
        <a:spcBef>
          <a:spcPct val="0"/>
        </a:spcBef>
        <a:spcAft>
          <a:spcPct val="0"/>
        </a:spcAft>
        <a:buClr>
          <a:srgbClr val="000000"/>
        </a:buClr>
        <a:buSzPct val="100000"/>
        <a:buFont typeface="Times New Roman" pitchFamily="16" charset="0"/>
        <a:defRPr sz="4000" b="1">
          <a:solidFill>
            <a:srgbClr val="376092"/>
          </a:solidFill>
          <a:latin typeface="Trebuchet MS" pitchFamily="32"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262626"/>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262626"/>
          </a:solidFill>
          <a:latin typeface="+mn-lt"/>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262626"/>
          </a:solidFill>
          <a:latin typeface="+mn-lt"/>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262626"/>
          </a:solidFill>
          <a:latin typeface="+mn-lt"/>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262626"/>
          </a:solidFill>
          <a:latin typeface="+mn-lt"/>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262626"/>
          </a:solidFill>
          <a:latin typeface="+mn-lt"/>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262626"/>
          </a:solidFill>
          <a:latin typeface="+mn-lt"/>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262626"/>
          </a:solidFill>
          <a:latin typeface="+mn-lt"/>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262626"/>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7034213" y="6500813"/>
            <a:ext cx="823912" cy="28733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4099" name="Picture 2"/>
          <p:cNvPicPr>
            <a:picLocks noChangeAspect="1" noChangeArrowheads="1"/>
          </p:cNvPicPr>
          <p:nvPr/>
        </p:nvPicPr>
        <p:blipFill>
          <a:blip r:embed="rId15" cstate="print">
            <a:extLst>
              <a:ext uri="{28A0092B-C50C-407E-A947-70E740481C1C}">
                <a14:useLocalDpi xmlns:a14="http://schemas.microsoft.com/office/drawing/2010/main" xmlns="" val="0"/>
              </a:ext>
            </a:extLst>
          </a:blip>
          <a:srcRect l="1314" t="3102" r="63214" b="37788"/>
          <a:stretch>
            <a:fillRect/>
          </a:stretch>
        </p:blipFill>
        <p:spPr bwMode="auto">
          <a:xfrm>
            <a:off x="7907338" y="6494463"/>
            <a:ext cx="409575" cy="287337"/>
          </a:xfrm>
          <a:prstGeom prst="rect">
            <a:avLst/>
          </a:prstGeom>
          <a:noFill/>
          <a:ln>
            <a:noFill/>
          </a:ln>
          <a:effectLst/>
          <a:extLst>
            <a:ext uri="{909E8E84-426E-40DD-AFC4-6F175D3DCCD1}">
              <a14:hiddenFill xmlns:a14="http://schemas.microsoft.com/office/drawing/2010/main" xmlns="">
                <a:blipFill dpi="0" rotWithShape="0">
                  <a:blip/>
                  <a:srcRect l="1314" t="3102" r="63214" b="37788"/>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4100" name="Picture 3"/>
          <p:cNvPicPr>
            <a:picLocks noChangeAspect="1" noChangeArrowheads="1"/>
          </p:cNvPicPr>
          <p:nvPr/>
        </p:nvPicPr>
        <p:blipFill>
          <a:blip r:embed="rId16" cstate="print">
            <a:extLst>
              <a:ext uri="{28A0092B-C50C-407E-A947-70E740481C1C}">
                <a14:useLocalDpi xmlns:a14="http://schemas.microsoft.com/office/drawing/2010/main" xmlns="" val="0"/>
              </a:ext>
            </a:extLst>
          </a:blip>
          <a:srcRect l="38107" r="7919" b="52925"/>
          <a:stretch>
            <a:fillRect/>
          </a:stretch>
        </p:blipFill>
        <p:spPr bwMode="auto">
          <a:xfrm>
            <a:off x="8299450" y="6491288"/>
            <a:ext cx="788988" cy="287337"/>
          </a:xfrm>
          <a:prstGeom prst="rect">
            <a:avLst/>
          </a:prstGeom>
          <a:noFill/>
          <a:ln>
            <a:noFill/>
          </a:ln>
          <a:effectLst/>
          <a:extLst>
            <a:ext uri="{909E8E84-426E-40DD-AFC4-6F175D3DCCD1}">
              <a14:hiddenFill xmlns:a14="http://schemas.microsoft.com/office/drawing/2010/main" xmlns="">
                <a:blipFill dpi="0" rotWithShape="0">
                  <a:blip/>
                  <a:srcRect l="38107" r="7919" b="52925"/>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4101" name="Rectangle 4"/>
          <p:cNvSpPr>
            <a:spLocks noGrp="1" noChangeArrowheads="1"/>
          </p:cNvSpPr>
          <p:nvPr>
            <p:ph type="title"/>
          </p:nvPr>
        </p:nvSpPr>
        <p:spPr bwMode="auto">
          <a:xfrm>
            <a:off x="468313" y="-107950"/>
            <a:ext cx="8228012" cy="13112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Klicken Sie, um das Format des Titeltextes zu bearbeiten</a:t>
            </a:r>
          </a:p>
        </p:txBody>
      </p:sp>
      <p:sp>
        <p:nvSpPr>
          <p:cNvPr id="4102" name="Rectangle 5"/>
          <p:cNvSpPr>
            <a:spLocks noGrp="1" noChangeArrowheads="1"/>
          </p:cNvSpPr>
          <p:nvPr>
            <p:ph type="body" idx="1"/>
          </p:nvPr>
        </p:nvSpPr>
        <p:spPr bwMode="auto">
          <a:xfrm>
            <a:off x="457200" y="1125538"/>
            <a:ext cx="8228013" cy="49990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Klicken Sie, um die Formate des Gliederungstextes zu bearbeiten</a:t>
            </a:r>
          </a:p>
          <a:p>
            <a:pPr lvl="1"/>
            <a:r>
              <a:rPr lang="en-GB" smtClean="0"/>
              <a:t>Zweite Gliederungsebene</a:t>
            </a:r>
          </a:p>
          <a:p>
            <a:pPr lvl="2"/>
            <a:r>
              <a:rPr lang="en-GB" smtClean="0"/>
              <a:t>Dritte Gliederungsebene</a:t>
            </a:r>
          </a:p>
          <a:p>
            <a:pPr lvl="3"/>
            <a:r>
              <a:rPr lang="en-GB" smtClean="0"/>
              <a:t>Vierte Gliederungsebene</a:t>
            </a:r>
          </a:p>
          <a:p>
            <a:pPr lvl="4"/>
            <a:r>
              <a:rPr lang="en-GB" smtClean="0"/>
              <a:t>Fünfte Gliederungsebene</a:t>
            </a:r>
          </a:p>
          <a:p>
            <a:pPr lvl="4"/>
            <a:r>
              <a:rPr lang="en-GB" smtClean="0"/>
              <a:t>Sechste Gliederungsebene</a:t>
            </a:r>
          </a:p>
          <a:p>
            <a:pPr lvl="4"/>
            <a:r>
              <a:rPr lang="en-GB" smtClean="0"/>
              <a:t>Siebente Gliederungsebene</a:t>
            </a:r>
          </a:p>
          <a:p>
            <a:pPr lvl="4"/>
            <a:r>
              <a:rPr lang="en-GB" smtClean="0"/>
              <a:t>Achte Gliederungsebene</a:t>
            </a:r>
          </a:p>
          <a:p>
            <a:pPr lvl="4"/>
            <a:r>
              <a:rPr lang="en-GB" smtClean="0"/>
              <a:t>Neunte Gliederungsebene</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4000" b="1">
          <a:solidFill>
            <a:srgbClr val="376092"/>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4000" b="1">
          <a:solidFill>
            <a:srgbClr val="376092"/>
          </a:solidFill>
          <a:latin typeface="Trebuchet MS" pitchFamily="32" charset="0"/>
        </a:defRPr>
      </a:lvl2pPr>
      <a:lvl3pPr algn="ctr" defTabSz="449263" rtl="0" eaLnBrk="0" fontAlgn="base" hangingPunct="0">
        <a:spcBef>
          <a:spcPct val="0"/>
        </a:spcBef>
        <a:spcAft>
          <a:spcPct val="0"/>
        </a:spcAft>
        <a:buClr>
          <a:srgbClr val="000000"/>
        </a:buClr>
        <a:buSzPct val="100000"/>
        <a:buFont typeface="Times New Roman" pitchFamily="16" charset="0"/>
        <a:defRPr sz="4000" b="1">
          <a:solidFill>
            <a:srgbClr val="376092"/>
          </a:solidFill>
          <a:latin typeface="Trebuchet MS" pitchFamily="32" charset="0"/>
        </a:defRPr>
      </a:lvl3pPr>
      <a:lvl4pPr algn="ctr" defTabSz="449263" rtl="0" eaLnBrk="0" fontAlgn="base" hangingPunct="0">
        <a:spcBef>
          <a:spcPct val="0"/>
        </a:spcBef>
        <a:spcAft>
          <a:spcPct val="0"/>
        </a:spcAft>
        <a:buClr>
          <a:srgbClr val="000000"/>
        </a:buClr>
        <a:buSzPct val="100000"/>
        <a:buFont typeface="Times New Roman" pitchFamily="16" charset="0"/>
        <a:defRPr sz="4000" b="1">
          <a:solidFill>
            <a:srgbClr val="376092"/>
          </a:solidFill>
          <a:latin typeface="Trebuchet MS" pitchFamily="32" charset="0"/>
        </a:defRPr>
      </a:lvl4pPr>
      <a:lvl5pPr algn="ctr" defTabSz="449263" rtl="0" eaLnBrk="0" fontAlgn="base" hangingPunct="0">
        <a:spcBef>
          <a:spcPct val="0"/>
        </a:spcBef>
        <a:spcAft>
          <a:spcPct val="0"/>
        </a:spcAft>
        <a:buClr>
          <a:srgbClr val="000000"/>
        </a:buClr>
        <a:buSzPct val="100000"/>
        <a:buFont typeface="Times New Roman" pitchFamily="16" charset="0"/>
        <a:defRPr sz="4000" b="1">
          <a:solidFill>
            <a:srgbClr val="376092"/>
          </a:solidFill>
          <a:latin typeface="Trebuchet MS" pitchFamily="32" charset="0"/>
        </a:defRPr>
      </a:lvl5pPr>
      <a:lvl6pPr marL="2514600" indent="-228600" algn="ctr" defTabSz="449263" rtl="0" fontAlgn="base">
        <a:spcBef>
          <a:spcPct val="0"/>
        </a:spcBef>
        <a:spcAft>
          <a:spcPct val="0"/>
        </a:spcAft>
        <a:buClr>
          <a:srgbClr val="000000"/>
        </a:buClr>
        <a:buSzPct val="100000"/>
        <a:buFont typeface="Times New Roman" pitchFamily="16" charset="0"/>
        <a:defRPr sz="4000" b="1">
          <a:solidFill>
            <a:srgbClr val="376092"/>
          </a:solidFill>
          <a:latin typeface="Trebuchet MS" pitchFamily="32" charset="0"/>
        </a:defRPr>
      </a:lvl6pPr>
      <a:lvl7pPr marL="2971800" indent="-228600" algn="ctr" defTabSz="449263" rtl="0" fontAlgn="base">
        <a:spcBef>
          <a:spcPct val="0"/>
        </a:spcBef>
        <a:spcAft>
          <a:spcPct val="0"/>
        </a:spcAft>
        <a:buClr>
          <a:srgbClr val="000000"/>
        </a:buClr>
        <a:buSzPct val="100000"/>
        <a:buFont typeface="Times New Roman" pitchFamily="16" charset="0"/>
        <a:defRPr sz="4000" b="1">
          <a:solidFill>
            <a:srgbClr val="376092"/>
          </a:solidFill>
          <a:latin typeface="Trebuchet MS" pitchFamily="32" charset="0"/>
        </a:defRPr>
      </a:lvl7pPr>
      <a:lvl8pPr marL="3429000" indent="-228600" algn="ctr" defTabSz="449263" rtl="0" fontAlgn="base">
        <a:spcBef>
          <a:spcPct val="0"/>
        </a:spcBef>
        <a:spcAft>
          <a:spcPct val="0"/>
        </a:spcAft>
        <a:buClr>
          <a:srgbClr val="000000"/>
        </a:buClr>
        <a:buSzPct val="100000"/>
        <a:buFont typeface="Times New Roman" pitchFamily="16" charset="0"/>
        <a:defRPr sz="4000" b="1">
          <a:solidFill>
            <a:srgbClr val="376092"/>
          </a:solidFill>
          <a:latin typeface="Trebuchet MS" pitchFamily="32" charset="0"/>
        </a:defRPr>
      </a:lvl8pPr>
      <a:lvl9pPr marL="3886200" indent="-228600" algn="ctr" defTabSz="449263" rtl="0" fontAlgn="base">
        <a:spcBef>
          <a:spcPct val="0"/>
        </a:spcBef>
        <a:spcAft>
          <a:spcPct val="0"/>
        </a:spcAft>
        <a:buClr>
          <a:srgbClr val="000000"/>
        </a:buClr>
        <a:buSzPct val="100000"/>
        <a:buFont typeface="Times New Roman" pitchFamily="16" charset="0"/>
        <a:defRPr sz="4000" b="1">
          <a:solidFill>
            <a:srgbClr val="376092"/>
          </a:solidFill>
          <a:latin typeface="Trebuchet MS" pitchFamily="32"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262626"/>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262626"/>
          </a:solidFill>
          <a:latin typeface="+mn-lt"/>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262626"/>
          </a:solidFill>
          <a:latin typeface="+mn-lt"/>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262626"/>
          </a:solidFill>
          <a:latin typeface="+mn-lt"/>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262626"/>
          </a:solidFill>
          <a:latin typeface="+mn-lt"/>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262626"/>
          </a:solidFill>
          <a:latin typeface="+mn-lt"/>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262626"/>
          </a:solidFill>
          <a:latin typeface="+mn-lt"/>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262626"/>
          </a:solidFill>
          <a:latin typeface="+mn-lt"/>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262626"/>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2"/>
          <p:cNvSpPr txBox="1">
            <a:spLocks noChangeArrowheads="1"/>
          </p:cNvSpPr>
          <p:nvPr/>
        </p:nvSpPr>
        <p:spPr bwMode="auto">
          <a:xfrm>
            <a:off x="1403350" y="3284538"/>
            <a:ext cx="6400800" cy="1752600"/>
          </a:xfrm>
          <a:prstGeom prst="rect">
            <a:avLst/>
          </a:prstGeom>
          <a:noFill/>
          <a:ln w="9525">
            <a:noFill/>
            <a:miter lim="800000"/>
            <a:headEnd/>
            <a:tailEnd/>
          </a:ln>
        </p:spPr>
        <p:txBody>
          <a:bodyPr wrap="none" anchor="ctr"/>
          <a:lstStyle/>
          <a:p>
            <a:pPr>
              <a:buClr>
                <a:srgbClr val="000000"/>
              </a:buClr>
              <a:buSzPct val="100000"/>
              <a:buFont typeface="Times New Roman" pitchFamily="18" charset="0"/>
              <a:buNone/>
            </a:pPr>
            <a:endParaRPr lang="de-AT" dirty="0"/>
          </a:p>
        </p:txBody>
      </p:sp>
      <p:sp>
        <p:nvSpPr>
          <p:cNvPr id="33794" name="Text Box 3"/>
          <p:cNvSpPr txBox="1">
            <a:spLocks noChangeArrowheads="1"/>
          </p:cNvSpPr>
          <p:nvPr/>
        </p:nvSpPr>
        <p:spPr bwMode="auto">
          <a:xfrm>
            <a:off x="1403350" y="2276475"/>
            <a:ext cx="6480175" cy="1473200"/>
          </a:xfrm>
          <a:prstGeom prst="rect">
            <a:avLst/>
          </a:prstGeom>
          <a:noFill/>
          <a:ln w="9525">
            <a:noFill/>
            <a:miter lim="800000"/>
            <a:headEnd/>
            <a:tailEnd/>
          </a:ln>
        </p:spPr>
        <p:txBody>
          <a:bodyPr lIns="90000" tIns="45000" rIns="90000" bIns="45000"/>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4000" b="1" dirty="0" smtClean="0">
                <a:solidFill>
                  <a:srgbClr val="376092"/>
                </a:solidFill>
                <a:latin typeface="Trebuchet MS" pitchFamily="34" charset="0"/>
              </a:rPr>
              <a:t>Forensic photography</a:t>
            </a: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sz="4000" b="1" dirty="0" smtClean="0">
              <a:solidFill>
                <a:srgbClr val="376092"/>
              </a:solidFill>
              <a:latin typeface="Trebuchet MS" pitchFamily="34" charset="0"/>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3200" dirty="0" smtClean="0">
                <a:solidFill>
                  <a:srgbClr val="376092"/>
                </a:solidFill>
                <a:latin typeface="Trebuchet MS" pitchFamily="34" charset="0"/>
              </a:rPr>
              <a:t>Prof. Thomas Wenzel</a:t>
            </a: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sz="4000" b="1" dirty="0" smtClean="0">
              <a:solidFill>
                <a:srgbClr val="376092"/>
              </a:solidFill>
              <a:latin typeface="Trebuchet MS" pitchFamily="34" charset="0"/>
            </a:endParaRP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000" b="1" dirty="0">
              <a:solidFill>
                <a:srgbClr val="376092"/>
              </a:solidFill>
              <a:latin typeface="Trebuchet MS" pitchFamily="34" charset="0"/>
            </a:endParaRPr>
          </a:p>
        </p:txBody>
      </p:sp>
      <p:pic>
        <p:nvPicPr>
          <p:cNvPr id="7" name="Content Placeholder 4" descr="LLP logo english.JPG"/>
          <p:cNvPicPr>
            <a:picLocks noChangeAspect="1"/>
          </p:cNvPicPr>
          <p:nvPr/>
        </p:nvPicPr>
        <p:blipFill>
          <a:blip r:embed="rId3" cstate="print"/>
          <a:stretch>
            <a:fillRect/>
          </a:stretch>
        </p:blipFill>
        <p:spPr>
          <a:xfrm>
            <a:off x="6755264" y="5805042"/>
            <a:ext cx="2339752" cy="946825"/>
          </a:xfrm>
          <a:prstGeom prst="rect">
            <a:avLst/>
          </a:prstGeom>
        </p:spPr>
      </p:pic>
      <p:pic>
        <p:nvPicPr>
          <p:cNvPr id="8" name="3 - Εικόνα" descr="by-nc-nd.png"/>
          <p:cNvPicPr>
            <a:picLocks noChangeAspect="1"/>
          </p:cNvPicPr>
          <p:nvPr/>
        </p:nvPicPr>
        <p:blipFill>
          <a:blip r:embed="rId4" cstate="print"/>
          <a:stretch>
            <a:fillRect/>
          </a:stretch>
        </p:blipFill>
        <p:spPr>
          <a:xfrm>
            <a:off x="251520" y="6165304"/>
            <a:ext cx="1584176" cy="554266"/>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de-DE" dirty="0" smtClean="0"/>
              <a:t>Tools</a:t>
            </a:r>
          </a:p>
        </p:txBody>
      </p:sp>
      <p:sp>
        <p:nvSpPr>
          <p:cNvPr id="14339" name="Content Placeholder 2"/>
          <p:cNvSpPr>
            <a:spLocks noGrp="1"/>
          </p:cNvSpPr>
          <p:nvPr>
            <p:ph idx="1"/>
          </p:nvPr>
        </p:nvSpPr>
        <p:spPr/>
        <p:txBody>
          <a:bodyPr/>
          <a:lstStyle/>
          <a:p>
            <a:pPr marL="0" indent="0" eaLnBrk="1" hangingPunct="1"/>
            <a:r>
              <a:rPr lang="de-DE" dirty="0" smtClean="0"/>
              <a:t>Depending on setting you can achieve better light by using a ring light or soft box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 photo should not have to many shadows nor lack contrast. </a:t>
            </a:r>
            <a:endParaRPr lang="de-DE" dirty="0" smtClean="0"/>
          </a:p>
          <a:p>
            <a:pPr marL="0" indent="0" eaLnBrk="1" hangingPunct="1"/>
            <a:r>
              <a:rPr lang="de-DE" dirty="0" smtClean="0"/>
              <a:t>Control </a:t>
            </a:r>
            <a:r>
              <a:rPr lang="de-DE" dirty="0" smtClean="0"/>
              <a:t>of background </a:t>
            </a:r>
            <a:r>
              <a:rPr lang="de-DE" dirty="0" smtClean="0"/>
              <a:t>colour </a:t>
            </a:r>
            <a:r>
              <a:rPr lang="de-DE" dirty="0" smtClean="0"/>
              <a:t>and avoiding irrelevant objects (by using a sheet or paper) can further improve quality.        </a:t>
            </a:r>
          </a:p>
        </p:txBody>
      </p:sp>
      <p:pic>
        <p:nvPicPr>
          <p:cNvPr id="5" name="Picture 4"/>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64288" y="1916832"/>
            <a:ext cx="955425" cy="1555760"/>
          </a:xfrm>
          <a:prstGeom prst="rect">
            <a:avLst/>
          </a:prstGeom>
          <a:noFill/>
          <a:ln>
            <a:noFill/>
          </a:ln>
          <a:effectLst/>
          <a:extLst/>
        </p:spPr>
      </p:pic>
      <p:pic>
        <p:nvPicPr>
          <p:cNvPr id="7" name="Picture 6"/>
          <p:cNvPicPr/>
          <p:nvPr/>
        </p:nvPicPr>
        <p:blipFill>
          <a:blip r:embed="rId3" cstate="print"/>
          <a:stretch>
            <a:fillRect/>
          </a:stretch>
        </p:blipFill>
        <p:spPr>
          <a:xfrm>
            <a:off x="3419872" y="2420888"/>
            <a:ext cx="1125220" cy="775970"/>
          </a:xfrm>
          <a:prstGeom prst="rect">
            <a:avLst/>
          </a:prstGeom>
        </p:spPr>
      </p:pic>
    </p:spTree>
    <p:extLst>
      <p:ext uri="{BB962C8B-B14F-4D97-AF65-F5344CB8AC3E}">
        <p14:creationId xmlns:p14="http://schemas.microsoft.com/office/powerpoint/2010/main" xmlns="" val="3546883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de-DE" dirty="0" smtClean="0"/>
              <a:t>Tools</a:t>
            </a:r>
          </a:p>
        </p:txBody>
      </p:sp>
      <p:sp>
        <p:nvSpPr>
          <p:cNvPr id="14339" name="Content Placeholder 2"/>
          <p:cNvSpPr>
            <a:spLocks noGrp="1"/>
          </p:cNvSpPr>
          <p:nvPr>
            <p:ph idx="1"/>
          </p:nvPr>
        </p:nvSpPr>
        <p:spPr/>
        <p:txBody>
          <a:bodyPr/>
          <a:lstStyle/>
          <a:p>
            <a:pPr eaLnBrk="1" hangingPunct="1">
              <a:spcBef>
                <a:spcPts val="600"/>
              </a:spcBef>
              <a:spcAft>
                <a:spcPts val="1200"/>
              </a:spcAft>
            </a:pPr>
            <a:r>
              <a:rPr lang="de-DE" dirty="0" smtClean="0"/>
              <a:t>Forensic rulers and </a:t>
            </a:r>
            <a:r>
              <a:rPr lang="de-DE" dirty="0" smtClean="0"/>
              <a:t>scales</a:t>
            </a:r>
            <a:endParaRPr lang="de-DE" dirty="0"/>
          </a:p>
          <a:p>
            <a:pPr marL="457200" indent="-457200" eaLnBrk="1" hangingPunct="1">
              <a:spcBef>
                <a:spcPts val="600"/>
              </a:spcBef>
              <a:spcAft>
                <a:spcPts val="1200"/>
              </a:spcAft>
              <a:buFont typeface="Arial" pitchFamily="34" charset="0"/>
              <a:buChar char="•"/>
            </a:pPr>
            <a:r>
              <a:rPr lang="de-DE" dirty="0" smtClean="0"/>
              <a:t>If no other means are available, any object with clearly defined size and colour can be used.</a:t>
            </a:r>
          </a:p>
          <a:p>
            <a:pPr marL="457200" indent="-457200" eaLnBrk="1" hangingPunct="1">
              <a:spcBef>
                <a:spcPts val="600"/>
              </a:spcBef>
              <a:spcAft>
                <a:spcPts val="1200"/>
              </a:spcAft>
              <a:buFont typeface="Arial" pitchFamily="34" charset="0"/>
              <a:buChar char="•"/>
            </a:pPr>
            <a:r>
              <a:rPr lang="de-DE" dirty="0" smtClean="0"/>
              <a:t>Forensic rulers – provided also for example by IRCT (www.irct.org) </a:t>
            </a:r>
            <a:r>
              <a:rPr lang="de-DE" dirty="0"/>
              <a:t>can take </a:t>
            </a:r>
            <a:r>
              <a:rPr lang="de-DE" dirty="0" smtClean="0"/>
              <a:t>different shapes, including an L shape, that facilitates measuring size of lesions in two dimensions.</a:t>
            </a:r>
          </a:p>
        </p:txBody>
      </p:sp>
    </p:spTree>
    <p:extLst>
      <p:ext uri="{BB962C8B-B14F-4D97-AF65-F5344CB8AC3E}">
        <p14:creationId xmlns:p14="http://schemas.microsoft.com/office/powerpoint/2010/main" xmlns="" val="1159256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de-DE" dirty="0" smtClean="0"/>
              <a:t>IP and ARTIP tools</a:t>
            </a:r>
          </a:p>
        </p:txBody>
      </p:sp>
      <p:sp>
        <p:nvSpPr>
          <p:cNvPr id="14339" name="Content Placeholder 2"/>
          <p:cNvSpPr>
            <a:spLocks noGrp="1"/>
          </p:cNvSpPr>
          <p:nvPr>
            <p:ph idx="1"/>
          </p:nvPr>
        </p:nvSpPr>
        <p:spPr/>
        <p:txBody>
          <a:bodyPr/>
          <a:lstStyle/>
          <a:p>
            <a:pPr eaLnBrk="1" hangingPunct="1"/>
            <a:endParaRPr lang="de-DE" dirty="0" smtClean="0"/>
          </a:p>
          <a:p>
            <a:pPr marL="457200" indent="-457200" eaLnBrk="1" hangingPunct="1">
              <a:buFont typeface="Arial" pitchFamily="34" charset="0"/>
              <a:buChar char="•"/>
            </a:pPr>
            <a:r>
              <a:rPr lang="de-DE" dirty="0" smtClean="0"/>
              <a:t>The Istanbul protocol Annex provides a body chart that should be used to localise injuries and correlate them to the pictures taken.</a:t>
            </a:r>
            <a:br>
              <a:rPr lang="de-DE" dirty="0" smtClean="0"/>
            </a:br>
            <a:endParaRPr lang="de-DE" dirty="0" smtClean="0"/>
          </a:p>
          <a:p>
            <a:pPr marL="457200" indent="-457200" eaLnBrk="1" hangingPunct="1">
              <a:buFont typeface="Arial" pitchFamily="34" charset="0"/>
              <a:buChar char="•"/>
            </a:pPr>
            <a:r>
              <a:rPr lang="de-DE" dirty="0" smtClean="0"/>
              <a:t>You can also use tools (photo documentation sheet, time line, simple ruler) provided in the ARTIP tool box. </a:t>
            </a:r>
          </a:p>
        </p:txBody>
      </p:sp>
    </p:spTree>
    <p:extLst>
      <p:ext uri="{BB962C8B-B14F-4D97-AF65-F5344CB8AC3E}">
        <p14:creationId xmlns:p14="http://schemas.microsoft.com/office/powerpoint/2010/main" xmlns="" val="3379861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de-DE" smtClean="0"/>
              <a:t>Example II</a:t>
            </a:r>
          </a:p>
        </p:txBody>
      </p:sp>
      <p:sp>
        <p:nvSpPr>
          <p:cNvPr id="14339" name="Content Placeholder 2"/>
          <p:cNvSpPr>
            <a:spLocks noGrp="1"/>
          </p:cNvSpPr>
          <p:nvPr>
            <p:ph idx="1"/>
          </p:nvPr>
        </p:nvSpPr>
        <p:spPr/>
        <p:txBody>
          <a:bodyPr/>
          <a:lstStyle/>
          <a:p>
            <a:pPr eaLnBrk="1" hangingPunct="1"/>
            <a:r>
              <a:rPr lang="de-DE" dirty="0" smtClean="0"/>
              <a:t>Look carefully at the following picture.</a:t>
            </a:r>
          </a:p>
          <a:p>
            <a:pPr eaLnBrk="1" hangingPunct="1"/>
            <a:endParaRPr lang="de-DE" dirty="0" smtClean="0"/>
          </a:p>
          <a:p>
            <a:pPr eaLnBrk="1" hangingPunct="1"/>
            <a:r>
              <a:rPr lang="de-DE" b="1" dirty="0" smtClean="0"/>
              <a:t>Consider:</a:t>
            </a:r>
            <a:r>
              <a:rPr lang="de-DE" dirty="0" smtClean="0"/>
              <a:t/>
            </a:r>
            <a:br>
              <a:rPr lang="de-DE" dirty="0" smtClean="0"/>
            </a:br>
            <a:r>
              <a:rPr lang="de-DE" dirty="0" smtClean="0"/>
              <a:t/>
            </a:r>
            <a:br>
              <a:rPr lang="de-DE" dirty="0" smtClean="0"/>
            </a:br>
            <a:r>
              <a:rPr lang="de-DE" dirty="0" smtClean="0"/>
              <a:t>- which instruments could have caused this scars (1, 2, 3) ?</a:t>
            </a:r>
            <a:br>
              <a:rPr lang="de-DE" dirty="0" smtClean="0"/>
            </a:br>
            <a:r>
              <a:rPr lang="de-DE" dirty="0" smtClean="0"/>
              <a:t>- how was the instrument (s) probably used ?</a:t>
            </a:r>
            <a:br>
              <a:rPr lang="de-DE" dirty="0" smtClean="0"/>
            </a:br>
            <a:endParaRPr lang="de-DE" dirty="0" smtClean="0"/>
          </a:p>
          <a:p>
            <a:pPr eaLnBrk="1" hangingPunct="1"/>
            <a:endParaRPr lang="de-DE"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de-DE" smtClean="0"/>
              <a:t>Example II</a:t>
            </a:r>
          </a:p>
        </p:txBody>
      </p:sp>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750" y="908050"/>
            <a:ext cx="6956425" cy="4740275"/>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3" name="Straight Arrow Connector 2"/>
          <p:cNvCxnSpPr/>
          <p:nvPr/>
        </p:nvCxnSpPr>
        <p:spPr bwMode="auto">
          <a:xfrm>
            <a:off x="7596336" y="2132856"/>
            <a:ext cx="432048" cy="0"/>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 name="TextBox 3"/>
          <p:cNvSpPr txBox="1"/>
          <p:nvPr/>
        </p:nvSpPr>
        <p:spPr>
          <a:xfrm>
            <a:off x="8264424" y="1700808"/>
            <a:ext cx="720080" cy="584775"/>
          </a:xfrm>
          <a:prstGeom prst="rect">
            <a:avLst/>
          </a:prstGeom>
          <a:noFill/>
        </p:spPr>
        <p:txBody>
          <a:bodyPr wrap="square" rtlCol="0">
            <a:spAutoFit/>
          </a:bodyPr>
          <a:lstStyle/>
          <a:p>
            <a:r>
              <a:rPr lang="de-DE" sz="3200" dirty="0" smtClean="0"/>
              <a:t>1</a:t>
            </a:r>
            <a:endParaRPr lang="de-DE" sz="3200" dirty="0"/>
          </a:p>
        </p:txBody>
      </p:sp>
      <p:cxnSp>
        <p:nvCxnSpPr>
          <p:cNvPr id="7" name="Straight Arrow Connector 6"/>
          <p:cNvCxnSpPr/>
          <p:nvPr/>
        </p:nvCxnSpPr>
        <p:spPr bwMode="auto">
          <a:xfrm>
            <a:off x="7596336" y="2708920"/>
            <a:ext cx="432048" cy="0"/>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 name="Straight Arrow Connector 5"/>
          <p:cNvCxnSpPr/>
          <p:nvPr/>
        </p:nvCxnSpPr>
        <p:spPr bwMode="auto">
          <a:xfrm>
            <a:off x="7596336" y="3573016"/>
            <a:ext cx="432048" cy="0"/>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0" name="TextBox 9"/>
          <p:cNvSpPr txBox="1"/>
          <p:nvPr/>
        </p:nvSpPr>
        <p:spPr>
          <a:xfrm>
            <a:off x="8276176" y="2416532"/>
            <a:ext cx="720080" cy="584775"/>
          </a:xfrm>
          <a:prstGeom prst="rect">
            <a:avLst/>
          </a:prstGeom>
          <a:noFill/>
        </p:spPr>
        <p:txBody>
          <a:bodyPr wrap="square" rtlCol="0">
            <a:spAutoFit/>
          </a:bodyPr>
          <a:lstStyle/>
          <a:p>
            <a:r>
              <a:rPr lang="de-DE" sz="3200" dirty="0" smtClean="0"/>
              <a:t>2</a:t>
            </a:r>
            <a:endParaRPr lang="de-DE" sz="3200" dirty="0"/>
          </a:p>
        </p:txBody>
      </p:sp>
      <p:sp>
        <p:nvSpPr>
          <p:cNvPr id="11" name="TextBox 10"/>
          <p:cNvSpPr txBox="1"/>
          <p:nvPr/>
        </p:nvSpPr>
        <p:spPr>
          <a:xfrm>
            <a:off x="8264424" y="3333232"/>
            <a:ext cx="720080" cy="584775"/>
          </a:xfrm>
          <a:prstGeom prst="rect">
            <a:avLst/>
          </a:prstGeom>
          <a:noFill/>
        </p:spPr>
        <p:txBody>
          <a:bodyPr wrap="square" rtlCol="0">
            <a:spAutoFit/>
          </a:bodyPr>
          <a:lstStyle/>
          <a:p>
            <a:r>
              <a:rPr lang="de-DE" sz="3200" dirty="0" smtClean="0"/>
              <a:t>3</a:t>
            </a:r>
            <a:endParaRPr lang="de-DE"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8012" cy="1311275"/>
          </a:xfrm>
        </p:spPr>
        <p:txBody>
          <a:bodyPr/>
          <a:lstStyle/>
          <a:p>
            <a:r>
              <a:rPr lang="de-DE" dirty="0" smtClean="0"/>
              <a:t>Explanation sample II</a:t>
            </a:r>
            <a:endParaRPr lang="de-DE" dirty="0"/>
          </a:p>
        </p:txBody>
      </p:sp>
      <p:sp>
        <p:nvSpPr>
          <p:cNvPr id="3" name="Content Placeholder 2"/>
          <p:cNvSpPr>
            <a:spLocks noGrp="1"/>
          </p:cNvSpPr>
          <p:nvPr>
            <p:ph idx="1"/>
          </p:nvPr>
        </p:nvSpPr>
        <p:spPr>
          <a:xfrm>
            <a:off x="395536" y="1871187"/>
            <a:ext cx="8228013" cy="4999037"/>
          </a:xfrm>
        </p:spPr>
        <p:txBody>
          <a:bodyPr/>
          <a:lstStyle/>
          <a:p>
            <a:pPr marL="0" indent="0">
              <a:spcBef>
                <a:spcPts val="600"/>
              </a:spcBef>
              <a:spcAft>
                <a:spcPts val="1200"/>
              </a:spcAft>
            </a:pPr>
            <a:r>
              <a:rPr lang="de-DE" dirty="0" smtClean="0"/>
              <a:t>Scars caused by cuts after he fell to the floor, using a machete (large knife).</a:t>
            </a:r>
            <a:br>
              <a:rPr lang="de-DE" dirty="0" smtClean="0"/>
            </a:br>
            <a:endParaRPr lang="de-DE" dirty="0" smtClean="0"/>
          </a:p>
          <a:p>
            <a:pPr marL="0" indent="0">
              <a:spcBef>
                <a:spcPts val="600"/>
              </a:spcBef>
              <a:spcAft>
                <a:spcPts val="1200"/>
              </a:spcAft>
            </a:pPr>
            <a:r>
              <a:rPr lang="de-DE" dirty="0" smtClean="0"/>
              <a:t>Time: about 8 years before the picture was taken. </a:t>
            </a:r>
            <a:endParaRPr lang="de-DE" dirty="0"/>
          </a:p>
        </p:txBody>
      </p:sp>
    </p:spTree>
    <p:extLst>
      <p:ext uri="{BB962C8B-B14F-4D97-AF65-F5344CB8AC3E}">
        <p14:creationId xmlns:p14="http://schemas.microsoft.com/office/powerpoint/2010/main" xmlns="" val="4319992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de-DE" dirty="0" smtClean="0"/>
              <a:t>Example II - continued</a:t>
            </a:r>
          </a:p>
        </p:txBody>
      </p:sp>
      <p:sp>
        <p:nvSpPr>
          <p:cNvPr id="14339" name="Content Placeholder 2"/>
          <p:cNvSpPr>
            <a:spLocks noGrp="1"/>
          </p:cNvSpPr>
          <p:nvPr>
            <p:ph idx="1"/>
          </p:nvPr>
        </p:nvSpPr>
        <p:spPr>
          <a:xfrm>
            <a:off x="467544" y="1412776"/>
            <a:ext cx="8228013" cy="4999037"/>
          </a:xfrm>
        </p:spPr>
        <p:txBody>
          <a:bodyPr/>
          <a:lstStyle/>
          <a:p>
            <a:pPr eaLnBrk="1" hangingPunct="1"/>
            <a:r>
              <a:rPr lang="de-DE" b="1" dirty="0" smtClean="0"/>
              <a:t>Consider:</a:t>
            </a:r>
            <a:r>
              <a:rPr lang="de-DE" dirty="0" smtClean="0"/>
              <a:t/>
            </a:r>
            <a:br>
              <a:rPr lang="de-DE" dirty="0" smtClean="0"/>
            </a:br>
            <a:r>
              <a:rPr lang="de-DE" dirty="0" smtClean="0"/>
              <a:t/>
            </a:r>
            <a:br>
              <a:rPr lang="de-DE" dirty="0" smtClean="0"/>
            </a:br>
            <a:r>
              <a:rPr lang="de-DE" dirty="0" smtClean="0"/>
              <a:t>H</a:t>
            </a:r>
            <a:r>
              <a:rPr lang="de-DE" dirty="0" smtClean="0"/>
              <a:t>ow </a:t>
            </a:r>
            <a:r>
              <a:rPr lang="de-DE" dirty="0" smtClean="0"/>
              <a:t>could we explain the strong keloid (scar) formation and different look in scar 3 ?</a:t>
            </a:r>
            <a:br>
              <a:rPr lang="de-DE" dirty="0" smtClean="0"/>
            </a:br>
            <a:r>
              <a:rPr lang="de-DE" dirty="0" smtClean="0"/>
              <a:t/>
            </a:r>
            <a:br>
              <a:rPr lang="de-DE" dirty="0" smtClean="0"/>
            </a:br>
            <a:endParaRPr lang="de-DE" dirty="0" smtClean="0"/>
          </a:p>
          <a:p>
            <a:pPr eaLnBrk="1" hangingPunct="1"/>
            <a:endParaRPr lang="de-DE" dirty="0" smtClean="0"/>
          </a:p>
        </p:txBody>
      </p:sp>
    </p:spTree>
    <p:extLst>
      <p:ext uri="{BB962C8B-B14F-4D97-AF65-F5344CB8AC3E}">
        <p14:creationId xmlns:p14="http://schemas.microsoft.com/office/powerpoint/2010/main" xmlns="" val="2295817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Example II - continued</a:t>
            </a:r>
            <a:endParaRPr lang="de-DE" dirty="0"/>
          </a:p>
        </p:txBody>
      </p:sp>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91680" y="896537"/>
            <a:ext cx="6033432" cy="5290024"/>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34630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Example II - continued</a:t>
            </a:r>
            <a:endParaRPr lang="de-DE" dirty="0"/>
          </a:p>
        </p:txBody>
      </p:sp>
      <p:sp>
        <p:nvSpPr>
          <p:cNvPr id="3" name="Content Placeholder 2"/>
          <p:cNvSpPr>
            <a:spLocks noGrp="1"/>
          </p:cNvSpPr>
          <p:nvPr>
            <p:ph idx="1"/>
          </p:nvPr>
        </p:nvSpPr>
        <p:spPr>
          <a:xfrm>
            <a:off x="395536" y="836712"/>
            <a:ext cx="8228013" cy="4999037"/>
          </a:xfrm>
        </p:spPr>
        <p:txBody>
          <a:bodyPr/>
          <a:lstStyle/>
          <a:p>
            <a:r>
              <a:rPr lang="de-DE" sz="2800" b="1" dirty="0" smtClean="0"/>
              <a:t>Explanation:</a:t>
            </a:r>
            <a:br>
              <a:rPr lang="de-DE" sz="2800" b="1" dirty="0" smtClean="0"/>
            </a:br>
            <a:r>
              <a:rPr lang="de-DE" sz="2800" dirty="0" smtClean="0"/>
              <a:t>While </a:t>
            </a:r>
            <a:r>
              <a:rPr lang="de-DE" sz="2800" dirty="0" smtClean="0"/>
              <a:t>scars 1 – 2 had smooth edges, the machete slipped in 3 and originally left a ragged open scar with border dehesion and tissue damage. First treatment was by simple bandages, as no other treatment was available in a situation of unrest. </a:t>
            </a:r>
            <a:br>
              <a:rPr lang="de-DE" sz="2800" dirty="0" smtClean="0"/>
            </a:br>
            <a:r>
              <a:rPr lang="de-DE" sz="2800" dirty="0" smtClean="0"/>
              <a:t/>
            </a:r>
            <a:br>
              <a:rPr lang="de-DE" sz="2800" dirty="0" smtClean="0"/>
            </a:br>
            <a:r>
              <a:rPr lang="de-DE" sz="2800" dirty="0" smtClean="0"/>
              <a:t>Surgery was performed in the host country in Europe to control excessive keloid formation several years before examination, confirmed by medical record. </a:t>
            </a:r>
            <a:endParaRPr lang="de-DE" sz="2800" dirty="0"/>
          </a:p>
        </p:txBody>
      </p:sp>
    </p:spTree>
    <p:extLst>
      <p:ext uri="{BB962C8B-B14F-4D97-AF65-F5344CB8AC3E}">
        <p14:creationId xmlns:p14="http://schemas.microsoft.com/office/powerpoint/2010/main" xmlns="" val="2117122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de-DE" dirty="0" smtClean="0"/>
              <a:t>Example II - continued</a:t>
            </a:r>
          </a:p>
        </p:txBody>
      </p:sp>
      <p:sp>
        <p:nvSpPr>
          <p:cNvPr id="14339" name="Content Placeholder 2"/>
          <p:cNvSpPr>
            <a:spLocks noGrp="1"/>
          </p:cNvSpPr>
          <p:nvPr>
            <p:ph idx="1"/>
          </p:nvPr>
        </p:nvSpPr>
        <p:spPr>
          <a:xfrm>
            <a:off x="395536" y="1988840"/>
            <a:ext cx="8228013" cy="4999037"/>
          </a:xfrm>
        </p:spPr>
        <p:txBody>
          <a:bodyPr/>
          <a:lstStyle/>
          <a:p>
            <a:pPr eaLnBrk="1" hangingPunct="1"/>
            <a:r>
              <a:rPr lang="de-DE" b="1" dirty="0" smtClean="0"/>
              <a:t>Consider:</a:t>
            </a:r>
            <a:r>
              <a:rPr lang="de-DE" dirty="0" smtClean="0"/>
              <a:t/>
            </a:r>
            <a:br>
              <a:rPr lang="de-DE" dirty="0" smtClean="0"/>
            </a:br>
            <a:r>
              <a:rPr lang="de-DE" dirty="0" smtClean="0"/>
              <a:t/>
            </a:r>
            <a:br>
              <a:rPr lang="de-DE" dirty="0" smtClean="0"/>
            </a:br>
            <a:r>
              <a:rPr lang="de-DE" dirty="0" smtClean="0"/>
              <a:t>Which </a:t>
            </a:r>
            <a:r>
              <a:rPr lang="de-DE" dirty="0" smtClean="0"/>
              <a:t>next steps could be taken ?</a:t>
            </a:r>
            <a:br>
              <a:rPr lang="de-DE" dirty="0" smtClean="0"/>
            </a:br>
            <a:endParaRPr lang="de-DE" dirty="0" smtClean="0"/>
          </a:p>
          <a:p>
            <a:pPr eaLnBrk="1" hangingPunct="1"/>
            <a:endParaRPr lang="de-DE" dirty="0" smtClean="0"/>
          </a:p>
        </p:txBody>
      </p:sp>
    </p:spTree>
    <p:extLst>
      <p:ext uri="{BB962C8B-B14F-4D97-AF65-F5344CB8AC3E}">
        <p14:creationId xmlns:p14="http://schemas.microsoft.com/office/powerpoint/2010/main" xmlns="" val="1962050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457200" y="115888"/>
            <a:ext cx="8229600" cy="8651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defRPr>
            </a:lvl9pPr>
          </a:lstStyle>
          <a:p>
            <a:pPr algn="ctr" eaLnBrk="1" hangingPunct="1">
              <a:buClrTx/>
              <a:buFontTx/>
              <a:buNone/>
            </a:pPr>
            <a:r>
              <a:rPr lang="en-US" sz="4000" b="1">
                <a:solidFill>
                  <a:srgbClr val="376092"/>
                </a:solidFill>
                <a:latin typeface="Trebuchet MS" pitchFamily="32" charset="0"/>
              </a:rPr>
              <a:t>Funding support</a:t>
            </a:r>
          </a:p>
        </p:txBody>
      </p:sp>
      <p:grpSp>
        <p:nvGrpSpPr>
          <p:cNvPr id="6147" name="Group 2"/>
          <p:cNvGrpSpPr>
            <a:grpSpLocks/>
          </p:cNvGrpSpPr>
          <p:nvPr/>
        </p:nvGrpSpPr>
        <p:grpSpPr bwMode="auto">
          <a:xfrm>
            <a:off x="1801813" y="1387475"/>
            <a:ext cx="5576887" cy="2255838"/>
            <a:chOff x="1135" y="874"/>
            <a:chExt cx="3513" cy="1421"/>
          </a:xfrm>
        </p:grpSpPr>
        <p:pic>
          <p:nvPicPr>
            <p:cNvPr id="614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35" y="874"/>
              <a:ext cx="3513" cy="1421"/>
            </a:xfrm>
            <a:prstGeom prst="rect">
              <a:avLst/>
            </a:prstGeom>
            <a:solidFill>
              <a:srgbClr val="C6D9F1"/>
            </a:solidFill>
            <a:ln w="3240">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6150" name="Text Box 4"/>
            <p:cNvSpPr txBox="1">
              <a:spLocks noChangeArrowheads="1"/>
            </p:cNvSpPr>
            <p:nvPr/>
          </p:nvSpPr>
          <p:spPr bwMode="auto">
            <a:xfrm>
              <a:off x="1135" y="874"/>
              <a:ext cx="3513" cy="142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de-DE"/>
            </a:p>
          </p:txBody>
        </p:sp>
      </p:grpSp>
      <p:sp>
        <p:nvSpPr>
          <p:cNvPr id="6148" name="Rectangle 5"/>
          <p:cNvSpPr>
            <a:spLocks noChangeArrowheads="1"/>
          </p:cNvSpPr>
          <p:nvPr/>
        </p:nvSpPr>
        <p:spPr bwMode="auto">
          <a:xfrm>
            <a:off x="468313" y="4149725"/>
            <a:ext cx="8207375" cy="15573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i="1">
                <a:solidFill>
                  <a:srgbClr val="000000"/>
                </a:solidFill>
              </a:rPr>
              <a:t>This project has been funded with support from the European Commission. This communication reflects the views only of the author, and the Commission cannot be held responsible for any use which may be made of the information contained therein.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Example II - continued</a:t>
            </a:r>
            <a:endParaRPr lang="de-DE" dirty="0"/>
          </a:p>
        </p:txBody>
      </p:sp>
      <p:sp>
        <p:nvSpPr>
          <p:cNvPr id="3" name="Content Placeholder 2"/>
          <p:cNvSpPr>
            <a:spLocks noGrp="1"/>
          </p:cNvSpPr>
          <p:nvPr>
            <p:ph idx="1"/>
          </p:nvPr>
        </p:nvSpPr>
        <p:spPr>
          <a:xfrm>
            <a:off x="323528" y="1052736"/>
            <a:ext cx="8228013" cy="4999037"/>
          </a:xfrm>
        </p:spPr>
        <p:txBody>
          <a:bodyPr/>
          <a:lstStyle/>
          <a:p>
            <a:r>
              <a:rPr lang="de-DE" sz="2800" b="1" dirty="0" smtClean="0"/>
              <a:t>Explanation:</a:t>
            </a:r>
            <a:br>
              <a:rPr lang="de-DE" sz="2800" b="1" dirty="0" smtClean="0"/>
            </a:br>
            <a:endParaRPr lang="de-DE" sz="2800" b="1" dirty="0" smtClean="0"/>
          </a:p>
          <a:p>
            <a:pPr>
              <a:buFont typeface="Arial" pitchFamily="34" charset="0"/>
              <a:buChar char="•"/>
            </a:pPr>
            <a:r>
              <a:rPr lang="de-DE" sz="2800" dirty="0" smtClean="0"/>
              <a:t>Neurological examination to demonstrate damage to nerve function.</a:t>
            </a:r>
          </a:p>
          <a:p>
            <a:pPr>
              <a:buFont typeface="Arial" pitchFamily="34" charset="0"/>
              <a:buChar char="•"/>
            </a:pPr>
            <a:r>
              <a:rPr lang="de-DE" sz="2800" dirty="0" smtClean="0"/>
              <a:t>MRI to check for blunt brain injury indicators, neuropsychological testing.</a:t>
            </a:r>
          </a:p>
          <a:p>
            <a:pPr>
              <a:buFont typeface="Arial" pitchFamily="34" charset="0"/>
              <a:buChar char="•"/>
            </a:pPr>
            <a:r>
              <a:rPr lang="de-DE" sz="2800" dirty="0" smtClean="0"/>
              <a:t>Ultrasound to explore tissue injury.</a:t>
            </a:r>
          </a:p>
          <a:p>
            <a:pPr>
              <a:buFont typeface="Arial" pitchFamily="34" charset="0"/>
              <a:buChar char="•"/>
            </a:pPr>
            <a:r>
              <a:rPr lang="de-DE" sz="2800" dirty="0" smtClean="0"/>
              <a:t>Bone-scintigraphy (X-ray if not available) to check for possible bone injury.</a:t>
            </a:r>
            <a:endParaRPr lang="de-DE" sz="2800" dirty="0"/>
          </a:p>
          <a:p>
            <a:endParaRPr lang="de-DE" sz="2800" dirty="0"/>
          </a:p>
        </p:txBody>
      </p:sp>
    </p:spTree>
    <p:extLst>
      <p:ext uri="{BB962C8B-B14F-4D97-AF65-F5344CB8AC3E}">
        <p14:creationId xmlns:p14="http://schemas.microsoft.com/office/powerpoint/2010/main" xmlns="" val="7560825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de-DE" dirty="0" smtClean="0"/>
              <a:t>Example II - continued</a:t>
            </a:r>
          </a:p>
        </p:txBody>
      </p:sp>
      <p:sp>
        <p:nvSpPr>
          <p:cNvPr id="14339" name="Content Placeholder 2"/>
          <p:cNvSpPr>
            <a:spLocks noGrp="1"/>
          </p:cNvSpPr>
          <p:nvPr>
            <p:ph idx="1"/>
          </p:nvPr>
        </p:nvSpPr>
        <p:spPr>
          <a:xfrm>
            <a:off x="467544" y="1124744"/>
            <a:ext cx="8228013" cy="4999037"/>
          </a:xfrm>
        </p:spPr>
        <p:txBody>
          <a:bodyPr/>
          <a:lstStyle/>
          <a:p>
            <a:pPr marL="252000" indent="0" eaLnBrk="1" hangingPunct="1">
              <a:spcBef>
                <a:spcPts val="1200"/>
              </a:spcBef>
              <a:spcAft>
                <a:spcPts val="1200"/>
              </a:spcAft>
            </a:pPr>
            <a:r>
              <a:rPr lang="de-DE" sz="2800" b="1" dirty="0" smtClean="0"/>
              <a:t>Consider:</a:t>
            </a:r>
            <a:r>
              <a:rPr lang="de-DE" sz="2800" dirty="0" smtClean="0"/>
              <a:t/>
            </a:r>
            <a:br>
              <a:rPr lang="de-DE" sz="2800" dirty="0" smtClean="0"/>
            </a:br>
            <a:r>
              <a:rPr lang="de-DE" sz="2800" dirty="0" smtClean="0"/>
              <a:t/>
            </a:r>
            <a:br>
              <a:rPr lang="de-DE" sz="2800" dirty="0" smtClean="0"/>
            </a:br>
            <a:r>
              <a:rPr lang="de-DE" sz="2800" dirty="0" smtClean="0"/>
              <a:t>- </a:t>
            </a:r>
            <a:r>
              <a:rPr lang="de-DE" sz="2800" dirty="0" smtClean="0"/>
              <a:t> MRI </a:t>
            </a:r>
            <a:r>
              <a:rPr lang="de-DE" sz="2800" dirty="0" smtClean="0"/>
              <a:t>of the brain demonstrated no pathological findings, as did neurological examination</a:t>
            </a:r>
            <a:r>
              <a:rPr lang="de-DE" sz="2800" dirty="0" smtClean="0"/>
              <a:t>.</a:t>
            </a:r>
          </a:p>
          <a:p>
            <a:pPr marL="252000" indent="0" eaLnBrk="1" hangingPunct="1">
              <a:spcBef>
                <a:spcPts val="1200"/>
              </a:spcBef>
              <a:spcAft>
                <a:spcPts val="1200"/>
              </a:spcAft>
            </a:pPr>
            <a:r>
              <a:rPr lang="de-DE" sz="2800" dirty="0" smtClean="0"/>
              <a:t>-  Bone </a:t>
            </a:r>
            <a:r>
              <a:rPr lang="de-DE" sz="2800" dirty="0" smtClean="0"/>
              <a:t>scintigraphy yielded increased activity in the lower right tibia and left right lower proximal fibula.</a:t>
            </a:r>
            <a:br>
              <a:rPr lang="de-DE" sz="2800" dirty="0" smtClean="0"/>
            </a:br>
            <a:r>
              <a:rPr lang="de-DE" sz="2800" dirty="0" smtClean="0"/>
              <a:t/>
            </a:r>
            <a:br>
              <a:rPr lang="de-DE" sz="2800" dirty="0" smtClean="0"/>
            </a:br>
            <a:r>
              <a:rPr lang="de-DE" sz="2800" b="1" dirty="0" smtClean="0"/>
              <a:t>Are this results contradictory or how could they be interpreted ?</a:t>
            </a:r>
          </a:p>
          <a:p>
            <a:pPr eaLnBrk="1" hangingPunct="1"/>
            <a:r>
              <a:rPr lang="de-DE" sz="2800" b="1" dirty="0" smtClean="0"/>
              <a:t>  </a:t>
            </a:r>
          </a:p>
          <a:p>
            <a:pPr eaLnBrk="1" hangingPunct="1"/>
            <a:endParaRPr lang="de-DE" sz="2800" dirty="0" smtClean="0"/>
          </a:p>
        </p:txBody>
      </p:sp>
    </p:spTree>
    <p:extLst>
      <p:ext uri="{BB962C8B-B14F-4D97-AF65-F5344CB8AC3E}">
        <p14:creationId xmlns:p14="http://schemas.microsoft.com/office/powerpoint/2010/main" xmlns="" val="23107322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Example II - continued</a:t>
            </a:r>
            <a:endParaRPr lang="de-DE" dirty="0"/>
          </a:p>
        </p:txBody>
      </p:sp>
      <p:sp>
        <p:nvSpPr>
          <p:cNvPr id="3" name="Content Placeholder 2"/>
          <p:cNvSpPr>
            <a:spLocks noGrp="1"/>
          </p:cNvSpPr>
          <p:nvPr>
            <p:ph idx="1"/>
          </p:nvPr>
        </p:nvSpPr>
        <p:spPr/>
        <p:txBody>
          <a:bodyPr/>
          <a:lstStyle/>
          <a:p>
            <a:pPr marL="0" indent="0"/>
            <a:r>
              <a:rPr lang="de-DE" sz="2800" dirty="0" smtClean="0"/>
              <a:t>Not all beatings must lead to blunt brain injury and/or changes in </a:t>
            </a:r>
            <a:r>
              <a:rPr lang="de-DE" sz="2800" b="1" dirty="0" smtClean="0"/>
              <a:t>MRI</a:t>
            </a:r>
            <a:r>
              <a:rPr lang="de-DE" sz="2800" dirty="0" smtClean="0"/>
              <a:t>. </a:t>
            </a:r>
            <a:br>
              <a:rPr lang="de-DE" sz="2800" dirty="0" smtClean="0"/>
            </a:br>
            <a:endParaRPr lang="de-DE" sz="2800" dirty="0"/>
          </a:p>
          <a:p>
            <a:pPr marL="0" indent="0"/>
            <a:r>
              <a:rPr lang="de-DE" sz="2800" dirty="0" smtClean="0"/>
              <a:t>While insufficient MRI methodology might lead to a false negative finding, (not true in our case), they also might not show up 8 years after the event.</a:t>
            </a:r>
            <a:br>
              <a:rPr lang="de-DE" sz="2800" dirty="0" smtClean="0"/>
            </a:br>
            <a:endParaRPr lang="de-DE" sz="2800" dirty="0" smtClean="0"/>
          </a:p>
          <a:p>
            <a:pPr marL="0" indent="0"/>
            <a:r>
              <a:rPr lang="de-DE" sz="2800" dirty="0" smtClean="0"/>
              <a:t>This therefore does not contradict the report or the results of bone scintigraphy that are in good agreement with </a:t>
            </a:r>
            <a:br>
              <a:rPr lang="de-DE" sz="2800" dirty="0" smtClean="0"/>
            </a:br>
            <a:r>
              <a:rPr lang="de-DE" sz="2800" dirty="0" smtClean="0"/>
              <a:t/>
            </a:r>
            <a:br>
              <a:rPr lang="de-DE" sz="2800" dirty="0" smtClean="0"/>
            </a:br>
            <a:endParaRPr lang="de-DE" sz="2800" dirty="0" smtClean="0"/>
          </a:p>
          <a:p>
            <a:endParaRPr lang="de-DE" sz="2800" dirty="0"/>
          </a:p>
          <a:p>
            <a:endParaRPr lang="de-DE" sz="2800" dirty="0"/>
          </a:p>
        </p:txBody>
      </p:sp>
    </p:spTree>
    <p:extLst>
      <p:ext uri="{BB962C8B-B14F-4D97-AF65-F5344CB8AC3E}">
        <p14:creationId xmlns:p14="http://schemas.microsoft.com/office/powerpoint/2010/main" xmlns="" val="10102605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Example II - continued</a:t>
            </a:r>
            <a:endParaRPr lang="de-DE" dirty="0"/>
          </a:p>
        </p:txBody>
      </p:sp>
      <p:sp>
        <p:nvSpPr>
          <p:cNvPr id="3" name="Content Placeholder 2"/>
          <p:cNvSpPr>
            <a:spLocks noGrp="1"/>
          </p:cNvSpPr>
          <p:nvPr>
            <p:ph idx="1"/>
          </p:nvPr>
        </p:nvSpPr>
        <p:spPr>
          <a:xfrm>
            <a:off x="323528" y="1340768"/>
            <a:ext cx="8228013" cy="4999037"/>
          </a:xfrm>
        </p:spPr>
        <p:txBody>
          <a:bodyPr/>
          <a:lstStyle/>
          <a:p>
            <a:r>
              <a:rPr lang="de-DE" dirty="0" smtClean="0"/>
              <a:t>Further point to be considered: </a:t>
            </a:r>
            <a:br>
              <a:rPr lang="de-DE" dirty="0" smtClean="0"/>
            </a:br>
            <a:r>
              <a:rPr lang="de-DE" dirty="0" smtClean="0"/>
              <a:t/>
            </a:r>
            <a:br>
              <a:rPr lang="de-DE" dirty="0" smtClean="0"/>
            </a:br>
            <a:r>
              <a:rPr lang="de-DE" dirty="0" smtClean="0"/>
              <a:t>memories might be unclear or contradictory due to posttraumatic stress.</a:t>
            </a:r>
            <a:br>
              <a:rPr lang="de-DE" dirty="0" smtClean="0"/>
            </a:br>
            <a:endParaRPr lang="de-DE" dirty="0" smtClean="0"/>
          </a:p>
          <a:p>
            <a:r>
              <a:rPr lang="de-DE" dirty="0" smtClean="0"/>
              <a:t/>
            </a:r>
            <a:br>
              <a:rPr lang="de-DE" dirty="0" smtClean="0"/>
            </a:br>
            <a:endParaRPr lang="de-DE" dirty="0" smtClean="0"/>
          </a:p>
          <a:p>
            <a:endParaRPr lang="de-DE" dirty="0"/>
          </a:p>
          <a:p>
            <a:endParaRPr lang="de-DE" dirty="0"/>
          </a:p>
        </p:txBody>
      </p:sp>
    </p:spTree>
    <p:extLst>
      <p:ext uri="{BB962C8B-B14F-4D97-AF65-F5344CB8AC3E}">
        <p14:creationId xmlns:p14="http://schemas.microsoft.com/office/powerpoint/2010/main" xmlns="" val="7263446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Example II - continued</a:t>
            </a:r>
            <a:endParaRPr lang="de-DE" dirty="0"/>
          </a:p>
        </p:txBody>
      </p:sp>
      <p:sp>
        <p:nvSpPr>
          <p:cNvPr id="3" name="Content Placeholder 2"/>
          <p:cNvSpPr>
            <a:spLocks noGrp="1"/>
          </p:cNvSpPr>
          <p:nvPr>
            <p:ph idx="1"/>
          </p:nvPr>
        </p:nvSpPr>
        <p:spPr>
          <a:xfrm>
            <a:off x="323528" y="1268760"/>
            <a:ext cx="8228013" cy="4999037"/>
          </a:xfrm>
        </p:spPr>
        <p:txBody>
          <a:bodyPr/>
          <a:lstStyle/>
          <a:p>
            <a:pPr>
              <a:spcBef>
                <a:spcPts val="600"/>
              </a:spcBef>
              <a:spcAft>
                <a:spcPts val="1200"/>
              </a:spcAft>
            </a:pPr>
            <a:r>
              <a:rPr lang="de-DE" b="1" dirty="0" smtClean="0"/>
              <a:t>Further findings in the present case</a:t>
            </a:r>
            <a:r>
              <a:rPr lang="de-DE" b="1" dirty="0" smtClean="0"/>
              <a:t>:</a:t>
            </a:r>
            <a:endParaRPr lang="de-DE" dirty="0" smtClean="0"/>
          </a:p>
          <a:p>
            <a:pPr>
              <a:spcBef>
                <a:spcPts val="600"/>
              </a:spcBef>
              <a:spcAft>
                <a:spcPts val="1200"/>
              </a:spcAft>
              <a:buFont typeface="Arial" pitchFamily="34" charset="0"/>
              <a:buChar char="•"/>
            </a:pPr>
            <a:r>
              <a:rPr lang="de-DE" dirty="0" smtClean="0"/>
              <a:t>Posttraumatic stress disorder, flash backs and night - mares reflecting attack by machete, flash backs of family members killed</a:t>
            </a:r>
          </a:p>
          <a:p>
            <a:pPr>
              <a:spcBef>
                <a:spcPts val="600"/>
              </a:spcBef>
              <a:spcAft>
                <a:spcPts val="1200"/>
              </a:spcAft>
              <a:buFont typeface="Arial" pitchFamily="34" charset="0"/>
              <a:buChar char="•"/>
            </a:pPr>
            <a:r>
              <a:rPr lang="de-DE" dirty="0" smtClean="0"/>
              <a:t>Major </a:t>
            </a:r>
            <a:r>
              <a:rPr lang="de-DE" dirty="0" smtClean="0"/>
              <a:t>depression, recurrent</a:t>
            </a:r>
            <a:endParaRPr lang="de-DE" dirty="0"/>
          </a:p>
          <a:p>
            <a:pPr>
              <a:spcBef>
                <a:spcPts val="600"/>
              </a:spcBef>
              <a:spcAft>
                <a:spcPts val="1200"/>
              </a:spcAft>
              <a:buFont typeface="Arial" pitchFamily="34" charset="0"/>
              <a:buChar char="•"/>
            </a:pPr>
            <a:r>
              <a:rPr lang="de-DE" dirty="0" smtClean="0"/>
              <a:t>Symptoms starting after event, no prior or family history of mood or anxiety disorders</a:t>
            </a:r>
          </a:p>
          <a:p>
            <a:endParaRPr lang="de-DE" dirty="0"/>
          </a:p>
          <a:p>
            <a:endParaRPr lang="de-DE" dirty="0"/>
          </a:p>
        </p:txBody>
      </p:sp>
    </p:spTree>
    <p:extLst>
      <p:ext uri="{BB962C8B-B14F-4D97-AF65-F5344CB8AC3E}">
        <p14:creationId xmlns:p14="http://schemas.microsoft.com/office/powerpoint/2010/main" xmlns="" val="3823893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Summary</a:t>
            </a:r>
            <a:endParaRPr lang="de-DE" dirty="0"/>
          </a:p>
        </p:txBody>
      </p:sp>
      <p:sp>
        <p:nvSpPr>
          <p:cNvPr id="3" name="Content Placeholder 2"/>
          <p:cNvSpPr>
            <a:spLocks noGrp="1"/>
          </p:cNvSpPr>
          <p:nvPr>
            <p:ph idx="1"/>
          </p:nvPr>
        </p:nvSpPr>
        <p:spPr>
          <a:xfrm>
            <a:off x="395536" y="1556792"/>
            <a:ext cx="8228013" cy="4999037"/>
          </a:xfrm>
        </p:spPr>
        <p:txBody>
          <a:bodyPr/>
          <a:lstStyle/>
          <a:p>
            <a:r>
              <a:rPr lang="de-DE" sz="2800" b="1" dirty="0" smtClean="0"/>
              <a:t>„Best possible“ quality pictures are an important part of an examination.</a:t>
            </a:r>
            <a:r>
              <a:rPr lang="de-DE" sz="2800" dirty="0" smtClean="0"/>
              <a:t/>
            </a:r>
            <a:br>
              <a:rPr lang="de-DE" sz="2800" dirty="0" smtClean="0"/>
            </a:br>
            <a:endParaRPr lang="de-DE" sz="2800" dirty="0" smtClean="0"/>
          </a:p>
          <a:p>
            <a:pPr marL="0" indent="0"/>
            <a:r>
              <a:rPr lang="de-DE" sz="2800" b="1" dirty="0" smtClean="0"/>
              <a:t>Rule I: </a:t>
            </a:r>
            <a:r>
              <a:rPr lang="de-DE" sz="2800" dirty="0" smtClean="0"/>
              <a:t>Even a simple photo is better then no picture.</a:t>
            </a:r>
            <a:br>
              <a:rPr lang="de-DE" sz="2800" dirty="0" smtClean="0"/>
            </a:br>
            <a:endParaRPr lang="de-DE" sz="2800" dirty="0" smtClean="0"/>
          </a:p>
          <a:p>
            <a:pPr marL="0" indent="0"/>
            <a:r>
              <a:rPr lang="de-DE" sz="2800" b="1" dirty="0" smtClean="0"/>
              <a:t>Rule II: </a:t>
            </a:r>
            <a:r>
              <a:rPr lang="de-DE" sz="2800" dirty="0" smtClean="0"/>
              <a:t>Professional or even improvised tools and good  documentation of information on pictures taken can improve results significantly.</a:t>
            </a:r>
          </a:p>
          <a:p>
            <a:endParaRPr lang="de-DE" sz="2800" dirty="0"/>
          </a:p>
          <a:p>
            <a:endParaRPr lang="de-DE" sz="2800" dirty="0"/>
          </a:p>
        </p:txBody>
      </p:sp>
    </p:spTree>
    <p:extLst>
      <p:ext uri="{BB962C8B-B14F-4D97-AF65-F5344CB8AC3E}">
        <p14:creationId xmlns:p14="http://schemas.microsoft.com/office/powerpoint/2010/main" xmlns="" val="19578722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Summary</a:t>
            </a:r>
            <a:endParaRPr lang="de-DE" dirty="0"/>
          </a:p>
        </p:txBody>
      </p:sp>
      <p:sp>
        <p:nvSpPr>
          <p:cNvPr id="3" name="Content Placeholder 2"/>
          <p:cNvSpPr>
            <a:spLocks noGrp="1"/>
          </p:cNvSpPr>
          <p:nvPr>
            <p:ph idx="1"/>
          </p:nvPr>
        </p:nvSpPr>
        <p:spPr>
          <a:xfrm>
            <a:off x="395536" y="1556792"/>
            <a:ext cx="8228013" cy="4999037"/>
          </a:xfrm>
        </p:spPr>
        <p:txBody>
          <a:bodyPr/>
          <a:lstStyle/>
          <a:p>
            <a:pPr marL="0" indent="0"/>
            <a:r>
              <a:rPr lang="de-DE" sz="2800" b="1" dirty="0" smtClean="0"/>
              <a:t>A good documentation is an integrated set of information, using an interdisciplinary approach.</a:t>
            </a:r>
          </a:p>
          <a:p>
            <a:pPr marL="0" indent="0"/>
            <a:endParaRPr lang="de-DE" sz="2800" b="1" dirty="0"/>
          </a:p>
          <a:p>
            <a:pPr marL="0" indent="0"/>
            <a:r>
              <a:rPr lang="de-DE" sz="2800" b="1" dirty="0" smtClean="0"/>
              <a:t>Different aspects and findings should be seen in context of the different findings and the narrative (report of the client). </a:t>
            </a:r>
            <a:endParaRPr lang="de-DE" sz="2800" dirty="0"/>
          </a:p>
        </p:txBody>
      </p:sp>
    </p:spTree>
    <p:extLst>
      <p:ext uri="{BB962C8B-B14F-4D97-AF65-F5344CB8AC3E}">
        <p14:creationId xmlns:p14="http://schemas.microsoft.com/office/powerpoint/2010/main" xmlns="" val="4028798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1"/>
          <p:cNvSpPr txBox="1">
            <a:spLocks noChangeArrowheads="1"/>
          </p:cNvSpPr>
          <p:nvPr/>
        </p:nvSpPr>
        <p:spPr bwMode="auto">
          <a:xfrm>
            <a:off x="457200" y="115888"/>
            <a:ext cx="8229600" cy="865187"/>
          </a:xfrm>
          <a:prstGeom prst="rect">
            <a:avLst/>
          </a:prstGeom>
          <a:noFill/>
          <a:ln w="9525">
            <a:noFill/>
            <a:miter lim="800000"/>
            <a:headEnd/>
            <a:tailEnd/>
          </a:ln>
        </p:spPr>
        <p:txBody>
          <a:bodyPr anchor="ct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b="1" dirty="0">
                <a:solidFill>
                  <a:srgbClr val="376092"/>
                </a:solidFill>
                <a:latin typeface="Trebuchet MS" pitchFamily="34" charset="0"/>
              </a:rPr>
              <a:t>Copyrights</a:t>
            </a:r>
          </a:p>
        </p:txBody>
      </p:sp>
      <p:grpSp>
        <p:nvGrpSpPr>
          <p:cNvPr id="2" name="Group 2"/>
          <p:cNvGrpSpPr>
            <a:grpSpLocks/>
          </p:cNvGrpSpPr>
          <p:nvPr/>
        </p:nvGrpSpPr>
        <p:grpSpPr bwMode="auto">
          <a:xfrm>
            <a:off x="2484438" y="3284538"/>
            <a:ext cx="3692525" cy="1292225"/>
            <a:chOff x="1565" y="2069"/>
            <a:chExt cx="2326" cy="814"/>
          </a:xfrm>
        </p:grpSpPr>
        <p:pic>
          <p:nvPicPr>
            <p:cNvPr id="37893" name="Picture 3"/>
            <p:cNvPicPr>
              <a:picLocks noChangeAspect="1" noChangeArrowheads="1"/>
            </p:cNvPicPr>
            <p:nvPr/>
          </p:nvPicPr>
          <p:blipFill>
            <a:blip r:embed="rId3" cstate="print"/>
            <a:srcRect/>
            <a:stretch>
              <a:fillRect/>
            </a:stretch>
          </p:blipFill>
          <p:spPr bwMode="auto">
            <a:xfrm>
              <a:off x="1565" y="2069"/>
              <a:ext cx="2326" cy="814"/>
            </a:xfrm>
            <a:prstGeom prst="rect">
              <a:avLst/>
            </a:prstGeom>
            <a:noFill/>
            <a:ln w="9525">
              <a:noFill/>
              <a:miter lim="800000"/>
              <a:headEnd/>
              <a:tailEnd/>
            </a:ln>
          </p:spPr>
        </p:pic>
        <p:sp>
          <p:nvSpPr>
            <p:cNvPr id="37894" name="Text Box 4"/>
            <p:cNvSpPr txBox="1">
              <a:spLocks noChangeArrowheads="1"/>
            </p:cNvSpPr>
            <p:nvPr/>
          </p:nvSpPr>
          <p:spPr bwMode="auto">
            <a:xfrm>
              <a:off x="1565" y="2069"/>
              <a:ext cx="2326" cy="814"/>
            </a:xfrm>
            <a:prstGeom prst="rect">
              <a:avLst/>
            </a:prstGeom>
            <a:noFill/>
            <a:ln w="9525">
              <a:noFill/>
              <a:miter lim="800000"/>
              <a:headEnd/>
              <a:tailEnd/>
            </a:ln>
          </p:spPr>
          <p:txBody>
            <a:bodyPr wrap="none" anchor="ctr"/>
            <a:lstStyle/>
            <a:p>
              <a:pPr>
                <a:buClr>
                  <a:srgbClr val="000000"/>
                </a:buClr>
                <a:buSzPct val="100000"/>
                <a:buFont typeface="Times New Roman" pitchFamily="18" charset="0"/>
                <a:buNone/>
              </a:pPr>
              <a:endParaRPr lang="de-AT" dirty="0"/>
            </a:p>
          </p:txBody>
        </p:sp>
      </p:grpSp>
      <p:sp>
        <p:nvSpPr>
          <p:cNvPr id="21508" name="Rectangle 5"/>
          <p:cNvSpPr>
            <a:spLocks noChangeArrowheads="1"/>
          </p:cNvSpPr>
          <p:nvPr/>
        </p:nvSpPr>
        <p:spPr bwMode="auto">
          <a:xfrm>
            <a:off x="827088" y="1557338"/>
            <a:ext cx="6913562" cy="1201737"/>
          </a:xfrm>
          <a:prstGeom prst="rect">
            <a:avLst/>
          </a:prstGeom>
          <a:noFill/>
          <a:ln w="9525">
            <a:noFill/>
            <a:round/>
            <a:headEnd/>
            <a:tailEnd/>
          </a:ln>
          <a:effectLst/>
        </p:spPr>
        <p:txBody>
          <a:bodyPr lIns="90000" tIns="46800" rIns="90000" bIns="46800">
            <a:spAutoFit/>
          </a:bodyP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dirty="0">
                <a:solidFill>
                  <a:srgbClr val="000000"/>
                </a:solidFill>
                <a:cs typeface="+mn-cs"/>
              </a:rPr>
              <a:t>This work is licensed under a</a:t>
            </a:r>
          </a:p>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u="sng" dirty="0">
                <a:solidFill>
                  <a:schemeClr val="accent3"/>
                </a:solidFill>
                <a:cs typeface="+mn-cs"/>
              </a:rPr>
              <a:t>Creative Commons Attribution-</a:t>
            </a:r>
            <a:r>
              <a:rPr lang="en-US" sz="2400" u="sng" dirty="0" err="1">
                <a:solidFill>
                  <a:schemeClr val="accent3"/>
                </a:solidFill>
                <a:cs typeface="+mn-cs"/>
              </a:rPr>
              <a:t>NonCommercial</a:t>
            </a:r>
            <a:r>
              <a:rPr lang="en-US" sz="2400" u="sng" dirty="0">
                <a:solidFill>
                  <a:schemeClr val="accent3"/>
                </a:solidFill>
                <a:cs typeface="+mn-cs"/>
              </a:rPr>
              <a:t>-</a:t>
            </a:r>
            <a:r>
              <a:rPr lang="en-US" sz="2400" u="sng" dirty="0" err="1">
                <a:solidFill>
                  <a:schemeClr val="accent3"/>
                </a:solidFill>
                <a:cs typeface="+mn-cs"/>
              </a:rPr>
              <a:t>NoDerivs</a:t>
            </a:r>
            <a:r>
              <a:rPr lang="en-US" sz="2400" u="sng" dirty="0">
                <a:solidFill>
                  <a:schemeClr val="accent3"/>
                </a:solidFill>
                <a:cs typeface="+mn-cs"/>
              </a:rPr>
              <a:t> 3.0 </a:t>
            </a:r>
            <a:r>
              <a:rPr lang="en-US" sz="2400" u="sng" dirty="0" err="1">
                <a:solidFill>
                  <a:schemeClr val="accent3"/>
                </a:solidFill>
                <a:cs typeface="+mn-cs"/>
              </a:rPr>
              <a:t>Unported</a:t>
            </a:r>
            <a:r>
              <a:rPr lang="en-US" sz="2400" u="sng" dirty="0">
                <a:solidFill>
                  <a:schemeClr val="accent3"/>
                </a:solidFill>
                <a:cs typeface="+mn-cs"/>
              </a:rPr>
              <a:t> License.</a:t>
            </a:r>
          </a:p>
        </p:txBody>
      </p:sp>
      <p:sp>
        <p:nvSpPr>
          <p:cNvPr id="21509" name="Rectangle 6"/>
          <p:cNvSpPr>
            <a:spLocks noChangeArrowheads="1"/>
          </p:cNvSpPr>
          <p:nvPr/>
        </p:nvSpPr>
        <p:spPr bwMode="auto">
          <a:xfrm>
            <a:off x="1331913" y="5373688"/>
            <a:ext cx="5761037" cy="463550"/>
          </a:xfrm>
          <a:prstGeom prst="rect">
            <a:avLst/>
          </a:prstGeom>
          <a:noFill/>
          <a:ln w="9525">
            <a:noFill/>
            <a:round/>
            <a:headEnd/>
            <a:tailEnd/>
          </a:ln>
          <a:effectLst/>
        </p:spPr>
        <p:txBody>
          <a:bodyPr lIns="90000" tIns="46800" rIns="90000" bIns="46800">
            <a:spAutoFit/>
          </a:bodyP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dirty="0">
                <a:solidFill>
                  <a:srgbClr val="000000"/>
                </a:solidFill>
                <a:cs typeface="+mn-cs"/>
              </a:rPr>
              <a:t>Visit for details: </a:t>
            </a:r>
            <a:r>
              <a:rPr lang="en-US" sz="2400" u="sng" dirty="0">
                <a:solidFill>
                  <a:schemeClr val="accent3"/>
                </a:solidFill>
                <a:cs typeface="+mn-cs"/>
              </a:rPr>
              <a:t>http:// creativecommons.org</a:t>
            </a:r>
            <a:endParaRPr lang="en-US" sz="2400" dirty="0">
              <a:solidFill>
                <a:srgbClr val="000000"/>
              </a:solidFill>
              <a:cs typeface="+mn-cs"/>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Note</a:t>
            </a:r>
            <a:endParaRPr lang="de-DE" dirty="0"/>
          </a:p>
        </p:txBody>
      </p:sp>
      <p:sp>
        <p:nvSpPr>
          <p:cNvPr id="3" name="Content Placeholder 2"/>
          <p:cNvSpPr>
            <a:spLocks noGrp="1"/>
          </p:cNvSpPr>
          <p:nvPr>
            <p:ph idx="1"/>
          </p:nvPr>
        </p:nvSpPr>
        <p:spPr/>
        <p:txBody>
          <a:bodyPr/>
          <a:lstStyle/>
          <a:p>
            <a:pPr marL="0" indent="0">
              <a:spcBef>
                <a:spcPts val="1200"/>
              </a:spcBef>
              <a:spcAft>
                <a:spcPts val="1200"/>
              </a:spcAft>
            </a:pPr>
            <a:r>
              <a:rPr lang="de-DE" dirty="0" smtClean="0"/>
              <a:t>The following slides use actual „everyday“ settings provided by actual clients</a:t>
            </a:r>
            <a:r>
              <a:rPr lang="de-DE" dirty="0" smtClean="0"/>
              <a:t>.</a:t>
            </a:r>
          </a:p>
          <a:p>
            <a:pPr marL="0" indent="0">
              <a:spcBef>
                <a:spcPts val="1200"/>
              </a:spcBef>
              <a:spcAft>
                <a:spcPts val="1200"/>
              </a:spcAft>
            </a:pPr>
            <a:r>
              <a:rPr lang="de-DE" dirty="0" smtClean="0"/>
              <a:t>The </a:t>
            </a:r>
            <a:r>
              <a:rPr lang="de-DE" dirty="0" smtClean="0"/>
              <a:t>technical quality is not optimised, equipment used is simple and affordable to simulate „real live“ working conditions. </a:t>
            </a:r>
          </a:p>
          <a:p>
            <a:pPr marL="0" indent="0">
              <a:spcBef>
                <a:spcPts val="1200"/>
              </a:spcBef>
              <a:spcAft>
                <a:spcPts val="1200"/>
              </a:spcAft>
            </a:pPr>
            <a:r>
              <a:rPr lang="de-DE" dirty="0" smtClean="0"/>
              <a:t>Written informed was obtained for this use of the pictures. </a:t>
            </a:r>
            <a:endParaRPr lang="de-DE" dirty="0"/>
          </a:p>
        </p:txBody>
      </p:sp>
    </p:spTree>
    <p:extLst>
      <p:ext uri="{BB962C8B-B14F-4D97-AF65-F5344CB8AC3E}">
        <p14:creationId xmlns:p14="http://schemas.microsoft.com/office/powerpoint/2010/main" xmlns="" val="1906035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de-DE" smtClean="0"/>
              <a:t>Forensic photography, Example I</a:t>
            </a:r>
          </a:p>
        </p:txBody>
      </p:sp>
      <p:sp>
        <p:nvSpPr>
          <p:cNvPr id="9219" name="Content Placeholder 2"/>
          <p:cNvSpPr>
            <a:spLocks noGrp="1"/>
          </p:cNvSpPr>
          <p:nvPr>
            <p:ph idx="1"/>
          </p:nvPr>
        </p:nvSpPr>
        <p:spPr/>
        <p:txBody>
          <a:bodyPr/>
          <a:lstStyle/>
          <a:p>
            <a:pPr marL="0" indent="0" eaLnBrk="1" hangingPunct="1">
              <a:spcBef>
                <a:spcPts val="1200"/>
              </a:spcBef>
              <a:spcAft>
                <a:spcPts val="1200"/>
              </a:spcAft>
            </a:pPr>
            <a:r>
              <a:rPr lang="de-DE" dirty="0" smtClean="0"/>
              <a:t>Please look at the following slide of a picture taken during documentation of a torture survivor. </a:t>
            </a:r>
            <a:endParaRPr lang="de-DE" dirty="0" smtClean="0"/>
          </a:p>
          <a:p>
            <a:pPr marL="0" indent="0" eaLnBrk="1" hangingPunct="1">
              <a:spcBef>
                <a:spcPts val="1200"/>
              </a:spcBef>
              <a:spcAft>
                <a:spcPts val="1200"/>
              </a:spcAft>
            </a:pPr>
            <a:r>
              <a:rPr lang="de-DE" dirty="0" smtClean="0"/>
              <a:t>Take </a:t>
            </a:r>
            <a:r>
              <a:rPr lang="de-DE" dirty="0" smtClean="0"/>
              <a:t>your time.</a:t>
            </a:r>
            <a:endParaRPr lang="de-DE" dirty="0" smtClean="0"/>
          </a:p>
          <a:p>
            <a:pPr marL="0" indent="0" eaLnBrk="1" hangingPunct="1">
              <a:spcBef>
                <a:spcPts val="1200"/>
              </a:spcBef>
              <a:spcAft>
                <a:spcPts val="1200"/>
              </a:spcAft>
            </a:pPr>
            <a:r>
              <a:rPr lang="de-DE" dirty="0" smtClean="0"/>
              <a:t>Consider</a:t>
            </a:r>
            <a:r>
              <a:rPr lang="de-DE" dirty="0" smtClean="0"/>
              <a:t>: what was done properly, what could be better </a:t>
            </a:r>
            <a:r>
              <a:rPr lang="de-DE" dirty="0" smtClean="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58887" y="260648"/>
            <a:ext cx="6624637" cy="5818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p:txBody>
          <a:bodyPr/>
          <a:lstStyle/>
          <a:p>
            <a:pPr marL="0" indent="0" eaLnBrk="1" hangingPunct="1">
              <a:spcBef>
                <a:spcPts val="600"/>
              </a:spcBef>
              <a:spcAft>
                <a:spcPts val="1200"/>
              </a:spcAft>
            </a:pPr>
            <a:r>
              <a:rPr lang="de-DE" dirty="0" smtClean="0"/>
              <a:t>Scar (machete, </a:t>
            </a:r>
            <a:br>
              <a:rPr lang="de-DE" dirty="0" smtClean="0"/>
            </a:br>
            <a:r>
              <a:rPr lang="de-DE" dirty="0" smtClean="0"/>
              <a:t>cut, 7 years old)</a:t>
            </a:r>
          </a:p>
          <a:p>
            <a:pPr marL="0" indent="0" eaLnBrk="1" hangingPunct="1">
              <a:spcBef>
                <a:spcPts val="600"/>
              </a:spcBef>
              <a:spcAft>
                <a:spcPts val="1200"/>
              </a:spcAft>
            </a:pPr>
            <a:r>
              <a:rPr lang="de-DE" dirty="0" smtClean="0"/>
              <a:t>Ruler giving size and </a:t>
            </a:r>
            <a:br>
              <a:rPr lang="de-DE" dirty="0" smtClean="0"/>
            </a:br>
            <a:r>
              <a:rPr lang="de-DE" dirty="0" smtClean="0"/>
              <a:t>standard colour</a:t>
            </a:r>
          </a:p>
          <a:p>
            <a:pPr marL="0" indent="0" eaLnBrk="1" hangingPunct="1">
              <a:spcBef>
                <a:spcPts val="600"/>
              </a:spcBef>
              <a:spcAft>
                <a:spcPts val="1200"/>
              </a:spcAft>
            </a:pPr>
            <a:r>
              <a:rPr lang="de-DE" dirty="0" smtClean="0"/>
              <a:t>Relevant data: </a:t>
            </a:r>
            <a:br>
              <a:rPr lang="de-DE" dirty="0" smtClean="0"/>
            </a:br>
            <a:r>
              <a:rPr lang="de-DE" dirty="0" smtClean="0"/>
              <a:t>Name; birth date, </a:t>
            </a:r>
            <a:br>
              <a:rPr lang="de-DE" dirty="0" smtClean="0"/>
            </a:br>
            <a:r>
              <a:rPr lang="de-DE" dirty="0" smtClean="0"/>
              <a:t>day and location </a:t>
            </a:r>
            <a:br>
              <a:rPr lang="de-DE" dirty="0" smtClean="0"/>
            </a:br>
            <a:r>
              <a:rPr lang="de-DE" dirty="0" smtClean="0"/>
              <a:t>picture was taken</a:t>
            </a:r>
          </a:p>
          <a:p>
            <a:pPr eaLnBrk="1" hangingPunct="1"/>
            <a:endParaRPr lang="de-DE" dirty="0" smtClean="0"/>
          </a:p>
        </p:txBody>
      </p:sp>
      <p:pic>
        <p:nvPicPr>
          <p:cNvPr id="1126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84663" y="1628775"/>
            <a:ext cx="4392612" cy="3859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Straight Arrow Connector 4"/>
          <p:cNvCxnSpPr/>
          <p:nvPr/>
        </p:nvCxnSpPr>
        <p:spPr>
          <a:xfrm>
            <a:off x="3707904" y="2204864"/>
            <a:ext cx="2376264" cy="504056"/>
          </a:xfrm>
          <a:prstGeom prst="straightConnector1">
            <a:avLst/>
          </a:prstGeom>
          <a:ln>
            <a:headEnd type="none" w="med" len="med"/>
            <a:tailEnd type="triangle" w="med" len="med"/>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707904" y="3255992"/>
            <a:ext cx="2376264" cy="504056"/>
          </a:xfrm>
          <a:prstGeom prst="straightConnector1">
            <a:avLst/>
          </a:prstGeom>
          <a:ln>
            <a:headEnd type="none" w="med" len="med"/>
            <a:tailEnd type="triangle" w="med" len="med"/>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491880" y="4797152"/>
            <a:ext cx="2232248" cy="438808"/>
          </a:xfrm>
          <a:prstGeom prst="straightConnector1">
            <a:avLst/>
          </a:prstGeom>
          <a:ln>
            <a:headEnd type="none" w="med" len="med"/>
            <a:tailEnd type="triangle" w="med" len="med"/>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de-DE" dirty="0" smtClean="0"/>
              <a:t>Please rate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209611202"/>
              </p:ext>
            </p:extLst>
          </p:nvPr>
        </p:nvGraphicFramePr>
        <p:xfrm>
          <a:off x="457200" y="1600200"/>
          <a:ext cx="8229600" cy="3753990"/>
        </p:xfrm>
        <a:graphic>
          <a:graphicData uri="http://schemas.openxmlformats.org/drawingml/2006/table">
            <a:tbl>
              <a:tblPr firstRow="1" bandRow="1">
                <a:tableStyleId>{073A0DAA-6AF3-43AB-8588-CEC1D06C72B9}</a:tableStyleId>
              </a:tblPr>
              <a:tblGrid>
                <a:gridCol w="3322712"/>
                <a:gridCol w="648072"/>
                <a:gridCol w="4258816"/>
              </a:tblGrid>
              <a:tr h="640017">
                <a:tc>
                  <a:txBody>
                    <a:bodyPr/>
                    <a:lstStyle/>
                    <a:p>
                      <a:endParaRPr lang="de-DE" sz="1800" dirty="0"/>
                    </a:p>
                  </a:txBody>
                  <a:tcPr marT="45715" marB="45715"/>
                </a:tc>
                <a:tc>
                  <a:txBody>
                    <a:bodyPr/>
                    <a:lstStyle/>
                    <a:p>
                      <a:r>
                        <a:rPr lang="de-DE" sz="1800" dirty="0" smtClean="0"/>
                        <a:t>1 -6</a:t>
                      </a:r>
                      <a:endParaRPr lang="de-DE" sz="1800" dirty="0"/>
                    </a:p>
                  </a:txBody>
                  <a:tcPr marT="45715" marB="45715"/>
                </a:tc>
                <a:tc>
                  <a:txBody>
                    <a:bodyPr/>
                    <a:lstStyle/>
                    <a:p>
                      <a:r>
                        <a:rPr lang="de-DE" sz="1800" dirty="0" smtClean="0"/>
                        <a:t>What could be done to improve results ?</a:t>
                      </a:r>
                      <a:endParaRPr lang="de-DE" sz="1800" dirty="0"/>
                    </a:p>
                  </a:txBody>
                  <a:tcPr marT="45715" marB="45715"/>
                </a:tc>
              </a:tr>
              <a:tr h="370803">
                <a:tc>
                  <a:txBody>
                    <a:bodyPr/>
                    <a:lstStyle/>
                    <a:p>
                      <a:r>
                        <a:rPr lang="de-DE" sz="1800" dirty="0" smtClean="0"/>
                        <a:t>Quality of picture: </a:t>
                      </a:r>
                      <a:endParaRPr lang="de-DE" sz="1800" dirty="0"/>
                    </a:p>
                  </a:txBody>
                  <a:tcPr marT="45715" marB="45715"/>
                </a:tc>
                <a:tc>
                  <a:txBody>
                    <a:bodyPr/>
                    <a:lstStyle/>
                    <a:p>
                      <a:endParaRPr lang="de-DE" sz="1800" dirty="0"/>
                    </a:p>
                  </a:txBody>
                  <a:tcPr marT="45715" marB="45715"/>
                </a:tc>
                <a:tc>
                  <a:txBody>
                    <a:bodyPr/>
                    <a:lstStyle/>
                    <a:p>
                      <a:endParaRPr lang="de-DE" sz="1800" dirty="0"/>
                    </a:p>
                  </a:txBody>
                  <a:tcPr marT="45715" marB="45715"/>
                </a:tc>
              </a:tr>
              <a:tr h="914310">
                <a:tc>
                  <a:txBody>
                    <a:bodyPr/>
                    <a:lstStyle/>
                    <a:p>
                      <a:r>
                        <a:rPr lang="de-DE" sz="1800" dirty="0" smtClean="0"/>
                        <a:t>Identification of relevant</a:t>
                      </a:r>
                      <a:r>
                        <a:rPr lang="de-DE" sz="1800" baseline="0" dirty="0" smtClean="0"/>
                        <a:t> information (location, time, file number):</a:t>
                      </a:r>
                      <a:endParaRPr lang="de-DE" sz="1800" dirty="0"/>
                    </a:p>
                  </a:txBody>
                  <a:tcPr marT="45715" marB="45715"/>
                </a:tc>
                <a:tc>
                  <a:txBody>
                    <a:bodyPr/>
                    <a:lstStyle/>
                    <a:p>
                      <a:endParaRPr lang="de-DE" sz="1800" dirty="0"/>
                    </a:p>
                  </a:txBody>
                  <a:tcPr marT="45715" marB="45715"/>
                </a:tc>
                <a:tc>
                  <a:txBody>
                    <a:bodyPr/>
                    <a:lstStyle/>
                    <a:p>
                      <a:endParaRPr lang="de-DE" sz="1800"/>
                    </a:p>
                  </a:txBody>
                  <a:tcPr marT="45715" marB="45715"/>
                </a:tc>
              </a:tr>
              <a:tr h="640017">
                <a:tc>
                  <a:txBody>
                    <a:bodyPr/>
                    <a:lstStyle/>
                    <a:p>
                      <a:r>
                        <a:rPr lang="de-DE" sz="1800" dirty="0" smtClean="0"/>
                        <a:t>Qualifiers (standard colour scale, standard ruler):</a:t>
                      </a:r>
                      <a:endParaRPr lang="de-DE" sz="1800" dirty="0"/>
                    </a:p>
                  </a:txBody>
                  <a:tcPr marT="45715" marB="45715"/>
                </a:tc>
                <a:tc>
                  <a:txBody>
                    <a:bodyPr/>
                    <a:lstStyle/>
                    <a:p>
                      <a:endParaRPr lang="de-DE" sz="1800" dirty="0"/>
                    </a:p>
                  </a:txBody>
                  <a:tcPr marT="45715" marB="45715"/>
                </a:tc>
                <a:tc>
                  <a:txBody>
                    <a:bodyPr/>
                    <a:lstStyle/>
                    <a:p>
                      <a:endParaRPr lang="de-DE" sz="1800" dirty="0"/>
                    </a:p>
                  </a:txBody>
                  <a:tcPr marT="45715" marB="45715"/>
                </a:tc>
              </a:tr>
              <a:tr h="640017">
                <a:tc>
                  <a:txBody>
                    <a:bodyPr/>
                    <a:lstStyle/>
                    <a:p>
                      <a:r>
                        <a:rPr lang="de-DE" sz="1800" dirty="0" smtClean="0"/>
                        <a:t>Metadata available (bit,</a:t>
                      </a:r>
                      <a:r>
                        <a:rPr lang="de-DE" sz="1800" baseline="0" dirty="0" smtClean="0"/>
                        <a:t> author, camera, (shutter speed if applicable), aperture, GPS data if available)</a:t>
                      </a:r>
                      <a:endParaRPr lang="de-DE" sz="1800" dirty="0"/>
                    </a:p>
                  </a:txBody>
                  <a:tcPr marT="45715" marB="45715"/>
                </a:tc>
                <a:tc>
                  <a:txBody>
                    <a:bodyPr/>
                    <a:lstStyle/>
                    <a:p>
                      <a:endParaRPr lang="de-DE" sz="1800" dirty="0"/>
                    </a:p>
                  </a:txBody>
                  <a:tcPr marT="45715" marB="45715"/>
                </a:tc>
                <a:tc>
                  <a:txBody>
                    <a:bodyPr/>
                    <a:lstStyle/>
                    <a:p>
                      <a:endParaRPr lang="de-DE" sz="1800" dirty="0"/>
                    </a:p>
                  </a:txBody>
                  <a:tcPr marT="45715" marB="45715"/>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de-DE" smtClean="0"/>
              <a:t>Examples for solutions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21955096"/>
              </p:ext>
            </p:extLst>
          </p:nvPr>
        </p:nvGraphicFramePr>
        <p:xfrm>
          <a:off x="457200" y="1600200"/>
          <a:ext cx="8229600" cy="3485396"/>
        </p:xfrm>
        <a:graphic>
          <a:graphicData uri="http://schemas.openxmlformats.org/drawingml/2006/table">
            <a:tbl>
              <a:tblPr firstRow="1" bandRow="1">
                <a:tableStyleId>{073A0DAA-6AF3-43AB-8588-CEC1D06C72B9}</a:tableStyleId>
              </a:tblPr>
              <a:tblGrid>
                <a:gridCol w="3322712"/>
                <a:gridCol w="504056"/>
                <a:gridCol w="4402832"/>
              </a:tblGrid>
              <a:tr h="370920">
                <a:tc>
                  <a:txBody>
                    <a:bodyPr/>
                    <a:lstStyle/>
                    <a:p>
                      <a:endParaRPr lang="de-DE" sz="1800" dirty="0"/>
                    </a:p>
                  </a:txBody>
                  <a:tcPr marT="45730" marB="45730"/>
                </a:tc>
                <a:tc>
                  <a:txBody>
                    <a:bodyPr/>
                    <a:lstStyle/>
                    <a:p>
                      <a:endParaRPr lang="de-DE" sz="1800" dirty="0"/>
                    </a:p>
                  </a:txBody>
                  <a:tcPr marT="45730" marB="45730"/>
                </a:tc>
                <a:tc>
                  <a:txBody>
                    <a:bodyPr/>
                    <a:lstStyle/>
                    <a:p>
                      <a:r>
                        <a:rPr lang="de-DE" sz="1800" dirty="0" smtClean="0"/>
                        <a:t>What could be done to improve results ?</a:t>
                      </a:r>
                      <a:endParaRPr lang="de-DE" sz="1800" dirty="0"/>
                    </a:p>
                  </a:txBody>
                  <a:tcPr marT="45730" marB="45730"/>
                </a:tc>
              </a:tr>
              <a:tr h="370920">
                <a:tc>
                  <a:txBody>
                    <a:bodyPr/>
                    <a:lstStyle/>
                    <a:p>
                      <a:r>
                        <a:rPr lang="de-DE" sz="1800" dirty="0" smtClean="0"/>
                        <a:t>Quality of picture: </a:t>
                      </a:r>
                      <a:endParaRPr lang="de-DE" sz="1800" dirty="0"/>
                    </a:p>
                  </a:txBody>
                  <a:tcPr marT="45730" marB="45730"/>
                </a:tc>
                <a:tc>
                  <a:txBody>
                    <a:bodyPr/>
                    <a:lstStyle/>
                    <a:p>
                      <a:endParaRPr lang="de-DE" sz="1800" dirty="0"/>
                    </a:p>
                  </a:txBody>
                  <a:tcPr marT="45730" marB="45730"/>
                </a:tc>
                <a:tc>
                  <a:txBody>
                    <a:bodyPr/>
                    <a:lstStyle/>
                    <a:p>
                      <a:r>
                        <a:rPr lang="de-DE" sz="1800" dirty="0" smtClean="0"/>
                        <a:t>Use a ring flash/light, use a tripod</a:t>
                      </a:r>
                      <a:endParaRPr lang="de-DE" sz="1800" dirty="0"/>
                    </a:p>
                  </a:txBody>
                  <a:tcPr marT="45730" marB="45730"/>
                </a:tc>
              </a:tr>
              <a:tr h="914598">
                <a:tc>
                  <a:txBody>
                    <a:bodyPr/>
                    <a:lstStyle/>
                    <a:p>
                      <a:r>
                        <a:rPr lang="de-DE" sz="1800" dirty="0" smtClean="0"/>
                        <a:t>Identification of relevant</a:t>
                      </a:r>
                      <a:r>
                        <a:rPr lang="de-DE" sz="1800" baseline="0" dirty="0" smtClean="0"/>
                        <a:t> information (location, time, file number):</a:t>
                      </a:r>
                      <a:endParaRPr lang="de-DE" sz="1800" dirty="0"/>
                    </a:p>
                  </a:txBody>
                  <a:tcPr marT="45730" marB="45730"/>
                </a:tc>
                <a:tc>
                  <a:txBody>
                    <a:bodyPr/>
                    <a:lstStyle/>
                    <a:p>
                      <a:endParaRPr lang="de-DE" sz="1800" dirty="0"/>
                    </a:p>
                  </a:txBody>
                  <a:tcPr marT="45730" marB="45730"/>
                </a:tc>
                <a:tc>
                  <a:txBody>
                    <a:bodyPr/>
                    <a:lstStyle/>
                    <a:p>
                      <a:r>
                        <a:rPr lang="de-DE" sz="1800" dirty="0" smtClean="0"/>
                        <a:t>File and picture number, examiner name</a:t>
                      </a:r>
                      <a:br>
                        <a:rPr lang="de-DE" sz="1800" dirty="0" smtClean="0"/>
                      </a:br>
                      <a:r>
                        <a:rPr lang="de-DE" sz="1800" dirty="0" smtClean="0"/>
                        <a:t>Add electronically (beware:</a:t>
                      </a:r>
                      <a:r>
                        <a:rPr lang="de-DE" sz="1800" baseline="0" dirty="0" smtClean="0"/>
                        <a:t> the last option might compromise integrity)</a:t>
                      </a:r>
                      <a:endParaRPr lang="de-DE" sz="1800" dirty="0"/>
                    </a:p>
                  </a:txBody>
                  <a:tcPr marT="45730" marB="45730"/>
                </a:tc>
              </a:tr>
              <a:tr h="640218">
                <a:tc>
                  <a:txBody>
                    <a:bodyPr/>
                    <a:lstStyle/>
                    <a:p>
                      <a:r>
                        <a:rPr lang="de-DE" sz="1800" dirty="0" smtClean="0"/>
                        <a:t>Qualifiers (standard colour scale, standard ruler):</a:t>
                      </a:r>
                      <a:endParaRPr lang="de-DE" sz="1800" dirty="0"/>
                    </a:p>
                  </a:txBody>
                  <a:tcPr marT="45730" marB="45730"/>
                </a:tc>
                <a:tc>
                  <a:txBody>
                    <a:bodyPr/>
                    <a:lstStyle/>
                    <a:p>
                      <a:endParaRPr lang="de-DE" sz="1800" dirty="0"/>
                    </a:p>
                  </a:txBody>
                  <a:tcPr marT="45730" marB="4573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dirty="0" smtClean="0"/>
                        <a:t>Keep closer and</a:t>
                      </a:r>
                      <a:r>
                        <a:rPr lang="de-DE" sz="1800" baseline="0" dirty="0" smtClean="0"/>
                        <a:t> parallel</a:t>
                      </a:r>
                      <a:endParaRPr lang="de-DE" sz="1800" dirty="0" smtClean="0"/>
                    </a:p>
                    <a:p>
                      <a:endParaRPr lang="de-DE" sz="1800" dirty="0"/>
                    </a:p>
                  </a:txBody>
                  <a:tcPr marT="45730" marB="45730"/>
                </a:tc>
              </a:tr>
              <a:tr h="640218">
                <a:tc>
                  <a:txBody>
                    <a:bodyPr/>
                    <a:lstStyle/>
                    <a:p>
                      <a:r>
                        <a:rPr lang="de-DE" sz="1800" dirty="0" smtClean="0"/>
                        <a:t>Metadata available (bit,</a:t>
                      </a:r>
                      <a:r>
                        <a:rPr lang="de-DE" sz="1800" baseline="0" dirty="0" smtClean="0"/>
                        <a:t> author, camera, (shutter speed if applicable), aperture, GPS data if available)</a:t>
                      </a:r>
                      <a:endParaRPr lang="de-DE" sz="1800" dirty="0"/>
                    </a:p>
                  </a:txBody>
                  <a:tcPr marT="45730" marB="45730"/>
                </a:tc>
                <a:tc>
                  <a:txBody>
                    <a:bodyPr/>
                    <a:lstStyle/>
                    <a:p>
                      <a:endParaRPr lang="de-DE" sz="1800" dirty="0"/>
                    </a:p>
                  </a:txBody>
                  <a:tcPr marT="45730" marB="45730"/>
                </a:tc>
                <a:tc>
                  <a:txBody>
                    <a:bodyPr/>
                    <a:lstStyle/>
                    <a:p>
                      <a:r>
                        <a:rPr lang="de-DE" sz="1800" dirty="0" smtClean="0"/>
                        <a:t>Add</a:t>
                      </a:r>
                      <a:endParaRPr lang="de-DE" sz="1800" dirty="0"/>
                    </a:p>
                  </a:txBody>
                  <a:tcPr marT="45730" marB="45730"/>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ARTIP_TRANCE_ICD tw1">
  <a:themeElements>
    <a:clrScheme name="ARTIP_TRANCE_ICD tw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RTIP_TRANCE_ICD tw1">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lnDef>
  </a:objectDefaults>
  <a:extraClrSchemeLst>
    <a:extraClrScheme>
      <a:clrScheme name="ARTIP_TRANCE_ICD tw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RTIP_TRANCE_ICD tw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RTIP_TRANCE_ICD tw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RTIP_TRANCE_ICD tw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RTIP_TRANCE_ICD tw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RTIP_TRANCE_ICD tw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RTIP_TRANCE_ICD tw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ARTIP_TRANCE_ICD tw1</Template>
  <TotalTime>25</TotalTime>
  <Words>746</Words>
  <Application>Microsoft Office PowerPoint</Application>
  <PresentationFormat>On-screen Show (4:3)</PresentationFormat>
  <Paragraphs>145</Paragraphs>
  <Slides>26</Slides>
  <Notes>18</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ARTIP_TRANCE_ICD tw1</vt:lpstr>
      <vt:lpstr>1_Standarddesign</vt:lpstr>
      <vt:lpstr>2_Standarddesign</vt:lpstr>
      <vt:lpstr>Slide 1</vt:lpstr>
      <vt:lpstr>Slide 2</vt:lpstr>
      <vt:lpstr>Slide 3</vt:lpstr>
      <vt:lpstr>Note</vt:lpstr>
      <vt:lpstr>Forensic photography, Example I</vt:lpstr>
      <vt:lpstr>Slide 6</vt:lpstr>
      <vt:lpstr>Slide 7</vt:lpstr>
      <vt:lpstr>Please rate</vt:lpstr>
      <vt:lpstr>Examples for solutions</vt:lpstr>
      <vt:lpstr>Tools</vt:lpstr>
      <vt:lpstr>Tools</vt:lpstr>
      <vt:lpstr>IP and ARTIP tools</vt:lpstr>
      <vt:lpstr>Example II</vt:lpstr>
      <vt:lpstr>Example II</vt:lpstr>
      <vt:lpstr>Explanation sample II</vt:lpstr>
      <vt:lpstr>Example II - continued</vt:lpstr>
      <vt:lpstr>Example II - continued</vt:lpstr>
      <vt:lpstr>Example II - continued</vt:lpstr>
      <vt:lpstr>Example II - continued</vt:lpstr>
      <vt:lpstr>Example II - continued</vt:lpstr>
      <vt:lpstr>Example II - continued</vt:lpstr>
      <vt:lpstr>Example II - continued</vt:lpstr>
      <vt:lpstr>Example II - continued</vt:lpstr>
      <vt:lpstr>Example II - continued</vt:lpstr>
      <vt:lpstr>Summary</vt:lpstr>
      <vt:lpstr>Summary</vt:lpstr>
    </vt:vector>
  </TitlesOfParts>
  <Company>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twenzel</dc:creator>
  <cp:lastModifiedBy>pantelis</cp:lastModifiedBy>
  <cp:revision>31</cp:revision>
  <cp:lastPrinted>1601-01-01T00:00:00Z</cp:lastPrinted>
  <dcterms:created xsi:type="dcterms:W3CDTF">2011-11-08T11:48:10Z</dcterms:created>
  <dcterms:modified xsi:type="dcterms:W3CDTF">2013-02-12T22:43:48Z</dcterms:modified>
</cp:coreProperties>
</file>