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645" r:id="rId2"/>
    <p:sldId id="403" r:id="rId3"/>
    <p:sldId id="493" r:id="rId4"/>
    <p:sldId id="404" r:id="rId5"/>
    <p:sldId id="548" r:id="rId6"/>
    <p:sldId id="405" r:id="rId7"/>
    <p:sldId id="546" r:id="rId8"/>
    <p:sldId id="635" r:id="rId9"/>
    <p:sldId id="637" r:id="rId10"/>
    <p:sldId id="636" r:id="rId11"/>
    <p:sldId id="638" r:id="rId12"/>
    <p:sldId id="640" r:id="rId13"/>
    <p:sldId id="642" r:id="rId14"/>
    <p:sldId id="641" r:id="rId15"/>
    <p:sldId id="550" r:id="rId16"/>
    <p:sldId id="551" r:id="rId17"/>
    <p:sldId id="629" r:id="rId18"/>
    <p:sldId id="552" r:id="rId19"/>
    <p:sldId id="553" r:id="rId20"/>
    <p:sldId id="631" r:id="rId21"/>
    <p:sldId id="643" r:id="rId22"/>
    <p:sldId id="644" r:id="rId23"/>
    <p:sldId id="406" r:id="rId24"/>
    <p:sldId id="620" r:id="rId25"/>
    <p:sldId id="555" r:id="rId26"/>
    <p:sldId id="407" r:id="rId27"/>
    <p:sldId id="554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86" autoAdjust="0"/>
    <p:restoredTop sz="76613" autoAdjust="0"/>
  </p:normalViewPr>
  <p:slideViewPr>
    <p:cSldViewPr>
      <p:cViewPr>
        <p:scale>
          <a:sx n="88" d="100"/>
          <a:sy n="88" d="100"/>
        </p:scale>
        <p:origin x="-2166" y="-5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2746C-F5D6-4B13-8876-3420A0322F1C}" type="doc">
      <dgm:prSet loTypeId="urn:microsoft.com/office/officeart/2005/8/layout/bList2#1" loCatId="list" qsTypeId="urn:microsoft.com/office/officeart/2005/8/quickstyle/simple3" qsCatId="simple" csTypeId="urn:microsoft.com/office/officeart/2005/8/colors/accent1_2#7" csCatId="accent1" phldr="1"/>
      <dgm:spPr/>
      <dgm:t>
        <a:bodyPr/>
        <a:lstStyle/>
        <a:p>
          <a:endParaRPr lang="de-DE"/>
        </a:p>
      </dgm:t>
    </dgm:pt>
    <dgm:pt modelId="{1F12DAE7-650B-4112-BD51-4A88B4FA5623}">
      <dgm:prSet phldrT="[Text]"/>
      <dgm:spPr/>
      <dgm:t>
        <a:bodyPr/>
        <a:lstStyle/>
        <a:p>
          <a:r>
            <a:rPr lang="de-DE" dirty="0" smtClean="0"/>
            <a:t>Disorders and injuries before torture or from earlier torture</a:t>
          </a:r>
          <a:endParaRPr lang="de-DE" dirty="0"/>
        </a:p>
      </dgm:t>
    </dgm:pt>
    <dgm:pt modelId="{CDEE1EC4-838A-4E05-8472-16FFE11A0B31}" type="parTrans" cxnId="{7C299C38-BC69-42C1-8E59-D2BB6B5A3115}">
      <dgm:prSet/>
      <dgm:spPr/>
      <dgm:t>
        <a:bodyPr/>
        <a:lstStyle/>
        <a:p>
          <a:endParaRPr lang="de-DE"/>
        </a:p>
      </dgm:t>
    </dgm:pt>
    <dgm:pt modelId="{62DBFE81-A18D-4EA4-98D7-FC1C8B4D6176}" type="sibTrans" cxnId="{7C299C38-BC69-42C1-8E59-D2BB6B5A3115}">
      <dgm:prSet/>
      <dgm:spPr/>
      <dgm:t>
        <a:bodyPr/>
        <a:lstStyle/>
        <a:p>
          <a:endParaRPr lang="de-DE"/>
        </a:p>
      </dgm:t>
    </dgm:pt>
    <dgm:pt modelId="{66BB8253-B646-4392-81F9-029B93092868}">
      <dgm:prSet phldrT="[Text]"/>
      <dgm:spPr/>
      <dgm:t>
        <a:bodyPr/>
        <a:lstStyle/>
        <a:p>
          <a:r>
            <a:rPr lang="de-DE" dirty="0" smtClean="0"/>
            <a:t>Torture – forms , duration, instruments</a:t>
          </a:r>
          <a:endParaRPr lang="de-DE" dirty="0"/>
        </a:p>
      </dgm:t>
    </dgm:pt>
    <dgm:pt modelId="{6A25E967-3682-480D-9FD2-6273827D2E60}" type="parTrans" cxnId="{6337E263-3312-4C65-8AA2-8EB4D5B75E30}">
      <dgm:prSet/>
      <dgm:spPr/>
      <dgm:t>
        <a:bodyPr/>
        <a:lstStyle/>
        <a:p>
          <a:endParaRPr lang="de-DE"/>
        </a:p>
      </dgm:t>
    </dgm:pt>
    <dgm:pt modelId="{7B52BB63-1059-4B0F-B149-11FFDF1CA406}" type="sibTrans" cxnId="{6337E263-3312-4C65-8AA2-8EB4D5B75E30}">
      <dgm:prSet/>
      <dgm:spPr/>
      <dgm:t>
        <a:bodyPr/>
        <a:lstStyle/>
        <a:p>
          <a:endParaRPr lang="de-DE"/>
        </a:p>
      </dgm:t>
    </dgm:pt>
    <dgm:pt modelId="{E9AAA646-1056-4A66-BD6F-CDEE1D05489C}">
      <dgm:prSet phldrT="[Text]"/>
      <dgm:spPr/>
      <dgm:t>
        <a:bodyPr/>
        <a:lstStyle/>
        <a:p>
          <a:r>
            <a:rPr lang="de-DE" dirty="0" smtClean="0"/>
            <a:t>Intensity, frequency, duration, complaints, treatment received, impairment </a:t>
          </a:r>
          <a:endParaRPr lang="de-DE" dirty="0"/>
        </a:p>
      </dgm:t>
    </dgm:pt>
    <dgm:pt modelId="{796789A1-F056-4D61-AE84-7604005852FD}" type="parTrans" cxnId="{61D362AD-638D-4BAB-91A1-A13C43852677}">
      <dgm:prSet/>
      <dgm:spPr/>
      <dgm:t>
        <a:bodyPr/>
        <a:lstStyle/>
        <a:p>
          <a:endParaRPr lang="de-DE"/>
        </a:p>
      </dgm:t>
    </dgm:pt>
    <dgm:pt modelId="{1FAE95D5-0BC3-4E1B-87BF-1F97F03A329C}" type="sibTrans" cxnId="{61D362AD-638D-4BAB-91A1-A13C43852677}">
      <dgm:prSet/>
      <dgm:spPr/>
      <dgm:t>
        <a:bodyPr/>
        <a:lstStyle/>
        <a:p>
          <a:endParaRPr lang="de-DE"/>
        </a:p>
      </dgm:t>
    </dgm:pt>
    <dgm:pt modelId="{B279A02B-5067-4A0B-B039-D16E79C2F345}">
      <dgm:prSet phldrT="[Text]"/>
      <dgm:spPr/>
      <dgm:t>
        <a:bodyPr/>
        <a:lstStyle/>
        <a:p>
          <a:r>
            <a:rPr lang="de-DE" dirty="0" smtClean="0"/>
            <a:t>Acute symptoms</a:t>
          </a:r>
          <a:endParaRPr lang="de-DE" dirty="0"/>
        </a:p>
      </dgm:t>
    </dgm:pt>
    <dgm:pt modelId="{781EBD5F-4912-4F16-AD85-3225381D0A7A}" type="parTrans" cxnId="{FA7DFC1D-C631-4435-BE57-67A84EA2F428}">
      <dgm:prSet/>
      <dgm:spPr/>
      <dgm:t>
        <a:bodyPr/>
        <a:lstStyle/>
        <a:p>
          <a:endParaRPr lang="de-DE"/>
        </a:p>
      </dgm:t>
    </dgm:pt>
    <dgm:pt modelId="{362C689F-B242-4D91-B23F-F288F4705B5B}" type="sibTrans" cxnId="{FA7DFC1D-C631-4435-BE57-67A84EA2F428}">
      <dgm:prSet/>
      <dgm:spPr/>
      <dgm:t>
        <a:bodyPr/>
        <a:lstStyle/>
        <a:p>
          <a:endParaRPr lang="de-DE"/>
        </a:p>
      </dgm:t>
    </dgm:pt>
    <dgm:pt modelId="{FAFAEFA1-B4E9-405C-8395-3018BFD53ED6}">
      <dgm:prSet/>
      <dgm:spPr/>
      <dgm:t>
        <a:bodyPr/>
        <a:lstStyle/>
        <a:p>
          <a:r>
            <a:rPr lang="de-DE" dirty="0" smtClean="0"/>
            <a:t>Prior history</a:t>
          </a:r>
          <a:endParaRPr lang="de-DE" dirty="0"/>
        </a:p>
      </dgm:t>
    </dgm:pt>
    <dgm:pt modelId="{648432D7-A8C8-4A0B-80BC-5D4CF0241063}" type="parTrans" cxnId="{84B0FDC2-D500-4B60-8E1F-822BB016E317}">
      <dgm:prSet/>
      <dgm:spPr/>
      <dgm:t>
        <a:bodyPr/>
        <a:lstStyle/>
        <a:p>
          <a:endParaRPr lang="de-DE"/>
        </a:p>
      </dgm:t>
    </dgm:pt>
    <dgm:pt modelId="{43FAC088-D609-4A57-ADC7-2B48452A644E}" type="sibTrans" cxnId="{84B0FDC2-D500-4B60-8E1F-822BB016E317}">
      <dgm:prSet/>
      <dgm:spPr/>
      <dgm:t>
        <a:bodyPr/>
        <a:lstStyle/>
        <a:p>
          <a:endParaRPr lang="de-DE"/>
        </a:p>
      </dgm:t>
    </dgm:pt>
    <dgm:pt modelId="{3BE9C492-0E1D-4616-ADFB-741D2F7158D2}">
      <dgm:prSet/>
      <dgm:spPr/>
      <dgm:t>
        <a:bodyPr/>
        <a:lstStyle/>
        <a:p>
          <a:r>
            <a:rPr lang="de-DE" dirty="0" smtClean="0"/>
            <a:t>Torture</a:t>
          </a:r>
          <a:endParaRPr lang="de-DE" dirty="0"/>
        </a:p>
      </dgm:t>
    </dgm:pt>
    <dgm:pt modelId="{8F50E237-DEB0-4CD4-9D6B-01E86E2EC79D}" type="parTrans" cxnId="{FB53FD2A-5B32-450B-84E4-CEFEA48E917F}">
      <dgm:prSet/>
      <dgm:spPr/>
      <dgm:t>
        <a:bodyPr/>
        <a:lstStyle/>
        <a:p>
          <a:endParaRPr lang="de-DE"/>
        </a:p>
      </dgm:t>
    </dgm:pt>
    <dgm:pt modelId="{9B75E047-775E-4B2F-81E3-7454E2370342}" type="sibTrans" cxnId="{FB53FD2A-5B32-450B-84E4-CEFEA48E917F}">
      <dgm:prSet/>
      <dgm:spPr/>
      <dgm:t>
        <a:bodyPr/>
        <a:lstStyle/>
        <a:p>
          <a:endParaRPr lang="de-DE"/>
        </a:p>
      </dgm:t>
    </dgm:pt>
    <dgm:pt modelId="{7AC93E9E-9E2C-4E49-B0F3-620A0AC1DEF2}">
      <dgm:prSet/>
      <dgm:spPr/>
      <dgm:t>
        <a:bodyPr/>
        <a:lstStyle/>
        <a:p>
          <a:r>
            <a:rPr lang="de-DE" dirty="0" smtClean="0"/>
            <a:t>Chronic/ long term symptoms</a:t>
          </a:r>
        </a:p>
      </dgm:t>
    </dgm:pt>
    <dgm:pt modelId="{1F0E3F22-3078-4B8D-9090-9902910F0C25}" type="parTrans" cxnId="{19ACCD69-708F-4937-806D-4FFA90A4AF12}">
      <dgm:prSet/>
      <dgm:spPr/>
      <dgm:t>
        <a:bodyPr/>
        <a:lstStyle/>
        <a:p>
          <a:endParaRPr lang="de-DE"/>
        </a:p>
      </dgm:t>
    </dgm:pt>
    <dgm:pt modelId="{9AFA624A-58D3-4A50-8C13-36161BF34198}" type="sibTrans" cxnId="{19ACCD69-708F-4937-806D-4FFA90A4AF12}">
      <dgm:prSet/>
      <dgm:spPr/>
      <dgm:t>
        <a:bodyPr/>
        <a:lstStyle/>
        <a:p>
          <a:endParaRPr lang="de-DE"/>
        </a:p>
      </dgm:t>
    </dgm:pt>
    <dgm:pt modelId="{B4BA95D8-9740-458D-A0DF-EAEAE7776CEC}" type="pres">
      <dgm:prSet presAssocID="{8402746C-F5D6-4B13-8876-3420A0322F1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731469-4B01-4069-BF6E-6A00651B0E64}" type="pres">
      <dgm:prSet presAssocID="{1F12DAE7-650B-4112-BD51-4A88B4FA5623}" presName="compNode" presStyleCnt="0"/>
      <dgm:spPr/>
    </dgm:pt>
    <dgm:pt modelId="{DC87781C-8B3C-45E7-8BB5-ED46BF8388A0}" type="pres">
      <dgm:prSet presAssocID="{1F12DAE7-650B-4112-BD51-4A88B4FA562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AE4D70-EAAE-45B4-B71B-BCC2A77C5F34}" type="pres">
      <dgm:prSet presAssocID="{1F12DAE7-650B-4112-BD51-4A88B4FA56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BE1F30-D2A1-437E-8F7F-D30104C8EEC0}" type="pres">
      <dgm:prSet presAssocID="{1F12DAE7-650B-4112-BD51-4A88B4FA5623}" presName="parentRect" presStyleLbl="alignNode1" presStyleIdx="0" presStyleCnt="3"/>
      <dgm:spPr/>
      <dgm:t>
        <a:bodyPr/>
        <a:lstStyle/>
        <a:p>
          <a:endParaRPr lang="de-DE"/>
        </a:p>
      </dgm:t>
    </dgm:pt>
    <dgm:pt modelId="{04F4030B-E5A7-4153-804D-FDF9F41D3C00}" type="pres">
      <dgm:prSet presAssocID="{1F12DAE7-650B-4112-BD51-4A88B4FA5623}" presName="adorn" presStyleLbl="fgAccFollowNode1" presStyleIdx="0" presStyleCnt="3"/>
      <dgm:spPr/>
    </dgm:pt>
    <dgm:pt modelId="{A243FFBD-ED89-4C37-B62B-8B627323BF0A}" type="pres">
      <dgm:prSet presAssocID="{62DBFE81-A18D-4EA4-98D7-FC1C8B4D617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C903B03-5967-4568-88D2-5080798CEA91}" type="pres">
      <dgm:prSet presAssocID="{66BB8253-B646-4392-81F9-029B93092868}" presName="compNode" presStyleCnt="0"/>
      <dgm:spPr/>
    </dgm:pt>
    <dgm:pt modelId="{04E4CB8D-782A-4084-B55F-A029708F1A3D}" type="pres">
      <dgm:prSet presAssocID="{66BB8253-B646-4392-81F9-029B930928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18CDFF-42C3-4E86-BADC-418DCCBCF1A0}" type="pres">
      <dgm:prSet presAssocID="{66BB8253-B646-4392-81F9-029B930928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01C610-8CDE-493E-92A3-53929AEEBBDD}" type="pres">
      <dgm:prSet presAssocID="{66BB8253-B646-4392-81F9-029B93092868}" presName="parentRect" presStyleLbl="alignNode1" presStyleIdx="1" presStyleCnt="3"/>
      <dgm:spPr/>
      <dgm:t>
        <a:bodyPr/>
        <a:lstStyle/>
        <a:p>
          <a:endParaRPr lang="de-DE"/>
        </a:p>
      </dgm:t>
    </dgm:pt>
    <dgm:pt modelId="{3122CC4B-6F55-4F90-8E9D-20E5D893E8AD}" type="pres">
      <dgm:prSet presAssocID="{66BB8253-B646-4392-81F9-029B93092868}" presName="adorn" presStyleLbl="fgAccFollowNode1" presStyleIdx="1" presStyleCnt="3"/>
      <dgm:spPr/>
    </dgm:pt>
    <dgm:pt modelId="{1C1FF1A6-7C97-468A-9C4E-5814FD580DE3}" type="pres">
      <dgm:prSet presAssocID="{7B52BB63-1059-4B0F-B149-11FFDF1CA40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02FED5B6-1B8E-4C00-89F0-04EC11402F8A}" type="pres">
      <dgm:prSet presAssocID="{E9AAA646-1056-4A66-BD6F-CDEE1D05489C}" presName="compNode" presStyleCnt="0"/>
      <dgm:spPr/>
    </dgm:pt>
    <dgm:pt modelId="{D00A3654-5C01-4538-B46D-7752A357AC6B}" type="pres">
      <dgm:prSet presAssocID="{E9AAA646-1056-4A66-BD6F-CDEE1D05489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383B92-6E66-41E7-B081-C583220FCC68}" type="pres">
      <dgm:prSet presAssocID="{E9AAA646-1056-4A66-BD6F-CDEE1D0548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0BA46-CC28-4CD3-B375-0B0362BA39A3}" type="pres">
      <dgm:prSet presAssocID="{E9AAA646-1056-4A66-BD6F-CDEE1D05489C}" presName="parentRect" presStyleLbl="alignNode1" presStyleIdx="2" presStyleCnt="3"/>
      <dgm:spPr/>
      <dgm:t>
        <a:bodyPr/>
        <a:lstStyle/>
        <a:p>
          <a:endParaRPr lang="de-DE"/>
        </a:p>
      </dgm:t>
    </dgm:pt>
    <dgm:pt modelId="{CC45D3FB-8432-41D4-9731-D84665D22FE1}" type="pres">
      <dgm:prSet presAssocID="{E9AAA646-1056-4A66-BD6F-CDEE1D05489C}" presName="adorn" presStyleLbl="fgAccFollowNode1" presStyleIdx="2" presStyleCnt="3"/>
      <dgm:spPr/>
    </dgm:pt>
  </dgm:ptLst>
  <dgm:cxnLst>
    <dgm:cxn modelId="{FBE9300C-6DD5-454C-A6C1-B1996C22D76E}" type="presOf" srcId="{1F12DAE7-650B-4112-BD51-4A88B4FA5623}" destId="{8BAE4D70-EAAE-45B4-B71B-BCC2A77C5F34}" srcOrd="0" destOrd="0" presId="urn:microsoft.com/office/officeart/2005/8/layout/bList2#1"/>
    <dgm:cxn modelId="{09E59D4A-F320-4525-9E15-A3D981A33948}" type="presOf" srcId="{62DBFE81-A18D-4EA4-98D7-FC1C8B4D6176}" destId="{A243FFBD-ED89-4C37-B62B-8B627323BF0A}" srcOrd="0" destOrd="0" presId="urn:microsoft.com/office/officeart/2005/8/layout/bList2#1"/>
    <dgm:cxn modelId="{61D362AD-638D-4BAB-91A1-A13C43852677}" srcId="{8402746C-F5D6-4B13-8876-3420A0322F1C}" destId="{E9AAA646-1056-4A66-BD6F-CDEE1D05489C}" srcOrd="2" destOrd="0" parTransId="{796789A1-F056-4D61-AE84-7604005852FD}" sibTransId="{1FAE95D5-0BC3-4E1B-87BF-1F97F03A329C}"/>
    <dgm:cxn modelId="{AF41E509-07D5-4D73-B374-BFF4F7BDD3A1}" type="presOf" srcId="{E9AAA646-1056-4A66-BD6F-CDEE1D05489C}" destId="{92383B92-6E66-41E7-B081-C583220FCC68}" srcOrd="0" destOrd="0" presId="urn:microsoft.com/office/officeart/2005/8/layout/bList2#1"/>
    <dgm:cxn modelId="{FA7DFC1D-C631-4435-BE57-67A84EA2F428}" srcId="{E9AAA646-1056-4A66-BD6F-CDEE1D05489C}" destId="{B279A02B-5067-4A0B-B039-D16E79C2F345}" srcOrd="0" destOrd="0" parTransId="{781EBD5F-4912-4F16-AD85-3225381D0A7A}" sibTransId="{362C689F-B242-4D91-B23F-F288F4705B5B}"/>
    <dgm:cxn modelId="{9B248728-1C2F-4A02-8A2F-CE004CE92270}" type="presOf" srcId="{FAFAEFA1-B4E9-405C-8395-3018BFD53ED6}" destId="{DC87781C-8B3C-45E7-8BB5-ED46BF8388A0}" srcOrd="0" destOrd="0" presId="urn:microsoft.com/office/officeart/2005/8/layout/bList2#1"/>
    <dgm:cxn modelId="{C855006A-F6F6-472D-A689-0428DE66D3D2}" type="presOf" srcId="{B279A02B-5067-4A0B-B039-D16E79C2F345}" destId="{D00A3654-5C01-4538-B46D-7752A357AC6B}" srcOrd="0" destOrd="0" presId="urn:microsoft.com/office/officeart/2005/8/layout/bList2#1"/>
    <dgm:cxn modelId="{FB53FD2A-5B32-450B-84E4-CEFEA48E917F}" srcId="{66BB8253-B646-4392-81F9-029B93092868}" destId="{3BE9C492-0E1D-4616-ADFB-741D2F7158D2}" srcOrd="0" destOrd="0" parTransId="{8F50E237-DEB0-4CD4-9D6B-01E86E2EC79D}" sibTransId="{9B75E047-775E-4B2F-81E3-7454E2370342}"/>
    <dgm:cxn modelId="{EA2D202F-7D65-4396-BF69-D4FD64F40EE9}" type="presOf" srcId="{3BE9C492-0E1D-4616-ADFB-741D2F7158D2}" destId="{04E4CB8D-782A-4084-B55F-A029708F1A3D}" srcOrd="0" destOrd="0" presId="urn:microsoft.com/office/officeart/2005/8/layout/bList2#1"/>
    <dgm:cxn modelId="{19ACCD69-708F-4937-806D-4FFA90A4AF12}" srcId="{E9AAA646-1056-4A66-BD6F-CDEE1D05489C}" destId="{7AC93E9E-9E2C-4E49-B0F3-620A0AC1DEF2}" srcOrd="1" destOrd="0" parTransId="{1F0E3F22-3078-4B8D-9090-9902910F0C25}" sibTransId="{9AFA624A-58D3-4A50-8C13-36161BF34198}"/>
    <dgm:cxn modelId="{6337E263-3312-4C65-8AA2-8EB4D5B75E30}" srcId="{8402746C-F5D6-4B13-8876-3420A0322F1C}" destId="{66BB8253-B646-4392-81F9-029B93092868}" srcOrd="1" destOrd="0" parTransId="{6A25E967-3682-480D-9FD2-6273827D2E60}" sibTransId="{7B52BB63-1059-4B0F-B149-11FFDF1CA406}"/>
    <dgm:cxn modelId="{829099BF-F941-40D7-932D-2CE48DAC41E6}" type="presOf" srcId="{66BB8253-B646-4392-81F9-029B93092868}" destId="{1318CDFF-42C3-4E86-BADC-418DCCBCF1A0}" srcOrd="0" destOrd="0" presId="urn:microsoft.com/office/officeart/2005/8/layout/bList2#1"/>
    <dgm:cxn modelId="{84B0FDC2-D500-4B60-8E1F-822BB016E317}" srcId="{1F12DAE7-650B-4112-BD51-4A88B4FA5623}" destId="{FAFAEFA1-B4E9-405C-8395-3018BFD53ED6}" srcOrd="0" destOrd="0" parTransId="{648432D7-A8C8-4A0B-80BC-5D4CF0241063}" sibTransId="{43FAC088-D609-4A57-ADC7-2B48452A644E}"/>
    <dgm:cxn modelId="{466B8A84-F072-4B31-B16F-D2F0380347FA}" type="presOf" srcId="{8402746C-F5D6-4B13-8876-3420A0322F1C}" destId="{B4BA95D8-9740-458D-A0DF-EAEAE7776CEC}" srcOrd="0" destOrd="0" presId="urn:microsoft.com/office/officeart/2005/8/layout/bList2#1"/>
    <dgm:cxn modelId="{26A345A2-EC78-4AF1-9DDA-DB32C48F68C2}" type="presOf" srcId="{7AC93E9E-9E2C-4E49-B0F3-620A0AC1DEF2}" destId="{D00A3654-5C01-4538-B46D-7752A357AC6B}" srcOrd="0" destOrd="1" presId="urn:microsoft.com/office/officeart/2005/8/layout/bList2#1"/>
    <dgm:cxn modelId="{A230120B-A91A-4927-ABBF-8EAD228EF94F}" type="presOf" srcId="{66BB8253-B646-4392-81F9-029B93092868}" destId="{6001C610-8CDE-493E-92A3-53929AEEBBDD}" srcOrd="1" destOrd="0" presId="urn:microsoft.com/office/officeart/2005/8/layout/bList2#1"/>
    <dgm:cxn modelId="{7C299C38-BC69-42C1-8E59-D2BB6B5A3115}" srcId="{8402746C-F5D6-4B13-8876-3420A0322F1C}" destId="{1F12DAE7-650B-4112-BD51-4A88B4FA5623}" srcOrd="0" destOrd="0" parTransId="{CDEE1EC4-838A-4E05-8472-16FFE11A0B31}" sibTransId="{62DBFE81-A18D-4EA4-98D7-FC1C8B4D6176}"/>
    <dgm:cxn modelId="{33AF391D-2290-4A28-8C17-BC26F6DFE19B}" type="presOf" srcId="{7B52BB63-1059-4B0F-B149-11FFDF1CA406}" destId="{1C1FF1A6-7C97-468A-9C4E-5814FD580DE3}" srcOrd="0" destOrd="0" presId="urn:microsoft.com/office/officeart/2005/8/layout/bList2#1"/>
    <dgm:cxn modelId="{AC5EC5E5-3E63-4658-8015-88B931AD2DDF}" type="presOf" srcId="{E9AAA646-1056-4A66-BD6F-CDEE1D05489C}" destId="{20F0BA46-CC28-4CD3-B375-0B0362BA39A3}" srcOrd="1" destOrd="0" presId="urn:microsoft.com/office/officeart/2005/8/layout/bList2#1"/>
    <dgm:cxn modelId="{BF4ABB0B-02FF-4751-A203-5A7A9119481F}" type="presOf" srcId="{1F12DAE7-650B-4112-BD51-4A88B4FA5623}" destId="{B5BE1F30-D2A1-437E-8F7F-D30104C8EEC0}" srcOrd="1" destOrd="0" presId="urn:microsoft.com/office/officeart/2005/8/layout/bList2#1"/>
    <dgm:cxn modelId="{00A70802-D43C-48EA-BF34-69B565D96CE3}" type="presParOf" srcId="{B4BA95D8-9740-458D-A0DF-EAEAE7776CEC}" destId="{15731469-4B01-4069-BF6E-6A00651B0E64}" srcOrd="0" destOrd="0" presId="urn:microsoft.com/office/officeart/2005/8/layout/bList2#1"/>
    <dgm:cxn modelId="{BB75C92D-2274-444F-B43A-CED7240F0117}" type="presParOf" srcId="{15731469-4B01-4069-BF6E-6A00651B0E64}" destId="{DC87781C-8B3C-45E7-8BB5-ED46BF8388A0}" srcOrd="0" destOrd="0" presId="urn:microsoft.com/office/officeart/2005/8/layout/bList2#1"/>
    <dgm:cxn modelId="{5005E590-AE84-4142-BA37-8E39B192B4F2}" type="presParOf" srcId="{15731469-4B01-4069-BF6E-6A00651B0E64}" destId="{8BAE4D70-EAAE-45B4-B71B-BCC2A77C5F34}" srcOrd="1" destOrd="0" presId="urn:microsoft.com/office/officeart/2005/8/layout/bList2#1"/>
    <dgm:cxn modelId="{8BE36278-22AD-4850-842A-874D8771EA43}" type="presParOf" srcId="{15731469-4B01-4069-BF6E-6A00651B0E64}" destId="{B5BE1F30-D2A1-437E-8F7F-D30104C8EEC0}" srcOrd="2" destOrd="0" presId="urn:microsoft.com/office/officeart/2005/8/layout/bList2#1"/>
    <dgm:cxn modelId="{6BCD97DB-BBEC-4759-BD1C-6E13EB7C587F}" type="presParOf" srcId="{15731469-4B01-4069-BF6E-6A00651B0E64}" destId="{04F4030B-E5A7-4153-804D-FDF9F41D3C00}" srcOrd="3" destOrd="0" presId="urn:microsoft.com/office/officeart/2005/8/layout/bList2#1"/>
    <dgm:cxn modelId="{D3F13C09-DA85-4794-B77A-626761EA745E}" type="presParOf" srcId="{B4BA95D8-9740-458D-A0DF-EAEAE7776CEC}" destId="{A243FFBD-ED89-4C37-B62B-8B627323BF0A}" srcOrd="1" destOrd="0" presId="urn:microsoft.com/office/officeart/2005/8/layout/bList2#1"/>
    <dgm:cxn modelId="{04FB276F-BC38-48FE-807E-637E0CED8692}" type="presParOf" srcId="{B4BA95D8-9740-458D-A0DF-EAEAE7776CEC}" destId="{AC903B03-5967-4568-88D2-5080798CEA91}" srcOrd="2" destOrd="0" presId="urn:microsoft.com/office/officeart/2005/8/layout/bList2#1"/>
    <dgm:cxn modelId="{C7BEA8E8-1847-45F5-94A0-3F927D3DFE28}" type="presParOf" srcId="{AC903B03-5967-4568-88D2-5080798CEA91}" destId="{04E4CB8D-782A-4084-B55F-A029708F1A3D}" srcOrd="0" destOrd="0" presId="urn:microsoft.com/office/officeart/2005/8/layout/bList2#1"/>
    <dgm:cxn modelId="{1F974512-6542-4801-9B8A-3083C1EB608D}" type="presParOf" srcId="{AC903B03-5967-4568-88D2-5080798CEA91}" destId="{1318CDFF-42C3-4E86-BADC-418DCCBCF1A0}" srcOrd="1" destOrd="0" presId="urn:microsoft.com/office/officeart/2005/8/layout/bList2#1"/>
    <dgm:cxn modelId="{057D5C13-A6D2-4770-A096-82CE4A1AA81E}" type="presParOf" srcId="{AC903B03-5967-4568-88D2-5080798CEA91}" destId="{6001C610-8CDE-493E-92A3-53929AEEBBDD}" srcOrd="2" destOrd="0" presId="urn:microsoft.com/office/officeart/2005/8/layout/bList2#1"/>
    <dgm:cxn modelId="{62F0C7B4-30E2-4AC1-80F5-0AC3D0DEA8D2}" type="presParOf" srcId="{AC903B03-5967-4568-88D2-5080798CEA91}" destId="{3122CC4B-6F55-4F90-8E9D-20E5D893E8AD}" srcOrd="3" destOrd="0" presId="urn:microsoft.com/office/officeart/2005/8/layout/bList2#1"/>
    <dgm:cxn modelId="{1F492567-57A9-4EEF-8B8B-792C6C804508}" type="presParOf" srcId="{B4BA95D8-9740-458D-A0DF-EAEAE7776CEC}" destId="{1C1FF1A6-7C97-468A-9C4E-5814FD580DE3}" srcOrd="3" destOrd="0" presId="urn:microsoft.com/office/officeart/2005/8/layout/bList2#1"/>
    <dgm:cxn modelId="{E152C786-5371-4AB9-A31E-24C82E34EEDD}" type="presParOf" srcId="{B4BA95D8-9740-458D-A0DF-EAEAE7776CEC}" destId="{02FED5B6-1B8E-4C00-89F0-04EC11402F8A}" srcOrd="4" destOrd="0" presId="urn:microsoft.com/office/officeart/2005/8/layout/bList2#1"/>
    <dgm:cxn modelId="{753B94E8-2FDB-445F-BAA9-F171AB54149B}" type="presParOf" srcId="{02FED5B6-1B8E-4C00-89F0-04EC11402F8A}" destId="{D00A3654-5C01-4538-B46D-7752A357AC6B}" srcOrd="0" destOrd="0" presId="urn:microsoft.com/office/officeart/2005/8/layout/bList2#1"/>
    <dgm:cxn modelId="{A66F67DF-DE93-4C4B-B042-BA49034AD8A2}" type="presParOf" srcId="{02FED5B6-1B8E-4C00-89F0-04EC11402F8A}" destId="{92383B92-6E66-41E7-B081-C583220FCC68}" srcOrd="1" destOrd="0" presId="urn:microsoft.com/office/officeart/2005/8/layout/bList2#1"/>
    <dgm:cxn modelId="{C8D70A3E-4190-492E-83C3-9C9B38328007}" type="presParOf" srcId="{02FED5B6-1B8E-4C00-89F0-04EC11402F8A}" destId="{20F0BA46-CC28-4CD3-B375-0B0362BA39A3}" srcOrd="2" destOrd="0" presId="urn:microsoft.com/office/officeart/2005/8/layout/bList2#1"/>
    <dgm:cxn modelId="{3AED3A2A-9CDB-4D0D-87F4-C594C8491F8D}" type="presParOf" srcId="{02FED5B6-1B8E-4C00-89F0-04EC11402F8A}" destId="{CC45D3FB-8432-41D4-9731-D84665D22FE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781C-8B3C-45E7-8BB5-ED46BF8388A0}">
      <dsp:nvSpPr>
        <dsp:cNvPr id="0" name=""/>
        <dsp:cNvSpPr/>
      </dsp:nvSpPr>
      <dsp:spPr>
        <a:xfrm>
          <a:off x="5561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Prior history</a:t>
          </a:r>
          <a:endParaRPr lang="de-DE" sz="2400" kern="1200" dirty="0"/>
        </a:p>
      </dsp:txBody>
      <dsp:txXfrm>
        <a:off x="47573" y="1163469"/>
        <a:ext cx="2317900" cy="1750973"/>
      </dsp:txXfrm>
    </dsp:sp>
    <dsp:sp modelId="{B5BE1F30-D2A1-437E-8F7F-D30104C8EEC0}">
      <dsp:nvSpPr>
        <dsp:cNvPr id="0" name=""/>
        <dsp:cNvSpPr/>
      </dsp:nvSpPr>
      <dsp:spPr>
        <a:xfrm>
          <a:off x="5561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Disorders and injuries before torture or from earlier torture</a:t>
          </a:r>
          <a:endParaRPr lang="de-DE" sz="1300" kern="1200" dirty="0"/>
        </a:p>
      </dsp:txBody>
      <dsp:txXfrm>
        <a:off x="5561" y="2914442"/>
        <a:ext cx="1691495" cy="770983"/>
      </dsp:txXfrm>
    </dsp:sp>
    <dsp:sp modelId="{04F4030B-E5A7-4153-804D-FDF9F41D3C00}">
      <dsp:nvSpPr>
        <dsp:cNvPr id="0" name=""/>
        <dsp:cNvSpPr/>
      </dsp:nvSpPr>
      <dsp:spPr>
        <a:xfrm>
          <a:off x="1765003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4CB8D-782A-4084-B55F-A029708F1A3D}">
      <dsp:nvSpPr>
        <dsp:cNvPr id="0" name=""/>
        <dsp:cNvSpPr/>
      </dsp:nvSpPr>
      <dsp:spPr>
        <a:xfrm>
          <a:off x="2813948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Torture</a:t>
          </a:r>
          <a:endParaRPr lang="de-DE" sz="2400" kern="1200" dirty="0"/>
        </a:p>
      </dsp:txBody>
      <dsp:txXfrm>
        <a:off x="2855960" y="1163469"/>
        <a:ext cx="2317900" cy="1750973"/>
      </dsp:txXfrm>
    </dsp:sp>
    <dsp:sp modelId="{6001C610-8CDE-493E-92A3-53929AEEBBDD}">
      <dsp:nvSpPr>
        <dsp:cNvPr id="0" name=""/>
        <dsp:cNvSpPr/>
      </dsp:nvSpPr>
      <dsp:spPr>
        <a:xfrm>
          <a:off x="2813948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Torture – forms , duration, instruments</a:t>
          </a:r>
          <a:endParaRPr lang="de-DE" sz="1300" kern="1200" dirty="0"/>
        </a:p>
      </dsp:txBody>
      <dsp:txXfrm>
        <a:off x="2813948" y="2914442"/>
        <a:ext cx="1691495" cy="770983"/>
      </dsp:txXfrm>
    </dsp:sp>
    <dsp:sp modelId="{3122CC4B-6F55-4F90-8E9D-20E5D893E8AD}">
      <dsp:nvSpPr>
        <dsp:cNvPr id="0" name=""/>
        <dsp:cNvSpPr/>
      </dsp:nvSpPr>
      <dsp:spPr>
        <a:xfrm>
          <a:off x="4573390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3654-5C01-4538-B46D-7752A357AC6B}">
      <dsp:nvSpPr>
        <dsp:cNvPr id="0" name=""/>
        <dsp:cNvSpPr/>
      </dsp:nvSpPr>
      <dsp:spPr>
        <a:xfrm>
          <a:off x="5622335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Acute symptoms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Chronic/ long term symptoms</a:t>
          </a:r>
        </a:p>
      </dsp:txBody>
      <dsp:txXfrm>
        <a:off x="5664347" y="1163469"/>
        <a:ext cx="2317900" cy="1750973"/>
      </dsp:txXfrm>
    </dsp:sp>
    <dsp:sp modelId="{20F0BA46-CC28-4CD3-B375-0B0362BA39A3}">
      <dsp:nvSpPr>
        <dsp:cNvPr id="0" name=""/>
        <dsp:cNvSpPr/>
      </dsp:nvSpPr>
      <dsp:spPr>
        <a:xfrm>
          <a:off x="5622335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Intensity, frequency, duration, complaints, treatment received, impairment </a:t>
          </a:r>
          <a:endParaRPr lang="de-DE" sz="1300" kern="1200" dirty="0"/>
        </a:p>
      </dsp:txBody>
      <dsp:txXfrm>
        <a:off x="5622335" y="2914442"/>
        <a:ext cx="1691495" cy="770983"/>
      </dsp:txXfrm>
    </dsp:sp>
    <dsp:sp modelId="{CC45D3FB-8432-41D4-9731-D84665D22FE1}">
      <dsp:nvSpPr>
        <dsp:cNvPr id="0" name=""/>
        <dsp:cNvSpPr/>
      </dsp:nvSpPr>
      <dsp:spPr>
        <a:xfrm>
          <a:off x="7381778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04/03/2013</a:t>
            </a:fld>
            <a:endParaRPr lang="en-GB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el-G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Based on 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For an excellent overview see: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i="1" dirty="0" smtClean="0"/>
              <a:t>CT (scan)</a:t>
            </a:r>
            <a:r>
              <a:rPr lang="en-GB" dirty="0" smtClean="0"/>
              <a:t> stands for Computed Tomography </a:t>
            </a:r>
            <a:r>
              <a:rPr lang="en-GB" i="1" dirty="0" smtClean="0"/>
              <a:t>scan</a:t>
            </a:r>
            <a:r>
              <a:rPr lang="en-GB" dirty="0" smtClean="0"/>
              <a:t>. It is also known as a </a:t>
            </a:r>
            <a:r>
              <a:rPr lang="en-GB" i="1" dirty="0" smtClean="0"/>
              <a:t>CAT</a:t>
            </a:r>
            <a:r>
              <a:rPr lang="en-GB" dirty="0" smtClean="0"/>
              <a:t> (Computer Axial Tomography) </a:t>
            </a:r>
            <a:r>
              <a:rPr lang="en-GB" i="1" dirty="0" smtClean="0"/>
              <a:t>scan and is commonly available. </a:t>
            </a:r>
            <a:br>
              <a:rPr lang="en-GB" i="1" dirty="0" smtClean="0"/>
            </a:b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AT" dirty="0" smtClean="0"/>
              <a:t>For further anatomic details, refer to standard textbooks of anatomy</a:t>
            </a:r>
            <a:r>
              <a:rPr lang="de-AT" baseline="0" dirty="0" smtClean="0"/>
              <a:t> (see for example http://www.innerbody.com/anatomy)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Oropharynx: </a:t>
            </a:r>
            <a:r>
              <a:rPr lang="en-GB" i="1" dirty="0" smtClean="0"/>
              <a:t>Oropharynx</a:t>
            </a:r>
            <a:r>
              <a:rPr lang="en-GB" dirty="0" smtClean="0"/>
              <a:t> (the oral part of the pharynx) reaches from the Uvula to the level of the hyoid bone. </a:t>
            </a:r>
          </a:p>
          <a:p>
            <a:r>
              <a:rPr lang="de-DE" dirty="0" smtClean="0"/>
              <a:t>Especially the examination of the mouth</a:t>
            </a:r>
            <a:r>
              <a:rPr lang="de-DE" baseline="0" dirty="0" smtClean="0"/>
              <a:t> and oral cavity can trigger traumatic memories of sexual or other abuse- perform with care !</a:t>
            </a:r>
          </a:p>
          <a:p>
            <a:r>
              <a:rPr lang="de-DE" baseline="0" dirty="0" smtClean="0"/>
              <a:t>Electricity is frequently used in the oral cavity because of high sensitivity of pain and as traces are less readily seen.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dirty="0" smtClean="0"/>
              <a:t>Source: </a:t>
            </a:r>
            <a:r>
              <a:rPr lang="en-US" b="1" dirty="0" smtClean="0">
                <a:hlinkClick r:id="rId3"/>
              </a:rPr>
              <a:t>CVICT (</a:t>
            </a:r>
            <a:r>
              <a:rPr lang="en-US" b="1" i="1" dirty="0" smtClean="0">
                <a:hlinkClick r:id="rId3"/>
              </a:rPr>
              <a:t>Centre</a:t>
            </a:r>
            <a:r>
              <a:rPr lang="en-US" b="1" dirty="0" smtClean="0">
                <a:hlinkClick r:id="rId3"/>
              </a:rPr>
              <a:t> for </a:t>
            </a:r>
            <a:r>
              <a:rPr lang="en-US" b="1" i="1" dirty="0" smtClean="0">
                <a:hlinkClick r:id="rId3"/>
              </a:rPr>
              <a:t>Victims</a:t>
            </a:r>
            <a:r>
              <a:rPr lang="en-US" b="1" dirty="0" smtClean="0">
                <a:hlinkClick r:id="rId3"/>
              </a:rPr>
              <a:t> of </a:t>
            </a:r>
            <a:r>
              <a:rPr lang="en-US" b="1" i="1" dirty="0" smtClean="0">
                <a:hlinkClick r:id="rId3"/>
              </a:rPr>
              <a:t>Torture Nepal</a:t>
            </a:r>
            <a:r>
              <a:rPr lang="en-US" b="1" dirty="0" smtClean="0">
                <a:hlinkClick r:id="rId3"/>
              </a:rPr>
              <a:t>)</a:t>
            </a:r>
            <a:endParaRPr lang="en-US" b="1" dirty="0" smtClean="0"/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Kidney damage after (acutely life threatening) damage</a:t>
            </a:r>
            <a:r>
              <a:rPr lang="de-DE" baseline="0" dirty="0" smtClean="0"/>
              <a:t> to muscle cells releasing myoglobine from blood cells (</a:t>
            </a:r>
            <a:r>
              <a:rPr lang="en-GB" dirty="0" err="1" smtClean="0">
                <a:effectLst/>
              </a:rPr>
              <a:t>Rhabdomyolysis</a:t>
            </a:r>
            <a:r>
              <a:rPr lang="en-GB" dirty="0" smtClean="0">
                <a:effectLst/>
              </a:rPr>
              <a:t>)</a:t>
            </a:r>
            <a:r>
              <a:rPr lang="en-GB" baseline="0" dirty="0" smtClean="0">
                <a:effectLst/>
              </a:rPr>
              <a:t> or through direct physical impact are common but frequently overlooked. Beatings in the kidney area are frequently used as they are extremely </a:t>
            </a:r>
            <a:r>
              <a:rPr lang="en-GB" baseline="0" dirty="0" err="1" smtClean="0">
                <a:effectLst/>
              </a:rPr>
              <a:t>painfull</a:t>
            </a:r>
            <a:r>
              <a:rPr lang="en-GB" baseline="0" dirty="0" smtClean="0">
                <a:effectLst/>
              </a:rPr>
              <a:t>.</a:t>
            </a:r>
            <a:br>
              <a:rPr lang="en-GB" baseline="0" dirty="0" smtClean="0">
                <a:effectLst/>
              </a:rPr>
            </a:br>
            <a:endParaRPr lang="en-GB" dirty="0" smtClean="0">
              <a:effectLst/>
            </a:endParaRPr>
          </a:p>
          <a:p>
            <a:r>
              <a:rPr lang="de-AT" dirty="0" smtClean="0">
                <a:effectLst/>
              </a:rPr>
              <a:t>See  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Malik GH. </a:t>
            </a:r>
            <a:r>
              <a:rPr lang="en-GB" dirty="0" err="1" smtClean="0">
                <a:effectLst/>
              </a:rPr>
              <a:t>Rhabdomyolysis</a:t>
            </a:r>
            <a:r>
              <a:rPr lang="en-GB" dirty="0" smtClean="0">
                <a:effectLst/>
              </a:rPr>
              <a:t> and myoglobin-induced acute renal failure. Saudi Journal of Kidney Diseases and Transplantation. 1998;9(3):273. </a:t>
            </a:r>
          </a:p>
          <a:p>
            <a:r>
              <a:rPr lang="en-GB" dirty="0" err="1" smtClean="0">
                <a:effectLst/>
              </a:rPr>
              <a:t>Lameire</a:t>
            </a:r>
            <a:r>
              <a:rPr lang="en-GB" dirty="0" smtClean="0">
                <a:effectLst/>
              </a:rPr>
              <a:t> N, </a:t>
            </a:r>
            <a:r>
              <a:rPr lang="en-GB" dirty="0" err="1" smtClean="0">
                <a:effectLst/>
              </a:rPr>
              <a:t>Vermeersch</a:t>
            </a:r>
            <a:r>
              <a:rPr lang="en-GB" dirty="0" smtClean="0">
                <a:effectLst/>
              </a:rPr>
              <a:t> E. </a:t>
            </a:r>
            <a:r>
              <a:rPr lang="en-GB" dirty="0" err="1" smtClean="0">
                <a:effectLst/>
              </a:rPr>
              <a:t>Nephrological</a:t>
            </a:r>
            <a:r>
              <a:rPr lang="en-GB" dirty="0" smtClean="0">
                <a:effectLst/>
              </a:rPr>
              <a:t> and moral aspects of physical torture. Nephrology Dialysis Transplantation. 1995;10(2):160–1. 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See also </a:t>
            </a:r>
            <a:br>
              <a:rPr lang="en-GB" dirty="0" smtClean="0"/>
            </a:br>
            <a:r>
              <a:rPr lang="en-GB" dirty="0" err="1" smtClean="0">
                <a:effectLst/>
              </a:rPr>
              <a:t>Mollica</a:t>
            </a:r>
            <a:r>
              <a:rPr lang="en-GB" dirty="0" smtClean="0">
                <a:effectLst/>
              </a:rPr>
              <a:t> RF, Henderson DC, Tor S. Psychiatric effects of traumatic brain injury events in Cambodian survivors of mass violence. BJP. 2002 Jan 10;181(4):339–47,</a:t>
            </a:r>
          </a:p>
          <a:p>
            <a:r>
              <a:rPr lang="en-GB" dirty="0" smtClean="0">
                <a:effectLst/>
              </a:rPr>
              <a:t>and http://concussion.buffalo.edu/management%20of%20concussion%20and%20post%20concussion%20syndrome.pdf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de-DE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See also </a:t>
            </a:r>
            <a:br>
              <a:rPr lang="en-GB" dirty="0" smtClean="0"/>
            </a:br>
            <a:r>
              <a:rPr lang="en-GB" dirty="0" err="1" smtClean="0">
                <a:effectLst/>
              </a:rPr>
              <a:t>Mollica</a:t>
            </a:r>
            <a:r>
              <a:rPr lang="en-GB" dirty="0" smtClean="0">
                <a:effectLst/>
              </a:rPr>
              <a:t> RF, Henderson DC, Tor S. Psychiatric effects of traumatic brain injury events in Cambodian survivors of mass violence. BJP. 2002 Jan 10;181(4):339–47,</a:t>
            </a:r>
          </a:p>
          <a:p>
            <a:r>
              <a:rPr lang="en-GB" dirty="0" err="1" smtClean="0">
                <a:effectLst/>
              </a:rPr>
              <a:t>Boake</a:t>
            </a:r>
            <a:r>
              <a:rPr lang="en-GB" dirty="0" smtClean="0">
                <a:effectLst/>
              </a:rPr>
              <a:t> C, McCauley SR, Levin HS, </a:t>
            </a:r>
            <a:r>
              <a:rPr lang="en-GB" dirty="0" err="1" smtClean="0">
                <a:effectLst/>
              </a:rPr>
              <a:t>Pedroza</a:t>
            </a:r>
            <a:r>
              <a:rPr lang="en-GB" dirty="0" smtClean="0">
                <a:effectLst/>
              </a:rPr>
              <a:t> C, </a:t>
            </a:r>
            <a:r>
              <a:rPr lang="en-GB" dirty="0" err="1" smtClean="0">
                <a:effectLst/>
              </a:rPr>
              <a:t>Contant</a:t>
            </a:r>
            <a:r>
              <a:rPr lang="en-GB" dirty="0" smtClean="0">
                <a:effectLst/>
              </a:rPr>
              <a:t> CF, Song JX, et al. Diagnostic Criteria for </a:t>
            </a:r>
            <a:r>
              <a:rPr lang="en-GB" dirty="0" err="1" smtClean="0">
                <a:effectLst/>
              </a:rPr>
              <a:t>Postconcussional</a:t>
            </a:r>
            <a:r>
              <a:rPr lang="en-GB" dirty="0" smtClean="0">
                <a:effectLst/>
              </a:rPr>
              <a:t> Syndrome After Mild to Moderate Traumatic Brain Injury. J Neuropsychiatry </a:t>
            </a:r>
            <a:r>
              <a:rPr lang="en-GB" dirty="0" err="1" smtClean="0">
                <a:effectLst/>
              </a:rPr>
              <a:t>Clin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Neurosci</a:t>
            </a:r>
            <a:r>
              <a:rPr lang="en-GB" dirty="0" smtClean="0">
                <a:effectLst/>
              </a:rPr>
              <a:t>. 2005 Aug 1;17(3):350–6.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and http://concussion.buffalo.edu/management%20of%20concussion%20and%20post%20concussion%20syndrome.pdf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de-DE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dirty="0" smtClean="0"/>
              <a:t>Source: </a:t>
            </a:r>
            <a:r>
              <a:rPr lang="en-US" b="1" dirty="0" smtClean="0">
                <a:hlinkClick r:id="rId3"/>
              </a:rPr>
              <a:t>CVICT (</a:t>
            </a:r>
            <a:r>
              <a:rPr lang="en-US" b="1" i="1" dirty="0" smtClean="0">
                <a:hlinkClick r:id="rId3"/>
              </a:rPr>
              <a:t>Centre</a:t>
            </a:r>
            <a:r>
              <a:rPr lang="en-US" b="1" dirty="0" smtClean="0">
                <a:hlinkClick r:id="rId3"/>
              </a:rPr>
              <a:t> for </a:t>
            </a:r>
            <a:r>
              <a:rPr lang="en-US" b="1" i="1" dirty="0" smtClean="0">
                <a:hlinkClick r:id="rId3"/>
              </a:rPr>
              <a:t>Victims</a:t>
            </a:r>
            <a:r>
              <a:rPr lang="en-US" b="1" dirty="0" smtClean="0">
                <a:hlinkClick r:id="rId3"/>
              </a:rPr>
              <a:t> of </a:t>
            </a:r>
            <a:r>
              <a:rPr lang="en-US" b="1" i="1" dirty="0" smtClean="0">
                <a:hlinkClick r:id="rId3"/>
              </a:rPr>
              <a:t>Torture Nepal</a:t>
            </a:r>
            <a:r>
              <a:rPr lang="en-US" b="1" dirty="0" smtClean="0">
                <a:hlinkClick r:id="rId3"/>
              </a:rPr>
              <a:t>)</a:t>
            </a:r>
            <a:endParaRPr lang="en-US" b="1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For an excellent overview see: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>
              <a:spcBef>
                <a:spcPts val="600"/>
              </a:spcBef>
              <a:spcAft>
                <a:spcPts val="1200"/>
              </a:spcAft>
              <a:defRPr/>
            </a:lvl2pPr>
            <a:lvl3pPr>
              <a:spcBef>
                <a:spcPts val="600"/>
              </a:spcBef>
              <a:spcAft>
                <a:spcPts val="1200"/>
              </a:spcAft>
              <a:defRPr/>
            </a:lvl3pPr>
            <a:lvl4pPr>
              <a:spcBef>
                <a:spcPts val="600"/>
              </a:spcBef>
              <a:spcAft>
                <a:spcPts val="1200"/>
              </a:spcAft>
              <a:defRPr/>
            </a:lvl4pPr>
            <a:lvl5pPr>
              <a:spcBef>
                <a:spcPts val="6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7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8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4000" b="1" smtClean="0">
                <a:solidFill>
                  <a:srgbClr val="376092"/>
                </a:solidFill>
                <a:latin typeface="Trebuchet MS" pitchFamily="34" charset="0"/>
              </a:rPr>
              <a:t>Physical</a:t>
            </a:r>
            <a:r>
              <a:rPr lang="de-AT" sz="4000" b="1" dirty="0" smtClean="0">
                <a:solidFill>
                  <a:srgbClr val="376092"/>
                </a:solidFill>
                <a:latin typeface="Trebuchet MS" pitchFamily="34" charset="0"/>
              </a:rPr>
              <a:t> </a:t>
            </a:r>
            <a:r>
              <a:rPr lang="de-AT" sz="4000" b="1" dirty="0" err="1">
                <a:solidFill>
                  <a:srgbClr val="376092"/>
                </a:solidFill>
                <a:latin typeface="Trebuchet MS" pitchFamily="34" charset="0"/>
              </a:rPr>
              <a:t>E</a:t>
            </a:r>
            <a:r>
              <a:rPr lang="de-AT" sz="4000" b="1" dirty="0" err="1" smtClean="0">
                <a:solidFill>
                  <a:srgbClr val="376092"/>
                </a:solidFill>
                <a:latin typeface="Trebuchet MS" pitchFamily="34" charset="0"/>
              </a:rPr>
              <a:t>vidence</a:t>
            </a:r>
            <a:r>
              <a:rPr lang="de-AT" sz="4000" b="1" dirty="0" smtClean="0">
                <a:solidFill>
                  <a:srgbClr val="376092"/>
                </a:solidFill>
                <a:latin typeface="Trebuchet MS" pitchFamily="34" charset="0"/>
              </a:rPr>
              <a:t> </a:t>
            </a:r>
            <a:r>
              <a:rPr lang="de-AT" sz="4000" b="1" dirty="0" err="1">
                <a:solidFill>
                  <a:srgbClr val="376092"/>
                </a:solidFill>
                <a:latin typeface="Trebuchet MS" pitchFamily="34" charset="0"/>
              </a:rPr>
              <a:t>of</a:t>
            </a:r>
            <a:r>
              <a:rPr lang="de-AT" sz="4000" b="1" dirty="0">
                <a:solidFill>
                  <a:srgbClr val="376092"/>
                </a:solidFill>
                <a:latin typeface="Trebuchet MS" pitchFamily="34" charset="0"/>
              </a:rPr>
              <a:t> </a:t>
            </a:r>
            <a:r>
              <a:rPr lang="de-AT" sz="4000" b="1" dirty="0" err="1" smtClean="0">
                <a:solidFill>
                  <a:srgbClr val="376092"/>
                </a:solidFill>
                <a:latin typeface="Trebuchet MS" pitchFamily="34" charset="0"/>
              </a:rPr>
              <a:t>Torture</a:t>
            </a:r>
            <a:endParaRPr lang="de-AT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AT" sz="2800" dirty="0" err="1" smtClean="0">
                <a:solidFill>
                  <a:srgbClr val="376092"/>
                </a:solidFill>
                <a:latin typeface="Trebuchet MS" pitchFamily="34" charset="0"/>
              </a:rPr>
              <a:t>Author</a:t>
            </a:r>
            <a:r>
              <a:rPr lang="de-AT" sz="2800" dirty="0">
                <a:solidFill>
                  <a:srgbClr val="376092"/>
                </a:solidFill>
                <a:latin typeface="Trebuchet MS" pitchFamily="34" charset="0"/>
              </a:rPr>
              <a:t>: Prof. Thomas Wenzel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AT" sz="2800" dirty="0">
                <a:solidFill>
                  <a:srgbClr val="376092"/>
                </a:solidFill>
                <a:latin typeface="Trebuchet MS" pitchFamily="34" charset="0"/>
              </a:rPr>
              <a:t>Medical University </a:t>
            </a:r>
            <a:r>
              <a:rPr lang="de-AT" sz="2800" dirty="0" err="1">
                <a:solidFill>
                  <a:srgbClr val="376092"/>
                </a:solidFill>
                <a:latin typeface="Trebuchet MS" pitchFamily="34" charset="0"/>
              </a:rPr>
              <a:t>of</a:t>
            </a:r>
            <a:r>
              <a:rPr lang="de-AT" sz="2800" dirty="0">
                <a:solidFill>
                  <a:srgbClr val="376092"/>
                </a:solidFill>
                <a:latin typeface="Trebuchet MS" pitchFamily="34" charset="0"/>
              </a:rPr>
              <a:t> Vienna, Austria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800" b="1" dirty="0" smtClean="0"/>
              <a:t>Skin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An „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good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“ </a:t>
            </a:r>
            <a:r>
              <a:rPr lang="de-DE" sz="2800" dirty="0" err="1" smtClean="0"/>
              <a:t>photo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a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element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injuries</a:t>
            </a:r>
            <a:r>
              <a:rPr lang="de-DE" sz="2800" dirty="0" smtClean="0"/>
              <a:t>, </a:t>
            </a:r>
            <a:r>
              <a:rPr lang="de-DE" sz="2800" dirty="0" err="1" smtClean="0"/>
              <a:t>especially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traces</a:t>
            </a:r>
            <a:r>
              <a:rPr lang="de-DE" sz="2800" dirty="0" smtClean="0"/>
              <a:t> such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haematomas</a:t>
            </a:r>
            <a:r>
              <a:rPr lang="de-DE" sz="2800" dirty="0" smtClean="0"/>
              <a:t> (</a:t>
            </a:r>
            <a:r>
              <a:rPr lang="de-DE" sz="2800" dirty="0" err="1" smtClean="0"/>
              <a:t>blunt</a:t>
            </a:r>
            <a:r>
              <a:rPr lang="de-DE" sz="2800" dirty="0" smtClean="0"/>
              <a:t> </a:t>
            </a:r>
            <a:r>
              <a:rPr lang="de-DE" sz="2800" dirty="0" err="1" smtClean="0"/>
              <a:t>injury</a:t>
            </a:r>
            <a:r>
              <a:rPr lang="de-DE" sz="2800" dirty="0" smtClean="0"/>
              <a:t> </a:t>
            </a:r>
            <a:r>
              <a:rPr lang="de-DE" sz="2800" dirty="0" err="1" smtClean="0"/>
              <a:t>based</a:t>
            </a:r>
            <a:r>
              <a:rPr lang="de-DE" sz="2800" dirty="0" smtClean="0"/>
              <a:t> </a:t>
            </a:r>
            <a:r>
              <a:rPr lang="de-DE" sz="2800" dirty="0" err="1" smtClean="0"/>
              <a:t>discolorations</a:t>
            </a:r>
            <a:r>
              <a:rPr lang="de-DE" sz="2800" dirty="0" smtClean="0"/>
              <a:t>) </a:t>
            </a:r>
            <a:r>
              <a:rPr lang="de-DE" sz="2800" dirty="0" err="1" smtClean="0"/>
              <a:t>vanish</a:t>
            </a:r>
            <a:r>
              <a:rPr lang="de-DE" sz="2800" dirty="0" smtClean="0"/>
              <a:t> </a:t>
            </a:r>
            <a:r>
              <a:rPr lang="de-DE" sz="2800" dirty="0" err="1" smtClean="0"/>
              <a:t>quickly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time.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err="1" smtClean="0"/>
              <a:t>If</a:t>
            </a:r>
            <a:r>
              <a:rPr lang="de-DE" sz="2800" dirty="0" smtClean="0"/>
              <a:t> no proper equipment is available, a simple photograph or even a drawing is better then no documentation.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398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400" b="1" dirty="0" smtClean="0"/>
              <a:t>Skin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An „as good as possible“ photo documentation is a key element in the documentation of injuries, especially as traces such as haematomas (blunt injury based discolorations) vanish quickly with time.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proper </a:t>
            </a:r>
            <a:r>
              <a:rPr lang="de-DE" sz="2400" dirty="0" err="1" smtClean="0"/>
              <a:t>equipment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, a simple </a:t>
            </a:r>
            <a:r>
              <a:rPr lang="de-DE" sz="2400" dirty="0" err="1" smtClean="0"/>
              <a:t>photograph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even</a:t>
            </a:r>
            <a:r>
              <a:rPr lang="de-DE" sz="2400" dirty="0" smtClean="0"/>
              <a:t> a </a:t>
            </a:r>
            <a:r>
              <a:rPr lang="de-DE" sz="2400" dirty="0" err="1" smtClean="0"/>
              <a:t>drwaing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documentation</a:t>
            </a:r>
            <a:r>
              <a:rPr lang="de-DE" sz="24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A </a:t>
            </a:r>
            <a:r>
              <a:rPr lang="de-DE" sz="2400" dirty="0"/>
              <a:t>special ARTIP module </a:t>
            </a:r>
            <a:r>
              <a:rPr lang="de-DE" sz="2400" dirty="0" smtClean="0"/>
              <a:t>therefore deals </a:t>
            </a:r>
            <a:r>
              <a:rPr lang="de-DE" sz="2400" dirty="0"/>
              <a:t>with strategies to achieve better pictures.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de-DE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203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/>
              <a:t>Skin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Common </a:t>
            </a:r>
            <a:r>
              <a:rPr lang="de-DE" sz="2800" b="1" dirty="0" smtClean="0"/>
              <a:t>scars</a:t>
            </a:r>
            <a:r>
              <a:rPr lang="de-DE" sz="2800" dirty="0" smtClean="0"/>
              <a:t> result from burning- frequently with cigarettes, - from beatings if the skin is damaged, and from cutting with knifes, glas shards or similar instruments.</a:t>
            </a:r>
          </a:p>
          <a:p>
            <a:pPr marL="0" indent="0"/>
            <a:endParaRPr lang="de-DE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de-DE" sz="2800" dirty="0"/>
          </a:p>
          <a:p>
            <a:pPr marL="457200" indent="-457200">
              <a:buFont typeface="Arial" pitchFamily="34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58" y="3429000"/>
            <a:ext cx="2817492" cy="2334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2708" y="429309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scar from torture with cigarettes, not recent.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/>
              <a:t>Skin: </a:t>
            </a:r>
            <a:br>
              <a:rPr lang="de-DE" sz="2800" b="1" dirty="0" smtClean="0"/>
            </a:br>
            <a:r>
              <a:rPr lang="de-DE" sz="2800" b="1" dirty="0" smtClean="0"/>
              <a:t>Describe: </a:t>
            </a:r>
            <a:br>
              <a:rPr lang="de-DE" sz="2800" b="1" dirty="0" smtClean="0"/>
            </a:br>
            <a:endParaRPr lang="de-DE" sz="2800" b="1" dirty="0" smtClean="0"/>
          </a:p>
          <a:p>
            <a:endParaRPr lang="de-DE" sz="2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87624" y="2132856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1) Localisation (use </a:t>
            </a:r>
            <a:r>
              <a:rPr lang="en-GB" sz="2600" dirty="0" smtClean="0">
                <a:solidFill>
                  <a:schemeClr val="tx1"/>
                </a:solidFill>
              </a:rPr>
              <a:t>IP body </a:t>
            </a:r>
            <a:r>
              <a:rPr lang="en-GB" sz="2600" dirty="0">
                <a:solidFill>
                  <a:schemeClr val="tx1"/>
                </a:solidFill>
              </a:rPr>
              <a:t>diagram) symmetrical,</a:t>
            </a:r>
          </a:p>
          <a:p>
            <a:r>
              <a:rPr lang="en-GB" sz="2600" dirty="0">
                <a:solidFill>
                  <a:schemeClr val="tx1"/>
                </a:solidFill>
              </a:rPr>
              <a:t>asymmetrical</a:t>
            </a:r>
          </a:p>
          <a:p>
            <a:r>
              <a:rPr lang="en-GB" sz="2600" dirty="0">
                <a:solidFill>
                  <a:schemeClr val="tx1"/>
                </a:solidFill>
              </a:rPr>
              <a:t>2) Shape: round, oval, linear, etc.</a:t>
            </a:r>
          </a:p>
          <a:p>
            <a:r>
              <a:rPr lang="en-GB" sz="2600" dirty="0">
                <a:solidFill>
                  <a:schemeClr val="tx1"/>
                </a:solidFill>
              </a:rPr>
              <a:t>3) Size: use ruler</a:t>
            </a:r>
          </a:p>
          <a:p>
            <a:r>
              <a:rPr lang="en-GB" sz="2600" dirty="0">
                <a:solidFill>
                  <a:schemeClr val="tx1"/>
                </a:solidFill>
              </a:rPr>
              <a:t>4) Colour</a:t>
            </a:r>
          </a:p>
          <a:p>
            <a:r>
              <a:rPr lang="en-GB" sz="2600" dirty="0">
                <a:solidFill>
                  <a:schemeClr val="tx1"/>
                </a:solidFill>
              </a:rPr>
              <a:t>5) Surface: scaly, crusty, ulcerative, bullous</a:t>
            </a:r>
            <a:r>
              <a:rPr lang="en-GB" sz="2600" dirty="0" smtClean="0">
                <a:solidFill>
                  <a:schemeClr val="tx1"/>
                </a:solidFill>
              </a:rPr>
              <a:t>, necrotic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6) Periphery: regular or irregular, zone </a:t>
            </a:r>
            <a:r>
              <a:rPr lang="en-GB" sz="2600" dirty="0" smtClean="0">
                <a:solidFill>
                  <a:schemeClr val="tx1"/>
                </a:solidFill>
              </a:rPr>
              <a:t>in the </a:t>
            </a:r>
            <a:r>
              <a:rPr lang="en-GB" sz="2600" dirty="0">
                <a:solidFill>
                  <a:schemeClr val="tx1"/>
                </a:solidFill>
              </a:rPr>
              <a:t>periphery</a:t>
            </a:r>
          </a:p>
          <a:p>
            <a:r>
              <a:rPr lang="en-GB" sz="2600" dirty="0">
                <a:solidFill>
                  <a:schemeClr val="tx1"/>
                </a:solidFill>
              </a:rPr>
              <a:t>7) Demarcation: sharply, poorly</a:t>
            </a:r>
          </a:p>
          <a:p>
            <a:r>
              <a:rPr lang="en-GB" sz="2600" dirty="0">
                <a:solidFill>
                  <a:schemeClr val="tx1"/>
                </a:solidFill>
              </a:rPr>
              <a:t>8) Level in relation to surrounding skin:</a:t>
            </a:r>
          </a:p>
          <a:p>
            <a:r>
              <a:rPr lang="en-GB" sz="2600" dirty="0">
                <a:solidFill>
                  <a:schemeClr val="tx1"/>
                </a:solidFill>
              </a:rPr>
              <a:t>atrophic, hypertrophic, plane</a:t>
            </a:r>
          </a:p>
        </p:txBody>
      </p:sp>
    </p:spTree>
    <p:extLst>
      <p:ext uri="{BB962C8B-B14F-4D97-AF65-F5344CB8AC3E}">
        <p14:creationId xmlns:p14="http://schemas.microsoft.com/office/powerpoint/2010/main" val="3930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/>
            <a:r>
              <a:rPr lang="de-DE" sz="2800" b="1" dirty="0" smtClean="0"/>
              <a:t>Skin</a:t>
            </a:r>
            <a:br>
              <a:rPr lang="de-DE" sz="2800" b="1" dirty="0" smtClean="0"/>
            </a:br>
            <a:endParaRPr lang="de-DE" sz="2800" b="1" dirty="0" smtClean="0"/>
          </a:p>
          <a:p>
            <a:pPr marL="0" indent="-457200"/>
            <a:r>
              <a:rPr lang="en-GB" sz="2800" dirty="0"/>
              <a:t>“</a:t>
            </a:r>
            <a:r>
              <a:rPr lang="en-GB" sz="2800" dirty="0" err="1"/>
              <a:t>Falanga</a:t>
            </a:r>
            <a:r>
              <a:rPr lang="en-GB" sz="2800" dirty="0"/>
              <a:t>”, </a:t>
            </a:r>
            <a:r>
              <a:rPr lang="en-GB" sz="2800" dirty="0" smtClean="0"/>
              <a:t>(beatings to the soles of the feet) may </a:t>
            </a:r>
            <a:r>
              <a:rPr lang="en-GB" sz="2800" dirty="0"/>
              <a:t>leave contusions in </a:t>
            </a:r>
            <a:r>
              <a:rPr lang="en-GB" sz="2800" dirty="0" smtClean="0"/>
              <a:t>the arch </a:t>
            </a:r>
            <a:r>
              <a:rPr lang="en-GB" sz="2800" dirty="0"/>
              <a:t>of the </a:t>
            </a:r>
            <a:r>
              <a:rPr lang="en-GB" sz="2800" dirty="0" smtClean="0"/>
              <a:t>feet and </a:t>
            </a:r>
            <a:r>
              <a:rPr lang="en-GB" sz="2800" dirty="0"/>
              <a:t>swelling of the feet </a:t>
            </a:r>
            <a:r>
              <a:rPr lang="en-GB" sz="2800" dirty="0" smtClean="0"/>
              <a:t>extending from </a:t>
            </a:r>
            <a:r>
              <a:rPr lang="en-GB" sz="2800" dirty="0"/>
              <a:t>the arch to the medial </a:t>
            </a:r>
            <a:r>
              <a:rPr lang="en-GB" sz="2800" dirty="0" smtClean="0"/>
              <a:t>aspects of </a:t>
            </a:r>
            <a:r>
              <a:rPr lang="en-GB" sz="2800" dirty="0"/>
              <a:t>the feet and </a:t>
            </a:r>
            <a:r>
              <a:rPr lang="en-GB" sz="2800" dirty="0" smtClean="0"/>
              <a:t>ankles </a:t>
            </a:r>
            <a:r>
              <a:rPr lang="en-GB" sz="2000" dirty="0" smtClean="0"/>
              <a:t>1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 smtClean="0"/>
          </a:p>
          <a:p>
            <a:pPr marL="0" indent="-457200"/>
            <a:r>
              <a:rPr lang="de-AT" sz="2800" dirty="0" smtClean="0"/>
              <a:t>Additional injuries such as scars can result if victims are forced to walk on stones or glass sherds after falanga. 				</a:t>
            </a:r>
            <a:r>
              <a:rPr lang="de-AT" sz="2400" dirty="0" smtClean="0"/>
              <a:t>See also advanced module „Falanga“</a:t>
            </a:r>
            <a:endParaRPr lang="de-AT" sz="2800" dirty="0" smtClean="0"/>
          </a:p>
          <a:p>
            <a:pPr marL="0" indent="-457200"/>
            <a:endParaRPr lang="en-GB" sz="2800" dirty="0" smtClean="0"/>
          </a:p>
          <a:p>
            <a:pPr marL="0" indent="-457200"/>
            <a:endParaRPr lang="de-DE" sz="2800" dirty="0" smtClean="0"/>
          </a:p>
          <a:p>
            <a:pPr marL="0" indent="-457200">
              <a:buFont typeface="Arial" pitchFamily="34" charset="0"/>
              <a:buChar char="•"/>
            </a:pPr>
            <a:endParaRPr lang="de-DE" sz="2800" dirty="0"/>
          </a:p>
          <a:p>
            <a:pPr marL="0" indent="-457200">
              <a:buFont typeface="Arial" pitchFamily="34" charset="0"/>
              <a:buChar char="•"/>
            </a:pPr>
            <a:endParaRPr lang="de-DE" sz="2800" dirty="0" smtClean="0"/>
          </a:p>
          <a:p>
            <a:pPr marL="0" indent="-457200"/>
            <a:endParaRPr lang="de-DE" sz="2800" dirty="0" smtClean="0"/>
          </a:p>
          <a:p>
            <a:pPr marL="0" indent="-457200"/>
            <a:endParaRPr lang="de-DE" sz="1800" dirty="0" smtClean="0"/>
          </a:p>
          <a:p>
            <a:pPr marL="0" indent="-457200"/>
            <a:endParaRPr lang="de-DE" sz="1800" dirty="0" smtClean="0"/>
          </a:p>
          <a:p>
            <a:pPr marL="0" indent="-457200"/>
            <a:endParaRPr lang="de-DE" sz="2800" dirty="0" smtClean="0"/>
          </a:p>
          <a:p>
            <a:pPr marL="0" indent="-457200"/>
            <a:endParaRPr lang="de-DE" sz="2800" dirty="0" smtClean="0"/>
          </a:p>
          <a:p>
            <a:pPr marL="0" indent="-457200"/>
            <a:endParaRPr lang="de-DE" sz="2800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1907704" y="5397354"/>
            <a:ext cx="216024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 smtClean="0"/>
              <a:t>Face I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Eyes</a:t>
            </a:r>
            <a:br>
              <a:rPr lang="de-DE" dirty="0" smtClean="0"/>
            </a:br>
            <a:r>
              <a:rPr lang="de-DE" sz="2400" dirty="0" err="1" smtClean="0"/>
              <a:t>Use</a:t>
            </a:r>
            <a:r>
              <a:rPr lang="de-DE" sz="2400" dirty="0" smtClean="0"/>
              <a:t> expert </a:t>
            </a:r>
            <a:r>
              <a:rPr lang="de-DE" sz="2400" dirty="0" err="1" smtClean="0"/>
              <a:t>referal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r>
              <a:rPr lang="de-DE" sz="2400" dirty="0" smtClean="0"/>
              <a:t>. CT, MRI and high-resolution ultrasound (sonography) might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r>
              <a:rPr lang="de-DE" sz="2400" dirty="0" smtClean="0"/>
              <a:t>.</a:t>
            </a: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dirty="0" err="1" smtClean="0"/>
              <a:t>Ears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	</a:t>
            </a:r>
            <a:r>
              <a:rPr lang="de-DE" sz="2400" dirty="0" err="1" smtClean="0"/>
              <a:t>Example</a:t>
            </a:r>
            <a:r>
              <a:rPr lang="de-DE" sz="2400" dirty="0" smtClean="0"/>
              <a:t>: „</a:t>
            </a:r>
            <a:r>
              <a:rPr lang="de-DE" sz="2400" dirty="0" err="1" smtClean="0"/>
              <a:t>telephono</a:t>
            </a:r>
            <a:r>
              <a:rPr lang="de-DE" sz="2400" dirty="0" smtClean="0"/>
              <a:t>“ (</a:t>
            </a:r>
            <a:r>
              <a:rPr lang="de-DE" sz="2400" dirty="0" err="1" smtClean="0"/>
              <a:t>slaps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ear</a:t>
            </a:r>
            <a:r>
              <a:rPr lang="de-DE" sz="2400" dirty="0" smtClean="0"/>
              <a:t>) </a:t>
            </a:r>
            <a:r>
              <a:rPr lang="de-DE" sz="2400" dirty="0" err="1" smtClean="0"/>
              <a:t>leading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tympanic</a:t>
            </a:r>
            <a:r>
              <a:rPr lang="de-DE" sz="2400" dirty="0" smtClean="0"/>
              <a:t> </a:t>
            </a:r>
            <a:r>
              <a:rPr lang="de-DE" sz="2400" dirty="0" err="1" smtClean="0"/>
              <a:t>membrane</a:t>
            </a:r>
            <a:r>
              <a:rPr lang="de-DE" sz="2400" dirty="0" smtClean="0"/>
              <a:t> </a:t>
            </a:r>
            <a:r>
              <a:rPr lang="de-DE" sz="2400" dirty="0" err="1" smtClean="0"/>
              <a:t>rupture</a:t>
            </a:r>
            <a:r>
              <a:rPr lang="de-DE" sz="2400" dirty="0" smtClean="0"/>
              <a:t>. Laboratory </a:t>
            </a:r>
            <a:r>
              <a:rPr lang="de-DE" sz="2400" dirty="0" err="1" smtClean="0"/>
              <a:t>tests</a:t>
            </a:r>
            <a:r>
              <a:rPr lang="de-DE" sz="2400" dirty="0" smtClean="0"/>
              <a:t>, CT, MRI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r>
              <a:rPr lang="de-DE" sz="2400" dirty="0" smtClean="0"/>
              <a:t>.</a:t>
            </a:r>
            <a:endParaRPr lang="de-DE" sz="2000" dirty="0" smtClean="0"/>
          </a:p>
          <a:p>
            <a:pPr>
              <a:spcAft>
                <a:spcPts val="600"/>
              </a:spcAft>
            </a:pPr>
            <a:r>
              <a:rPr lang="de-DE" dirty="0" err="1" smtClean="0"/>
              <a:t>Nose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Fractures</a:t>
            </a:r>
            <a:r>
              <a:rPr lang="de-DE" sz="2400" dirty="0" smtClean="0"/>
              <a:t> </a:t>
            </a:r>
            <a:r>
              <a:rPr lang="de-DE" sz="2400" dirty="0" err="1" smtClean="0"/>
              <a:t>common</a:t>
            </a:r>
            <a:r>
              <a:rPr lang="de-DE" sz="2400" dirty="0" smtClean="0"/>
              <a:t>. X-</a:t>
            </a:r>
            <a:r>
              <a:rPr lang="de-DE" sz="2400" dirty="0" err="1" smtClean="0"/>
              <a:t>ray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CT (</a:t>
            </a:r>
            <a:r>
              <a:rPr lang="de-DE" sz="2400" dirty="0" err="1" smtClean="0"/>
              <a:t>especially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rhinorhea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observed</a:t>
            </a:r>
            <a:r>
              <a:rPr lang="de-DE" sz="2400" dirty="0" smtClean="0"/>
              <a:t>),  MRI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endParaRPr lang="de-DE" sz="2400" dirty="0" smtClean="0"/>
          </a:p>
          <a:p>
            <a:pPr>
              <a:spcAft>
                <a:spcPts val="600"/>
              </a:spcAft>
            </a:pPr>
            <a:endParaRPr lang="de-DE" sz="2000" dirty="0" smtClean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50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de-DE" b="1" dirty="0" smtClean="0"/>
              <a:t>Face II</a:t>
            </a:r>
            <a:endParaRPr lang="de-DE" dirty="0" smtClean="0"/>
          </a:p>
          <a:p>
            <a:pPr marL="0"/>
            <a:r>
              <a:rPr lang="de-DE" dirty="0" err="1" smtClean="0"/>
              <a:t>Jaw</a:t>
            </a:r>
            <a:r>
              <a:rPr lang="de-DE" dirty="0" smtClean="0"/>
              <a:t>, </a:t>
            </a:r>
            <a:r>
              <a:rPr lang="de-DE" dirty="0" err="1" smtClean="0"/>
              <a:t>oropharynx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neck</a:t>
            </a:r>
            <a:br>
              <a:rPr lang="de-DE" dirty="0" smtClean="0"/>
            </a:br>
            <a:r>
              <a:rPr lang="de-DE" sz="2400" dirty="0" smtClean="0"/>
              <a:t>Mandibular </a:t>
            </a:r>
            <a:r>
              <a:rPr lang="de-DE" sz="2400" dirty="0" err="1" smtClean="0"/>
              <a:t>fractures</a:t>
            </a:r>
            <a:r>
              <a:rPr lang="de-DE" sz="2400" dirty="0" smtClean="0"/>
              <a:t>/ </a:t>
            </a:r>
            <a:r>
              <a:rPr lang="de-DE" sz="2400" dirty="0" err="1" smtClean="0"/>
              <a:t>dislocation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temporomandibular</a:t>
            </a:r>
            <a:r>
              <a:rPr lang="de-DE" sz="2400" dirty="0" smtClean="0"/>
              <a:t> </a:t>
            </a:r>
            <a:r>
              <a:rPr lang="de-DE" sz="2400" dirty="0" err="1" smtClean="0"/>
              <a:t>joint</a:t>
            </a:r>
            <a:r>
              <a:rPr lang="de-DE" sz="2400" dirty="0" smtClean="0"/>
              <a:t> </a:t>
            </a:r>
            <a:r>
              <a:rPr lang="de-DE" sz="2400" dirty="0" err="1" smtClean="0"/>
              <a:t>syndrom</a:t>
            </a:r>
            <a:r>
              <a:rPr lang="de-DE" sz="2400" dirty="0" smtClean="0"/>
              <a:t> </a:t>
            </a:r>
            <a:r>
              <a:rPr lang="de-DE" sz="2400" dirty="0" err="1" smtClean="0"/>
              <a:t>common</a:t>
            </a:r>
            <a:r>
              <a:rPr lang="de-DE" sz="2400" dirty="0" smtClean="0"/>
              <a:t>. Crepitation of hyoid bone, laryngeal cartriledge. </a:t>
            </a:r>
            <a:r>
              <a:rPr lang="de-DE" sz="2400" dirty="0" err="1" smtClean="0"/>
              <a:t>Electricity</a:t>
            </a:r>
            <a:r>
              <a:rPr lang="de-DE" sz="2400" dirty="0" smtClean="0"/>
              <a:t> </a:t>
            </a:r>
            <a:r>
              <a:rPr lang="de-DE" sz="2400" dirty="0" err="1" smtClean="0"/>
              <a:t>traces</a:t>
            </a:r>
            <a:r>
              <a:rPr lang="de-DE" sz="2400" dirty="0" smtClean="0"/>
              <a:t>/</a:t>
            </a:r>
            <a:r>
              <a:rPr lang="de-DE" sz="2400" dirty="0" err="1" smtClean="0"/>
              <a:t>burns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endParaRPr lang="de-DE" sz="2400" dirty="0" smtClean="0"/>
          </a:p>
          <a:p>
            <a:pPr marL="0"/>
            <a:r>
              <a:rPr lang="de-DE" dirty="0" smtClean="0"/>
              <a:t>Oral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teeth</a:t>
            </a:r>
            <a:endParaRPr lang="de-DE" dirty="0" smtClean="0"/>
          </a:p>
          <a:p>
            <a:pPr marL="0"/>
            <a:r>
              <a:rPr lang="de-DE" sz="2400" dirty="0" smtClean="0"/>
              <a:t>General </a:t>
            </a:r>
            <a:r>
              <a:rPr lang="de-DE" sz="2400" dirty="0" err="1" smtClean="0"/>
              <a:t>status</a:t>
            </a:r>
            <a:r>
              <a:rPr lang="de-DE" sz="2400" dirty="0" smtClean="0"/>
              <a:t>, </a:t>
            </a:r>
            <a:r>
              <a:rPr lang="de-DE" sz="2400" dirty="0" err="1" smtClean="0"/>
              <a:t>Broken</a:t>
            </a:r>
            <a:r>
              <a:rPr lang="de-DE" sz="2400" dirty="0" smtClean="0"/>
              <a:t>/</a:t>
            </a:r>
            <a:r>
              <a:rPr lang="de-DE" sz="2400" dirty="0" err="1" smtClean="0"/>
              <a:t>extracted</a:t>
            </a:r>
            <a:r>
              <a:rPr lang="de-DE" sz="2400" dirty="0" smtClean="0"/>
              <a:t>/</a:t>
            </a:r>
            <a:r>
              <a:rPr lang="de-DE" sz="2400" dirty="0" err="1" smtClean="0"/>
              <a:t>loosened</a:t>
            </a:r>
            <a:r>
              <a:rPr lang="de-DE" sz="2400" dirty="0" smtClean="0"/>
              <a:t> </a:t>
            </a:r>
            <a:r>
              <a:rPr lang="de-DE" sz="2400" dirty="0" err="1" smtClean="0"/>
              <a:t>teeth</a:t>
            </a:r>
            <a:r>
              <a:rPr lang="de-DE" sz="2400" dirty="0" smtClean="0"/>
              <a:t>,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injuries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eletricity</a:t>
            </a:r>
            <a:r>
              <a:rPr lang="de-DE" sz="2400" dirty="0" smtClean="0"/>
              <a:t> (</a:t>
            </a:r>
            <a:r>
              <a:rPr lang="de-DE" sz="2400" dirty="0" err="1" smtClean="0"/>
              <a:t>burns</a:t>
            </a:r>
            <a:r>
              <a:rPr lang="de-DE" sz="2400" dirty="0" smtClean="0"/>
              <a:t>, bitten </a:t>
            </a:r>
            <a:r>
              <a:rPr lang="de-DE" sz="2400" dirty="0" err="1" smtClean="0"/>
              <a:t>tongue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lips</a:t>
            </a:r>
            <a:r>
              <a:rPr lang="de-DE" sz="2400" dirty="0" smtClean="0"/>
              <a:t>). X-</a:t>
            </a:r>
            <a:r>
              <a:rPr lang="de-DE" sz="2400" dirty="0" err="1" smtClean="0"/>
              <a:t>ray</a:t>
            </a:r>
            <a:r>
              <a:rPr lang="de-DE" sz="2400" dirty="0" smtClean="0"/>
              <a:t>, CT, MRI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endParaRPr lang="de-DE" sz="2400" dirty="0" smtClean="0"/>
          </a:p>
          <a:p>
            <a:pPr marL="0"/>
            <a:endParaRPr lang="de-DE" dirty="0" smtClean="0"/>
          </a:p>
          <a:p>
            <a:pPr marL="0"/>
            <a:endParaRPr lang="de-DE" dirty="0" smtClean="0"/>
          </a:p>
          <a:p>
            <a:pPr marL="0"/>
            <a:endParaRPr lang="de-DE" dirty="0" smtClean="0"/>
          </a:p>
          <a:p>
            <a:pPr mar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Musculosceletal system</a:t>
            </a:r>
          </a:p>
          <a:p>
            <a:endParaRPr lang="de-DE" sz="20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48272" cy="36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067944" y="3284984"/>
            <a:ext cx="720080" cy="44149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20486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Photographic documentation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Physical examination including neurological examination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X-ray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Ultrasound (sonography)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CT/MRI joints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Bone scintigraphy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de-DE" sz="2800" b="1" dirty="0" err="1" smtClean="0"/>
              <a:t>Chest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abdomen</a:t>
            </a:r>
            <a:endParaRPr lang="de-DE" sz="2800" b="1" dirty="0" smtClean="0"/>
          </a:p>
          <a:p>
            <a:pPr marL="0"/>
            <a:r>
              <a:rPr lang="de-DE" sz="2000" dirty="0" smtClean="0"/>
              <a:t>General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, </a:t>
            </a:r>
            <a:r>
              <a:rPr lang="de-DE" sz="2000" dirty="0" err="1" smtClean="0"/>
              <a:t>haematomas</a:t>
            </a:r>
            <a:r>
              <a:rPr lang="de-DE" sz="2000" dirty="0" smtClean="0"/>
              <a:t>, </a:t>
            </a:r>
            <a:r>
              <a:rPr lang="de-DE" sz="2000" dirty="0" err="1" smtClean="0"/>
              <a:t>lacerations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internal</a:t>
            </a:r>
            <a:r>
              <a:rPr lang="de-DE" sz="2000" dirty="0" smtClean="0"/>
              <a:t> </a:t>
            </a:r>
            <a:r>
              <a:rPr lang="de-DE" sz="2000" dirty="0" err="1" smtClean="0"/>
              <a:t>damage</a:t>
            </a:r>
            <a:r>
              <a:rPr lang="de-DE" sz="2000" dirty="0" smtClean="0"/>
              <a:t> (</a:t>
            </a:r>
            <a:r>
              <a:rPr lang="de-DE" sz="2000" dirty="0" err="1" smtClean="0"/>
              <a:t>kidney</a:t>
            </a:r>
            <a:r>
              <a:rPr lang="de-DE" sz="2000" dirty="0" smtClean="0"/>
              <a:t> !). X-</a:t>
            </a:r>
            <a:r>
              <a:rPr lang="de-DE" sz="2000" dirty="0" err="1" smtClean="0"/>
              <a:t>ray</a:t>
            </a:r>
            <a:r>
              <a:rPr lang="de-DE" sz="2000" dirty="0" smtClean="0"/>
              <a:t>, CCT, MRI </a:t>
            </a:r>
            <a:r>
              <a:rPr lang="de-DE" sz="2000" dirty="0" err="1" smtClean="0"/>
              <a:t>ultrasound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radioscintigraphy</a:t>
            </a:r>
            <a:r>
              <a:rPr lang="de-DE" sz="2000" dirty="0" smtClean="0"/>
              <a:t>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dirty="0" smtClean="0"/>
              <a:t>.</a:t>
            </a:r>
            <a:endParaRPr lang="de-DE" sz="2800" b="1" dirty="0" smtClean="0"/>
          </a:p>
          <a:p>
            <a:pPr marL="0"/>
            <a:r>
              <a:rPr lang="de-DE" sz="2800" b="1" dirty="0" err="1" smtClean="0"/>
              <a:t>Musculosceletal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system</a:t>
            </a:r>
            <a:endParaRPr lang="de-DE" sz="2800" b="1" dirty="0" smtClean="0"/>
          </a:p>
          <a:p>
            <a:pPr marL="0"/>
            <a:r>
              <a:rPr lang="de-DE" sz="2000" dirty="0" err="1" smtClean="0"/>
              <a:t>Include</a:t>
            </a:r>
            <a:r>
              <a:rPr lang="de-DE" sz="2000" dirty="0" smtClean="0"/>
              <a:t> </a:t>
            </a:r>
            <a:r>
              <a:rPr lang="de-DE" sz="2000" dirty="0" err="1" smtClean="0"/>
              <a:t>pain</a:t>
            </a:r>
            <a:r>
              <a:rPr lang="de-DE" sz="2000" dirty="0" smtClean="0"/>
              <a:t> in </a:t>
            </a:r>
            <a:r>
              <a:rPr lang="de-DE" sz="2000" dirty="0" err="1" smtClean="0"/>
              <a:t>rest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movement</a:t>
            </a:r>
            <a:r>
              <a:rPr lang="de-DE" sz="2000" dirty="0" smtClean="0"/>
              <a:t>, </a:t>
            </a:r>
            <a:r>
              <a:rPr lang="de-DE" sz="2000" dirty="0" err="1" smtClean="0"/>
              <a:t>distention</a:t>
            </a:r>
            <a:r>
              <a:rPr lang="de-DE" sz="2000" dirty="0" smtClean="0"/>
              <a:t>. X-</a:t>
            </a:r>
            <a:r>
              <a:rPr lang="de-DE" sz="2000" dirty="0" err="1" smtClean="0"/>
              <a:t>ray</a:t>
            </a:r>
            <a:r>
              <a:rPr lang="de-DE" sz="2000" dirty="0" smtClean="0"/>
              <a:t>, CCT, MRI, </a:t>
            </a:r>
            <a:r>
              <a:rPr lang="de-DE" sz="2000" dirty="0" err="1" smtClean="0"/>
              <a:t>radioscintigraphy</a:t>
            </a:r>
            <a:r>
              <a:rPr lang="de-DE" sz="2000" dirty="0" smtClean="0"/>
              <a:t>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.  </a:t>
            </a:r>
            <a:r>
              <a:rPr lang="de-DE" sz="2000" dirty="0" err="1" smtClean="0"/>
              <a:t>Consider</a:t>
            </a:r>
            <a:r>
              <a:rPr lang="de-DE" sz="2000" dirty="0" smtClean="0"/>
              <a:t> </a:t>
            </a:r>
            <a:r>
              <a:rPr lang="de-DE" sz="2000" dirty="0" err="1" smtClean="0"/>
              <a:t>osteomyelitis</a:t>
            </a:r>
            <a:r>
              <a:rPr lang="de-DE" sz="2000" dirty="0" smtClean="0"/>
              <a:t>, </a:t>
            </a:r>
            <a:r>
              <a:rPr lang="de-DE" sz="2000" dirty="0" err="1" smtClean="0"/>
              <a:t>denervated</a:t>
            </a:r>
            <a:r>
              <a:rPr lang="de-DE" sz="2000" dirty="0" smtClean="0"/>
              <a:t> </a:t>
            </a:r>
            <a:r>
              <a:rPr lang="de-DE" sz="2000" dirty="0" err="1" smtClean="0"/>
              <a:t>muscles</a:t>
            </a:r>
            <a:r>
              <a:rPr lang="de-DE" sz="2000" dirty="0" smtClean="0"/>
              <a:t>, </a:t>
            </a:r>
            <a:r>
              <a:rPr lang="de-DE" sz="2000" dirty="0" err="1" smtClean="0"/>
              <a:t>chronic</a:t>
            </a:r>
            <a:r>
              <a:rPr lang="de-DE" sz="2000" dirty="0" smtClean="0"/>
              <a:t> </a:t>
            </a:r>
            <a:r>
              <a:rPr lang="de-DE" sz="2000" dirty="0" err="1" smtClean="0"/>
              <a:t>compartment</a:t>
            </a:r>
            <a:r>
              <a:rPr lang="de-DE" sz="2000" dirty="0" smtClean="0"/>
              <a:t> </a:t>
            </a:r>
            <a:r>
              <a:rPr lang="de-DE" sz="2000" dirty="0" err="1" smtClean="0"/>
              <a:t>syndrome</a:t>
            </a:r>
            <a:r>
              <a:rPr lang="de-DE" sz="2000" dirty="0" smtClean="0"/>
              <a:t> – MRI.</a:t>
            </a:r>
            <a:r>
              <a:rPr lang="de-DE" dirty="0" smtClean="0"/>
              <a:t> </a:t>
            </a:r>
            <a:endParaRPr lang="de-DE" sz="2800" dirty="0" smtClean="0"/>
          </a:p>
          <a:p>
            <a:pPr marL="0"/>
            <a:r>
              <a:rPr lang="de-DE" sz="2800" b="1" dirty="0" err="1" smtClean="0"/>
              <a:t>Genito-urinary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system</a:t>
            </a:r>
            <a:endParaRPr lang="de-DE" sz="2800" b="1" dirty="0" smtClean="0"/>
          </a:p>
          <a:p>
            <a:pPr marL="0"/>
            <a:r>
              <a:rPr lang="de-DE" sz="2000" dirty="0" smtClean="0"/>
              <a:t> Cave: sexual trauma. Ultrasound (sonogpahy) might be required.</a:t>
            </a:r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Central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peripheral</a:t>
            </a:r>
            <a:r>
              <a:rPr lang="de-DE" b="1" dirty="0" smtClean="0"/>
              <a:t> </a:t>
            </a:r>
            <a:r>
              <a:rPr lang="de-DE" b="1" dirty="0" err="1" smtClean="0"/>
              <a:t>nervous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b="1" dirty="0" smtClean="0"/>
              <a:t>Special issues: </a:t>
            </a:r>
            <a:br>
              <a:rPr lang="de-DE" b="1" dirty="0" smtClean="0"/>
            </a:br>
            <a:r>
              <a:rPr lang="de-DE" sz="2000" b="1" dirty="0" smtClean="0"/>
              <a:t>Brachial Plexopathy </a:t>
            </a:r>
            <a:br>
              <a:rPr lang="de-DE" sz="2000" b="1" dirty="0" smtClean="0"/>
            </a:br>
            <a:r>
              <a:rPr lang="de-DE" sz="2000" b="1" dirty="0" smtClean="0"/>
              <a:t>(asymetrical hand strength, wrist drop, arm weakness). Check for Radiculopathy.</a:t>
            </a:r>
            <a:br>
              <a:rPr lang="de-DE" sz="2000" b="1" dirty="0" smtClean="0"/>
            </a:br>
            <a:endParaRPr lang="de-DE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CT</a:t>
            </a:r>
            <a:r>
              <a:rPr lang="de-DE" sz="2800" dirty="0"/>
              <a:t>, MRI, EEG and </a:t>
            </a:r>
            <a:r>
              <a:rPr lang="en-GB" sz="2800" dirty="0"/>
              <a:t>Nerve Conduction Velocity (NCV) </a:t>
            </a:r>
            <a:r>
              <a:rPr lang="en-GB" sz="2800" dirty="0" smtClean="0"/>
              <a:t>tests </a:t>
            </a:r>
            <a:r>
              <a:rPr lang="de-DE" sz="2800" dirty="0"/>
              <a:t>might be required.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A. Interview Structure</a:t>
            </a:r>
            <a:endParaRPr lang="de-DE" dirty="0"/>
          </a:p>
        </p:txBody>
      </p:sp>
      <p:sp>
        <p:nvSpPr>
          <p:cNvPr id="1986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dirty="0" err="1" smtClean="0"/>
              <a:t>Physical</a:t>
            </a:r>
            <a:r>
              <a:rPr lang="de-AT" sz="2400" dirty="0" smtClean="0"/>
              <a:t> </a:t>
            </a:r>
            <a:r>
              <a:rPr lang="de-AT" sz="2400" dirty="0" err="1" smtClean="0"/>
              <a:t>evidence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torture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de-DE" sz="2800" b="1" dirty="0" smtClean="0"/>
              <a:t>Central and peripheral </a:t>
            </a:r>
            <a:r>
              <a:rPr lang="de-DE" sz="2800" b="1" dirty="0" err="1" smtClean="0"/>
              <a:t>nervous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system</a:t>
            </a:r>
            <a:endParaRPr lang="de-DE" sz="2800" b="1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/>
              <a:t>Blunt brain injury (due to beatings or fall) and intracerebral bleeding are common and frequently overlooked problems that can challenge assessment.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/>
              <a:t>Especially intracerebral bleeding is life threatening, must be recognised and treated immediately. </a:t>
            </a:r>
            <a:r>
              <a:rPr lang="de-DE" sz="2800" dirty="0" smtClean="0"/>
              <a:t>Impaired consciousness, dizziness and vomiting can be first signs and might require fast action.</a:t>
            </a:r>
            <a:endParaRPr lang="de-DE" sz="2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4250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de-DE" b="1" dirty="0" smtClean="0"/>
              <a:t>Central and peripheral </a:t>
            </a:r>
            <a:r>
              <a:rPr lang="de-DE" b="1" dirty="0" err="1" smtClean="0"/>
              <a:t>nervous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Traumatic </a:t>
            </a:r>
            <a:r>
              <a:rPr lang="de-DE" sz="2800" dirty="0"/>
              <a:t>brain injury </a:t>
            </a:r>
            <a:r>
              <a:rPr lang="de-DE" sz="2800" dirty="0" smtClean="0"/>
              <a:t>– even as </a:t>
            </a:r>
            <a:r>
              <a:rPr lang="en-GB" sz="2800" dirty="0"/>
              <a:t>mild traumatic brain injury (TBI) </a:t>
            </a:r>
            <a:r>
              <a:rPr lang="en-GB" sz="2800" dirty="0" smtClean="0"/>
              <a:t>- </a:t>
            </a:r>
            <a:r>
              <a:rPr lang="de-DE" sz="2800" dirty="0" smtClean="0"/>
              <a:t>can lead to a number of </a:t>
            </a:r>
            <a:r>
              <a:rPr lang="de-DE" sz="2800" dirty="0"/>
              <a:t>long </a:t>
            </a:r>
            <a:r>
              <a:rPr lang="de-DE" sz="2800" dirty="0" smtClean="0"/>
              <a:t>term and chronic problems such as impaired sleep, memory problems and irritability (</a:t>
            </a:r>
            <a:r>
              <a:rPr lang="en-GB" sz="2800" dirty="0" err="1" smtClean="0"/>
              <a:t>postconcussional</a:t>
            </a:r>
            <a:r>
              <a:rPr lang="en-GB" sz="2800" dirty="0" smtClean="0"/>
              <a:t> </a:t>
            </a:r>
            <a:r>
              <a:rPr lang="en-GB" sz="2800" dirty="0"/>
              <a:t>syndrome (PCS</a:t>
            </a:r>
            <a:r>
              <a:rPr lang="en-GB" sz="2800" dirty="0" smtClean="0"/>
              <a:t>))</a:t>
            </a:r>
            <a:r>
              <a:rPr lang="de-DE" sz="28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Symptoms can overlap with, but also „mimick“ posttraumatic stress disorder as the most common psychological reaction to torture.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2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de-DE" b="1" dirty="0" smtClean="0"/>
              <a:t>Central and peripheral </a:t>
            </a:r>
            <a:r>
              <a:rPr lang="de-DE" b="1" dirty="0" err="1" smtClean="0"/>
              <a:t>nervous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Diagnosis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difficult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require</a:t>
            </a:r>
            <a:r>
              <a:rPr lang="de-DE" sz="2800" dirty="0" smtClean="0"/>
              <a:t> </a:t>
            </a:r>
            <a:r>
              <a:rPr lang="de-DE" sz="2800" dirty="0" err="1" smtClean="0"/>
              <a:t>neuropsychological</a:t>
            </a:r>
            <a:r>
              <a:rPr lang="de-DE" sz="2800" dirty="0" smtClean="0"/>
              <a:t> </a:t>
            </a:r>
            <a:r>
              <a:rPr lang="de-DE" sz="2800" dirty="0" err="1" smtClean="0"/>
              <a:t>testing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a </a:t>
            </a:r>
            <a:r>
              <a:rPr lang="de-DE" sz="2800" dirty="0" err="1" smtClean="0"/>
              <a:t>special</a:t>
            </a:r>
            <a:r>
              <a:rPr lang="de-DE" sz="2800" dirty="0" smtClean="0"/>
              <a:t> form </a:t>
            </a:r>
            <a:r>
              <a:rPr lang="de-DE" sz="2800" dirty="0" err="1" smtClean="0"/>
              <a:t>of</a:t>
            </a:r>
            <a:r>
              <a:rPr lang="de-DE" sz="2800" dirty="0" smtClean="0"/>
              <a:t> MRI </a:t>
            </a:r>
            <a:r>
              <a:rPr lang="de-DE" sz="2800" dirty="0" err="1" smtClean="0"/>
              <a:t>imaging</a:t>
            </a:r>
            <a:r>
              <a:rPr lang="de-DE" sz="2800" dirty="0" smtClean="0"/>
              <a:t> in „</a:t>
            </a:r>
            <a:r>
              <a:rPr lang="de-DE" sz="2800" dirty="0" err="1" smtClean="0"/>
              <a:t>blunt</a:t>
            </a:r>
            <a:r>
              <a:rPr lang="de-DE" sz="2800" dirty="0" smtClean="0"/>
              <a:t>“ </a:t>
            </a:r>
            <a:r>
              <a:rPr lang="de-DE" sz="2800" dirty="0" err="1" smtClean="0"/>
              <a:t>injury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obvious</a:t>
            </a:r>
            <a:r>
              <a:rPr lang="de-DE" sz="2800" dirty="0" smtClean="0"/>
              <a:t> </a:t>
            </a:r>
            <a:r>
              <a:rPr lang="de-DE" sz="2800" dirty="0" err="1" smtClean="0"/>
              <a:t>intracerebral</a:t>
            </a:r>
            <a:r>
              <a:rPr lang="de-DE" sz="2800" dirty="0" smtClean="0"/>
              <a:t> </a:t>
            </a:r>
            <a:r>
              <a:rPr lang="de-DE" sz="2800" dirty="0" err="1" smtClean="0"/>
              <a:t>bleeding</a:t>
            </a:r>
            <a:r>
              <a:rPr lang="de-DE" sz="2800" dirty="0" smtClean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A negative </a:t>
            </a:r>
            <a:r>
              <a:rPr lang="de-DE" sz="2800" dirty="0" err="1" smtClean="0"/>
              <a:t>finding</a:t>
            </a:r>
            <a:r>
              <a:rPr lang="de-DE" sz="2800" dirty="0" smtClean="0"/>
              <a:t> in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procedures</a:t>
            </a:r>
            <a:r>
              <a:rPr lang="de-DE" sz="2800" dirty="0" smtClean="0"/>
              <a:t> </a:t>
            </a:r>
            <a:r>
              <a:rPr lang="de-DE" sz="2800" dirty="0" err="1" smtClean="0"/>
              <a:t>cannot</a:t>
            </a:r>
            <a:r>
              <a:rPr lang="de-DE" sz="2800" dirty="0" smtClean="0"/>
              <a:t> </a:t>
            </a:r>
            <a:r>
              <a:rPr lang="de-DE" sz="2800" dirty="0" err="1" smtClean="0"/>
              <a:t>exclude</a:t>
            </a:r>
            <a:r>
              <a:rPr lang="de-DE" sz="2800" dirty="0" smtClean="0"/>
              <a:t> </a:t>
            </a:r>
            <a:r>
              <a:rPr lang="en-GB" sz="2800" dirty="0" err="1" smtClean="0"/>
              <a:t>postconcussional</a:t>
            </a:r>
            <a:r>
              <a:rPr lang="en-GB" sz="2800" dirty="0" smtClean="0"/>
              <a:t> syndrome (PCS)</a:t>
            </a:r>
            <a:r>
              <a:rPr lang="de-DE" sz="2800" dirty="0" smtClean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de-DE" sz="2800" b="1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de-DE" sz="28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34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D. Examination and Evaluation following specific forms of torture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qualifications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commonly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 smtClean="0"/>
          </a:p>
          <a:p>
            <a:pPr marL="0"/>
            <a:r>
              <a:rPr lang="de-DE" dirty="0" smtClean="0"/>
              <a:t>Not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… </a:t>
            </a:r>
            <a:r>
              <a:rPr lang="de-DE" sz="2000" dirty="0" smtClean="0"/>
              <a:t>(</a:t>
            </a:r>
            <a:r>
              <a:rPr lang="de-DE" sz="2000" dirty="0" err="1" smtClean="0"/>
              <a:t>could</a:t>
            </a:r>
            <a:r>
              <a:rPr lang="de-DE" sz="2000" dirty="0" smtClean="0"/>
              <a:t> not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r>
              <a:rPr lang="de-DE" sz="2000" dirty="0" smtClean="0"/>
              <a:t> </a:t>
            </a:r>
            <a:r>
              <a:rPr lang="de-DE" sz="2000" dirty="0" err="1" smtClean="0"/>
              <a:t>caused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..)</a:t>
            </a:r>
          </a:p>
          <a:p>
            <a:pPr marL="0"/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…</a:t>
            </a:r>
            <a:r>
              <a:rPr lang="de-DE" sz="2000" dirty="0" smtClean="0"/>
              <a:t>(</a:t>
            </a:r>
            <a:r>
              <a:rPr lang="de-DE" sz="2000" dirty="0" err="1" smtClean="0"/>
              <a:t>unspecific</a:t>
            </a:r>
            <a:r>
              <a:rPr lang="de-DE" sz="2000" dirty="0" smtClean="0"/>
              <a:t>,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caused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..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factors</a:t>
            </a:r>
            <a:r>
              <a:rPr lang="de-DE" sz="2000" dirty="0" smtClean="0"/>
              <a:t>)</a:t>
            </a:r>
          </a:p>
          <a:p>
            <a:pPr marL="0"/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… </a:t>
            </a:r>
            <a:r>
              <a:rPr lang="de-DE" sz="2000" dirty="0" smtClean="0"/>
              <a:t>(</a:t>
            </a:r>
            <a:r>
              <a:rPr lang="de-DE" sz="2000" dirty="0" err="1" smtClean="0"/>
              <a:t>few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possibilities</a:t>
            </a:r>
            <a:r>
              <a:rPr lang="de-DE" sz="2000" dirty="0" smtClean="0"/>
              <a:t>)</a:t>
            </a:r>
          </a:p>
          <a:p>
            <a:pPr marL="0"/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…</a:t>
            </a:r>
            <a:r>
              <a:rPr lang="de-DE" sz="2000" dirty="0" smtClean="0"/>
              <a:t>(</a:t>
            </a:r>
            <a:r>
              <a:rPr lang="de-DE" sz="2000" dirty="0" err="1" smtClean="0"/>
              <a:t>usually</a:t>
            </a:r>
            <a:r>
              <a:rPr lang="de-DE" sz="2000" dirty="0" smtClean="0"/>
              <a:t> </a:t>
            </a:r>
            <a:r>
              <a:rPr lang="de-DE" sz="2000" dirty="0" err="1" smtClean="0"/>
              <a:t>found</a:t>
            </a:r>
            <a:r>
              <a:rPr lang="de-DE" sz="2000" dirty="0" smtClean="0"/>
              <a:t> after …,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causes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) </a:t>
            </a:r>
          </a:p>
          <a:p>
            <a:pPr marL="0"/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.. </a:t>
            </a:r>
            <a:r>
              <a:rPr lang="de-DE" sz="2000" dirty="0" smtClean="0"/>
              <a:t>(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caused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D. Examination and Evaluation following specific forms of torture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>
          <a:xfrm>
            <a:off x="395536" y="1862273"/>
            <a:ext cx="8228013" cy="4999037"/>
          </a:xfrm>
        </p:spPr>
        <p:txBody>
          <a:bodyPr/>
          <a:lstStyle/>
          <a:p>
            <a:r>
              <a:rPr lang="de-DE" b="1" dirty="0" smtClean="0"/>
              <a:t>Note: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qualifications</a:t>
            </a:r>
            <a:r>
              <a:rPr lang="de-DE" dirty="0" smtClean="0"/>
              <a:t> or required phrasing might </a:t>
            </a:r>
            <a:r>
              <a:rPr lang="de-DE" dirty="0"/>
              <a:t>differ depending on </a:t>
            </a:r>
            <a:r>
              <a:rPr lang="de-DE" dirty="0" smtClean="0"/>
              <a:t>on </a:t>
            </a:r>
            <a:r>
              <a:rPr lang="de-DE" dirty="0"/>
              <a:t>forensic country </a:t>
            </a:r>
            <a:r>
              <a:rPr lang="de-DE" dirty="0" smtClean="0"/>
              <a:t>standards and legislation. The Istanbul Protocol offers an example, not a binding standard.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2" name="Horizontal Scroll 1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D. Examination and Evaluation following specific forms of torture</a:t>
            </a:r>
          </a:p>
        </p:txBody>
      </p:sp>
      <p:sp>
        <p:nvSpPr>
          <p:cNvPr id="223234" name="Text Placeholder 2"/>
          <p:cNvSpPr>
            <a:spLocks noGrp="1"/>
          </p:cNvSpPr>
          <p:nvPr>
            <p:ph idx="1"/>
          </p:nvPr>
        </p:nvSpPr>
        <p:spPr>
          <a:xfrm>
            <a:off x="406954" y="1952260"/>
            <a:ext cx="8228013" cy="4999038"/>
          </a:xfrm>
        </p:spPr>
        <p:txBody>
          <a:bodyPr/>
          <a:lstStyle/>
          <a:p>
            <a:pPr marL="0"/>
            <a:r>
              <a:rPr lang="de-DE" dirty="0" smtClean="0"/>
              <a:t>Overall consistency (not consistency between specific torture technique or trauma and specific injuries) is, (if at all depending on forensic country standards) considered in the final report.</a:t>
            </a:r>
          </a:p>
          <a:p>
            <a:pPr marL="0"/>
            <a:endParaRPr lang="de-DE" sz="2000" dirty="0" smtClean="0"/>
          </a:p>
          <a:p>
            <a:pPr marL="0"/>
            <a:r>
              <a:rPr lang="de-DE" sz="2000" dirty="0" smtClean="0"/>
              <a:t>For details: see a) advanced modules, b) Atlas of Torture and c) the IP.</a:t>
            </a:r>
          </a:p>
        </p:txBody>
      </p:sp>
      <p:sp>
        <p:nvSpPr>
          <p:cNvPr id="223235" name="Right Arrow 3"/>
          <p:cNvSpPr>
            <a:spLocks noChangeArrowheads="1"/>
          </p:cNvSpPr>
          <p:nvPr/>
        </p:nvSpPr>
        <p:spPr bwMode="auto">
          <a:xfrm>
            <a:off x="556487" y="4737628"/>
            <a:ext cx="2159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" name="Horizontal Scroll 5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E. Specialized diagnostic tests</a:t>
            </a:r>
            <a:endParaRPr lang="de-DE" dirty="0"/>
          </a:p>
        </p:txBody>
      </p:sp>
      <p:sp>
        <p:nvSpPr>
          <p:cNvPr id="2252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dirty="0" err="1" smtClean="0"/>
              <a:t>Physical</a:t>
            </a:r>
            <a:r>
              <a:rPr lang="de-AT" sz="2400" dirty="0" smtClean="0"/>
              <a:t> </a:t>
            </a:r>
            <a:r>
              <a:rPr lang="de-AT" sz="2400" dirty="0" err="1" smtClean="0"/>
              <a:t>evidence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torture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E. Specialized diagnostic tests</a:t>
            </a:r>
          </a:p>
        </p:txBody>
      </p:sp>
      <p:sp>
        <p:nvSpPr>
          <p:cNvPr id="227330" name="Text Placeholder 2"/>
          <p:cNvSpPr>
            <a:spLocks noGrp="1"/>
          </p:cNvSpPr>
          <p:nvPr>
            <p:ph idx="1"/>
          </p:nvPr>
        </p:nvSpPr>
        <p:spPr>
          <a:xfrm>
            <a:off x="494506" y="1022351"/>
            <a:ext cx="8228013" cy="4999037"/>
          </a:xfrm>
        </p:spPr>
        <p:txBody>
          <a:bodyPr/>
          <a:lstStyle/>
          <a:p>
            <a:pPr marL="114300" indent="-457200">
              <a:buFont typeface="Arial" pitchFamily="34" charset="0"/>
              <a:buChar char="•"/>
            </a:pPr>
            <a:r>
              <a:rPr lang="de-AT" sz="2800" dirty="0" smtClean="0"/>
              <a:t>Special </a:t>
            </a:r>
            <a:r>
              <a:rPr lang="de-AT" sz="2800" dirty="0" err="1" smtClean="0"/>
              <a:t>tests</a:t>
            </a:r>
            <a:r>
              <a:rPr lang="de-AT" sz="2800" dirty="0" smtClean="0"/>
              <a:t> </a:t>
            </a:r>
            <a:r>
              <a:rPr lang="de-AT" sz="2800" dirty="0" err="1" smtClean="0"/>
              <a:t>might</a:t>
            </a:r>
            <a:r>
              <a:rPr lang="de-AT" sz="2800" dirty="0" smtClean="0"/>
              <a:t>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required</a:t>
            </a:r>
            <a:r>
              <a:rPr lang="de-AT" sz="2800" dirty="0" smtClean="0"/>
              <a:t> </a:t>
            </a:r>
            <a:r>
              <a:rPr lang="de-AT" sz="2800" dirty="0" err="1" smtClean="0"/>
              <a:t>based</a:t>
            </a:r>
            <a:r>
              <a:rPr lang="de-AT" sz="2800" dirty="0" smtClean="0"/>
              <a:t> on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setting</a:t>
            </a:r>
            <a:r>
              <a:rPr lang="de-AT" sz="2800" dirty="0" smtClean="0"/>
              <a:t> (</a:t>
            </a:r>
            <a:r>
              <a:rPr lang="de-AT" sz="2800" dirty="0" err="1" smtClean="0"/>
              <a:t>availability</a:t>
            </a:r>
            <a:r>
              <a:rPr lang="de-AT" sz="2800" dirty="0" smtClean="0"/>
              <a:t>, </a:t>
            </a:r>
            <a:r>
              <a:rPr lang="de-DE" sz="2800" dirty="0" smtClean="0"/>
              <a:t>probable </a:t>
            </a:r>
            <a:r>
              <a:rPr lang="de-DE" sz="2800" dirty="0" err="1" smtClean="0"/>
              <a:t>injuries</a:t>
            </a:r>
            <a:r>
              <a:rPr lang="de-DE" sz="2800" dirty="0" smtClean="0"/>
              <a:t>, </a:t>
            </a:r>
            <a:r>
              <a:rPr lang="de-DE" sz="2800" dirty="0" err="1" smtClean="0"/>
              <a:t>aim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(legal </a:t>
            </a:r>
            <a:r>
              <a:rPr lang="de-DE" sz="2800" dirty="0" err="1" smtClean="0"/>
              <a:t>proceedings</a:t>
            </a:r>
            <a:r>
              <a:rPr lang="de-DE" sz="2800" dirty="0" smtClean="0"/>
              <a:t>, </a:t>
            </a:r>
            <a:r>
              <a:rPr lang="de-DE" sz="2800" dirty="0" err="1" smtClean="0"/>
              <a:t>diagnostical</a:t>
            </a:r>
            <a:r>
              <a:rPr lang="de-DE" sz="2800" dirty="0" smtClean="0"/>
              <a:t> </a:t>
            </a:r>
            <a:r>
              <a:rPr lang="de-DE" sz="2800" dirty="0" err="1" smtClean="0"/>
              <a:t>consideration</a:t>
            </a:r>
            <a:r>
              <a:rPr lang="de-DE" sz="2800" dirty="0" smtClean="0"/>
              <a:t>, </a:t>
            </a:r>
            <a:r>
              <a:rPr lang="de-DE" sz="2800" dirty="0" err="1" smtClean="0"/>
              <a:t>therapy</a:t>
            </a:r>
            <a:r>
              <a:rPr lang="de-DE" sz="2800" dirty="0" smtClean="0"/>
              <a:t>). Need </a:t>
            </a:r>
            <a:r>
              <a:rPr lang="de-DE" sz="2800" dirty="0" err="1" smtClean="0"/>
              <a:t>should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balanced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stress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client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side</a:t>
            </a:r>
            <a:r>
              <a:rPr lang="de-DE" sz="2800" dirty="0" smtClean="0"/>
              <a:t> </a:t>
            </a:r>
            <a:r>
              <a:rPr lang="de-DE" sz="2800" dirty="0" err="1" smtClean="0"/>
              <a:t>effects</a:t>
            </a:r>
            <a:r>
              <a:rPr lang="de-DE" sz="2800" dirty="0" smtClean="0"/>
              <a:t>.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de-DE" sz="2800" dirty="0" smtClean="0"/>
              <a:t>They should be mentioned in the report as to be advisable but not performed if indicated and not immediately </a:t>
            </a:r>
            <a:r>
              <a:rPr lang="de-DE" sz="2800" dirty="0" err="1" smtClean="0"/>
              <a:t>available</a:t>
            </a:r>
            <a:r>
              <a:rPr lang="de-DE" sz="2800" dirty="0" smtClean="0"/>
              <a:t>.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de-DE" sz="2800" dirty="0" smtClean="0"/>
              <a:t>A negative </a:t>
            </a:r>
            <a:r>
              <a:rPr lang="de-DE" sz="2800" dirty="0" err="1" smtClean="0"/>
              <a:t>finding</a:t>
            </a:r>
            <a:r>
              <a:rPr lang="de-DE" sz="2800" dirty="0" smtClean="0"/>
              <a:t> must not </a:t>
            </a:r>
            <a:r>
              <a:rPr lang="de-DE" sz="2800" dirty="0" err="1" smtClean="0"/>
              <a:t>exclude</a:t>
            </a:r>
            <a:r>
              <a:rPr lang="de-DE" sz="2800" dirty="0" smtClean="0"/>
              <a:t> </a:t>
            </a:r>
            <a:r>
              <a:rPr lang="de-DE" sz="2800" dirty="0" err="1" smtClean="0"/>
              <a:t>torture</a:t>
            </a:r>
            <a:r>
              <a:rPr lang="de-DE" sz="2800" dirty="0" smtClean="0"/>
              <a:t>.</a:t>
            </a:r>
          </a:p>
        </p:txBody>
      </p:sp>
      <p:sp>
        <p:nvSpPr>
          <p:cNvPr id="227331" name="TextBox 3"/>
          <p:cNvSpPr txBox="1">
            <a:spLocks noChangeArrowheads="1"/>
          </p:cNvSpPr>
          <p:nvPr/>
        </p:nvSpPr>
        <p:spPr bwMode="auto">
          <a:xfrm>
            <a:off x="4716463" y="6021388"/>
            <a:ext cx="374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>
                <a:solidFill>
                  <a:schemeClr val="tx1"/>
                </a:solidFill>
              </a:rPr>
              <a:t>See IP Annex and module pitfalls </a:t>
            </a:r>
          </a:p>
        </p:txBody>
      </p:sp>
      <p:sp>
        <p:nvSpPr>
          <p:cNvPr id="227332" name="Right Arrow 4"/>
          <p:cNvSpPr>
            <a:spLocks noChangeArrowheads="1"/>
          </p:cNvSpPr>
          <p:nvPr/>
        </p:nvSpPr>
        <p:spPr bwMode="auto">
          <a:xfrm>
            <a:off x="4608513" y="6092825"/>
            <a:ext cx="215900" cy="200025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A. Interview Structure</a:t>
            </a:r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de-DE" sz="2800" dirty="0" smtClean="0"/>
              <a:t>General strategy: objective, not (re)traumatising, respectful, obtain informed consent, confidentiality issues need to be adressed  </a:t>
            </a:r>
            <a:br>
              <a:rPr lang="de-DE" sz="2800" dirty="0" smtClean="0"/>
            </a:br>
            <a:endParaRPr lang="de-DE" sz="2800" dirty="0" smtClean="0"/>
          </a:p>
          <a:p>
            <a:pPr marL="0"/>
            <a:r>
              <a:rPr lang="de-DE" sz="2800" dirty="0" smtClean="0"/>
              <a:t>Give </a:t>
            </a:r>
            <a:br>
              <a:rPr lang="de-DE" sz="2800" dirty="0" smtClean="0"/>
            </a:br>
            <a:r>
              <a:rPr lang="de-DE" sz="2800" dirty="0" smtClean="0"/>
              <a:t>- clear information</a:t>
            </a:r>
            <a:br>
              <a:rPr lang="de-DE" sz="2800" dirty="0" smtClean="0"/>
            </a:br>
            <a:r>
              <a:rPr lang="de-DE" sz="2800" dirty="0" smtClean="0"/>
              <a:t>- enough time, especially if the client is distressed, </a:t>
            </a:r>
            <a:br>
              <a:rPr lang="de-DE" sz="2800" dirty="0" smtClean="0"/>
            </a:br>
            <a:r>
              <a:rPr lang="de-DE" sz="2800" dirty="0" smtClean="0"/>
              <a:t>- breaks if requested or </a:t>
            </a:r>
            <a:r>
              <a:rPr lang="de-DE" sz="2800" dirty="0" err="1" smtClean="0"/>
              <a:t>necessary</a:t>
            </a:r>
            <a:r>
              <a:rPr lang="de-DE" sz="2800" dirty="0" smtClean="0"/>
              <a:t> </a:t>
            </a:r>
          </a:p>
          <a:p>
            <a:pPr marL="0"/>
            <a:r>
              <a:rPr lang="de-DE" sz="2800" i="1" dirty="0" smtClean="0"/>
              <a:t>(</a:t>
            </a:r>
            <a:r>
              <a:rPr lang="de-DE" sz="2400" i="1" dirty="0" err="1" smtClean="0"/>
              <a:t>see</a:t>
            </a:r>
            <a:r>
              <a:rPr lang="de-DE" sz="2400" i="1" dirty="0" smtClean="0"/>
              <a:t> also </a:t>
            </a:r>
            <a:r>
              <a:rPr lang="de-DE" sz="2400" i="1" dirty="0" err="1" smtClean="0"/>
              <a:t>general</a:t>
            </a:r>
            <a:r>
              <a:rPr lang="de-DE" sz="2400" i="1" dirty="0" smtClean="0"/>
              <a:t> interview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psychological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evidence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chapters</a:t>
            </a:r>
            <a:r>
              <a:rPr lang="de-DE" sz="2400" i="1" dirty="0" smtClean="0"/>
              <a:t>, </a:t>
            </a:r>
            <a:r>
              <a:rPr lang="de-DE" sz="2400" i="1" dirty="0" err="1" smtClean="0"/>
              <a:t>module</a:t>
            </a:r>
            <a:r>
              <a:rPr lang="de-DE" sz="2400" i="1" dirty="0" smtClean="0"/>
              <a:t> on stress in </a:t>
            </a:r>
            <a:r>
              <a:rPr lang="de-DE" sz="2400" i="1" dirty="0" err="1" smtClean="0"/>
              <a:t>interviews</a:t>
            </a:r>
            <a:r>
              <a:rPr lang="de-DE" sz="2400" i="1" dirty="0" smtClean="0"/>
              <a:t> !)</a:t>
            </a:r>
            <a:endParaRPr lang="de-DE" sz="2800" i="1" dirty="0" smtClean="0"/>
          </a:p>
        </p:txBody>
      </p:sp>
      <p:sp>
        <p:nvSpPr>
          <p:cNvPr id="200707" name="Right Arrow 3"/>
          <p:cNvSpPr>
            <a:spLocks noChangeArrowheads="1"/>
          </p:cNvSpPr>
          <p:nvPr/>
        </p:nvSpPr>
        <p:spPr bwMode="auto">
          <a:xfrm>
            <a:off x="179388" y="5445125"/>
            <a:ext cx="215900" cy="144463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B. Medical History</a:t>
            </a:r>
            <a:endParaRPr lang="de-DE" dirty="0"/>
          </a:p>
        </p:txBody>
      </p:sp>
      <p:sp>
        <p:nvSpPr>
          <p:cNvPr id="2027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dirty="0" err="1" smtClean="0"/>
              <a:t>Physical</a:t>
            </a:r>
            <a:r>
              <a:rPr lang="de-AT" sz="2400" dirty="0" smtClean="0"/>
              <a:t> </a:t>
            </a:r>
            <a:r>
              <a:rPr lang="de-AT" sz="2400" dirty="0" err="1" smtClean="0"/>
              <a:t>evidence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torture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B. Medical History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608656"/>
              </p:ext>
            </p:extLst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C. The physical examination</a:t>
            </a:r>
            <a:endParaRPr lang="de-DE" dirty="0"/>
          </a:p>
        </p:txBody>
      </p:sp>
      <p:sp>
        <p:nvSpPr>
          <p:cNvPr id="2068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400" dirty="0" err="1" smtClean="0"/>
              <a:t>Physical</a:t>
            </a:r>
            <a:r>
              <a:rPr lang="de-AT" sz="2400" dirty="0" smtClean="0"/>
              <a:t> </a:t>
            </a:r>
            <a:r>
              <a:rPr lang="de-AT" sz="2400" dirty="0" err="1" smtClean="0"/>
              <a:t>evidence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torture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088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Will </a:t>
            </a:r>
            <a:r>
              <a:rPr lang="de-DE" sz="2800" dirty="0" err="1" smtClean="0"/>
              <a:t>usually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performed</a:t>
            </a:r>
            <a:r>
              <a:rPr lang="de-DE" sz="2800" dirty="0" smtClean="0"/>
              <a:t> after </a:t>
            </a:r>
            <a:r>
              <a:rPr lang="de-DE" sz="2800" dirty="0" err="1" smtClean="0"/>
              <a:t>taking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medical</a:t>
            </a:r>
            <a:r>
              <a:rPr lang="de-DE" sz="2800" dirty="0" smtClean="0"/>
              <a:t> </a:t>
            </a:r>
            <a:r>
              <a:rPr lang="de-DE" sz="2800" dirty="0" err="1" smtClean="0"/>
              <a:t>history</a:t>
            </a:r>
            <a:r>
              <a:rPr lang="de-DE" sz="2800" dirty="0" smtClean="0"/>
              <a:t>.</a:t>
            </a:r>
          </a:p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err="1" smtClean="0"/>
              <a:t>Refer</a:t>
            </a:r>
            <a:r>
              <a:rPr lang="de-DE" sz="2800" dirty="0" smtClean="0"/>
              <a:t> to earlier chapters for preparing examination setting and sensitive interaction with the client.</a:t>
            </a:r>
          </a:p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In prisons, best possible use should be made of available resources, including the body diagrams (see IP annex) and cameras, if permissible. </a:t>
            </a:r>
          </a:p>
          <a:p>
            <a:pPr marL="0">
              <a:spcBef>
                <a:spcPts val="1200"/>
              </a:spcBef>
              <a:spcAft>
                <a:spcPts val="1200"/>
              </a:spcAft>
            </a:pPr>
            <a:endParaRPr lang="de-DE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296144" cy="7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09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Skin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10948" name="TextBox 1"/>
          <p:cNvSpPr txBox="1">
            <a:spLocks noChangeArrowheads="1"/>
          </p:cNvSpPr>
          <p:nvPr/>
        </p:nvSpPr>
        <p:spPr bwMode="auto">
          <a:xfrm>
            <a:off x="3708400" y="4941168"/>
            <a:ext cx="4751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dirty="0"/>
              <a:t>Pictures are of special importance – see separate chapters and modules</a:t>
            </a:r>
          </a:p>
        </p:txBody>
      </p:sp>
      <p:sp>
        <p:nvSpPr>
          <p:cNvPr id="210949" name="Right Arrow 2"/>
          <p:cNvSpPr>
            <a:spLocks noChangeArrowheads="1"/>
          </p:cNvSpPr>
          <p:nvPr/>
        </p:nvSpPr>
        <p:spPr bwMode="auto">
          <a:xfrm flipV="1">
            <a:off x="5878967" y="4827629"/>
            <a:ext cx="215900" cy="128588"/>
          </a:xfrm>
          <a:prstGeom prst="rightArrow">
            <a:avLst>
              <a:gd name="adj1" fmla="val 50000"/>
              <a:gd name="adj2" fmla="val 496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0535"/>
            <a:ext cx="2285393" cy="31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C. The physical examination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800" b="1" dirty="0" smtClean="0"/>
              <a:t>Skin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In </a:t>
            </a:r>
            <a:r>
              <a:rPr lang="de-DE" sz="2800" dirty="0" err="1" smtClean="0"/>
              <a:t>many</a:t>
            </a:r>
            <a:r>
              <a:rPr lang="de-DE" sz="2800" dirty="0" smtClean="0"/>
              <a:t> countries, </a:t>
            </a:r>
            <a:r>
              <a:rPr lang="de-DE" sz="2800" dirty="0" err="1" smtClean="0"/>
              <a:t>efforts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taken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avoid</a:t>
            </a:r>
            <a:r>
              <a:rPr lang="de-DE" sz="2800" dirty="0" smtClean="0"/>
              <a:t> </a:t>
            </a:r>
            <a:r>
              <a:rPr lang="de-DE" sz="2800" dirty="0" err="1" smtClean="0"/>
              <a:t>obvious</a:t>
            </a:r>
            <a:r>
              <a:rPr lang="de-DE" sz="2800" dirty="0" smtClean="0"/>
              <a:t> </a:t>
            </a:r>
            <a:r>
              <a:rPr lang="de-DE" sz="2800" dirty="0" err="1" smtClean="0"/>
              <a:t>injuries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using</a:t>
            </a:r>
            <a:r>
              <a:rPr lang="de-DE" sz="2800" dirty="0" smtClean="0"/>
              <a:t> „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trace</a:t>
            </a:r>
            <a:r>
              <a:rPr lang="de-DE" sz="2800" dirty="0" smtClean="0"/>
              <a:t>“ </a:t>
            </a:r>
            <a:r>
              <a:rPr lang="de-DE" sz="2800" dirty="0" err="1" smtClean="0"/>
              <a:t>torture</a:t>
            </a:r>
            <a:r>
              <a:rPr lang="de-DE" sz="2800" dirty="0" smtClean="0"/>
              <a:t> </a:t>
            </a:r>
            <a:r>
              <a:rPr lang="de-DE" sz="2800" dirty="0" err="1" smtClean="0"/>
              <a:t>techniques</a:t>
            </a:r>
            <a:r>
              <a:rPr lang="de-DE" sz="2800" dirty="0" smtClean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Still, the skin as outer layer“ of the body reflects most of the injuries caused by torture.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dirty="0" smtClean="0"/>
              <a:t>All possible traces must be documented and correlated with reported (or possibly not yet reported) torture.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9315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319</TotalTime>
  <Words>1301</Words>
  <Application>Microsoft Office PowerPoint</Application>
  <PresentationFormat>Προβολή στην οθόνη (4:3)</PresentationFormat>
  <Paragraphs>226</Paragraphs>
  <Slides>27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1_Standarddesign</vt:lpstr>
      <vt:lpstr>Παρουσίαση του PowerPoint</vt:lpstr>
      <vt:lpstr>A. Interview Structure</vt:lpstr>
      <vt:lpstr>A. Interview Structure</vt:lpstr>
      <vt:lpstr>B. Medical History</vt:lpstr>
      <vt:lpstr>B. Medical History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C. The physical examination</vt:lpstr>
      <vt:lpstr>D. Examination and Evaluation following specific forms of torture</vt:lpstr>
      <vt:lpstr>D. Examination and Evaluation following specific forms of torture</vt:lpstr>
      <vt:lpstr>D. Examination and Evaluation following specific forms of torture</vt:lpstr>
      <vt:lpstr>E. Specialized diagnostic tests</vt:lpstr>
      <vt:lpstr>E. Specialized diagnostic tests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pantelis</cp:lastModifiedBy>
  <cp:revision>280</cp:revision>
  <cp:lastPrinted>1601-01-01T00:00:00Z</cp:lastPrinted>
  <dcterms:created xsi:type="dcterms:W3CDTF">2011-11-08T11:48:10Z</dcterms:created>
  <dcterms:modified xsi:type="dcterms:W3CDTF">2013-03-04T15:27:51Z</dcterms:modified>
</cp:coreProperties>
</file>