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3"/>
  </p:notesMasterIdLst>
  <p:handoutMasterIdLst>
    <p:handoutMasterId r:id="rId64"/>
  </p:handoutMasterIdLst>
  <p:sldIdLst>
    <p:sldId id="645" r:id="rId2"/>
    <p:sldId id="410" r:id="rId3"/>
    <p:sldId id="413" r:id="rId4"/>
    <p:sldId id="646" r:id="rId5"/>
    <p:sldId id="540" r:id="rId6"/>
    <p:sldId id="414" r:id="rId7"/>
    <p:sldId id="426" r:id="rId8"/>
    <p:sldId id="644" r:id="rId9"/>
    <p:sldId id="418" r:id="rId10"/>
    <p:sldId id="415" r:id="rId11"/>
    <p:sldId id="496" r:id="rId12"/>
    <p:sldId id="643" r:id="rId13"/>
    <p:sldId id="416" r:id="rId14"/>
    <p:sldId id="427" r:id="rId15"/>
    <p:sldId id="541" r:id="rId16"/>
    <p:sldId id="429" r:id="rId17"/>
    <p:sldId id="430" r:id="rId18"/>
    <p:sldId id="432" r:id="rId19"/>
    <p:sldId id="434" r:id="rId20"/>
    <p:sldId id="556" r:id="rId21"/>
    <p:sldId id="417" r:id="rId22"/>
    <p:sldId id="435" r:id="rId23"/>
    <p:sldId id="436" r:id="rId24"/>
    <p:sldId id="542" r:id="rId25"/>
    <p:sldId id="635" r:id="rId26"/>
    <p:sldId id="537" r:id="rId27"/>
    <p:sldId id="437" r:id="rId28"/>
    <p:sldId id="637" r:id="rId29"/>
    <p:sldId id="638" r:id="rId30"/>
    <p:sldId id="538" r:id="rId31"/>
    <p:sldId id="634" r:id="rId32"/>
    <p:sldId id="438" r:id="rId33"/>
    <p:sldId id="636" r:id="rId34"/>
    <p:sldId id="543" r:id="rId35"/>
    <p:sldId id="439" r:id="rId36"/>
    <p:sldId id="412" r:id="rId37"/>
    <p:sldId id="419" r:id="rId38"/>
    <p:sldId id="440" r:id="rId39"/>
    <p:sldId id="420" r:id="rId40"/>
    <p:sldId id="421" r:id="rId41"/>
    <p:sldId id="441" r:id="rId42"/>
    <p:sldId id="443" r:id="rId43"/>
    <p:sldId id="442" r:id="rId44"/>
    <p:sldId id="446" r:id="rId45"/>
    <p:sldId id="445" r:id="rId46"/>
    <p:sldId id="444" r:id="rId47"/>
    <p:sldId id="447" r:id="rId48"/>
    <p:sldId id="449" r:id="rId49"/>
    <p:sldId id="448" r:id="rId50"/>
    <p:sldId id="423" r:id="rId51"/>
    <p:sldId id="450" r:id="rId52"/>
    <p:sldId id="451" r:id="rId53"/>
    <p:sldId id="454" r:id="rId54"/>
    <p:sldId id="452" r:id="rId55"/>
    <p:sldId id="453" r:id="rId56"/>
    <p:sldId id="425" r:id="rId57"/>
    <p:sldId id="455" r:id="rId58"/>
    <p:sldId id="628" r:id="rId59"/>
    <p:sldId id="456" r:id="rId60"/>
    <p:sldId id="641" r:id="rId61"/>
    <p:sldId id="633" r:id="rId62"/>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45" autoAdjust="0"/>
    <p:restoredTop sz="77880" autoAdjust="0"/>
  </p:normalViewPr>
  <p:slideViewPr>
    <p:cSldViewPr>
      <p:cViewPr>
        <p:scale>
          <a:sx n="90" d="100"/>
          <a:sy n="90" d="100"/>
        </p:scale>
        <p:origin x="-1236" y="-42"/>
      </p:cViewPr>
      <p:guideLst>
        <p:guide orient="horz" pos="2160"/>
        <p:guide pos="2880"/>
      </p:guideLst>
    </p:cSldViewPr>
  </p:slideViewPr>
  <p:outlineViewPr>
    <p:cViewPr varScale="1">
      <p:scale>
        <a:sx n="170" d="200"/>
        <a:sy n="170" d="200"/>
      </p:scale>
      <p:origin x="187" y="525158"/>
    </p:cViewPr>
    <p:sldLst>
      <p:sld r:id="rId1" collapse="1"/>
      <p:sld r:id="rId2" collapse="1"/>
      <p:sld r:id="rId3" collapse="1"/>
      <p:sld r:id="rId4" collapse="1"/>
      <p:sld r:id="rId5" collapse="1"/>
    </p:sldLst>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5.xml"/><Relationship Id="rId1" Type="http://schemas.openxmlformats.org/officeDocument/2006/relationships/slide" Target="slides/slide24.xml"/><Relationship Id="rId5" Type="http://schemas.openxmlformats.org/officeDocument/2006/relationships/slide" Target="slides/slide33.xml"/><Relationship Id="rId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FF6D8-14DC-4C96-9459-AF5CFE41FDA7}" type="doc">
      <dgm:prSet loTypeId="urn:microsoft.com/office/officeart/2005/8/layout/radial1" loCatId="relationship" qsTypeId="urn:microsoft.com/office/officeart/2005/8/quickstyle/simple1#7" qsCatId="simple" csTypeId="urn:microsoft.com/office/officeart/2005/8/colors/accent1_2#9" csCatId="accent1" phldr="1"/>
      <dgm:spPr/>
    </dgm:pt>
    <dgm:pt modelId="{2E6C5944-A052-4C60-B366-50766C6FFEA1}">
      <dgm:prSet/>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b="1" dirty="0" smtClean="0">
              <a:solidFill>
                <a:schemeClr val="tx1"/>
              </a:solidFill>
              <a:latin typeface="Calibri" pitchFamily="32" charset="0"/>
              <a:cs typeface="+mn-cs"/>
            </a:rPr>
            <a:t>Mental </a:t>
          </a:r>
          <a:r>
            <a:rPr lang="de-DE" b="1" dirty="0" err="1" smtClean="0">
              <a:solidFill>
                <a:schemeClr val="tx1"/>
              </a:solidFill>
              <a:latin typeface="Calibri" pitchFamily="32" charset="0"/>
              <a:cs typeface="+mn-cs"/>
            </a:rPr>
            <a:t>health</a:t>
          </a:r>
          <a:r>
            <a:rPr lang="de-DE" b="1" dirty="0" smtClean="0">
              <a:solidFill>
                <a:schemeClr val="tx1"/>
              </a:solidFill>
              <a:latin typeface="Calibri" pitchFamily="32" charset="0"/>
              <a:cs typeface="+mn-cs"/>
            </a:rPr>
            <a:t> </a:t>
          </a:r>
          <a:r>
            <a:rPr lang="de-DE" b="1" dirty="0" err="1" smtClean="0">
              <a:solidFill>
                <a:schemeClr val="tx1"/>
              </a:solidFill>
              <a:latin typeface="Calibri" pitchFamily="32" charset="0"/>
              <a:cs typeface="+mn-cs"/>
            </a:rPr>
            <a:t>problems</a:t>
          </a:r>
          <a:r>
            <a:rPr lang="de-DE" b="1" dirty="0" smtClean="0">
              <a:solidFill>
                <a:schemeClr val="tx1"/>
              </a:solidFill>
              <a:latin typeface="Calibri" pitchFamily="32" charset="0"/>
              <a:cs typeface="+mn-cs"/>
            </a:rPr>
            <a:t>– </a:t>
          </a:r>
          <a:r>
            <a:rPr lang="de-DE" b="1" dirty="0" err="1" smtClean="0">
              <a:solidFill>
                <a:schemeClr val="tx1"/>
              </a:solidFill>
              <a:latin typeface="Calibri" pitchFamily="32" charset="0"/>
              <a:cs typeface="+mn-cs"/>
            </a:rPr>
            <a:t>psychological</a:t>
          </a:r>
          <a:r>
            <a:rPr lang="de-DE" b="1" dirty="0" smtClean="0">
              <a:solidFill>
                <a:schemeClr val="tx1"/>
              </a:solidFill>
              <a:latin typeface="Calibri" pitchFamily="32" charset="0"/>
              <a:cs typeface="+mn-cs"/>
            </a:rPr>
            <a:t> </a:t>
          </a:r>
          <a:r>
            <a:rPr lang="de-DE" b="1" dirty="0" err="1" smtClean="0">
              <a:solidFill>
                <a:schemeClr val="tx1"/>
              </a:solidFill>
              <a:latin typeface="Calibri" pitchFamily="32" charset="0"/>
              <a:cs typeface="+mn-cs"/>
            </a:rPr>
            <a:t>problems</a:t>
          </a:r>
          <a:r>
            <a:rPr lang="de-DE" b="1" dirty="0" smtClean="0">
              <a:solidFill>
                <a:schemeClr val="tx1"/>
              </a:solidFill>
              <a:latin typeface="Calibri" pitchFamily="32" charset="0"/>
              <a:cs typeface="+mn-cs"/>
            </a:rPr>
            <a:t>,</a:t>
          </a:r>
          <a:br>
            <a:rPr lang="de-DE" b="1" dirty="0" smtClean="0">
              <a:solidFill>
                <a:schemeClr val="tx1"/>
              </a:solidFill>
              <a:latin typeface="Calibri" pitchFamily="32" charset="0"/>
              <a:cs typeface="+mn-cs"/>
            </a:rPr>
          </a:br>
          <a:r>
            <a:rPr lang="de-DE" b="1" dirty="0" err="1" smtClean="0">
              <a:solidFill>
                <a:schemeClr val="tx1"/>
              </a:solidFill>
              <a:latin typeface="Calibri" pitchFamily="32" charset="0"/>
              <a:cs typeface="+mn-cs"/>
            </a:rPr>
            <a:t>brain</a:t>
          </a:r>
          <a:r>
            <a:rPr lang="de-DE" b="1" dirty="0" smtClean="0">
              <a:solidFill>
                <a:schemeClr val="tx1"/>
              </a:solidFill>
              <a:latin typeface="Calibri" pitchFamily="32" charset="0"/>
              <a:cs typeface="+mn-cs"/>
            </a:rPr>
            <a:t> </a:t>
          </a:r>
          <a:r>
            <a:rPr lang="de-DE" b="1" dirty="0" err="1" smtClean="0">
              <a:solidFill>
                <a:schemeClr val="tx1"/>
              </a:solidFill>
              <a:latin typeface="Calibri" pitchFamily="32" charset="0"/>
              <a:cs typeface="+mn-cs"/>
            </a:rPr>
            <a:t>trauma</a:t>
          </a:r>
          <a:endParaRPr kumimoji="0" lang="en-US" b="1" i="0" u="none" strike="noStrike" cap="none" normalizeH="0" baseline="0" dirty="0" smtClean="0">
            <a:ln>
              <a:noFill/>
            </a:ln>
            <a:solidFill>
              <a:schemeClr val="tx1"/>
            </a:solidFill>
            <a:effectLst/>
            <a:latin typeface="Arial" pitchFamily="34" charset="0"/>
          </a:endParaRPr>
        </a:p>
      </dgm:t>
    </dgm:pt>
    <dgm:pt modelId="{358B3694-D63B-479C-B29E-29B492B9C129}" type="parTrans" cxnId="{F498FC25-527D-4C2B-9639-DC15EF8A8026}">
      <dgm:prSet/>
      <dgm:spPr/>
      <dgm:t>
        <a:bodyPr/>
        <a:lstStyle/>
        <a:p>
          <a:endParaRPr lang="el-GR" b="1"/>
        </a:p>
      </dgm:t>
    </dgm:pt>
    <dgm:pt modelId="{160D4876-8BDB-4C21-858E-53212982E898}" type="sibTrans" cxnId="{F498FC25-527D-4C2B-9639-DC15EF8A8026}">
      <dgm:prSet/>
      <dgm:spPr/>
      <dgm:t>
        <a:bodyPr/>
        <a:lstStyle/>
        <a:p>
          <a:endParaRPr lang="el-GR" b="1"/>
        </a:p>
      </dgm:t>
    </dgm:pt>
    <dgm:pt modelId="{B1A630DC-07FB-4E4B-867F-7350B7B6A4F8}">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600" b="1" dirty="0" err="1" smtClean="0">
              <a:solidFill>
                <a:schemeClr val="tx1"/>
              </a:solidFill>
            </a:rPr>
            <a:t>Interfere</a:t>
          </a:r>
          <a:r>
            <a:rPr lang="de-DE" sz="1600" b="1" dirty="0" smtClean="0">
              <a:solidFill>
                <a:schemeClr val="tx1"/>
              </a:solidFill>
            </a:rPr>
            <a:t> </a:t>
          </a:r>
          <a:r>
            <a:rPr lang="de-DE" sz="1600" b="1" dirty="0" err="1" smtClean="0">
              <a:solidFill>
                <a:schemeClr val="tx1"/>
              </a:solidFill>
            </a:rPr>
            <a:t>with</a:t>
          </a:r>
          <a:r>
            <a:rPr lang="de-DE" sz="1600" b="1" dirty="0" smtClean="0">
              <a:solidFill>
                <a:schemeClr val="tx1"/>
              </a:solidFill>
            </a:rPr>
            <a:t> </a:t>
          </a:r>
          <a:r>
            <a:rPr lang="de-DE" sz="1600" b="1" dirty="0" err="1" smtClean="0">
              <a:solidFill>
                <a:schemeClr val="tx1"/>
              </a:solidFill>
            </a:rPr>
            <a:t>reporting</a:t>
          </a:r>
          <a:r>
            <a:rPr lang="de-DE" sz="1600" b="1" dirty="0" smtClean="0">
              <a:solidFill>
                <a:schemeClr val="tx1"/>
              </a:solidFill>
            </a:rPr>
            <a:t>, </a:t>
          </a:r>
          <a:r>
            <a:rPr lang="de-DE" sz="1600" b="1" dirty="0" err="1" smtClean="0">
              <a:solidFill>
                <a:schemeClr val="tx1"/>
              </a:solidFill>
            </a:rPr>
            <a:t>limit</a:t>
          </a:r>
          <a:r>
            <a:rPr lang="de-DE" sz="1600" b="1" dirty="0" smtClean="0">
              <a:solidFill>
                <a:schemeClr val="tx1"/>
              </a:solidFill>
            </a:rPr>
            <a:t> </a:t>
          </a:r>
          <a:br>
            <a:rPr lang="de-DE" sz="1600" b="1" dirty="0" smtClean="0">
              <a:solidFill>
                <a:schemeClr val="tx1"/>
              </a:solidFill>
            </a:rPr>
          </a:br>
          <a:r>
            <a:rPr lang="de-DE" sz="1600" b="1" dirty="0" err="1" smtClean="0">
              <a:solidFill>
                <a:schemeClr val="tx1"/>
              </a:solidFill>
            </a:rPr>
            <a:t>disclosure</a:t>
          </a:r>
          <a:r>
            <a:rPr lang="de-DE" sz="1600" b="1" dirty="0" smtClean="0">
              <a:solidFill>
                <a:schemeClr val="tx1"/>
              </a:solidFill>
            </a:rPr>
            <a:t>, </a:t>
          </a:r>
          <a:r>
            <a:rPr lang="de-DE" sz="1600" b="1" dirty="0" err="1" smtClean="0">
              <a:solidFill>
                <a:schemeClr val="tx1"/>
              </a:solidFill>
            </a:rPr>
            <a:t>cause</a:t>
          </a:r>
          <a:r>
            <a:rPr lang="de-DE" sz="1600" b="1" dirty="0" smtClean="0">
              <a:solidFill>
                <a:schemeClr val="tx1"/>
              </a:solidFill>
            </a:rPr>
            <a:t> </a:t>
          </a:r>
          <a:r>
            <a:rPr lang="de-DE" sz="1600" b="1" dirty="0" err="1" smtClean="0">
              <a:solidFill>
                <a:schemeClr val="tx1"/>
              </a:solidFill>
            </a:rPr>
            <a:t>contradictions</a:t>
          </a:r>
          <a:endParaRPr kumimoji="0" lang="en-US" sz="1600" b="1" i="0" u="none" strike="noStrike" cap="none" normalizeH="0" baseline="0" dirty="0" smtClean="0">
            <a:ln>
              <a:noFill/>
            </a:ln>
            <a:solidFill>
              <a:schemeClr val="tx1"/>
            </a:solidFill>
            <a:effectLst/>
            <a:latin typeface="Arial" pitchFamily="34" charset="0"/>
          </a:endParaRPr>
        </a:p>
      </dgm:t>
    </dgm:pt>
    <dgm:pt modelId="{3DADE1B2-3D94-4658-8EA3-DD277DA02516}" type="parTrans" cxnId="{7758CC22-0C5F-4A9B-8BFE-3BA9C86E2492}">
      <dgm:prSet/>
      <dgm:spPr/>
      <dgm:t>
        <a:bodyPr/>
        <a:lstStyle/>
        <a:p>
          <a:endParaRPr lang="de-DE" b="1"/>
        </a:p>
      </dgm:t>
    </dgm:pt>
    <dgm:pt modelId="{FCE32DF8-344B-4F9B-AAC9-6688FFA56BC8}" type="sibTrans" cxnId="{7758CC22-0C5F-4A9B-8BFE-3BA9C86E2492}">
      <dgm:prSet/>
      <dgm:spPr/>
      <dgm:t>
        <a:bodyPr/>
        <a:lstStyle/>
        <a:p>
          <a:endParaRPr lang="el-GR" b="1"/>
        </a:p>
      </dgm:t>
    </dgm:pt>
    <dgm:pt modelId="{82580E55-9B5C-4823-AE9E-0BF683B65045}">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600" b="1" dirty="0" err="1" smtClean="0">
              <a:solidFill>
                <a:schemeClr val="tx1"/>
              </a:solidFill>
            </a:rPr>
            <a:t>Inadequate</a:t>
          </a:r>
          <a:r>
            <a:rPr lang="de-DE" sz="1600" b="1" dirty="0" smtClean="0">
              <a:solidFill>
                <a:schemeClr val="tx1"/>
              </a:solidFill>
            </a:rPr>
            <a:t> </a:t>
          </a:r>
        </a:p>
        <a:p>
          <a:pPr marL="0" marR="0" lvl="0" indent="0" algn="ctr" defTabSz="449263" rtl="0" eaLnBrk="1" fontAlgn="base" latinLnBrk="0" hangingPunct="1">
            <a:lnSpc>
              <a:spcPct val="100000"/>
            </a:lnSpc>
            <a:spcBef>
              <a:spcPct val="0"/>
            </a:spcBef>
            <a:spcAft>
              <a:spcPct val="0"/>
            </a:spcAft>
            <a:buClrTx/>
            <a:buSzTx/>
            <a:buFontTx/>
            <a:buNone/>
            <a:tabLst/>
          </a:pPr>
          <a:r>
            <a:rPr lang="de-DE" sz="1600" b="1" dirty="0" smtClean="0">
              <a:solidFill>
                <a:schemeClr val="tx1"/>
              </a:solidFill>
            </a:rPr>
            <a:t>legal </a:t>
          </a:r>
          <a:r>
            <a:rPr lang="de-DE" sz="1600" b="1" dirty="0" err="1" smtClean="0">
              <a:solidFill>
                <a:schemeClr val="tx1"/>
              </a:solidFill>
            </a:rPr>
            <a:t>and</a:t>
          </a:r>
          <a:r>
            <a:rPr lang="de-DE" sz="1600" b="1" dirty="0" smtClean="0">
              <a:solidFill>
                <a:schemeClr val="tx1"/>
              </a:solidFill>
            </a:rPr>
            <a:t> </a:t>
          </a:r>
          <a:r>
            <a:rPr lang="de-DE" sz="1600" b="1" dirty="0" err="1" smtClean="0">
              <a:solidFill>
                <a:schemeClr val="tx1"/>
              </a:solidFill>
            </a:rPr>
            <a:t>medical</a:t>
          </a:r>
          <a:r>
            <a:rPr lang="de-DE" sz="1600" b="1" dirty="0" smtClean="0">
              <a:solidFill>
                <a:schemeClr val="tx1"/>
              </a:solidFill>
            </a:rPr>
            <a:t>  </a:t>
          </a:r>
          <a:br>
            <a:rPr lang="de-DE" sz="1600" b="1" dirty="0" smtClean="0">
              <a:solidFill>
                <a:schemeClr val="tx1"/>
              </a:solidFill>
            </a:rPr>
          </a:br>
          <a:r>
            <a:rPr lang="de-DE" sz="1600" b="1" dirty="0" err="1" smtClean="0">
              <a:solidFill>
                <a:schemeClr val="tx1"/>
              </a:solidFill>
            </a:rPr>
            <a:t>procedures</a:t>
          </a:r>
          <a:r>
            <a:rPr lang="de-DE" sz="1600" b="1" dirty="0" smtClean="0">
              <a:solidFill>
                <a:schemeClr val="tx1"/>
              </a:solidFill>
            </a:rPr>
            <a:t> </a:t>
          </a:r>
          <a:r>
            <a:rPr lang="de-DE" sz="1600" b="1" dirty="0" err="1" smtClean="0">
              <a:solidFill>
                <a:schemeClr val="tx1"/>
              </a:solidFill>
            </a:rPr>
            <a:t>lead</a:t>
          </a:r>
          <a:r>
            <a:rPr lang="de-DE" sz="1600" b="1" dirty="0" smtClean="0">
              <a:solidFill>
                <a:schemeClr val="tx1"/>
              </a:solidFill>
            </a:rPr>
            <a:t> </a:t>
          </a:r>
          <a:r>
            <a:rPr lang="de-DE" sz="1600" b="1" dirty="0" err="1" smtClean="0">
              <a:solidFill>
                <a:schemeClr val="tx1"/>
              </a:solidFill>
            </a:rPr>
            <a:t>to</a:t>
          </a:r>
          <a:r>
            <a:rPr lang="de-DE" sz="1600" b="1" dirty="0" smtClean="0">
              <a:solidFill>
                <a:schemeClr val="tx1"/>
              </a:solidFill>
            </a:rPr>
            <a:t> additional </a:t>
          </a:r>
          <a:br>
            <a:rPr lang="de-DE" sz="1600" b="1" dirty="0" smtClean="0">
              <a:solidFill>
                <a:schemeClr val="tx1"/>
              </a:solidFill>
            </a:rPr>
          </a:br>
          <a:r>
            <a:rPr lang="de-DE" sz="1600" b="1" dirty="0" smtClean="0">
              <a:solidFill>
                <a:schemeClr val="tx1"/>
              </a:solidFill>
            </a:rPr>
            <a:t>stress, </a:t>
          </a:r>
          <a:r>
            <a:rPr lang="de-DE" sz="1600" b="1" dirty="0" err="1" smtClean="0">
              <a:solidFill>
                <a:schemeClr val="tx1"/>
              </a:solidFill>
            </a:rPr>
            <a:t>trauma</a:t>
          </a:r>
          <a:r>
            <a:rPr lang="de-DE" sz="1600" b="1" dirty="0" smtClean="0">
              <a:solidFill>
                <a:schemeClr val="tx1"/>
              </a:solidFill>
            </a:rPr>
            <a:t> </a:t>
          </a:r>
          <a:r>
            <a:rPr lang="de-DE" sz="1600" b="1" dirty="0" err="1" smtClean="0">
              <a:solidFill>
                <a:schemeClr val="tx1"/>
              </a:solidFill>
            </a:rPr>
            <a:t>and</a:t>
          </a:r>
          <a:r>
            <a:rPr lang="de-DE" sz="1600" b="1" dirty="0" smtClean="0">
              <a:solidFill>
                <a:schemeClr val="tx1"/>
              </a:solidFill>
            </a:rPr>
            <a:t> </a:t>
          </a:r>
          <a:r>
            <a:rPr lang="de-DE" sz="1600" b="1" dirty="0" err="1" smtClean="0">
              <a:solidFill>
                <a:schemeClr val="tx1"/>
              </a:solidFill>
            </a:rPr>
            <a:t>injury</a:t>
          </a:r>
          <a:r>
            <a:rPr lang="de-DE" sz="1600" b="1" dirty="0" smtClean="0"/>
            <a:t> </a:t>
          </a:r>
          <a:endParaRPr kumimoji="0" lang="en-US" sz="1600" b="1" i="0" u="none" strike="noStrike" cap="none" normalizeH="0" baseline="0" dirty="0" smtClean="0">
            <a:ln>
              <a:noFill/>
            </a:ln>
            <a:solidFill>
              <a:schemeClr val="tx1"/>
            </a:solidFill>
            <a:effectLst/>
            <a:latin typeface="Arial" pitchFamily="34" charset="0"/>
          </a:endParaRPr>
        </a:p>
      </dgm:t>
    </dgm:pt>
    <dgm:pt modelId="{DCFE41F1-6168-47EE-B51E-41310DFF77A1}" type="parTrans" cxnId="{932B8A99-5358-475E-906D-04F759E6C80B}">
      <dgm:prSet/>
      <dgm:spPr/>
      <dgm:t>
        <a:bodyPr/>
        <a:lstStyle/>
        <a:p>
          <a:endParaRPr lang="de-DE" b="1"/>
        </a:p>
      </dgm:t>
    </dgm:pt>
    <dgm:pt modelId="{26464981-C6FB-4BD1-9545-172CF734C44D}" type="sibTrans" cxnId="{932B8A99-5358-475E-906D-04F759E6C80B}">
      <dgm:prSet/>
      <dgm:spPr/>
      <dgm:t>
        <a:bodyPr/>
        <a:lstStyle/>
        <a:p>
          <a:endParaRPr lang="el-GR" b="1"/>
        </a:p>
      </dgm:t>
    </dgm:pt>
    <dgm:pt modelId="{D0D0DC8D-6CA3-4A29-BB6F-246C32E55279}">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500" b="1" dirty="0" smtClean="0">
              <a:solidFill>
                <a:schemeClr val="tx1"/>
              </a:solidFill>
            </a:rPr>
            <a:t>Can </a:t>
          </a:r>
          <a:r>
            <a:rPr lang="de-DE" sz="1500" b="1" dirty="0" err="1" smtClean="0">
              <a:solidFill>
                <a:schemeClr val="tx1"/>
              </a:solidFill>
            </a:rPr>
            <a:t>be</a:t>
          </a:r>
          <a:r>
            <a:rPr lang="de-DE" sz="1500" b="1" dirty="0" smtClean="0">
              <a:solidFill>
                <a:schemeClr val="tx1"/>
              </a:solidFill>
            </a:rPr>
            <a:t> </a:t>
          </a:r>
          <a:r>
            <a:rPr lang="de-DE" sz="1500" b="1" dirty="0" err="1" smtClean="0">
              <a:solidFill>
                <a:schemeClr val="tx1"/>
              </a:solidFill>
            </a:rPr>
            <a:t>consequences</a:t>
          </a:r>
          <a:r>
            <a:rPr lang="de-DE" sz="1500" b="1" dirty="0" smtClean="0">
              <a:solidFill>
                <a:schemeClr val="tx1"/>
              </a:solidFill>
            </a:rPr>
            <a:t> </a:t>
          </a:r>
          <a:br>
            <a:rPr lang="de-DE" sz="1500" b="1" dirty="0" smtClean="0">
              <a:solidFill>
                <a:schemeClr val="tx1"/>
              </a:solidFill>
            </a:rPr>
          </a:br>
          <a:r>
            <a:rPr lang="de-DE" sz="1500" b="1" dirty="0" err="1" smtClean="0">
              <a:solidFill>
                <a:schemeClr val="tx1"/>
              </a:solidFill>
            </a:rPr>
            <a:t>and</a:t>
          </a:r>
          <a:r>
            <a:rPr lang="de-DE" sz="1500" b="1" dirty="0" smtClean="0">
              <a:solidFill>
                <a:schemeClr val="tx1"/>
              </a:solidFill>
            </a:rPr>
            <a:t> </a:t>
          </a:r>
          <a:r>
            <a:rPr lang="de-DE" sz="1500" b="1" dirty="0" err="1" smtClean="0">
              <a:solidFill>
                <a:schemeClr val="tx1"/>
              </a:solidFill>
            </a:rPr>
            <a:t>proof</a:t>
          </a:r>
          <a:r>
            <a:rPr lang="de-DE" sz="1500" b="1" dirty="0" smtClean="0">
              <a:solidFill>
                <a:schemeClr val="tx1"/>
              </a:solidFill>
            </a:rPr>
            <a:t>/</a:t>
          </a:r>
          <a:r>
            <a:rPr lang="de-DE" sz="1500" b="1" dirty="0" err="1" smtClean="0">
              <a:solidFill>
                <a:schemeClr val="tx1"/>
              </a:solidFill>
            </a:rPr>
            <a:t>evidence</a:t>
          </a:r>
          <a:r>
            <a:rPr lang="de-DE" sz="1500" b="1" dirty="0" smtClean="0">
              <a:solidFill>
                <a:schemeClr val="tx1"/>
              </a:solidFill>
            </a:rPr>
            <a:t/>
          </a:r>
          <a:br>
            <a:rPr lang="de-DE" sz="1500" b="1" dirty="0" smtClean="0">
              <a:solidFill>
                <a:schemeClr val="tx1"/>
              </a:solidFill>
            </a:rPr>
          </a:br>
          <a:r>
            <a:rPr lang="de-DE" sz="1500" b="1" dirty="0" err="1" smtClean="0">
              <a:solidFill>
                <a:schemeClr val="tx1"/>
              </a:solidFill>
            </a:rPr>
            <a:t>of</a:t>
          </a:r>
          <a:r>
            <a:rPr lang="de-DE" sz="1500" b="1" dirty="0" smtClean="0">
              <a:solidFill>
                <a:schemeClr val="tx1"/>
              </a:solidFill>
            </a:rPr>
            <a:t> </a:t>
          </a:r>
          <a:r>
            <a:rPr lang="de-DE" sz="1500" b="1" dirty="0" err="1" smtClean="0">
              <a:solidFill>
                <a:schemeClr val="tx1"/>
              </a:solidFill>
            </a:rPr>
            <a:t>the</a:t>
          </a:r>
          <a:r>
            <a:rPr lang="de-DE" sz="1500" b="1" dirty="0" smtClean="0">
              <a:solidFill>
                <a:schemeClr val="tx1"/>
              </a:solidFill>
            </a:rPr>
            <a:t> </a:t>
          </a:r>
          <a:r>
            <a:rPr lang="de-DE" sz="1500" b="1" dirty="0" err="1" smtClean="0">
              <a:solidFill>
                <a:schemeClr val="tx1"/>
              </a:solidFill>
            </a:rPr>
            <a:t>event</a:t>
          </a:r>
          <a:r>
            <a:rPr lang="de-DE" sz="1500" b="1" dirty="0" smtClean="0">
              <a:solidFill>
                <a:schemeClr val="tx1"/>
              </a:solidFill>
            </a:rPr>
            <a:t/>
          </a:r>
          <a:br>
            <a:rPr lang="de-DE" sz="1500" b="1" dirty="0" smtClean="0">
              <a:solidFill>
                <a:schemeClr val="tx1"/>
              </a:solidFill>
            </a:rPr>
          </a:br>
          <a:r>
            <a:rPr lang="de-DE" sz="1500" b="1" dirty="0" err="1" smtClean="0">
              <a:solidFill>
                <a:schemeClr val="tx1"/>
              </a:solidFill>
            </a:rPr>
            <a:t>being</a:t>
          </a:r>
          <a:r>
            <a:rPr lang="de-DE" sz="1500" b="1" dirty="0" smtClean="0">
              <a:solidFill>
                <a:schemeClr val="tx1"/>
              </a:solidFill>
            </a:rPr>
            <a:t> </a:t>
          </a:r>
          <a:r>
            <a:rPr lang="de-DE" sz="1500" b="1" dirty="0" err="1" smtClean="0">
              <a:solidFill>
                <a:schemeClr val="tx1"/>
              </a:solidFill>
            </a:rPr>
            <a:t>common</a:t>
          </a:r>
          <a:r>
            <a:rPr lang="de-DE" sz="1500" b="1" dirty="0" smtClean="0">
              <a:solidFill>
                <a:schemeClr val="tx1"/>
              </a:solidFill>
            </a:rPr>
            <a:t>, </a:t>
          </a:r>
          <a:r>
            <a:rPr lang="de-DE" sz="1500" b="1" dirty="0" err="1" smtClean="0">
              <a:solidFill>
                <a:schemeClr val="tx1"/>
              </a:solidFill>
            </a:rPr>
            <a:t>persistant</a:t>
          </a:r>
          <a:r>
            <a:rPr lang="de-DE" sz="1500" b="1" dirty="0" smtClean="0">
              <a:solidFill>
                <a:schemeClr val="tx1"/>
              </a:solidFill>
            </a:rPr>
            <a:t> </a:t>
          </a:r>
          <a:r>
            <a:rPr lang="de-DE" sz="1500" b="1" dirty="0" err="1" smtClean="0">
              <a:solidFill>
                <a:schemeClr val="tx1"/>
              </a:solidFill>
            </a:rPr>
            <a:t>and</a:t>
          </a:r>
          <a:r>
            <a:rPr lang="de-DE" sz="1500" b="1" dirty="0" smtClean="0">
              <a:solidFill>
                <a:schemeClr val="tx1"/>
              </a:solidFill>
            </a:rPr>
            <a:t> </a:t>
          </a:r>
          <a:br>
            <a:rPr lang="de-DE" sz="1500" b="1" dirty="0" smtClean="0">
              <a:solidFill>
                <a:schemeClr val="tx1"/>
              </a:solidFill>
            </a:rPr>
          </a:br>
          <a:r>
            <a:rPr lang="de-DE" sz="1500" b="1" dirty="0" err="1" smtClean="0">
              <a:solidFill>
                <a:schemeClr val="tx1"/>
              </a:solidFill>
            </a:rPr>
            <a:t>potentially</a:t>
          </a:r>
          <a:r>
            <a:rPr lang="de-DE" sz="1500" b="1" dirty="0" smtClean="0">
              <a:solidFill>
                <a:schemeClr val="tx1"/>
              </a:solidFill>
            </a:rPr>
            <a:t> </a:t>
          </a:r>
          <a:r>
            <a:rPr lang="de-DE" sz="1500" b="1" dirty="0" err="1" smtClean="0">
              <a:solidFill>
                <a:schemeClr val="tx1"/>
              </a:solidFill>
            </a:rPr>
            <a:t>severe</a:t>
          </a:r>
          <a:endParaRPr kumimoji="0" lang="en-US" sz="1500" b="1" i="0" u="none" strike="noStrike" cap="none" normalizeH="0" baseline="0" dirty="0" smtClean="0">
            <a:ln>
              <a:noFill/>
            </a:ln>
            <a:solidFill>
              <a:schemeClr val="tx1"/>
            </a:solidFill>
            <a:effectLst/>
            <a:latin typeface="Arial" pitchFamily="34" charset="0"/>
          </a:endParaRPr>
        </a:p>
      </dgm:t>
    </dgm:pt>
    <dgm:pt modelId="{9CC55874-EA7B-4552-87FE-B0BC1AF4CD67}" type="parTrans" cxnId="{C37D2AE2-B883-4031-B698-9D538F3899F5}">
      <dgm:prSet/>
      <dgm:spPr/>
      <dgm:t>
        <a:bodyPr/>
        <a:lstStyle/>
        <a:p>
          <a:endParaRPr lang="de-DE" b="1"/>
        </a:p>
      </dgm:t>
    </dgm:pt>
    <dgm:pt modelId="{EBF438AD-3DBC-475A-991A-198B095D7F61}" type="sibTrans" cxnId="{C37D2AE2-B883-4031-B698-9D538F3899F5}">
      <dgm:prSet/>
      <dgm:spPr/>
      <dgm:t>
        <a:bodyPr/>
        <a:lstStyle/>
        <a:p>
          <a:endParaRPr lang="el-GR" b="1"/>
        </a:p>
      </dgm:t>
    </dgm:pt>
    <dgm:pt modelId="{42E3506C-A43D-45DD-9C98-30FFE253CF4F}" type="pres">
      <dgm:prSet presAssocID="{D0EFF6D8-14DC-4C96-9459-AF5CFE41FDA7}" presName="cycle" presStyleCnt="0">
        <dgm:presLayoutVars>
          <dgm:chMax val="1"/>
          <dgm:dir/>
          <dgm:animLvl val="ctr"/>
          <dgm:resizeHandles val="exact"/>
        </dgm:presLayoutVars>
      </dgm:prSet>
      <dgm:spPr/>
    </dgm:pt>
    <dgm:pt modelId="{3E2964FF-79ED-4B59-9E12-0E502F9D65B6}" type="pres">
      <dgm:prSet presAssocID="{2E6C5944-A052-4C60-B366-50766C6FFEA1}" presName="centerShape" presStyleLbl="node0" presStyleIdx="0" presStyleCnt="1"/>
      <dgm:spPr/>
      <dgm:t>
        <a:bodyPr/>
        <a:lstStyle/>
        <a:p>
          <a:endParaRPr lang="de-DE"/>
        </a:p>
      </dgm:t>
    </dgm:pt>
    <dgm:pt modelId="{2AEDF630-AB38-4330-BD60-21F126D06636}" type="pres">
      <dgm:prSet presAssocID="{3DADE1B2-3D94-4658-8EA3-DD277DA02516}" presName="Name9" presStyleLbl="parChTrans1D2" presStyleIdx="0" presStyleCnt="3"/>
      <dgm:spPr/>
      <dgm:t>
        <a:bodyPr/>
        <a:lstStyle/>
        <a:p>
          <a:endParaRPr lang="de-DE"/>
        </a:p>
      </dgm:t>
    </dgm:pt>
    <dgm:pt modelId="{BD409A26-0978-4E65-9D7C-323E5E2EAC64}" type="pres">
      <dgm:prSet presAssocID="{3DADE1B2-3D94-4658-8EA3-DD277DA02516}" presName="connTx" presStyleLbl="parChTrans1D2" presStyleIdx="0" presStyleCnt="3"/>
      <dgm:spPr/>
      <dgm:t>
        <a:bodyPr/>
        <a:lstStyle/>
        <a:p>
          <a:endParaRPr lang="de-DE"/>
        </a:p>
      </dgm:t>
    </dgm:pt>
    <dgm:pt modelId="{168B872A-46CA-4D1A-925D-79C32EEBE2BB}" type="pres">
      <dgm:prSet presAssocID="{B1A630DC-07FB-4E4B-867F-7350B7B6A4F8}" presName="node" presStyleLbl="node1" presStyleIdx="0" presStyleCnt="3" custScaleX="122970" custScaleY="113222">
        <dgm:presLayoutVars>
          <dgm:bulletEnabled val="1"/>
        </dgm:presLayoutVars>
      </dgm:prSet>
      <dgm:spPr/>
      <dgm:t>
        <a:bodyPr/>
        <a:lstStyle/>
        <a:p>
          <a:endParaRPr lang="de-DE"/>
        </a:p>
      </dgm:t>
    </dgm:pt>
    <dgm:pt modelId="{5E8CF716-1139-4FD1-81E3-8332F11557BF}" type="pres">
      <dgm:prSet presAssocID="{DCFE41F1-6168-47EE-B51E-41310DFF77A1}" presName="Name9" presStyleLbl="parChTrans1D2" presStyleIdx="1" presStyleCnt="3"/>
      <dgm:spPr/>
      <dgm:t>
        <a:bodyPr/>
        <a:lstStyle/>
        <a:p>
          <a:endParaRPr lang="de-DE"/>
        </a:p>
      </dgm:t>
    </dgm:pt>
    <dgm:pt modelId="{5B048577-1E93-4211-8BC0-3C1C1FD75330}" type="pres">
      <dgm:prSet presAssocID="{DCFE41F1-6168-47EE-B51E-41310DFF77A1}" presName="connTx" presStyleLbl="parChTrans1D2" presStyleIdx="1" presStyleCnt="3"/>
      <dgm:spPr/>
      <dgm:t>
        <a:bodyPr/>
        <a:lstStyle/>
        <a:p>
          <a:endParaRPr lang="de-DE"/>
        </a:p>
      </dgm:t>
    </dgm:pt>
    <dgm:pt modelId="{A792A464-8518-4604-AD7D-387B3D42BE54}" type="pres">
      <dgm:prSet presAssocID="{82580E55-9B5C-4823-AE9E-0BF683B65045}" presName="node" presStyleLbl="node1" presStyleIdx="1" presStyleCnt="3" custScaleX="128319" custScaleY="117108">
        <dgm:presLayoutVars>
          <dgm:bulletEnabled val="1"/>
        </dgm:presLayoutVars>
      </dgm:prSet>
      <dgm:spPr/>
      <dgm:t>
        <a:bodyPr/>
        <a:lstStyle/>
        <a:p>
          <a:endParaRPr lang="de-DE"/>
        </a:p>
      </dgm:t>
    </dgm:pt>
    <dgm:pt modelId="{A2ACBCCB-8CA3-4B27-B691-8EA017ABCDD2}" type="pres">
      <dgm:prSet presAssocID="{9CC55874-EA7B-4552-87FE-B0BC1AF4CD67}" presName="Name9" presStyleLbl="parChTrans1D2" presStyleIdx="2" presStyleCnt="3"/>
      <dgm:spPr/>
      <dgm:t>
        <a:bodyPr/>
        <a:lstStyle/>
        <a:p>
          <a:endParaRPr lang="de-DE"/>
        </a:p>
      </dgm:t>
    </dgm:pt>
    <dgm:pt modelId="{1982B82E-14EB-47D5-82B7-20205717B0B9}" type="pres">
      <dgm:prSet presAssocID="{9CC55874-EA7B-4552-87FE-B0BC1AF4CD67}" presName="connTx" presStyleLbl="parChTrans1D2" presStyleIdx="2" presStyleCnt="3"/>
      <dgm:spPr/>
      <dgm:t>
        <a:bodyPr/>
        <a:lstStyle/>
        <a:p>
          <a:endParaRPr lang="de-DE"/>
        </a:p>
      </dgm:t>
    </dgm:pt>
    <dgm:pt modelId="{4276D6CB-4BF5-41DD-B322-796FC63CF05A}" type="pres">
      <dgm:prSet presAssocID="{D0D0DC8D-6CA3-4A29-BB6F-246C32E55279}" presName="node" presStyleLbl="node1" presStyleIdx="2" presStyleCnt="3" custScaleX="131564" custScaleY="117311">
        <dgm:presLayoutVars>
          <dgm:bulletEnabled val="1"/>
        </dgm:presLayoutVars>
      </dgm:prSet>
      <dgm:spPr/>
      <dgm:t>
        <a:bodyPr/>
        <a:lstStyle/>
        <a:p>
          <a:endParaRPr lang="de-DE"/>
        </a:p>
      </dgm:t>
    </dgm:pt>
  </dgm:ptLst>
  <dgm:cxnLst>
    <dgm:cxn modelId="{F05F43FF-507F-41D8-8183-1ED513ED40FB}" type="presOf" srcId="{B1A630DC-07FB-4E4B-867F-7350B7B6A4F8}" destId="{168B872A-46CA-4D1A-925D-79C32EEBE2BB}" srcOrd="0" destOrd="0" presId="urn:microsoft.com/office/officeart/2005/8/layout/radial1"/>
    <dgm:cxn modelId="{B4857A7B-2954-4F9D-A182-AFDB7922EBF4}" type="presOf" srcId="{9CC55874-EA7B-4552-87FE-B0BC1AF4CD67}" destId="{A2ACBCCB-8CA3-4B27-B691-8EA017ABCDD2}" srcOrd="0" destOrd="0" presId="urn:microsoft.com/office/officeart/2005/8/layout/radial1"/>
    <dgm:cxn modelId="{F04751A7-CF29-45DB-8BF8-7A8112971354}" type="presOf" srcId="{9CC55874-EA7B-4552-87FE-B0BC1AF4CD67}" destId="{1982B82E-14EB-47D5-82B7-20205717B0B9}" srcOrd="1" destOrd="0" presId="urn:microsoft.com/office/officeart/2005/8/layout/radial1"/>
    <dgm:cxn modelId="{6888350D-D103-4B96-9B8D-8E564187943F}" type="presOf" srcId="{3DADE1B2-3D94-4658-8EA3-DD277DA02516}" destId="{BD409A26-0978-4E65-9D7C-323E5E2EAC64}" srcOrd="1" destOrd="0" presId="urn:microsoft.com/office/officeart/2005/8/layout/radial1"/>
    <dgm:cxn modelId="{7ABAC722-88D3-4C96-8484-E967142BE27B}" type="presOf" srcId="{DCFE41F1-6168-47EE-B51E-41310DFF77A1}" destId="{5E8CF716-1139-4FD1-81E3-8332F11557BF}" srcOrd="0" destOrd="0" presId="urn:microsoft.com/office/officeart/2005/8/layout/radial1"/>
    <dgm:cxn modelId="{B943CA20-3975-421C-ADF1-16584AB3389F}" type="presOf" srcId="{D0D0DC8D-6CA3-4A29-BB6F-246C32E55279}" destId="{4276D6CB-4BF5-41DD-B322-796FC63CF05A}" srcOrd="0" destOrd="0" presId="urn:microsoft.com/office/officeart/2005/8/layout/radial1"/>
    <dgm:cxn modelId="{EA64FC31-0B1B-4ADF-B737-22F2CEF67CD4}" type="presOf" srcId="{D0EFF6D8-14DC-4C96-9459-AF5CFE41FDA7}" destId="{42E3506C-A43D-45DD-9C98-30FFE253CF4F}" srcOrd="0" destOrd="0" presId="urn:microsoft.com/office/officeart/2005/8/layout/radial1"/>
    <dgm:cxn modelId="{C82C88A3-6B85-4DC9-BB4D-E97DC50B11CD}" type="presOf" srcId="{DCFE41F1-6168-47EE-B51E-41310DFF77A1}" destId="{5B048577-1E93-4211-8BC0-3C1C1FD75330}" srcOrd="1" destOrd="0" presId="urn:microsoft.com/office/officeart/2005/8/layout/radial1"/>
    <dgm:cxn modelId="{7758CC22-0C5F-4A9B-8BFE-3BA9C86E2492}" srcId="{2E6C5944-A052-4C60-B366-50766C6FFEA1}" destId="{B1A630DC-07FB-4E4B-867F-7350B7B6A4F8}" srcOrd="0" destOrd="0" parTransId="{3DADE1B2-3D94-4658-8EA3-DD277DA02516}" sibTransId="{FCE32DF8-344B-4F9B-AAC9-6688FFA56BC8}"/>
    <dgm:cxn modelId="{5C3B82AE-50CB-44CB-8B85-97DD163B197A}" type="presOf" srcId="{82580E55-9B5C-4823-AE9E-0BF683B65045}" destId="{A792A464-8518-4604-AD7D-387B3D42BE54}" srcOrd="0" destOrd="0" presId="urn:microsoft.com/office/officeart/2005/8/layout/radial1"/>
    <dgm:cxn modelId="{C37D2AE2-B883-4031-B698-9D538F3899F5}" srcId="{2E6C5944-A052-4C60-B366-50766C6FFEA1}" destId="{D0D0DC8D-6CA3-4A29-BB6F-246C32E55279}" srcOrd="2" destOrd="0" parTransId="{9CC55874-EA7B-4552-87FE-B0BC1AF4CD67}" sibTransId="{EBF438AD-3DBC-475A-991A-198B095D7F61}"/>
    <dgm:cxn modelId="{9709142A-1DE9-4911-B6CC-6B8ED63B42DB}" type="presOf" srcId="{2E6C5944-A052-4C60-B366-50766C6FFEA1}" destId="{3E2964FF-79ED-4B59-9E12-0E502F9D65B6}" srcOrd="0" destOrd="0" presId="urn:microsoft.com/office/officeart/2005/8/layout/radial1"/>
    <dgm:cxn modelId="{932B8A99-5358-475E-906D-04F759E6C80B}" srcId="{2E6C5944-A052-4C60-B366-50766C6FFEA1}" destId="{82580E55-9B5C-4823-AE9E-0BF683B65045}" srcOrd="1" destOrd="0" parTransId="{DCFE41F1-6168-47EE-B51E-41310DFF77A1}" sibTransId="{26464981-C6FB-4BD1-9545-172CF734C44D}"/>
    <dgm:cxn modelId="{6D3FE885-AC1A-41BF-BDFA-180D6916D211}" type="presOf" srcId="{3DADE1B2-3D94-4658-8EA3-DD277DA02516}" destId="{2AEDF630-AB38-4330-BD60-21F126D06636}" srcOrd="0" destOrd="0" presId="urn:microsoft.com/office/officeart/2005/8/layout/radial1"/>
    <dgm:cxn modelId="{F498FC25-527D-4C2B-9639-DC15EF8A8026}" srcId="{D0EFF6D8-14DC-4C96-9459-AF5CFE41FDA7}" destId="{2E6C5944-A052-4C60-B366-50766C6FFEA1}" srcOrd="0" destOrd="0" parTransId="{358B3694-D63B-479C-B29E-29B492B9C129}" sibTransId="{160D4876-8BDB-4C21-858E-53212982E898}"/>
    <dgm:cxn modelId="{E2E22595-094D-4CA8-953F-B1BB5E3D03F5}" type="presParOf" srcId="{42E3506C-A43D-45DD-9C98-30FFE253CF4F}" destId="{3E2964FF-79ED-4B59-9E12-0E502F9D65B6}" srcOrd="0" destOrd="0" presId="urn:microsoft.com/office/officeart/2005/8/layout/radial1"/>
    <dgm:cxn modelId="{628DBDA3-0C75-47FB-A405-E9C18A844328}" type="presParOf" srcId="{42E3506C-A43D-45DD-9C98-30FFE253CF4F}" destId="{2AEDF630-AB38-4330-BD60-21F126D06636}" srcOrd="1" destOrd="0" presId="urn:microsoft.com/office/officeart/2005/8/layout/radial1"/>
    <dgm:cxn modelId="{77BD588A-F904-442E-8C98-CBFE59254C60}" type="presParOf" srcId="{2AEDF630-AB38-4330-BD60-21F126D06636}" destId="{BD409A26-0978-4E65-9D7C-323E5E2EAC64}" srcOrd="0" destOrd="0" presId="urn:microsoft.com/office/officeart/2005/8/layout/radial1"/>
    <dgm:cxn modelId="{CB0BD471-8F2A-48F4-89AD-9889D2BF77B8}" type="presParOf" srcId="{42E3506C-A43D-45DD-9C98-30FFE253CF4F}" destId="{168B872A-46CA-4D1A-925D-79C32EEBE2BB}" srcOrd="2" destOrd="0" presId="urn:microsoft.com/office/officeart/2005/8/layout/radial1"/>
    <dgm:cxn modelId="{04124E14-EB62-4BA4-8545-6B0D5B6EC50E}" type="presParOf" srcId="{42E3506C-A43D-45DD-9C98-30FFE253CF4F}" destId="{5E8CF716-1139-4FD1-81E3-8332F11557BF}" srcOrd="3" destOrd="0" presId="urn:microsoft.com/office/officeart/2005/8/layout/radial1"/>
    <dgm:cxn modelId="{F194C8A0-1DB7-42A2-9C55-4BE82CB6C42A}" type="presParOf" srcId="{5E8CF716-1139-4FD1-81E3-8332F11557BF}" destId="{5B048577-1E93-4211-8BC0-3C1C1FD75330}" srcOrd="0" destOrd="0" presId="urn:microsoft.com/office/officeart/2005/8/layout/radial1"/>
    <dgm:cxn modelId="{91FC3F10-236D-4DC8-8538-641630097F63}" type="presParOf" srcId="{42E3506C-A43D-45DD-9C98-30FFE253CF4F}" destId="{A792A464-8518-4604-AD7D-387B3D42BE54}" srcOrd="4" destOrd="0" presId="urn:microsoft.com/office/officeart/2005/8/layout/radial1"/>
    <dgm:cxn modelId="{CF42F45B-ECF7-42C1-9FC1-63A4BAB7ACC5}" type="presParOf" srcId="{42E3506C-A43D-45DD-9C98-30FFE253CF4F}" destId="{A2ACBCCB-8CA3-4B27-B691-8EA017ABCDD2}" srcOrd="5" destOrd="0" presId="urn:microsoft.com/office/officeart/2005/8/layout/radial1"/>
    <dgm:cxn modelId="{E5A7FAAB-853D-44D8-970C-9D68AE3E7E2A}" type="presParOf" srcId="{A2ACBCCB-8CA3-4B27-B691-8EA017ABCDD2}" destId="{1982B82E-14EB-47D5-82B7-20205717B0B9}" srcOrd="0" destOrd="0" presId="urn:microsoft.com/office/officeart/2005/8/layout/radial1"/>
    <dgm:cxn modelId="{2516601A-E004-4A16-8620-C278500BE84D}" type="presParOf" srcId="{42E3506C-A43D-45DD-9C98-30FFE253CF4F}" destId="{4276D6CB-4BF5-41DD-B322-796FC63CF05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B222B-12C8-414D-BAF7-CC63A697954B}" type="doc">
      <dgm:prSet loTypeId="urn:microsoft.com/office/officeart/2005/8/layout/radial3" loCatId="cycle" qsTypeId="urn:microsoft.com/office/officeart/2005/8/quickstyle/simple5" qsCatId="simple" csTypeId="urn:microsoft.com/office/officeart/2005/8/colors/accent1_2#8" csCatId="accent1" phldr="1"/>
      <dgm:spPr/>
      <dgm:t>
        <a:bodyPr/>
        <a:lstStyle/>
        <a:p>
          <a:endParaRPr lang="de-DE"/>
        </a:p>
      </dgm:t>
    </dgm:pt>
    <dgm:pt modelId="{F0A64D8D-2D7C-4FF3-9606-2B23A161D198}">
      <dgm:prSet phldrT="[Text]" custT="1"/>
      <dgm:spPr/>
      <dgm:t>
        <a:bodyPr/>
        <a:lstStyle/>
        <a:p>
          <a:r>
            <a:rPr lang="de-DE" sz="4800" dirty="0" smtClean="0"/>
            <a:t>Setting</a:t>
          </a:r>
          <a:endParaRPr lang="de-DE" sz="4800" dirty="0"/>
        </a:p>
      </dgm:t>
    </dgm:pt>
    <dgm:pt modelId="{E9241B66-89D9-4ED6-B25D-220C3BC89494}" type="parTrans" cxnId="{B898078F-E0ED-4FAC-B406-0F25C7D6AD10}">
      <dgm:prSet/>
      <dgm:spPr/>
      <dgm:t>
        <a:bodyPr/>
        <a:lstStyle/>
        <a:p>
          <a:endParaRPr lang="de-DE" sz="2400"/>
        </a:p>
      </dgm:t>
    </dgm:pt>
    <dgm:pt modelId="{B5AF2BF0-0841-4F9E-A862-389C2AB95586}" type="sibTrans" cxnId="{B898078F-E0ED-4FAC-B406-0F25C7D6AD10}">
      <dgm:prSet/>
      <dgm:spPr/>
      <dgm:t>
        <a:bodyPr/>
        <a:lstStyle/>
        <a:p>
          <a:endParaRPr lang="de-DE" sz="2400"/>
        </a:p>
      </dgm:t>
    </dgm:pt>
    <dgm:pt modelId="{79F6D1DC-A1C9-4BAF-A54F-0614B90407F1}">
      <dgm:prSet phldrT="[Text]" custT="1"/>
      <dgm:spPr/>
      <dgm:t>
        <a:bodyPr/>
        <a:lstStyle/>
        <a:p>
          <a:r>
            <a:rPr lang="de-DE" sz="1400" dirty="0" smtClean="0"/>
            <a:t>Culture</a:t>
          </a:r>
          <a:endParaRPr lang="de-DE" sz="1400" dirty="0"/>
        </a:p>
      </dgm:t>
    </dgm:pt>
    <dgm:pt modelId="{37C2A4EE-7209-40DD-A6DA-7CAB6B5BDCE7}" type="parTrans" cxnId="{CD8A52DE-727F-485C-9155-ED35CC8C5533}">
      <dgm:prSet/>
      <dgm:spPr/>
      <dgm:t>
        <a:bodyPr/>
        <a:lstStyle/>
        <a:p>
          <a:endParaRPr lang="de-DE" sz="2400"/>
        </a:p>
      </dgm:t>
    </dgm:pt>
    <dgm:pt modelId="{BB413360-2D64-4727-8871-FA50B2C464AE}" type="sibTrans" cxnId="{CD8A52DE-727F-485C-9155-ED35CC8C5533}">
      <dgm:prSet/>
      <dgm:spPr/>
      <dgm:t>
        <a:bodyPr/>
        <a:lstStyle/>
        <a:p>
          <a:endParaRPr lang="de-DE" sz="2400"/>
        </a:p>
      </dgm:t>
    </dgm:pt>
    <dgm:pt modelId="{22DE09AD-5BF7-4B3B-86B1-14DC52A9150D}">
      <dgm:prSet phldrT="[Text]" phldr="1"/>
      <dgm:spPr/>
      <dgm:t>
        <a:bodyPr/>
        <a:lstStyle/>
        <a:p>
          <a:endParaRPr lang="de-DE" sz="2400"/>
        </a:p>
      </dgm:t>
    </dgm:pt>
    <dgm:pt modelId="{B93A23E9-7DBC-448E-B0BE-C7D9DC819E5A}" type="parTrans" cxnId="{181A8584-4BF9-4168-BE94-30433D2DC72B}">
      <dgm:prSet/>
      <dgm:spPr/>
      <dgm:t>
        <a:bodyPr/>
        <a:lstStyle/>
        <a:p>
          <a:endParaRPr lang="de-DE" sz="2400"/>
        </a:p>
      </dgm:t>
    </dgm:pt>
    <dgm:pt modelId="{95526FAC-68D3-4170-AB9F-A26F49DECD27}" type="sibTrans" cxnId="{181A8584-4BF9-4168-BE94-30433D2DC72B}">
      <dgm:prSet/>
      <dgm:spPr/>
      <dgm:t>
        <a:bodyPr/>
        <a:lstStyle/>
        <a:p>
          <a:endParaRPr lang="de-DE" sz="2400"/>
        </a:p>
      </dgm:t>
    </dgm:pt>
    <dgm:pt modelId="{FDE3C123-BD08-4A8A-A293-7EF200D3FA46}">
      <dgm:prSet phldrT="[Text]" phldr="1"/>
      <dgm:spPr/>
      <dgm:t>
        <a:bodyPr/>
        <a:lstStyle/>
        <a:p>
          <a:endParaRPr lang="de-DE" sz="2400"/>
        </a:p>
      </dgm:t>
    </dgm:pt>
    <dgm:pt modelId="{5712CFB5-FEAE-474E-8FC2-E2E0418BDF81}" type="parTrans" cxnId="{E0D9423F-D12A-4A18-9DB5-449228E153AD}">
      <dgm:prSet/>
      <dgm:spPr/>
      <dgm:t>
        <a:bodyPr/>
        <a:lstStyle/>
        <a:p>
          <a:endParaRPr lang="de-DE" sz="2400"/>
        </a:p>
      </dgm:t>
    </dgm:pt>
    <dgm:pt modelId="{27F9765B-E182-4951-8B9C-F09F76B5E2C8}" type="sibTrans" cxnId="{E0D9423F-D12A-4A18-9DB5-449228E153AD}">
      <dgm:prSet/>
      <dgm:spPr/>
      <dgm:t>
        <a:bodyPr/>
        <a:lstStyle/>
        <a:p>
          <a:endParaRPr lang="de-DE" sz="2400"/>
        </a:p>
      </dgm:t>
    </dgm:pt>
    <dgm:pt modelId="{9D8BA4D6-D6A8-45AA-835C-F373C3E97490}">
      <dgm:prSet phldrT="[Text]" phldr="1"/>
      <dgm:spPr/>
      <dgm:t>
        <a:bodyPr/>
        <a:lstStyle/>
        <a:p>
          <a:endParaRPr lang="de-DE" sz="2400"/>
        </a:p>
      </dgm:t>
    </dgm:pt>
    <dgm:pt modelId="{7D7F1040-BEF9-49BE-B7D7-94367013F970}" type="parTrans" cxnId="{600E7939-3287-4D0D-B49E-A06E895E39C8}">
      <dgm:prSet/>
      <dgm:spPr/>
      <dgm:t>
        <a:bodyPr/>
        <a:lstStyle/>
        <a:p>
          <a:endParaRPr lang="de-DE" sz="2400"/>
        </a:p>
      </dgm:t>
    </dgm:pt>
    <dgm:pt modelId="{D7D8E581-E45B-4716-BBDB-E0C43FE95073}" type="sibTrans" cxnId="{600E7939-3287-4D0D-B49E-A06E895E39C8}">
      <dgm:prSet/>
      <dgm:spPr/>
      <dgm:t>
        <a:bodyPr/>
        <a:lstStyle/>
        <a:p>
          <a:endParaRPr lang="de-DE" sz="2400"/>
        </a:p>
      </dgm:t>
    </dgm:pt>
    <dgm:pt modelId="{D9296D8B-EC47-4BD9-99B5-C305CEE18855}">
      <dgm:prSet phldrT="[Text]" phldr="1"/>
      <dgm:spPr/>
      <dgm:t>
        <a:bodyPr/>
        <a:lstStyle/>
        <a:p>
          <a:endParaRPr lang="de-DE" sz="2400"/>
        </a:p>
      </dgm:t>
    </dgm:pt>
    <dgm:pt modelId="{54E3BD87-BE0D-4CBD-883F-D020AE87FB5C}" type="parTrans" cxnId="{1A05F910-3203-4CAD-8076-A7F1CD749AFF}">
      <dgm:prSet/>
      <dgm:spPr/>
      <dgm:t>
        <a:bodyPr/>
        <a:lstStyle/>
        <a:p>
          <a:endParaRPr lang="de-DE" sz="2400"/>
        </a:p>
      </dgm:t>
    </dgm:pt>
    <dgm:pt modelId="{6FAD2F43-E087-4B77-8B64-DE77C963714E}" type="sibTrans" cxnId="{1A05F910-3203-4CAD-8076-A7F1CD749AFF}">
      <dgm:prSet/>
      <dgm:spPr/>
      <dgm:t>
        <a:bodyPr/>
        <a:lstStyle/>
        <a:p>
          <a:endParaRPr lang="de-DE" sz="2400"/>
        </a:p>
      </dgm:t>
    </dgm:pt>
    <dgm:pt modelId="{825F7FE9-BB9C-4253-BA95-022ED3B62036}">
      <dgm:prSet phldrT="[Text]" phldr="1"/>
      <dgm:spPr/>
      <dgm:t>
        <a:bodyPr/>
        <a:lstStyle/>
        <a:p>
          <a:endParaRPr lang="de-DE" sz="2400"/>
        </a:p>
      </dgm:t>
    </dgm:pt>
    <dgm:pt modelId="{23252170-9803-4607-9BFA-E0E05099EAC9}" type="parTrans" cxnId="{94E0F828-C3CB-4A82-87E7-D80808E3154E}">
      <dgm:prSet/>
      <dgm:spPr/>
      <dgm:t>
        <a:bodyPr/>
        <a:lstStyle/>
        <a:p>
          <a:endParaRPr lang="de-DE" sz="2400"/>
        </a:p>
      </dgm:t>
    </dgm:pt>
    <dgm:pt modelId="{CE32B157-9909-46B7-800F-DE2A1DB9B854}" type="sibTrans" cxnId="{94E0F828-C3CB-4A82-87E7-D80808E3154E}">
      <dgm:prSet/>
      <dgm:spPr/>
      <dgm:t>
        <a:bodyPr/>
        <a:lstStyle/>
        <a:p>
          <a:endParaRPr lang="de-DE" sz="2400"/>
        </a:p>
      </dgm:t>
    </dgm:pt>
    <dgm:pt modelId="{5A89C59F-7959-47F8-85C6-42C298148155}">
      <dgm:prSet phldrT="[Text]" phldr="1"/>
      <dgm:spPr/>
      <dgm:t>
        <a:bodyPr/>
        <a:lstStyle/>
        <a:p>
          <a:endParaRPr lang="de-DE" sz="2400"/>
        </a:p>
      </dgm:t>
    </dgm:pt>
    <dgm:pt modelId="{2036038B-125B-4A6D-8696-E58C309B4F25}" type="parTrans" cxnId="{3EB6527E-4AEF-4E4A-B60D-5E67B602EE8C}">
      <dgm:prSet/>
      <dgm:spPr/>
      <dgm:t>
        <a:bodyPr/>
        <a:lstStyle/>
        <a:p>
          <a:endParaRPr lang="de-DE" sz="2400"/>
        </a:p>
      </dgm:t>
    </dgm:pt>
    <dgm:pt modelId="{8DB281E0-C3CD-472A-9F1E-B11CEC625076}" type="sibTrans" cxnId="{3EB6527E-4AEF-4E4A-B60D-5E67B602EE8C}">
      <dgm:prSet/>
      <dgm:spPr/>
      <dgm:t>
        <a:bodyPr/>
        <a:lstStyle/>
        <a:p>
          <a:endParaRPr lang="de-DE" sz="2400"/>
        </a:p>
      </dgm:t>
    </dgm:pt>
    <dgm:pt modelId="{D1A44716-22B3-48FB-BA79-4638796CA7DE}">
      <dgm:prSet custT="1"/>
      <dgm:spPr/>
      <dgm:t>
        <a:bodyPr/>
        <a:lstStyle/>
        <a:p>
          <a:r>
            <a:rPr lang="de-DE" sz="1400" dirty="0" smtClean="0"/>
            <a:t>Prison, ongoing threat, or safe environment</a:t>
          </a:r>
          <a:endParaRPr lang="de-DE" sz="1400" dirty="0"/>
        </a:p>
      </dgm:t>
    </dgm:pt>
    <dgm:pt modelId="{25940A4F-3BAB-4253-9D96-DFBE389CB299}" type="parTrans" cxnId="{983651EE-9EAC-44ED-B283-88CCCDC9008D}">
      <dgm:prSet/>
      <dgm:spPr/>
      <dgm:t>
        <a:bodyPr/>
        <a:lstStyle/>
        <a:p>
          <a:endParaRPr lang="de-DE" sz="2400"/>
        </a:p>
      </dgm:t>
    </dgm:pt>
    <dgm:pt modelId="{219F055D-4267-4621-B7A8-3806DD68075A}" type="sibTrans" cxnId="{983651EE-9EAC-44ED-B283-88CCCDC9008D}">
      <dgm:prSet/>
      <dgm:spPr/>
      <dgm:t>
        <a:bodyPr/>
        <a:lstStyle/>
        <a:p>
          <a:endParaRPr lang="de-DE" sz="2400"/>
        </a:p>
      </dgm:t>
    </dgm:pt>
    <dgm:pt modelId="{83638D13-A2AD-4E4C-87F8-CFA031215030}">
      <dgm:prSet custT="1"/>
      <dgm:spPr/>
      <dgm:t>
        <a:bodyPr/>
        <a:lstStyle/>
        <a:p>
          <a:r>
            <a:rPr lang="de-DE" sz="1400" dirty="0" smtClean="0"/>
            <a:t>Time frame</a:t>
          </a:r>
          <a:endParaRPr lang="de-DE" sz="1400" dirty="0"/>
        </a:p>
      </dgm:t>
    </dgm:pt>
    <dgm:pt modelId="{15C9A424-19E8-4451-9349-1E79213A61F1}" type="parTrans" cxnId="{AD49A23D-03DB-437A-A00E-60F3B28DDA9E}">
      <dgm:prSet/>
      <dgm:spPr/>
      <dgm:t>
        <a:bodyPr/>
        <a:lstStyle/>
        <a:p>
          <a:endParaRPr lang="de-DE" sz="2400"/>
        </a:p>
      </dgm:t>
    </dgm:pt>
    <dgm:pt modelId="{9ED3049E-07D4-4702-9635-560A9DEB17A1}" type="sibTrans" cxnId="{AD49A23D-03DB-437A-A00E-60F3B28DDA9E}">
      <dgm:prSet/>
      <dgm:spPr/>
      <dgm:t>
        <a:bodyPr/>
        <a:lstStyle/>
        <a:p>
          <a:endParaRPr lang="de-DE" sz="2400"/>
        </a:p>
      </dgm:t>
    </dgm:pt>
    <dgm:pt modelId="{FA90EE10-9D66-414F-A600-63B36068A296}">
      <dgm:prSet custT="1"/>
      <dgm:spPr/>
      <dgm:t>
        <a:bodyPr/>
        <a:lstStyle/>
        <a:p>
          <a:r>
            <a:rPr lang="de-DE" sz="1400" dirty="0" smtClean="0"/>
            <a:t>Who is present ? Trust ?</a:t>
          </a:r>
        </a:p>
        <a:p>
          <a:r>
            <a:rPr lang="de-DE" sz="1400" dirty="0" smtClean="0"/>
            <a:t>Gender ? </a:t>
          </a:r>
          <a:endParaRPr lang="de-DE" sz="1400" dirty="0"/>
        </a:p>
      </dgm:t>
    </dgm:pt>
    <dgm:pt modelId="{743DF862-737D-4AE5-B443-FFA7864E4864}" type="parTrans" cxnId="{C0D24F52-A7E3-40CE-9192-24F305A02653}">
      <dgm:prSet/>
      <dgm:spPr/>
      <dgm:t>
        <a:bodyPr/>
        <a:lstStyle/>
        <a:p>
          <a:endParaRPr lang="de-DE" sz="2400"/>
        </a:p>
      </dgm:t>
    </dgm:pt>
    <dgm:pt modelId="{11FE626E-EC5C-40FE-9F56-F7D7377CF5C4}" type="sibTrans" cxnId="{C0D24F52-A7E3-40CE-9192-24F305A02653}">
      <dgm:prSet/>
      <dgm:spPr/>
      <dgm:t>
        <a:bodyPr/>
        <a:lstStyle/>
        <a:p>
          <a:endParaRPr lang="de-DE" sz="2400"/>
        </a:p>
      </dgm:t>
    </dgm:pt>
    <dgm:pt modelId="{AF4CA1AC-6BEA-48B0-BF8D-A58F2E52241A}">
      <dgm:prSet custT="1"/>
      <dgm:spPr/>
      <dgm:t>
        <a:bodyPr/>
        <a:lstStyle/>
        <a:p>
          <a:r>
            <a:rPr lang="de-DE" sz="1400" dirty="0" smtClean="0"/>
            <a:t>Physical aspects: crowding ? Factors reminding of torture ?</a:t>
          </a:r>
          <a:endParaRPr lang="de-DE" sz="1400" dirty="0"/>
        </a:p>
      </dgm:t>
    </dgm:pt>
    <dgm:pt modelId="{0580C604-EF1C-4273-812F-4D46FEC36A93}" type="parTrans" cxnId="{63F25AA4-7878-4F33-BB1B-1B5DB00AC010}">
      <dgm:prSet/>
      <dgm:spPr/>
      <dgm:t>
        <a:bodyPr/>
        <a:lstStyle/>
        <a:p>
          <a:endParaRPr lang="de-DE" sz="2400"/>
        </a:p>
      </dgm:t>
    </dgm:pt>
    <dgm:pt modelId="{211456BA-7655-4455-B8CF-62A4A258E13E}" type="sibTrans" cxnId="{63F25AA4-7878-4F33-BB1B-1B5DB00AC010}">
      <dgm:prSet/>
      <dgm:spPr/>
      <dgm:t>
        <a:bodyPr/>
        <a:lstStyle/>
        <a:p>
          <a:endParaRPr lang="de-DE" sz="2400"/>
        </a:p>
      </dgm:t>
    </dgm:pt>
    <dgm:pt modelId="{15DD1486-8630-421C-A931-2DD31B6F43FC}" type="pres">
      <dgm:prSet presAssocID="{A77B222B-12C8-414D-BAF7-CC63A697954B}" presName="composite" presStyleCnt="0">
        <dgm:presLayoutVars>
          <dgm:chMax val="1"/>
          <dgm:dir/>
          <dgm:resizeHandles val="exact"/>
        </dgm:presLayoutVars>
      </dgm:prSet>
      <dgm:spPr/>
      <dgm:t>
        <a:bodyPr/>
        <a:lstStyle/>
        <a:p>
          <a:endParaRPr lang="de-DE"/>
        </a:p>
      </dgm:t>
    </dgm:pt>
    <dgm:pt modelId="{BDEEEC52-BBE4-4DA3-B07B-580AC4C19B7C}" type="pres">
      <dgm:prSet presAssocID="{A77B222B-12C8-414D-BAF7-CC63A697954B}" presName="radial" presStyleCnt="0">
        <dgm:presLayoutVars>
          <dgm:animLvl val="ctr"/>
        </dgm:presLayoutVars>
      </dgm:prSet>
      <dgm:spPr/>
    </dgm:pt>
    <dgm:pt modelId="{223DBC94-E5A4-4E64-A1D4-3102047B5816}" type="pres">
      <dgm:prSet presAssocID="{F0A64D8D-2D7C-4FF3-9606-2B23A161D198}" presName="centerShape" presStyleLbl="vennNode1" presStyleIdx="0" presStyleCnt="6"/>
      <dgm:spPr/>
      <dgm:t>
        <a:bodyPr/>
        <a:lstStyle/>
        <a:p>
          <a:endParaRPr lang="de-DE"/>
        </a:p>
      </dgm:t>
    </dgm:pt>
    <dgm:pt modelId="{2F1B4C3A-9C65-488F-B4F0-DB718B573411}" type="pres">
      <dgm:prSet presAssocID="{79F6D1DC-A1C9-4BAF-A54F-0614B90407F1}" presName="node" presStyleLbl="vennNode1" presStyleIdx="1" presStyleCnt="6">
        <dgm:presLayoutVars>
          <dgm:bulletEnabled val="1"/>
        </dgm:presLayoutVars>
      </dgm:prSet>
      <dgm:spPr/>
      <dgm:t>
        <a:bodyPr/>
        <a:lstStyle/>
        <a:p>
          <a:endParaRPr lang="de-DE"/>
        </a:p>
      </dgm:t>
    </dgm:pt>
    <dgm:pt modelId="{6E456EB5-9D46-400E-862E-3E1F2185F2C6}" type="pres">
      <dgm:prSet presAssocID="{D1A44716-22B3-48FB-BA79-4638796CA7DE}" presName="node" presStyleLbl="vennNode1" presStyleIdx="2" presStyleCnt="6">
        <dgm:presLayoutVars>
          <dgm:bulletEnabled val="1"/>
        </dgm:presLayoutVars>
      </dgm:prSet>
      <dgm:spPr/>
      <dgm:t>
        <a:bodyPr/>
        <a:lstStyle/>
        <a:p>
          <a:endParaRPr lang="de-DE"/>
        </a:p>
      </dgm:t>
    </dgm:pt>
    <dgm:pt modelId="{B132F962-042D-4966-8FDA-99B873A86AF9}" type="pres">
      <dgm:prSet presAssocID="{83638D13-A2AD-4E4C-87F8-CFA031215030}" presName="node" presStyleLbl="vennNode1" presStyleIdx="3" presStyleCnt="6">
        <dgm:presLayoutVars>
          <dgm:bulletEnabled val="1"/>
        </dgm:presLayoutVars>
      </dgm:prSet>
      <dgm:spPr/>
      <dgm:t>
        <a:bodyPr/>
        <a:lstStyle/>
        <a:p>
          <a:endParaRPr lang="de-DE"/>
        </a:p>
      </dgm:t>
    </dgm:pt>
    <dgm:pt modelId="{A114F11A-1AEF-487B-ACAB-BFCFF817CDF8}" type="pres">
      <dgm:prSet presAssocID="{FA90EE10-9D66-414F-A600-63B36068A296}" presName="node" presStyleLbl="vennNode1" presStyleIdx="4" presStyleCnt="6">
        <dgm:presLayoutVars>
          <dgm:bulletEnabled val="1"/>
        </dgm:presLayoutVars>
      </dgm:prSet>
      <dgm:spPr/>
      <dgm:t>
        <a:bodyPr/>
        <a:lstStyle/>
        <a:p>
          <a:endParaRPr lang="de-DE"/>
        </a:p>
      </dgm:t>
    </dgm:pt>
    <dgm:pt modelId="{742D3E43-E52D-436A-81D9-6AE6A3A05F9C}" type="pres">
      <dgm:prSet presAssocID="{AF4CA1AC-6BEA-48B0-BF8D-A58F2E52241A}" presName="node" presStyleLbl="vennNode1" presStyleIdx="5" presStyleCnt="6">
        <dgm:presLayoutVars>
          <dgm:bulletEnabled val="1"/>
        </dgm:presLayoutVars>
      </dgm:prSet>
      <dgm:spPr/>
      <dgm:t>
        <a:bodyPr/>
        <a:lstStyle/>
        <a:p>
          <a:endParaRPr lang="de-DE"/>
        </a:p>
      </dgm:t>
    </dgm:pt>
  </dgm:ptLst>
  <dgm:cxnLst>
    <dgm:cxn modelId="{C0D24F52-A7E3-40CE-9192-24F305A02653}" srcId="{F0A64D8D-2D7C-4FF3-9606-2B23A161D198}" destId="{FA90EE10-9D66-414F-A600-63B36068A296}" srcOrd="3" destOrd="0" parTransId="{743DF862-737D-4AE5-B443-FFA7864E4864}" sibTransId="{11FE626E-EC5C-40FE-9F56-F7D7377CF5C4}"/>
    <dgm:cxn modelId="{CD8A52DE-727F-485C-9155-ED35CC8C5533}" srcId="{F0A64D8D-2D7C-4FF3-9606-2B23A161D198}" destId="{79F6D1DC-A1C9-4BAF-A54F-0614B90407F1}" srcOrd="0" destOrd="0" parTransId="{37C2A4EE-7209-40DD-A6DA-7CAB6B5BDCE7}" sibTransId="{BB413360-2D64-4727-8871-FA50B2C464AE}"/>
    <dgm:cxn modelId="{600E7939-3287-4D0D-B49E-A06E895E39C8}" srcId="{A77B222B-12C8-414D-BAF7-CC63A697954B}" destId="{9D8BA4D6-D6A8-45AA-835C-F373C3E97490}" srcOrd="2" destOrd="0" parTransId="{7D7F1040-BEF9-49BE-B7D7-94367013F970}" sibTransId="{D7D8E581-E45B-4716-BBDB-E0C43FE95073}"/>
    <dgm:cxn modelId="{4CAF10AC-C080-481B-8858-6B900BC908EF}" type="presOf" srcId="{FA90EE10-9D66-414F-A600-63B36068A296}" destId="{A114F11A-1AEF-487B-ACAB-BFCFF817CDF8}" srcOrd="0" destOrd="0" presId="urn:microsoft.com/office/officeart/2005/8/layout/radial3"/>
    <dgm:cxn modelId="{DD036782-5CA8-49C7-8E94-1090A5837002}" type="presOf" srcId="{D1A44716-22B3-48FB-BA79-4638796CA7DE}" destId="{6E456EB5-9D46-400E-862E-3E1F2185F2C6}" srcOrd="0" destOrd="0" presId="urn:microsoft.com/office/officeart/2005/8/layout/radial3"/>
    <dgm:cxn modelId="{1A05F910-3203-4CAD-8076-A7F1CD749AFF}" srcId="{9D8BA4D6-D6A8-45AA-835C-F373C3E97490}" destId="{D9296D8B-EC47-4BD9-99B5-C305CEE18855}" srcOrd="0" destOrd="0" parTransId="{54E3BD87-BE0D-4CBD-883F-D020AE87FB5C}" sibTransId="{6FAD2F43-E087-4B77-8B64-DE77C963714E}"/>
    <dgm:cxn modelId="{AD49A23D-03DB-437A-A00E-60F3B28DDA9E}" srcId="{F0A64D8D-2D7C-4FF3-9606-2B23A161D198}" destId="{83638D13-A2AD-4E4C-87F8-CFA031215030}" srcOrd="2" destOrd="0" parTransId="{15C9A424-19E8-4451-9349-1E79213A61F1}" sibTransId="{9ED3049E-07D4-4702-9635-560A9DEB17A1}"/>
    <dgm:cxn modelId="{48C0CA68-6590-4038-AB39-51D1C6C7D5DB}" type="presOf" srcId="{A77B222B-12C8-414D-BAF7-CC63A697954B}" destId="{15DD1486-8630-421C-A931-2DD31B6F43FC}" srcOrd="0" destOrd="0" presId="urn:microsoft.com/office/officeart/2005/8/layout/radial3"/>
    <dgm:cxn modelId="{983651EE-9EAC-44ED-B283-88CCCDC9008D}" srcId="{F0A64D8D-2D7C-4FF3-9606-2B23A161D198}" destId="{D1A44716-22B3-48FB-BA79-4638796CA7DE}" srcOrd="1" destOrd="0" parTransId="{25940A4F-3BAB-4253-9D96-DFBE389CB299}" sibTransId="{219F055D-4267-4621-B7A8-3806DD68075A}"/>
    <dgm:cxn modelId="{3EB6527E-4AEF-4E4A-B60D-5E67B602EE8C}" srcId="{825F7FE9-BB9C-4253-BA95-022ED3B62036}" destId="{5A89C59F-7959-47F8-85C6-42C298148155}" srcOrd="0" destOrd="0" parTransId="{2036038B-125B-4A6D-8696-E58C309B4F25}" sibTransId="{8DB281E0-C3CD-472A-9F1E-B11CEC625076}"/>
    <dgm:cxn modelId="{212756DA-C59D-4416-A632-B64387EBE967}" type="presOf" srcId="{F0A64D8D-2D7C-4FF3-9606-2B23A161D198}" destId="{223DBC94-E5A4-4E64-A1D4-3102047B5816}" srcOrd="0" destOrd="0" presId="urn:microsoft.com/office/officeart/2005/8/layout/radial3"/>
    <dgm:cxn modelId="{A404BB42-EEDE-4FAE-B05F-C10A7CEA8994}" type="presOf" srcId="{79F6D1DC-A1C9-4BAF-A54F-0614B90407F1}" destId="{2F1B4C3A-9C65-488F-B4F0-DB718B573411}" srcOrd="0" destOrd="0" presId="urn:microsoft.com/office/officeart/2005/8/layout/radial3"/>
    <dgm:cxn modelId="{EBC93F9D-99E4-46B4-A9E2-73D67B472BFC}" type="presOf" srcId="{AF4CA1AC-6BEA-48B0-BF8D-A58F2E52241A}" destId="{742D3E43-E52D-436A-81D9-6AE6A3A05F9C}" srcOrd="0" destOrd="0" presId="urn:microsoft.com/office/officeart/2005/8/layout/radial3"/>
    <dgm:cxn modelId="{94E0F828-C3CB-4A82-87E7-D80808E3154E}" srcId="{A77B222B-12C8-414D-BAF7-CC63A697954B}" destId="{825F7FE9-BB9C-4253-BA95-022ED3B62036}" srcOrd="3" destOrd="0" parTransId="{23252170-9803-4607-9BFA-E0E05099EAC9}" sibTransId="{CE32B157-9909-46B7-800F-DE2A1DB9B854}"/>
    <dgm:cxn modelId="{63F25AA4-7878-4F33-BB1B-1B5DB00AC010}" srcId="{F0A64D8D-2D7C-4FF3-9606-2B23A161D198}" destId="{AF4CA1AC-6BEA-48B0-BF8D-A58F2E52241A}" srcOrd="4" destOrd="0" parTransId="{0580C604-EF1C-4273-812F-4D46FEC36A93}" sibTransId="{211456BA-7655-4455-B8CF-62A4A258E13E}"/>
    <dgm:cxn modelId="{DA5B36E5-329C-4D12-8438-D8188C00B2B1}" type="presOf" srcId="{83638D13-A2AD-4E4C-87F8-CFA031215030}" destId="{B132F962-042D-4966-8FDA-99B873A86AF9}" srcOrd="0" destOrd="0" presId="urn:microsoft.com/office/officeart/2005/8/layout/radial3"/>
    <dgm:cxn modelId="{181A8584-4BF9-4168-BE94-30433D2DC72B}" srcId="{A77B222B-12C8-414D-BAF7-CC63A697954B}" destId="{22DE09AD-5BF7-4B3B-86B1-14DC52A9150D}" srcOrd="1" destOrd="0" parTransId="{B93A23E9-7DBC-448E-B0BE-C7D9DC819E5A}" sibTransId="{95526FAC-68D3-4170-AB9F-A26F49DECD27}"/>
    <dgm:cxn modelId="{E0D9423F-D12A-4A18-9DB5-449228E153AD}" srcId="{22DE09AD-5BF7-4B3B-86B1-14DC52A9150D}" destId="{FDE3C123-BD08-4A8A-A293-7EF200D3FA46}" srcOrd="0" destOrd="0" parTransId="{5712CFB5-FEAE-474E-8FC2-E2E0418BDF81}" sibTransId="{27F9765B-E182-4951-8B9C-F09F76B5E2C8}"/>
    <dgm:cxn modelId="{B898078F-E0ED-4FAC-B406-0F25C7D6AD10}" srcId="{A77B222B-12C8-414D-BAF7-CC63A697954B}" destId="{F0A64D8D-2D7C-4FF3-9606-2B23A161D198}" srcOrd="0" destOrd="0" parTransId="{E9241B66-89D9-4ED6-B25D-220C3BC89494}" sibTransId="{B5AF2BF0-0841-4F9E-A862-389C2AB95586}"/>
    <dgm:cxn modelId="{B53A4D24-315C-4BE8-83E4-2485835ABBE5}" type="presParOf" srcId="{15DD1486-8630-421C-A931-2DD31B6F43FC}" destId="{BDEEEC52-BBE4-4DA3-B07B-580AC4C19B7C}" srcOrd="0" destOrd="0" presId="urn:microsoft.com/office/officeart/2005/8/layout/radial3"/>
    <dgm:cxn modelId="{40F71C39-E0F2-48BA-89A9-5B15F012EADA}" type="presParOf" srcId="{BDEEEC52-BBE4-4DA3-B07B-580AC4C19B7C}" destId="{223DBC94-E5A4-4E64-A1D4-3102047B5816}" srcOrd="0" destOrd="0" presId="urn:microsoft.com/office/officeart/2005/8/layout/radial3"/>
    <dgm:cxn modelId="{C049ECC2-5001-4E01-816E-B81718CADAFF}" type="presParOf" srcId="{BDEEEC52-BBE4-4DA3-B07B-580AC4C19B7C}" destId="{2F1B4C3A-9C65-488F-B4F0-DB718B573411}" srcOrd="1" destOrd="0" presId="urn:microsoft.com/office/officeart/2005/8/layout/radial3"/>
    <dgm:cxn modelId="{4B1E85B3-069A-4CEC-88C0-42D59BA22887}" type="presParOf" srcId="{BDEEEC52-BBE4-4DA3-B07B-580AC4C19B7C}" destId="{6E456EB5-9D46-400E-862E-3E1F2185F2C6}" srcOrd="2" destOrd="0" presId="urn:microsoft.com/office/officeart/2005/8/layout/radial3"/>
    <dgm:cxn modelId="{77ADAB43-A112-412F-AC85-AB6CF2FE8141}" type="presParOf" srcId="{BDEEEC52-BBE4-4DA3-B07B-580AC4C19B7C}" destId="{B132F962-042D-4966-8FDA-99B873A86AF9}" srcOrd="3" destOrd="0" presId="urn:microsoft.com/office/officeart/2005/8/layout/radial3"/>
    <dgm:cxn modelId="{7B357270-5193-499C-BBB1-F483D35ADB94}" type="presParOf" srcId="{BDEEEC52-BBE4-4DA3-B07B-580AC4C19B7C}" destId="{A114F11A-1AEF-487B-ACAB-BFCFF817CDF8}" srcOrd="4" destOrd="0" presId="urn:microsoft.com/office/officeart/2005/8/layout/radial3"/>
    <dgm:cxn modelId="{D31C9FED-4B48-4F20-9267-4B680C4EE72B}" type="presParOf" srcId="{BDEEEC52-BBE4-4DA3-B07B-580AC4C19B7C}" destId="{742D3E43-E52D-436A-81D9-6AE6A3A05F9C}" srcOrd="5" destOrd="0" presId="urn:microsoft.com/office/officeart/2005/8/layout/radial3"/>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FF6D8-14DC-4C96-9459-AF5CFE41FDA7}" type="doc">
      <dgm:prSet loTypeId="urn:microsoft.com/office/officeart/2005/8/layout/radial1" loCatId="relationship" qsTypeId="urn:microsoft.com/office/officeart/2005/8/quickstyle/simple1#7" qsCatId="simple" csTypeId="urn:microsoft.com/office/officeart/2005/8/colors/accent1_2#9" csCatId="accent1" phldr="1"/>
      <dgm:spPr/>
    </dgm:pt>
    <dgm:pt modelId="{2E6C5944-A052-4C60-B366-50766C6FFEA1}">
      <dgm:prSet/>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“Core” anxiety</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mood disorders</a:t>
          </a:r>
        </a:p>
      </dgm:t>
    </dgm:pt>
    <dgm:pt modelId="{358B3694-D63B-479C-B29E-29B492B9C129}" type="parTrans" cxnId="{F498FC25-527D-4C2B-9639-DC15EF8A8026}">
      <dgm:prSet/>
      <dgm:spPr/>
      <dgm:t>
        <a:bodyPr/>
        <a:lstStyle/>
        <a:p>
          <a:endParaRPr lang="el-GR" b="1"/>
        </a:p>
      </dgm:t>
    </dgm:pt>
    <dgm:pt modelId="{160D4876-8BDB-4C21-858E-53212982E898}" type="sibTrans" cxnId="{F498FC25-527D-4C2B-9639-DC15EF8A8026}">
      <dgm:prSet/>
      <dgm:spPr/>
      <dgm:t>
        <a:bodyPr/>
        <a:lstStyle/>
        <a:p>
          <a:endParaRPr lang="el-GR" b="1"/>
        </a:p>
      </dgm:t>
    </dgm:pt>
    <dgm:pt modelId="{B1A630DC-07FB-4E4B-867F-7350B7B6A4F8}">
      <dgm:prSet/>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Reactions to </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severe stress</a:t>
          </a:r>
        </a:p>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PTSD</a:t>
          </a:r>
        </a:p>
      </dgm:t>
    </dgm:pt>
    <dgm:pt modelId="{3DADE1B2-3D94-4658-8EA3-DD277DA02516}" type="parTrans" cxnId="{7758CC22-0C5F-4A9B-8BFE-3BA9C86E2492}">
      <dgm:prSet/>
      <dgm:spPr/>
      <dgm:t>
        <a:bodyPr/>
        <a:lstStyle/>
        <a:p>
          <a:endParaRPr lang="de-DE" b="1"/>
        </a:p>
      </dgm:t>
    </dgm:pt>
    <dgm:pt modelId="{FCE32DF8-344B-4F9B-AAC9-6688FFA56BC8}" type="sibTrans" cxnId="{7758CC22-0C5F-4A9B-8BFE-3BA9C86E2492}">
      <dgm:prSet/>
      <dgm:spPr/>
      <dgm:t>
        <a:bodyPr/>
        <a:lstStyle/>
        <a:p>
          <a:endParaRPr lang="el-GR" b="1"/>
        </a:p>
      </dgm:t>
    </dgm:pt>
    <dgm:pt modelId="{8DC87DEA-F8F5-4F53-A42D-BEA9055F65F4}">
      <dgm:prSet/>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Mood </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disorders</a:t>
          </a:r>
        </a:p>
      </dgm:t>
    </dgm:pt>
    <dgm:pt modelId="{BC04C5D0-870B-48A0-8171-502E0F898449}" type="parTrans" cxnId="{F189EB6A-1DB9-48A1-B07C-366733E2D172}">
      <dgm:prSet/>
      <dgm:spPr/>
      <dgm:t>
        <a:bodyPr/>
        <a:lstStyle/>
        <a:p>
          <a:endParaRPr lang="de-DE" b="1"/>
        </a:p>
      </dgm:t>
    </dgm:pt>
    <dgm:pt modelId="{C2FF3553-854B-4D42-979D-5C8D64079559}" type="sibTrans" cxnId="{F189EB6A-1DB9-48A1-B07C-366733E2D172}">
      <dgm:prSet/>
      <dgm:spPr/>
      <dgm:t>
        <a:bodyPr/>
        <a:lstStyle/>
        <a:p>
          <a:endParaRPr lang="el-GR" b="1"/>
        </a:p>
      </dgm:t>
    </dgm:pt>
    <dgm:pt modelId="{82580E55-9B5C-4823-AE9E-0BF683B65045}">
      <dgm:prSet/>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Anxiety </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disorders</a:t>
          </a:r>
        </a:p>
      </dgm:t>
    </dgm:pt>
    <dgm:pt modelId="{DCFE41F1-6168-47EE-B51E-41310DFF77A1}" type="parTrans" cxnId="{932B8A99-5358-475E-906D-04F759E6C80B}">
      <dgm:prSet/>
      <dgm:spPr/>
      <dgm:t>
        <a:bodyPr/>
        <a:lstStyle/>
        <a:p>
          <a:endParaRPr lang="de-DE" b="1"/>
        </a:p>
      </dgm:t>
    </dgm:pt>
    <dgm:pt modelId="{26464981-C6FB-4BD1-9545-172CF734C44D}" type="sibTrans" cxnId="{932B8A99-5358-475E-906D-04F759E6C80B}">
      <dgm:prSet/>
      <dgm:spPr/>
      <dgm:t>
        <a:bodyPr/>
        <a:lstStyle/>
        <a:p>
          <a:endParaRPr lang="el-GR" b="1"/>
        </a:p>
      </dgm:t>
    </dgm:pt>
    <dgm:pt modelId="{042ECC40-94B3-4891-9CEC-38794FA50082}">
      <dgm:prSet/>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Dissociative </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disorders</a:t>
          </a:r>
        </a:p>
      </dgm:t>
    </dgm:pt>
    <dgm:pt modelId="{3D2DEDB9-6FE2-489C-8636-F1332FF6740B}" type="parTrans" cxnId="{F46C0114-332A-4D9B-8424-2A4EECF82716}">
      <dgm:prSet/>
      <dgm:spPr/>
      <dgm:t>
        <a:bodyPr/>
        <a:lstStyle/>
        <a:p>
          <a:endParaRPr lang="de-DE" b="1"/>
        </a:p>
      </dgm:t>
    </dgm:pt>
    <dgm:pt modelId="{5D7F4423-6959-4205-8561-8F9D521ACC85}" type="sibTrans" cxnId="{F46C0114-332A-4D9B-8424-2A4EECF82716}">
      <dgm:prSet/>
      <dgm:spPr/>
      <dgm:t>
        <a:bodyPr/>
        <a:lstStyle/>
        <a:p>
          <a:endParaRPr lang="el-GR" b="1"/>
        </a:p>
      </dgm:t>
    </dgm:pt>
    <dgm:pt modelId="{D0D0DC8D-6CA3-4A29-BB6F-246C32E55279}">
      <dgm:prSet/>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Somatoform </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disorders</a:t>
          </a:r>
        </a:p>
      </dgm:t>
    </dgm:pt>
    <dgm:pt modelId="{9CC55874-EA7B-4552-87FE-B0BC1AF4CD67}" type="parTrans" cxnId="{C37D2AE2-B883-4031-B698-9D538F3899F5}">
      <dgm:prSet/>
      <dgm:spPr/>
      <dgm:t>
        <a:bodyPr/>
        <a:lstStyle/>
        <a:p>
          <a:endParaRPr lang="de-DE" b="1"/>
        </a:p>
      </dgm:t>
    </dgm:pt>
    <dgm:pt modelId="{EBF438AD-3DBC-475A-991A-198B095D7F61}" type="sibTrans" cxnId="{C37D2AE2-B883-4031-B698-9D538F3899F5}">
      <dgm:prSet/>
      <dgm:spPr/>
      <dgm:t>
        <a:bodyPr/>
        <a:lstStyle/>
        <a:p>
          <a:endParaRPr lang="el-GR" b="1"/>
        </a:p>
      </dgm:t>
    </dgm:pt>
    <dgm:pt modelId="{72C0E26A-346A-43D9-B129-50F750B69D75}">
      <dgm:prSet/>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Personality </a:t>
          </a:r>
          <a:br>
            <a:rPr kumimoji="0" lang="en-US" b="1" i="0" u="none" strike="noStrike" cap="none" normalizeH="0" baseline="0" dirty="0" smtClean="0">
              <a:ln>
                <a:noFill/>
              </a:ln>
              <a:solidFill>
                <a:schemeClr val="tx1"/>
              </a:solidFill>
              <a:effectLst/>
              <a:latin typeface="Arial" pitchFamily="34" charset="0"/>
            </a:rPr>
          </a:br>
          <a:r>
            <a:rPr kumimoji="0" lang="en-US" b="1" i="0" u="none" strike="noStrike" cap="none" normalizeH="0" baseline="0" dirty="0" smtClean="0">
              <a:ln>
                <a:noFill/>
              </a:ln>
              <a:solidFill>
                <a:schemeClr val="tx1"/>
              </a:solidFill>
              <a:effectLst/>
              <a:latin typeface="Arial" pitchFamily="34" charset="0"/>
            </a:rPr>
            <a:t>Change</a:t>
          </a:r>
        </a:p>
      </dgm:t>
    </dgm:pt>
    <dgm:pt modelId="{C12047F6-39C9-45CA-A476-CABF9E431CC8}" type="parTrans" cxnId="{10AEB18A-3CA5-4D27-978C-51BC35FBE82C}">
      <dgm:prSet/>
      <dgm:spPr/>
      <dgm:t>
        <a:bodyPr/>
        <a:lstStyle/>
        <a:p>
          <a:endParaRPr lang="de-DE" b="1"/>
        </a:p>
      </dgm:t>
    </dgm:pt>
    <dgm:pt modelId="{8E42A843-6B26-4DCA-976B-424D76D40EEC}" type="sibTrans" cxnId="{10AEB18A-3CA5-4D27-978C-51BC35FBE82C}">
      <dgm:prSet/>
      <dgm:spPr/>
      <dgm:t>
        <a:bodyPr/>
        <a:lstStyle/>
        <a:p>
          <a:endParaRPr lang="el-GR" b="1"/>
        </a:p>
      </dgm:t>
    </dgm:pt>
    <dgm:pt modelId="{42E3506C-A43D-45DD-9C98-30FFE253CF4F}" type="pres">
      <dgm:prSet presAssocID="{D0EFF6D8-14DC-4C96-9459-AF5CFE41FDA7}" presName="cycle" presStyleCnt="0">
        <dgm:presLayoutVars>
          <dgm:chMax val="1"/>
          <dgm:dir/>
          <dgm:animLvl val="ctr"/>
          <dgm:resizeHandles val="exact"/>
        </dgm:presLayoutVars>
      </dgm:prSet>
      <dgm:spPr/>
    </dgm:pt>
    <dgm:pt modelId="{3E2964FF-79ED-4B59-9E12-0E502F9D65B6}" type="pres">
      <dgm:prSet presAssocID="{2E6C5944-A052-4C60-B366-50766C6FFEA1}" presName="centerShape" presStyleLbl="node0" presStyleIdx="0" presStyleCnt="1"/>
      <dgm:spPr/>
      <dgm:t>
        <a:bodyPr/>
        <a:lstStyle/>
        <a:p>
          <a:endParaRPr lang="de-DE"/>
        </a:p>
      </dgm:t>
    </dgm:pt>
    <dgm:pt modelId="{2AEDF630-AB38-4330-BD60-21F126D06636}" type="pres">
      <dgm:prSet presAssocID="{3DADE1B2-3D94-4658-8EA3-DD277DA02516}" presName="Name9" presStyleLbl="parChTrans1D2" presStyleIdx="0" presStyleCnt="6"/>
      <dgm:spPr/>
      <dgm:t>
        <a:bodyPr/>
        <a:lstStyle/>
        <a:p>
          <a:endParaRPr lang="de-DE"/>
        </a:p>
      </dgm:t>
    </dgm:pt>
    <dgm:pt modelId="{BD409A26-0978-4E65-9D7C-323E5E2EAC64}" type="pres">
      <dgm:prSet presAssocID="{3DADE1B2-3D94-4658-8EA3-DD277DA02516}" presName="connTx" presStyleLbl="parChTrans1D2" presStyleIdx="0" presStyleCnt="6"/>
      <dgm:spPr/>
      <dgm:t>
        <a:bodyPr/>
        <a:lstStyle/>
        <a:p>
          <a:endParaRPr lang="de-DE"/>
        </a:p>
      </dgm:t>
    </dgm:pt>
    <dgm:pt modelId="{168B872A-46CA-4D1A-925D-79C32EEBE2BB}" type="pres">
      <dgm:prSet presAssocID="{B1A630DC-07FB-4E4B-867F-7350B7B6A4F8}" presName="node" presStyleLbl="node1" presStyleIdx="0" presStyleCnt="6">
        <dgm:presLayoutVars>
          <dgm:bulletEnabled val="1"/>
        </dgm:presLayoutVars>
      </dgm:prSet>
      <dgm:spPr/>
      <dgm:t>
        <a:bodyPr/>
        <a:lstStyle/>
        <a:p>
          <a:endParaRPr lang="de-DE"/>
        </a:p>
      </dgm:t>
    </dgm:pt>
    <dgm:pt modelId="{CCE56B87-F54E-406B-BD98-E2E09D7BA9F5}" type="pres">
      <dgm:prSet presAssocID="{BC04C5D0-870B-48A0-8171-502E0F898449}" presName="Name9" presStyleLbl="parChTrans1D2" presStyleIdx="1" presStyleCnt="6"/>
      <dgm:spPr/>
      <dgm:t>
        <a:bodyPr/>
        <a:lstStyle/>
        <a:p>
          <a:endParaRPr lang="de-DE"/>
        </a:p>
      </dgm:t>
    </dgm:pt>
    <dgm:pt modelId="{CD4F721C-1B5C-4711-A40E-AC1FA1CC4B59}" type="pres">
      <dgm:prSet presAssocID="{BC04C5D0-870B-48A0-8171-502E0F898449}" presName="connTx" presStyleLbl="parChTrans1D2" presStyleIdx="1" presStyleCnt="6"/>
      <dgm:spPr/>
      <dgm:t>
        <a:bodyPr/>
        <a:lstStyle/>
        <a:p>
          <a:endParaRPr lang="de-DE"/>
        </a:p>
      </dgm:t>
    </dgm:pt>
    <dgm:pt modelId="{39D8D0C5-F634-4CAA-9644-8834729B1F46}" type="pres">
      <dgm:prSet presAssocID="{8DC87DEA-F8F5-4F53-A42D-BEA9055F65F4}" presName="node" presStyleLbl="node1" presStyleIdx="1" presStyleCnt="6">
        <dgm:presLayoutVars>
          <dgm:bulletEnabled val="1"/>
        </dgm:presLayoutVars>
      </dgm:prSet>
      <dgm:spPr/>
      <dgm:t>
        <a:bodyPr/>
        <a:lstStyle/>
        <a:p>
          <a:endParaRPr lang="de-DE"/>
        </a:p>
      </dgm:t>
    </dgm:pt>
    <dgm:pt modelId="{5E8CF716-1139-4FD1-81E3-8332F11557BF}" type="pres">
      <dgm:prSet presAssocID="{DCFE41F1-6168-47EE-B51E-41310DFF77A1}" presName="Name9" presStyleLbl="parChTrans1D2" presStyleIdx="2" presStyleCnt="6"/>
      <dgm:spPr/>
      <dgm:t>
        <a:bodyPr/>
        <a:lstStyle/>
        <a:p>
          <a:endParaRPr lang="de-DE"/>
        </a:p>
      </dgm:t>
    </dgm:pt>
    <dgm:pt modelId="{5B048577-1E93-4211-8BC0-3C1C1FD75330}" type="pres">
      <dgm:prSet presAssocID="{DCFE41F1-6168-47EE-B51E-41310DFF77A1}" presName="connTx" presStyleLbl="parChTrans1D2" presStyleIdx="2" presStyleCnt="6"/>
      <dgm:spPr/>
      <dgm:t>
        <a:bodyPr/>
        <a:lstStyle/>
        <a:p>
          <a:endParaRPr lang="de-DE"/>
        </a:p>
      </dgm:t>
    </dgm:pt>
    <dgm:pt modelId="{A792A464-8518-4604-AD7D-387B3D42BE54}" type="pres">
      <dgm:prSet presAssocID="{82580E55-9B5C-4823-AE9E-0BF683B65045}" presName="node" presStyleLbl="node1" presStyleIdx="2" presStyleCnt="6">
        <dgm:presLayoutVars>
          <dgm:bulletEnabled val="1"/>
        </dgm:presLayoutVars>
      </dgm:prSet>
      <dgm:spPr/>
      <dgm:t>
        <a:bodyPr/>
        <a:lstStyle/>
        <a:p>
          <a:endParaRPr lang="de-DE"/>
        </a:p>
      </dgm:t>
    </dgm:pt>
    <dgm:pt modelId="{2DF78507-D84D-4695-90FF-C9AEEB9B33F7}" type="pres">
      <dgm:prSet presAssocID="{3D2DEDB9-6FE2-489C-8636-F1332FF6740B}" presName="Name9" presStyleLbl="parChTrans1D2" presStyleIdx="3" presStyleCnt="6"/>
      <dgm:spPr/>
      <dgm:t>
        <a:bodyPr/>
        <a:lstStyle/>
        <a:p>
          <a:endParaRPr lang="de-DE"/>
        </a:p>
      </dgm:t>
    </dgm:pt>
    <dgm:pt modelId="{85614AC7-4A73-475C-87F3-95C00989E58D}" type="pres">
      <dgm:prSet presAssocID="{3D2DEDB9-6FE2-489C-8636-F1332FF6740B}" presName="connTx" presStyleLbl="parChTrans1D2" presStyleIdx="3" presStyleCnt="6"/>
      <dgm:spPr/>
      <dgm:t>
        <a:bodyPr/>
        <a:lstStyle/>
        <a:p>
          <a:endParaRPr lang="de-DE"/>
        </a:p>
      </dgm:t>
    </dgm:pt>
    <dgm:pt modelId="{635536D7-49F5-4937-B4D6-745EC2062A68}" type="pres">
      <dgm:prSet presAssocID="{042ECC40-94B3-4891-9CEC-38794FA50082}" presName="node" presStyleLbl="node1" presStyleIdx="3" presStyleCnt="6">
        <dgm:presLayoutVars>
          <dgm:bulletEnabled val="1"/>
        </dgm:presLayoutVars>
      </dgm:prSet>
      <dgm:spPr/>
      <dgm:t>
        <a:bodyPr/>
        <a:lstStyle/>
        <a:p>
          <a:endParaRPr lang="de-DE"/>
        </a:p>
      </dgm:t>
    </dgm:pt>
    <dgm:pt modelId="{A2ACBCCB-8CA3-4B27-B691-8EA017ABCDD2}" type="pres">
      <dgm:prSet presAssocID="{9CC55874-EA7B-4552-87FE-B0BC1AF4CD67}" presName="Name9" presStyleLbl="parChTrans1D2" presStyleIdx="4" presStyleCnt="6"/>
      <dgm:spPr/>
      <dgm:t>
        <a:bodyPr/>
        <a:lstStyle/>
        <a:p>
          <a:endParaRPr lang="de-DE"/>
        </a:p>
      </dgm:t>
    </dgm:pt>
    <dgm:pt modelId="{1982B82E-14EB-47D5-82B7-20205717B0B9}" type="pres">
      <dgm:prSet presAssocID="{9CC55874-EA7B-4552-87FE-B0BC1AF4CD67}" presName="connTx" presStyleLbl="parChTrans1D2" presStyleIdx="4" presStyleCnt="6"/>
      <dgm:spPr/>
      <dgm:t>
        <a:bodyPr/>
        <a:lstStyle/>
        <a:p>
          <a:endParaRPr lang="de-DE"/>
        </a:p>
      </dgm:t>
    </dgm:pt>
    <dgm:pt modelId="{4276D6CB-4BF5-41DD-B322-796FC63CF05A}" type="pres">
      <dgm:prSet presAssocID="{D0D0DC8D-6CA3-4A29-BB6F-246C32E55279}" presName="node" presStyleLbl="node1" presStyleIdx="4" presStyleCnt="6">
        <dgm:presLayoutVars>
          <dgm:bulletEnabled val="1"/>
        </dgm:presLayoutVars>
      </dgm:prSet>
      <dgm:spPr/>
      <dgm:t>
        <a:bodyPr/>
        <a:lstStyle/>
        <a:p>
          <a:endParaRPr lang="de-DE"/>
        </a:p>
      </dgm:t>
    </dgm:pt>
    <dgm:pt modelId="{1E395ECA-9B78-4ACC-B7E0-0BB7C15F755D}" type="pres">
      <dgm:prSet presAssocID="{C12047F6-39C9-45CA-A476-CABF9E431CC8}" presName="Name9" presStyleLbl="parChTrans1D2" presStyleIdx="5" presStyleCnt="6"/>
      <dgm:spPr/>
      <dgm:t>
        <a:bodyPr/>
        <a:lstStyle/>
        <a:p>
          <a:endParaRPr lang="de-DE"/>
        </a:p>
      </dgm:t>
    </dgm:pt>
    <dgm:pt modelId="{AAD8B70E-1F5A-4AE8-AE17-51BD47347CA5}" type="pres">
      <dgm:prSet presAssocID="{C12047F6-39C9-45CA-A476-CABF9E431CC8}" presName="connTx" presStyleLbl="parChTrans1D2" presStyleIdx="5" presStyleCnt="6"/>
      <dgm:spPr/>
      <dgm:t>
        <a:bodyPr/>
        <a:lstStyle/>
        <a:p>
          <a:endParaRPr lang="de-DE"/>
        </a:p>
      </dgm:t>
    </dgm:pt>
    <dgm:pt modelId="{00429CB8-652E-4A35-98BB-8EC4FF0597FC}" type="pres">
      <dgm:prSet presAssocID="{72C0E26A-346A-43D9-B129-50F750B69D75}" presName="node" presStyleLbl="node1" presStyleIdx="5" presStyleCnt="6">
        <dgm:presLayoutVars>
          <dgm:bulletEnabled val="1"/>
        </dgm:presLayoutVars>
      </dgm:prSet>
      <dgm:spPr/>
      <dgm:t>
        <a:bodyPr/>
        <a:lstStyle/>
        <a:p>
          <a:endParaRPr lang="de-DE"/>
        </a:p>
      </dgm:t>
    </dgm:pt>
  </dgm:ptLst>
  <dgm:cxnLst>
    <dgm:cxn modelId="{5EE56DF9-CEDD-41C2-8F47-8DEDB7611CF3}" type="presOf" srcId="{82580E55-9B5C-4823-AE9E-0BF683B65045}" destId="{A792A464-8518-4604-AD7D-387B3D42BE54}" srcOrd="0" destOrd="0" presId="urn:microsoft.com/office/officeart/2005/8/layout/radial1"/>
    <dgm:cxn modelId="{F189EB6A-1DB9-48A1-B07C-366733E2D172}" srcId="{2E6C5944-A052-4C60-B366-50766C6FFEA1}" destId="{8DC87DEA-F8F5-4F53-A42D-BEA9055F65F4}" srcOrd="1" destOrd="0" parTransId="{BC04C5D0-870B-48A0-8171-502E0F898449}" sibTransId="{C2FF3553-854B-4D42-979D-5C8D64079559}"/>
    <dgm:cxn modelId="{26F7AF5C-93C7-4074-901D-A89DEFEF17B9}" type="presOf" srcId="{2E6C5944-A052-4C60-B366-50766C6FFEA1}" destId="{3E2964FF-79ED-4B59-9E12-0E502F9D65B6}" srcOrd="0" destOrd="0" presId="urn:microsoft.com/office/officeart/2005/8/layout/radial1"/>
    <dgm:cxn modelId="{A821F9BC-0502-4A75-8AD2-D54CEB4B987D}" type="presOf" srcId="{BC04C5D0-870B-48A0-8171-502E0F898449}" destId="{CD4F721C-1B5C-4711-A40E-AC1FA1CC4B59}" srcOrd="1" destOrd="0" presId="urn:microsoft.com/office/officeart/2005/8/layout/radial1"/>
    <dgm:cxn modelId="{D53EA72F-87A5-49BA-8B3E-FE81F679EF86}" type="presOf" srcId="{3D2DEDB9-6FE2-489C-8636-F1332FF6740B}" destId="{85614AC7-4A73-475C-87F3-95C00989E58D}" srcOrd="1" destOrd="0" presId="urn:microsoft.com/office/officeart/2005/8/layout/radial1"/>
    <dgm:cxn modelId="{7A900B16-2D59-49F0-AE2D-FC05241D2D0E}" type="presOf" srcId="{DCFE41F1-6168-47EE-B51E-41310DFF77A1}" destId="{5E8CF716-1139-4FD1-81E3-8332F11557BF}" srcOrd="0" destOrd="0" presId="urn:microsoft.com/office/officeart/2005/8/layout/radial1"/>
    <dgm:cxn modelId="{FC7D3D0A-55E1-4ADE-AFEC-C8DDF4F99E04}" type="presOf" srcId="{D0D0DC8D-6CA3-4A29-BB6F-246C32E55279}" destId="{4276D6CB-4BF5-41DD-B322-796FC63CF05A}" srcOrd="0" destOrd="0" presId="urn:microsoft.com/office/officeart/2005/8/layout/radial1"/>
    <dgm:cxn modelId="{8A812396-E653-495A-AE8F-B8715B472EE3}" type="presOf" srcId="{72C0E26A-346A-43D9-B129-50F750B69D75}" destId="{00429CB8-652E-4A35-98BB-8EC4FF0597FC}" srcOrd="0" destOrd="0" presId="urn:microsoft.com/office/officeart/2005/8/layout/radial1"/>
    <dgm:cxn modelId="{D99E39F7-4E26-45AB-A7A1-BA79A817525F}" type="presOf" srcId="{3DADE1B2-3D94-4658-8EA3-DD277DA02516}" destId="{2AEDF630-AB38-4330-BD60-21F126D06636}" srcOrd="0" destOrd="0" presId="urn:microsoft.com/office/officeart/2005/8/layout/radial1"/>
    <dgm:cxn modelId="{F498FC25-527D-4C2B-9639-DC15EF8A8026}" srcId="{D0EFF6D8-14DC-4C96-9459-AF5CFE41FDA7}" destId="{2E6C5944-A052-4C60-B366-50766C6FFEA1}" srcOrd="0" destOrd="0" parTransId="{358B3694-D63B-479C-B29E-29B492B9C129}" sibTransId="{160D4876-8BDB-4C21-858E-53212982E898}"/>
    <dgm:cxn modelId="{3DC1B053-4989-40BE-AA64-7D9675B7BE18}" type="presOf" srcId="{D0EFF6D8-14DC-4C96-9459-AF5CFE41FDA7}" destId="{42E3506C-A43D-45DD-9C98-30FFE253CF4F}" srcOrd="0" destOrd="0" presId="urn:microsoft.com/office/officeart/2005/8/layout/radial1"/>
    <dgm:cxn modelId="{DBAFBAE6-B333-4825-9F3B-28001ACB4AF6}" type="presOf" srcId="{9CC55874-EA7B-4552-87FE-B0BC1AF4CD67}" destId="{1982B82E-14EB-47D5-82B7-20205717B0B9}" srcOrd="1" destOrd="0" presId="urn:microsoft.com/office/officeart/2005/8/layout/radial1"/>
    <dgm:cxn modelId="{7758CC22-0C5F-4A9B-8BFE-3BA9C86E2492}" srcId="{2E6C5944-A052-4C60-B366-50766C6FFEA1}" destId="{B1A630DC-07FB-4E4B-867F-7350B7B6A4F8}" srcOrd="0" destOrd="0" parTransId="{3DADE1B2-3D94-4658-8EA3-DD277DA02516}" sibTransId="{FCE32DF8-344B-4F9B-AAC9-6688FFA56BC8}"/>
    <dgm:cxn modelId="{932B8A99-5358-475E-906D-04F759E6C80B}" srcId="{2E6C5944-A052-4C60-B366-50766C6FFEA1}" destId="{82580E55-9B5C-4823-AE9E-0BF683B65045}" srcOrd="2" destOrd="0" parTransId="{DCFE41F1-6168-47EE-B51E-41310DFF77A1}" sibTransId="{26464981-C6FB-4BD1-9545-172CF734C44D}"/>
    <dgm:cxn modelId="{10AEB18A-3CA5-4D27-978C-51BC35FBE82C}" srcId="{2E6C5944-A052-4C60-B366-50766C6FFEA1}" destId="{72C0E26A-346A-43D9-B129-50F750B69D75}" srcOrd="5" destOrd="0" parTransId="{C12047F6-39C9-45CA-A476-CABF9E431CC8}" sibTransId="{8E42A843-6B26-4DCA-976B-424D76D40EEC}"/>
    <dgm:cxn modelId="{414B91C7-328F-497E-918C-98905BD8FD2F}" type="presOf" srcId="{8DC87DEA-F8F5-4F53-A42D-BEA9055F65F4}" destId="{39D8D0C5-F634-4CAA-9644-8834729B1F46}" srcOrd="0" destOrd="0" presId="urn:microsoft.com/office/officeart/2005/8/layout/radial1"/>
    <dgm:cxn modelId="{C37D2AE2-B883-4031-B698-9D538F3899F5}" srcId="{2E6C5944-A052-4C60-B366-50766C6FFEA1}" destId="{D0D0DC8D-6CA3-4A29-BB6F-246C32E55279}" srcOrd="4" destOrd="0" parTransId="{9CC55874-EA7B-4552-87FE-B0BC1AF4CD67}" sibTransId="{EBF438AD-3DBC-475A-991A-198B095D7F61}"/>
    <dgm:cxn modelId="{67B6287E-90B8-491B-AC3C-E9C4B4882C41}" type="presOf" srcId="{3DADE1B2-3D94-4658-8EA3-DD277DA02516}" destId="{BD409A26-0978-4E65-9D7C-323E5E2EAC64}" srcOrd="1" destOrd="0" presId="urn:microsoft.com/office/officeart/2005/8/layout/radial1"/>
    <dgm:cxn modelId="{72B69F4E-9E34-468A-A566-C00957FB662A}" type="presOf" srcId="{C12047F6-39C9-45CA-A476-CABF9E431CC8}" destId="{1E395ECA-9B78-4ACC-B7E0-0BB7C15F755D}" srcOrd="0" destOrd="0" presId="urn:microsoft.com/office/officeart/2005/8/layout/radial1"/>
    <dgm:cxn modelId="{C186C513-A0BB-4C6E-9D50-C3048EA8144E}" type="presOf" srcId="{B1A630DC-07FB-4E4B-867F-7350B7B6A4F8}" destId="{168B872A-46CA-4D1A-925D-79C32EEBE2BB}" srcOrd="0" destOrd="0" presId="urn:microsoft.com/office/officeart/2005/8/layout/radial1"/>
    <dgm:cxn modelId="{F46C0114-332A-4D9B-8424-2A4EECF82716}" srcId="{2E6C5944-A052-4C60-B366-50766C6FFEA1}" destId="{042ECC40-94B3-4891-9CEC-38794FA50082}" srcOrd="3" destOrd="0" parTransId="{3D2DEDB9-6FE2-489C-8636-F1332FF6740B}" sibTransId="{5D7F4423-6959-4205-8561-8F9D521ACC85}"/>
    <dgm:cxn modelId="{72AC5EBD-80CC-490B-8B73-6408C349E90D}" type="presOf" srcId="{BC04C5D0-870B-48A0-8171-502E0F898449}" destId="{CCE56B87-F54E-406B-BD98-E2E09D7BA9F5}" srcOrd="0" destOrd="0" presId="urn:microsoft.com/office/officeart/2005/8/layout/radial1"/>
    <dgm:cxn modelId="{F181A47D-77A0-44DE-8AF9-B126B4852690}" type="presOf" srcId="{DCFE41F1-6168-47EE-B51E-41310DFF77A1}" destId="{5B048577-1E93-4211-8BC0-3C1C1FD75330}" srcOrd="1" destOrd="0" presId="urn:microsoft.com/office/officeart/2005/8/layout/radial1"/>
    <dgm:cxn modelId="{468ADC87-09A9-485D-B72B-44531137B9C2}" type="presOf" srcId="{042ECC40-94B3-4891-9CEC-38794FA50082}" destId="{635536D7-49F5-4937-B4D6-745EC2062A68}" srcOrd="0" destOrd="0" presId="urn:microsoft.com/office/officeart/2005/8/layout/radial1"/>
    <dgm:cxn modelId="{F1AB4A24-7639-447D-940B-0BB445B24DC7}" type="presOf" srcId="{C12047F6-39C9-45CA-A476-CABF9E431CC8}" destId="{AAD8B70E-1F5A-4AE8-AE17-51BD47347CA5}" srcOrd="1" destOrd="0" presId="urn:microsoft.com/office/officeart/2005/8/layout/radial1"/>
    <dgm:cxn modelId="{6E8FD0EB-7035-4FC5-A83A-A7643A4B3C33}" type="presOf" srcId="{3D2DEDB9-6FE2-489C-8636-F1332FF6740B}" destId="{2DF78507-D84D-4695-90FF-C9AEEB9B33F7}" srcOrd="0" destOrd="0" presId="urn:microsoft.com/office/officeart/2005/8/layout/radial1"/>
    <dgm:cxn modelId="{82046AB2-8BB4-45D2-92F9-6C07FBD4816C}" type="presOf" srcId="{9CC55874-EA7B-4552-87FE-B0BC1AF4CD67}" destId="{A2ACBCCB-8CA3-4B27-B691-8EA017ABCDD2}" srcOrd="0" destOrd="0" presId="urn:microsoft.com/office/officeart/2005/8/layout/radial1"/>
    <dgm:cxn modelId="{75A5DC56-5C03-46AB-B1B4-1EF1D01FE496}" type="presParOf" srcId="{42E3506C-A43D-45DD-9C98-30FFE253CF4F}" destId="{3E2964FF-79ED-4B59-9E12-0E502F9D65B6}" srcOrd="0" destOrd="0" presId="urn:microsoft.com/office/officeart/2005/8/layout/radial1"/>
    <dgm:cxn modelId="{5E1220B4-D2F1-4CC6-9E47-9AA574D2A297}" type="presParOf" srcId="{42E3506C-A43D-45DD-9C98-30FFE253CF4F}" destId="{2AEDF630-AB38-4330-BD60-21F126D06636}" srcOrd="1" destOrd="0" presId="urn:microsoft.com/office/officeart/2005/8/layout/radial1"/>
    <dgm:cxn modelId="{D1F03CDF-7C8D-4E96-9958-19A317F5B5FC}" type="presParOf" srcId="{2AEDF630-AB38-4330-BD60-21F126D06636}" destId="{BD409A26-0978-4E65-9D7C-323E5E2EAC64}" srcOrd="0" destOrd="0" presId="urn:microsoft.com/office/officeart/2005/8/layout/radial1"/>
    <dgm:cxn modelId="{735EA0D7-1606-4DAD-AA96-3331DCE5C625}" type="presParOf" srcId="{42E3506C-A43D-45DD-9C98-30FFE253CF4F}" destId="{168B872A-46CA-4D1A-925D-79C32EEBE2BB}" srcOrd="2" destOrd="0" presId="urn:microsoft.com/office/officeart/2005/8/layout/radial1"/>
    <dgm:cxn modelId="{51EE04A7-8D38-4D0A-81DF-9C818B0FF39E}" type="presParOf" srcId="{42E3506C-A43D-45DD-9C98-30FFE253CF4F}" destId="{CCE56B87-F54E-406B-BD98-E2E09D7BA9F5}" srcOrd="3" destOrd="0" presId="urn:microsoft.com/office/officeart/2005/8/layout/radial1"/>
    <dgm:cxn modelId="{F7636EEF-1978-4DA9-A113-7FC54EC7704A}" type="presParOf" srcId="{CCE56B87-F54E-406B-BD98-E2E09D7BA9F5}" destId="{CD4F721C-1B5C-4711-A40E-AC1FA1CC4B59}" srcOrd="0" destOrd="0" presId="urn:microsoft.com/office/officeart/2005/8/layout/radial1"/>
    <dgm:cxn modelId="{BB70719B-50BC-4257-9BD2-834B09059BF7}" type="presParOf" srcId="{42E3506C-A43D-45DD-9C98-30FFE253CF4F}" destId="{39D8D0C5-F634-4CAA-9644-8834729B1F46}" srcOrd="4" destOrd="0" presId="urn:microsoft.com/office/officeart/2005/8/layout/radial1"/>
    <dgm:cxn modelId="{E9C0A1B2-CE89-4D04-8F7E-7AED42B13867}" type="presParOf" srcId="{42E3506C-A43D-45DD-9C98-30FFE253CF4F}" destId="{5E8CF716-1139-4FD1-81E3-8332F11557BF}" srcOrd="5" destOrd="0" presId="urn:microsoft.com/office/officeart/2005/8/layout/radial1"/>
    <dgm:cxn modelId="{BDCD1DEF-4796-48FA-8C25-8196D2D8526E}" type="presParOf" srcId="{5E8CF716-1139-4FD1-81E3-8332F11557BF}" destId="{5B048577-1E93-4211-8BC0-3C1C1FD75330}" srcOrd="0" destOrd="0" presId="urn:microsoft.com/office/officeart/2005/8/layout/radial1"/>
    <dgm:cxn modelId="{9866E431-E1AB-461D-8A40-6B56ED391C1C}" type="presParOf" srcId="{42E3506C-A43D-45DD-9C98-30FFE253CF4F}" destId="{A792A464-8518-4604-AD7D-387B3D42BE54}" srcOrd="6" destOrd="0" presId="urn:microsoft.com/office/officeart/2005/8/layout/radial1"/>
    <dgm:cxn modelId="{10CF096F-12A3-4DC0-8ADC-28EE6781570A}" type="presParOf" srcId="{42E3506C-A43D-45DD-9C98-30FFE253CF4F}" destId="{2DF78507-D84D-4695-90FF-C9AEEB9B33F7}" srcOrd="7" destOrd="0" presId="urn:microsoft.com/office/officeart/2005/8/layout/radial1"/>
    <dgm:cxn modelId="{81EFBDBA-1D82-43D1-8522-57D48EEE6349}" type="presParOf" srcId="{2DF78507-D84D-4695-90FF-C9AEEB9B33F7}" destId="{85614AC7-4A73-475C-87F3-95C00989E58D}" srcOrd="0" destOrd="0" presId="urn:microsoft.com/office/officeart/2005/8/layout/radial1"/>
    <dgm:cxn modelId="{F073FDAE-B680-4867-99A9-85B2F2BE91CC}" type="presParOf" srcId="{42E3506C-A43D-45DD-9C98-30FFE253CF4F}" destId="{635536D7-49F5-4937-B4D6-745EC2062A68}" srcOrd="8" destOrd="0" presId="urn:microsoft.com/office/officeart/2005/8/layout/radial1"/>
    <dgm:cxn modelId="{535D8C6F-AD4C-4FAF-95FE-B26575DE761D}" type="presParOf" srcId="{42E3506C-A43D-45DD-9C98-30FFE253CF4F}" destId="{A2ACBCCB-8CA3-4B27-B691-8EA017ABCDD2}" srcOrd="9" destOrd="0" presId="urn:microsoft.com/office/officeart/2005/8/layout/radial1"/>
    <dgm:cxn modelId="{1AA3014C-5C86-4D1D-A0D5-AC7062A7CB4E}" type="presParOf" srcId="{A2ACBCCB-8CA3-4B27-B691-8EA017ABCDD2}" destId="{1982B82E-14EB-47D5-82B7-20205717B0B9}" srcOrd="0" destOrd="0" presId="urn:microsoft.com/office/officeart/2005/8/layout/radial1"/>
    <dgm:cxn modelId="{6DBE0B2B-574D-45DA-A487-7D7DC6EFB464}" type="presParOf" srcId="{42E3506C-A43D-45DD-9C98-30FFE253CF4F}" destId="{4276D6CB-4BF5-41DD-B322-796FC63CF05A}" srcOrd="10" destOrd="0" presId="urn:microsoft.com/office/officeart/2005/8/layout/radial1"/>
    <dgm:cxn modelId="{66695F0F-1524-4C3B-9A72-CA0AA9F9EACD}" type="presParOf" srcId="{42E3506C-A43D-45DD-9C98-30FFE253CF4F}" destId="{1E395ECA-9B78-4ACC-B7E0-0BB7C15F755D}" srcOrd="11" destOrd="0" presId="urn:microsoft.com/office/officeart/2005/8/layout/radial1"/>
    <dgm:cxn modelId="{24572DB2-875F-4DE8-8C24-74D3E97A4F13}" type="presParOf" srcId="{1E395ECA-9B78-4ACC-B7E0-0BB7C15F755D}" destId="{AAD8B70E-1F5A-4AE8-AE17-51BD47347CA5}" srcOrd="0" destOrd="0" presId="urn:microsoft.com/office/officeart/2005/8/layout/radial1"/>
    <dgm:cxn modelId="{7BFC2560-3371-4305-AF6A-4FBAE58DDA88}" type="presParOf" srcId="{42E3506C-A43D-45DD-9C98-30FFE253CF4F}" destId="{00429CB8-652E-4A35-98BB-8EC4FF0597FC}"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964FF-79ED-4B59-9E12-0E502F9D65B6}">
      <dsp:nvSpPr>
        <dsp:cNvPr id="0" name=""/>
        <dsp:cNvSpPr/>
      </dsp:nvSpPr>
      <dsp:spPr>
        <a:xfrm>
          <a:off x="3608415" y="2222657"/>
          <a:ext cx="1703990" cy="170399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500" b="1" kern="1200" dirty="0" smtClean="0">
              <a:solidFill>
                <a:schemeClr val="tx1"/>
              </a:solidFill>
              <a:latin typeface="Calibri" pitchFamily="32" charset="0"/>
              <a:cs typeface="+mn-cs"/>
            </a:rPr>
            <a:t>Mental </a:t>
          </a:r>
          <a:r>
            <a:rPr lang="de-DE" sz="1500" b="1" kern="1200" dirty="0" err="1" smtClean="0">
              <a:solidFill>
                <a:schemeClr val="tx1"/>
              </a:solidFill>
              <a:latin typeface="Calibri" pitchFamily="32" charset="0"/>
              <a:cs typeface="+mn-cs"/>
            </a:rPr>
            <a:t>health</a:t>
          </a:r>
          <a:r>
            <a:rPr lang="de-DE" sz="1500" b="1" kern="1200" dirty="0" smtClean="0">
              <a:solidFill>
                <a:schemeClr val="tx1"/>
              </a:solidFill>
              <a:latin typeface="Calibri" pitchFamily="32" charset="0"/>
              <a:cs typeface="+mn-cs"/>
            </a:rPr>
            <a:t> </a:t>
          </a:r>
          <a:r>
            <a:rPr lang="de-DE" sz="1500" b="1" kern="1200" dirty="0" err="1" smtClean="0">
              <a:solidFill>
                <a:schemeClr val="tx1"/>
              </a:solidFill>
              <a:latin typeface="Calibri" pitchFamily="32" charset="0"/>
              <a:cs typeface="+mn-cs"/>
            </a:rPr>
            <a:t>problems</a:t>
          </a:r>
          <a:r>
            <a:rPr lang="de-DE" sz="1500" b="1" kern="1200" dirty="0" smtClean="0">
              <a:solidFill>
                <a:schemeClr val="tx1"/>
              </a:solidFill>
              <a:latin typeface="Calibri" pitchFamily="32" charset="0"/>
              <a:cs typeface="+mn-cs"/>
            </a:rPr>
            <a:t>– </a:t>
          </a:r>
          <a:r>
            <a:rPr lang="de-DE" sz="1500" b="1" kern="1200" dirty="0" err="1" smtClean="0">
              <a:solidFill>
                <a:schemeClr val="tx1"/>
              </a:solidFill>
              <a:latin typeface="Calibri" pitchFamily="32" charset="0"/>
              <a:cs typeface="+mn-cs"/>
            </a:rPr>
            <a:t>psychological</a:t>
          </a:r>
          <a:r>
            <a:rPr lang="de-DE" sz="1500" b="1" kern="1200" dirty="0" smtClean="0">
              <a:solidFill>
                <a:schemeClr val="tx1"/>
              </a:solidFill>
              <a:latin typeface="Calibri" pitchFamily="32" charset="0"/>
              <a:cs typeface="+mn-cs"/>
            </a:rPr>
            <a:t> </a:t>
          </a:r>
          <a:r>
            <a:rPr lang="de-DE" sz="1500" b="1" kern="1200" dirty="0" err="1" smtClean="0">
              <a:solidFill>
                <a:schemeClr val="tx1"/>
              </a:solidFill>
              <a:latin typeface="Calibri" pitchFamily="32" charset="0"/>
              <a:cs typeface="+mn-cs"/>
            </a:rPr>
            <a:t>problems</a:t>
          </a:r>
          <a:r>
            <a:rPr lang="de-DE" sz="1500" b="1" kern="1200" dirty="0" smtClean="0">
              <a:solidFill>
                <a:schemeClr val="tx1"/>
              </a:solidFill>
              <a:latin typeface="Calibri" pitchFamily="32" charset="0"/>
              <a:cs typeface="+mn-cs"/>
            </a:rPr>
            <a:t>,</a:t>
          </a:r>
          <a:br>
            <a:rPr lang="de-DE" sz="1500" b="1" kern="1200" dirty="0" smtClean="0">
              <a:solidFill>
                <a:schemeClr val="tx1"/>
              </a:solidFill>
              <a:latin typeface="Calibri" pitchFamily="32" charset="0"/>
              <a:cs typeface="+mn-cs"/>
            </a:rPr>
          </a:br>
          <a:r>
            <a:rPr lang="de-DE" sz="1500" b="1" kern="1200" dirty="0" err="1" smtClean="0">
              <a:solidFill>
                <a:schemeClr val="tx1"/>
              </a:solidFill>
              <a:latin typeface="Calibri" pitchFamily="32" charset="0"/>
              <a:cs typeface="+mn-cs"/>
            </a:rPr>
            <a:t>brain</a:t>
          </a:r>
          <a:r>
            <a:rPr lang="de-DE" sz="1500" b="1" kern="1200" dirty="0" smtClean="0">
              <a:solidFill>
                <a:schemeClr val="tx1"/>
              </a:solidFill>
              <a:latin typeface="Calibri" pitchFamily="32" charset="0"/>
              <a:cs typeface="+mn-cs"/>
            </a:rPr>
            <a:t> </a:t>
          </a:r>
          <a:r>
            <a:rPr lang="de-DE" sz="1500" b="1" kern="1200" dirty="0" err="1" smtClean="0">
              <a:solidFill>
                <a:schemeClr val="tx1"/>
              </a:solidFill>
              <a:latin typeface="Calibri" pitchFamily="32" charset="0"/>
              <a:cs typeface="+mn-cs"/>
            </a:rPr>
            <a:t>trauma</a:t>
          </a:r>
          <a:endParaRPr kumimoji="0" lang="en-US" sz="1500" b="1" i="0" u="none" strike="noStrike" kern="1200" cap="none" normalizeH="0" baseline="0" dirty="0" smtClean="0">
            <a:ln>
              <a:noFill/>
            </a:ln>
            <a:solidFill>
              <a:schemeClr val="tx1"/>
            </a:solidFill>
            <a:effectLst/>
            <a:latin typeface="Arial" pitchFamily="34" charset="0"/>
          </a:endParaRPr>
        </a:p>
      </dsp:txBody>
      <dsp:txXfrm>
        <a:off x="3857959" y="2472201"/>
        <a:ext cx="1204902" cy="1204902"/>
      </dsp:txXfrm>
    </dsp:sp>
    <dsp:sp modelId="{2AEDF630-AB38-4330-BD60-21F126D06636}">
      <dsp:nvSpPr>
        <dsp:cNvPr id="0" name=""/>
        <dsp:cNvSpPr/>
      </dsp:nvSpPr>
      <dsp:spPr>
        <a:xfrm rot="16200000">
          <a:off x="4259055" y="2004057"/>
          <a:ext cx="402710" cy="34489"/>
        </a:xfrm>
        <a:custGeom>
          <a:avLst/>
          <a:gdLst/>
          <a:ahLst/>
          <a:cxnLst/>
          <a:rect l="0" t="0" r="0" b="0"/>
          <a:pathLst>
            <a:path>
              <a:moveTo>
                <a:pt x="0" y="17244"/>
              </a:moveTo>
              <a:lnTo>
                <a:pt x="402710" y="1724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a:off x="4450343" y="2011234"/>
        <a:ext cx="20135" cy="20135"/>
      </dsp:txXfrm>
    </dsp:sp>
    <dsp:sp modelId="{168B872A-46CA-4D1A-925D-79C32EEBE2BB}">
      <dsp:nvSpPr>
        <dsp:cNvPr id="0" name=""/>
        <dsp:cNvSpPr/>
      </dsp:nvSpPr>
      <dsp:spPr>
        <a:xfrm>
          <a:off x="3412712" y="-109344"/>
          <a:ext cx="2095396" cy="1929291"/>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600" b="1" kern="1200" dirty="0" err="1" smtClean="0">
              <a:solidFill>
                <a:schemeClr val="tx1"/>
              </a:solidFill>
            </a:rPr>
            <a:t>Interfere</a:t>
          </a:r>
          <a:r>
            <a:rPr lang="de-DE" sz="1600" b="1" kern="1200" dirty="0" smtClean="0">
              <a:solidFill>
                <a:schemeClr val="tx1"/>
              </a:solidFill>
            </a:rPr>
            <a:t> </a:t>
          </a:r>
          <a:r>
            <a:rPr lang="de-DE" sz="1600" b="1" kern="1200" dirty="0" err="1" smtClean="0">
              <a:solidFill>
                <a:schemeClr val="tx1"/>
              </a:solidFill>
            </a:rPr>
            <a:t>with</a:t>
          </a:r>
          <a:r>
            <a:rPr lang="de-DE" sz="1600" b="1" kern="1200" dirty="0" smtClean="0">
              <a:solidFill>
                <a:schemeClr val="tx1"/>
              </a:solidFill>
            </a:rPr>
            <a:t> </a:t>
          </a:r>
          <a:r>
            <a:rPr lang="de-DE" sz="1600" b="1" kern="1200" dirty="0" err="1" smtClean="0">
              <a:solidFill>
                <a:schemeClr val="tx1"/>
              </a:solidFill>
            </a:rPr>
            <a:t>reporting</a:t>
          </a:r>
          <a:r>
            <a:rPr lang="de-DE" sz="1600" b="1" kern="1200" dirty="0" smtClean="0">
              <a:solidFill>
                <a:schemeClr val="tx1"/>
              </a:solidFill>
            </a:rPr>
            <a:t>, </a:t>
          </a:r>
          <a:r>
            <a:rPr lang="de-DE" sz="1600" b="1" kern="1200" dirty="0" err="1" smtClean="0">
              <a:solidFill>
                <a:schemeClr val="tx1"/>
              </a:solidFill>
            </a:rPr>
            <a:t>limit</a:t>
          </a:r>
          <a:r>
            <a:rPr lang="de-DE" sz="1600" b="1" kern="1200" dirty="0" smtClean="0">
              <a:solidFill>
                <a:schemeClr val="tx1"/>
              </a:solidFill>
            </a:rPr>
            <a:t> </a:t>
          </a:r>
          <a:br>
            <a:rPr lang="de-DE" sz="1600" b="1" kern="1200" dirty="0" smtClean="0">
              <a:solidFill>
                <a:schemeClr val="tx1"/>
              </a:solidFill>
            </a:rPr>
          </a:br>
          <a:r>
            <a:rPr lang="de-DE" sz="1600" b="1" kern="1200" dirty="0" err="1" smtClean="0">
              <a:solidFill>
                <a:schemeClr val="tx1"/>
              </a:solidFill>
            </a:rPr>
            <a:t>disclosure</a:t>
          </a:r>
          <a:r>
            <a:rPr lang="de-DE" sz="1600" b="1" kern="1200" dirty="0" smtClean="0">
              <a:solidFill>
                <a:schemeClr val="tx1"/>
              </a:solidFill>
            </a:rPr>
            <a:t>, </a:t>
          </a:r>
          <a:r>
            <a:rPr lang="de-DE" sz="1600" b="1" kern="1200" dirty="0" err="1" smtClean="0">
              <a:solidFill>
                <a:schemeClr val="tx1"/>
              </a:solidFill>
            </a:rPr>
            <a:t>cause</a:t>
          </a:r>
          <a:r>
            <a:rPr lang="de-DE" sz="1600" b="1" kern="1200" dirty="0" smtClean="0">
              <a:solidFill>
                <a:schemeClr val="tx1"/>
              </a:solidFill>
            </a:rPr>
            <a:t> </a:t>
          </a:r>
          <a:r>
            <a:rPr lang="de-DE" sz="1600" b="1" kern="1200" dirty="0" err="1" smtClean="0">
              <a:solidFill>
                <a:schemeClr val="tx1"/>
              </a:solidFill>
            </a:rPr>
            <a:t>contradictions</a:t>
          </a:r>
          <a:endParaRPr kumimoji="0" lang="en-US" sz="1600" b="1" i="0" u="none" strike="noStrike" kern="1200" cap="none" normalizeH="0" baseline="0" dirty="0" smtClean="0">
            <a:ln>
              <a:noFill/>
            </a:ln>
            <a:solidFill>
              <a:schemeClr val="tx1"/>
            </a:solidFill>
            <a:effectLst/>
            <a:latin typeface="Arial" pitchFamily="34" charset="0"/>
          </a:endParaRPr>
        </a:p>
      </dsp:txBody>
      <dsp:txXfrm>
        <a:off x="3719576" y="173194"/>
        <a:ext cx="1481668" cy="1364215"/>
      </dsp:txXfrm>
    </dsp:sp>
    <dsp:sp modelId="{5E8CF716-1139-4FD1-81E3-8332F11557BF}">
      <dsp:nvSpPr>
        <dsp:cNvPr id="0" name=""/>
        <dsp:cNvSpPr/>
      </dsp:nvSpPr>
      <dsp:spPr>
        <a:xfrm rot="1800000">
          <a:off x="5178130" y="3558534"/>
          <a:ext cx="300512" cy="34489"/>
        </a:xfrm>
        <a:custGeom>
          <a:avLst/>
          <a:gdLst/>
          <a:ahLst/>
          <a:cxnLst/>
          <a:rect l="0" t="0" r="0" b="0"/>
          <a:pathLst>
            <a:path>
              <a:moveTo>
                <a:pt x="0" y="17244"/>
              </a:moveTo>
              <a:lnTo>
                <a:pt x="300512" y="1724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a:off x="5320873" y="3568265"/>
        <a:ext cx="15025" cy="15025"/>
      </dsp:txXfrm>
    </dsp:sp>
    <dsp:sp modelId="{A792A464-8518-4604-AD7D-387B3D42BE54}">
      <dsp:nvSpPr>
        <dsp:cNvPr id="0" name=""/>
        <dsp:cNvSpPr/>
      </dsp:nvSpPr>
      <dsp:spPr>
        <a:xfrm>
          <a:off x="5289154" y="3186574"/>
          <a:ext cx="2186543" cy="1995508"/>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600" b="1" kern="1200" dirty="0" err="1" smtClean="0">
              <a:solidFill>
                <a:schemeClr val="tx1"/>
              </a:solidFill>
            </a:rPr>
            <a:t>Inadequate</a:t>
          </a:r>
          <a:r>
            <a:rPr lang="de-DE" sz="1600" b="1" kern="1200" dirty="0" smtClean="0">
              <a:solidFill>
                <a:schemeClr val="tx1"/>
              </a:solidFill>
            </a:rPr>
            <a:t> </a:t>
          </a:r>
        </a:p>
        <a:p>
          <a:pPr marL="0" marR="0" lvl="0" indent="0" algn="ctr" defTabSz="449263" rtl="0" eaLnBrk="1" fontAlgn="base" latinLnBrk="0" hangingPunct="1">
            <a:lnSpc>
              <a:spcPct val="100000"/>
            </a:lnSpc>
            <a:spcBef>
              <a:spcPct val="0"/>
            </a:spcBef>
            <a:spcAft>
              <a:spcPct val="0"/>
            </a:spcAft>
            <a:buClrTx/>
            <a:buSzTx/>
            <a:buFontTx/>
            <a:buNone/>
            <a:tabLst/>
          </a:pPr>
          <a:r>
            <a:rPr lang="de-DE" sz="1600" b="1" kern="1200" dirty="0" smtClean="0">
              <a:solidFill>
                <a:schemeClr val="tx1"/>
              </a:solidFill>
            </a:rPr>
            <a:t>legal </a:t>
          </a:r>
          <a:r>
            <a:rPr lang="de-DE" sz="1600" b="1" kern="1200" dirty="0" err="1" smtClean="0">
              <a:solidFill>
                <a:schemeClr val="tx1"/>
              </a:solidFill>
            </a:rPr>
            <a:t>and</a:t>
          </a:r>
          <a:r>
            <a:rPr lang="de-DE" sz="1600" b="1" kern="1200" dirty="0" smtClean="0">
              <a:solidFill>
                <a:schemeClr val="tx1"/>
              </a:solidFill>
            </a:rPr>
            <a:t> </a:t>
          </a:r>
          <a:r>
            <a:rPr lang="de-DE" sz="1600" b="1" kern="1200" dirty="0" err="1" smtClean="0">
              <a:solidFill>
                <a:schemeClr val="tx1"/>
              </a:solidFill>
            </a:rPr>
            <a:t>medical</a:t>
          </a:r>
          <a:r>
            <a:rPr lang="de-DE" sz="1600" b="1" kern="1200" dirty="0" smtClean="0">
              <a:solidFill>
                <a:schemeClr val="tx1"/>
              </a:solidFill>
            </a:rPr>
            <a:t>  </a:t>
          </a:r>
          <a:br>
            <a:rPr lang="de-DE" sz="1600" b="1" kern="1200" dirty="0" smtClean="0">
              <a:solidFill>
                <a:schemeClr val="tx1"/>
              </a:solidFill>
            </a:rPr>
          </a:br>
          <a:r>
            <a:rPr lang="de-DE" sz="1600" b="1" kern="1200" dirty="0" err="1" smtClean="0">
              <a:solidFill>
                <a:schemeClr val="tx1"/>
              </a:solidFill>
            </a:rPr>
            <a:t>procedures</a:t>
          </a:r>
          <a:r>
            <a:rPr lang="de-DE" sz="1600" b="1" kern="1200" dirty="0" smtClean="0">
              <a:solidFill>
                <a:schemeClr val="tx1"/>
              </a:solidFill>
            </a:rPr>
            <a:t> </a:t>
          </a:r>
          <a:r>
            <a:rPr lang="de-DE" sz="1600" b="1" kern="1200" dirty="0" err="1" smtClean="0">
              <a:solidFill>
                <a:schemeClr val="tx1"/>
              </a:solidFill>
            </a:rPr>
            <a:t>lead</a:t>
          </a:r>
          <a:r>
            <a:rPr lang="de-DE" sz="1600" b="1" kern="1200" dirty="0" smtClean="0">
              <a:solidFill>
                <a:schemeClr val="tx1"/>
              </a:solidFill>
            </a:rPr>
            <a:t> </a:t>
          </a:r>
          <a:r>
            <a:rPr lang="de-DE" sz="1600" b="1" kern="1200" dirty="0" err="1" smtClean="0">
              <a:solidFill>
                <a:schemeClr val="tx1"/>
              </a:solidFill>
            </a:rPr>
            <a:t>to</a:t>
          </a:r>
          <a:r>
            <a:rPr lang="de-DE" sz="1600" b="1" kern="1200" dirty="0" smtClean="0">
              <a:solidFill>
                <a:schemeClr val="tx1"/>
              </a:solidFill>
            </a:rPr>
            <a:t> additional </a:t>
          </a:r>
          <a:br>
            <a:rPr lang="de-DE" sz="1600" b="1" kern="1200" dirty="0" smtClean="0">
              <a:solidFill>
                <a:schemeClr val="tx1"/>
              </a:solidFill>
            </a:rPr>
          </a:br>
          <a:r>
            <a:rPr lang="de-DE" sz="1600" b="1" kern="1200" dirty="0" smtClean="0">
              <a:solidFill>
                <a:schemeClr val="tx1"/>
              </a:solidFill>
            </a:rPr>
            <a:t>stress, </a:t>
          </a:r>
          <a:r>
            <a:rPr lang="de-DE" sz="1600" b="1" kern="1200" dirty="0" err="1" smtClean="0">
              <a:solidFill>
                <a:schemeClr val="tx1"/>
              </a:solidFill>
            </a:rPr>
            <a:t>trauma</a:t>
          </a:r>
          <a:r>
            <a:rPr lang="de-DE" sz="1600" b="1" kern="1200" dirty="0" smtClean="0">
              <a:solidFill>
                <a:schemeClr val="tx1"/>
              </a:solidFill>
            </a:rPr>
            <a:t> </a:t>
          </a:r>
          <a:r>
            <a:rPr lang="de-DE" sz="1600" b="1" kern="1200" dirty="0" err="1" smtClean="0">
              <a:solidFill>
                <a:schemeClr val="tx1"/>
              </a:solidFill>
            </a:rPr>
            <a:t>and</a:t>
          </a:r>
          <a:r>
            <a:rPr lang="de-DE" sz="1600" b="1" kern="1200" dirty="0" smtClean="0">
              <a:solidFill>
                <a:schemeClr val="tx1"/>
              </a:solidFill>
            </a:rPr>
            <a:t> </a:t>
          </a:r>
          <a:r>
            <a:rPr lang="de-DE" sz="1600" b="1" kern="1200" dirty="0" err="1" smtClean="0">
              <a:solidFill>
                <a:schemeClr val="tx1"/>
              </a:solidFill>
            </a:rPr>
            <a:t>injury</a:t>
          </a:r>
          <a:r>
            <a:rPr lang="de-DE" sz="1600" b="1" kern="1200" dirty="0" smtClean="0"/>
            <a:t> </a:t>
          </a:r>
          <a:endParaRPr kumimoji="0" lang="en-US" sz="1600" b="1" i="0" u="none" strike="noStrike" kern="1200" cap="none" normalizeH="0" baseline="0" dirty="0" smtClean="0">
            <a:ln>
              <a:noFill/>
            </a:ln>
            <a:solidFill>
              <a:schemeClr val="tx1"/>
            </a:solidFill>
            <a:effectLst/>
            <a:latin typeface="Arial" pitchFamily="34" charset="0"/>
          </a:endParaRPr>
        </a:p>
      </dsp:txBody>
      <dsp:txXfrm>
        <a:off x="5609366" y="3478809"/>
        <a:ext cx="1546119" cy="1411038"/>
      </dsp:txXfrm>
    </dsp:sp>
    <dsp:sp modelId="{A2ACBCCB-8CA3-4B27-B691-8EA017ABCDD2}">
      <dsp:nvSpPr>
        <dsp:cNvPr id="0" name=""/>
        <dsp:cNvSpPr/>
      </dsp:nvSpPr>
      <dsp:spPr>
        <a:xfrm rot="9000000">
          <a:off x="3460481" y="3553630"/>
          <a:ext cx="280896" cy="34489"/>
        </a:xfrm>
        <a:custGeom>
          <a:avLst/>
          <a:gdLst/>
          <a:ahLst/>
          <a:cxnLst/>
          <a:rect l="0" t="0" r="0" b="0"/>
          <a:pathLst>
            <a:path>
              <a:moveTo>
                <a:pt x="0" y="17244"/>
              </a:moveTo>
              <a:lnTo>
                <a:pt x="280896" y="1724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0800000">
        <a:off x="3593907" y="3563852"/>
        <a:ext cx="14044" cy="14044"/>
      </dsp:txXfrm>
    </dsp:sp>
    <dsp:sp modelId="{4276D6CB-4BF5-41DD-B322-796FC63CF05A}">
      <dsp:nvSpPr>
        <dsp:cNvPr id="0" name=""/>
        <dsp:cNvSpPr/>
      </dsp:nvSpPr>
      <dsp:spPr>
        <a:xfrm>
          <a:off x="1417477" y="3184844"/>
          <a:ext cx="2241837" cy="1998968"/>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de-DE" sz="1500" b="1" kern="1200" dirty="0" smtClean="0">
              <a:solidFill>
                <a:schemeClr val="tx1"/>
              </a:solidFill>
            </a:rPr>
            <a:t>Can </a:t>
          </a:r>
          <a:r>
            <a:rPr lang="de-DE" sz="1500" b="1" kern="1200" dirty="0" err="1" smtClean="0">
              <a:solidFill>
                <a:schemeClr val="tx1"/>
              </a:solidFill>
            </a:rPr>
            <a:t>be</a:t>
          </a:r>
          <a:r>
            <a:rPr lang="de-DE" sz="1500" b="1" kern="1200" dirty="0" smtClean="0">
              <a:solidFill>
                <a:schemeClr val="tx1"/>
              </a:solidFill>
            </a:rPr>
            <a:t> </a:t>
          </a:r>
          <a:r>
            <a:rPr lang="de-DE" sz="1500" b="1" kern="1200" dirty="0" err="1" smtClean="0">
              <a:solidFill>
                <a:schemeClr val="tx1"/>
              </a:solidFill>
            </a:rPr>
            <a:t>consequences</a:t>
          </a:r>
          <a:r>
            <a:rPr lang="de-DE" sz="1500" b="1" kern="1200" dirty="0" smtClean="0">
              <a:solidFill>
                <a:schemeClr val="tx1"/>
              </a:solidFill>
            </a:rPr>
            <a:t> </a:t>
          </a:r>
          <a:br>
            <a:rPr lang="de-DE" sz="1500" b="1" kern="1200" dirty="0" smtClean="0">
              <a:solidFill>
                <a:schemeClr val="tx1"/>
              </a:solidFill>
            </a:rPr>
          </a:br>
          <a:r>
            <a:rPr lang="de-DE" sz="1500" b="1" kern="1200" dirty="0" err="1" smtClean="0">
              <a:solidFill>
                <a:schemeClr val="tx1"/>
              </a:solidFill>
            </a:rPr>
            <a:t>and</a:t>
          </a:r>
          <a:r>
            <a:rPr lang="de-DE" sz="1500" b="1" kern="1200" dirty="0" smtClean="0">
              <a:solidFill>
                <a:schemeClr val="tx1"/>
              </a:solidFill>
            </a:rPr>
            <a:t> </a:t>
          </a:r>
          <a:r>
            <a:rPr lang="de-DE" sz="1500" b="1" kern="1200" dirty="0" err="1" smtClean="0">
              <a:solidFill>
                <a:schemeClr val="tx1"/>
              </a:solidFill>
            </a:rPr>
            <a:t>proof</a:t>
          </a:r>
          <a:r>
            <a:rPr lang="de-DE" sz="1500" b="1" kern="1200" dirty="0" smtClean="0">
              <a:solidFill>
                <a:schemeClr val="tx1"/>
              </a:solidFill>
            </a:rPr>
            <a:t>/</a:t>
          </a:r>
          <a:r>
            <a:rPr lang="de-DE" sz="1500" b="1" kern="1200" dirty="0" err="1" smtClean="0">
              <a:solidFill>
                <a:schemeClr val="tx1"/>
              </a:solidFill>
            </a:rPr>
            <a:t>evidence</a:t>
          </a:r>
          <a:r>
            <a:rPr lang="de-DE" sz="1500" b="1" kern="1200" dirty="0" smtClean="0">
              <a:solidFill>
                <a:schemeClr val="tx1"/>
              </a:solidFill>
            </a:rPr>
            <a:t/>
          </a:r>
          <a:br>
            <a:rPr lang="de-DE" sz="1500" b="1" kern="1200" dirty="0" smtClean="0">
              <a:solidFill>
                <a:schemeClr val="tx1"/>
              </a:solidFill>
            </a:rPr>
          </a:br>
          <a:r>
            <a:rPr lang="de-DE" sz="1500" b="1" kern="1200" dirty="0" err="1" smtClean="0">
              <a:solidFill>
                <a:schemeClr val="tx1"/>
              </a:solidFill>
            </a:rPr>
            <a:t>of</a:t>
          </a:r>
          <a:r>
            <a:rPr lang="de-DE" sz="1500" b="1" kern="1200" dirty="0" smtClean="0">
              <a:solidFill>
                <a:schemeClr val="tx1"/>
              </a:solidFill>
            </a:rPr>
            <a:t> </a:t>
          </a:r>
          <a:r>
            <a:rPr lang="de-DE" sz="1500" b="1" kern="1200" dirty="0" err="1" smtClean="0">
              <a:solidFill>
                <a:schemeClr val="tx1"/>
              </a:solidFill>
            </a:rPr>
            <a:t>the</a:t>
          </a:r>
          <a:r>
            <a:rPr lang="de-DE" sz="1500" b="1" kern="1200" dirty="0" smtClean="0">
              <a:solidFill>
                <a:schemeClr val="tx1"/>
              </a:solidFill>
            </a:rPr>
            <a:t> </a:t>
          </a:r>
          <a:r>
            <a:rPr lang="de-DE" sz="1500" b="1" kern="1200" dirty="0" err="1" smtClean="0">
              <a:solidFill>
                <a:schemeClr val="tx1"/>
              </a:solidFill>
            </a:rPr>
            <a:t>event</a:t>
          </a:r>
          <a:r>
            <a:rPr lang="de-DE" sz="1500" b="1" kern="1200" dirty="0" smtClean="0">
              <a:solidFill>
                <a:schemeClr val="tx1"/>
              </a:solidFill>
            </a:rPr>
            <a:t/>
          </a:r>
          <a:br>
            <a:rPr lang="de-DE" sz="1500" b="1" kern="1200" dirty="0" smtClean="0">
              <a:solidFill>
                <a:schemeClr val="tx1"/>
              </a:solidFill>
            </a:rPr>
          </a:br>
          <a:r>
            <a:rPr lang="de-DE" sz="1500" b="1" kern="1200" dirty="0" err="1" smtClean="0">
              <a:solidFill>
                <a:schemeClr val="tx1"/>
              </a:solidFill>
            </a:rPr>
            <a:t>being</a:t>
          </a:r>
          <a:r>
            <a:rPr lang="de-DE" sz="1500" b="1" kern="1200" dirty="0" smtClean="0">
              <a:solidFill>
                <a:schemeClr val="tx1"/>
              </a:solidFill>
            </a:rPr>
            <a:t> </a:t>
          </a:r>
          <a:r>
            <a:rPr lang="de-DE" sz="1500" b="1" kern="1200" dirty="0" err="1" smtClean="0">
              <a:solidFill>
                <a:schemeClr val="tx1"/>
              </a:solidFill>
            </a:rPr>
            <a:t>common</a:t>
          </a:r>
          <a:r>
            <a:rPr lang="de-DE" sz="1500" b="1" kern="1200" dirty="0" smtClean="0">
              <a:solidFill>
                <a:schemeClr val="tx1"/>
              </a:solidFill>
            </a:rPr>
            <a:t>, </a:t>
          </a:r>
          <a:r>
            <a:rPr lang="de-DE" sz="1500" b="1" kern="1200" dirty="0" err="1" smtClean="0">
              <a:solidFill>
                <a:schemeClr val="tx1"/>
              </a:solidFill>
            </a:rPr>
            <a:t>persistant</a:t>
          </a:r>
          <a:r>
            <a:rPr lang="de-DE" sz="1500" b="1" kern="1200" dirty="0" smtClean="0">
              <a:solidFill>
                <a:schemeClr val="tx1"/>
              </a:solidFill>
            </a:rPr>
            <a:t> </a:t>
          </a:r>
          <a:r>
            <a:rPr lang="de-DE" sz="1500" b="1" kern="1200" dirty="0" err="1" smtClean="0">
              <a:solidFill>
                <a:schemeClr val="tx1"/>
              </a:solidFill>
            </a:rPr>
            <a:t>and</a:t>
          </a:r>
          <a:r>
            <a:rPr lang="de-DE" sz="1500" b="1" kern="1200" dirty="0" smtClean="0">
              <a:solidFill>
                <a:schemeClr val="tx1"/>
              </a:solidFill>
            </a:rPr>
            <a:t> </a:t>
          </a:r>
          <a:br>
            <a:rPr lang="de-DE" sz="1500" b="1" kern="1200" dirty="0" smtClean="0">
              <a:solidFill>
                <a:schemeClr val="tx1"/>
              </a:solidFill>
            </a:rPr>
          </a:br>
          <a:r>
            <a:rPr lang="de-DE" sz="1500" b="1" kern="1200" dirty="0" err="1" smtClean="0">
              <a:solidFill>
                <a:schemeClr val="tx1"/>
              </a:solidFill>
            </a:rPr>
            <a:t>potentially</a:t>
          </a:r>
          <a:r>
            <a:rPr lang="de-DE" sz="1500" b="1" kern="1200" dirty="0" smtClean="0">
              <a:solidFill>
                <a:schemeClr val="tx1"/>
              </a:solidFill>
            </a:rPr>
            <a:t> </a:t>
          </a:r>
          <a:r>
            <a:rPr lang="de-DE" sz="1500" b="1" kern="1200" dirty="0" err="1" smtClean="0">
              <a:solidFill>
                <a:schemeClr val="tx1"/>
              </a:solidFill>
            </a:rPr>
            <a:t>severe</a:t>
          </a:r>
          <a:endParaRPr kumimoji="0" lang="en-US" sz="1500" b="1" i="0" u="none" strike="noStrike" kern="1200" cap="none" normalizeH="0" baseline="0" dirty="0" smtClean="0">
            <a:ln>
              <a:noFill/>
            </a:ln>
            <a:solidFill>
              <a:schemeClr val="tx1"/>
            </a:solidFill>
            <a:effectLst/>
            <a:latin typeface="Arial" pitchFamily="34" charset="0"/>
          </a:endParaRPr>
        </a:p>
      </dsp:txBody>
      <dsp:txXfrm>
        <a:off x="1745786" y="3477586"/>
        <a:ext cx="1585219" cy="1413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DBC94-E5A4-4E64-A1D4-3102047B5816}">
      <dsp:nvSpPr>
        <dsp:cNvPr id="0" name=""/>
        <dsp:cNvSpPr/>
      </dsp:nvSpPr>
      <dsp:spPr>
        <a:xfrm>
          <a:off x="2676295" y="1240431"/>
          <a:ext cx="2875422" cy="2875422"/>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de-DE" sz="4800" kern="1200" dirty="0" smtClean="0"/>
            <a:t>Setting</a:t>
          </a:r>
          <a:endParaRPr lang="de-DE" sz="4800" kern="1200" dirty="0"/>
        </a:p>
      </dsp:txBody>
      <dsp:txXfrm>
        <a:off x="3097391" y="1661527"/>
        <a:ext cx="2033230" cy="2033230"/>
      </dsp:txXfrm>
    </dsp:sp>
    <dsp:sp modelId="{2F1B4C3A-9C65-488F-B4F0-DB718B573411}">
      <dsp:nvSpPr>
        <dsp:cNvPr id="0" name=""/>
        <dsp:cNvSpPr/>
      </dsp:nvSpPr>
      <dsp:spPr>
        <a:xfrm>
          <a:off x="3395150" y="88713"/>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Culture</a:t>
          </a:r>
          <a:endParaRPr lang="de-DE" sz="1400" kern="1200" dirty="0"/>
        </a:p>
      </dsp:txBody>
      <dsp:txXfrm>
        <a:off x="3605698" y="299261"/>
        <a:ext cx="1016615" cy="1016615"/>
      </dsp:txXfrm>
    </dsp:sp>
    <dsp:sp modelId="{6E456EB5-9D46-400E-862E-3E1F2185F2C6}">
      <dsp:nvSpPr>
        <dsp:cNvPr id="0" name=""/>
        <dsp:cNvSpPr/>
      </dsp:nvSpPr>
      <dsp:spPr>
        <a:xfrm>
          <a:off x="5174171" y="1381247"/>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Prison, ongoing threat, or safe environment</a:t>
          </a:r>
          <a:endParaRPr lang="de-DE" sz="1400" kern="1200" dirty="0"/>
        </a:p>
      </dsp:txBody>
      <dsp:txXfrm>
        <a:off x="5384719" y="1591795"/>
        <a:ext cx="1016615" cy="1016615"/>
      </dsp:txXfrm>
    </dsp:sp>
    <dsp:sp modelId="{B132F962-042D-4966-8FDA-99B873A86AF9}">
      <dsp:nvSpPr>
        <dsp:cNvPr id="0" name=""/>
        <dsp:cNvSpPr/>
      </dsp:nvSpPr>
      <dsp:spPr>
        <a:xfrm>
          <a:off x="4494646" y="3472612"/>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Time frame</a:t>
          </a:r>
          <a:endParaRPr lang="de-DE" sz="1400" kern="1200" dirty="0"/>
        </a:p>
      </dsp:txBody>
      <dsp:txXfrm>
        <a:off x="4705194" y="3683160"/>
        <a:ext cx="1016615" cy="1016615"/>
      </dsp:txXfrm>
    </dsp:sp>
    <dsp:sp modelId="{A114F11A-1AEF-487B-ACAB-BFCFF817CDF8}">
      <dsp:nvSpPr>
        <dsp:cNvPr id="0" name=""/>
        <dsp:cNvSpPr/>
      </dsp:nvSpPr>
      <dsp:spPr>
        <a:xfrm>
          <a:off x="2295655" y="3472612"/>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Who is present ? Trust ?</a:t>
          </a:r>
        </a:p>
        <a:p>
          <a:pPr lvl="0" algn="ctr" defTabSz="622300">
            <a:lnSpc>
              <a:spcPct val="90000"/>
            </a:lnSpc>
            <a:spcBef>
              <a:spcPct val="0"/>
            </a:spcBef>
            <a:spcAft>
              <a:spcPct val="35000"/>
            </a:spcAft>
          </a:pPr>
          <a:r>
            <a:rPr lang="de-DE" sz="1400" kern="1200" dirty="0" smtClean="0"/>
            <a:t>Gender ? </a:t>
          </a:r>
          <a:endParaRPr lang="de-DE" sz="1400" kern="1200" dirty="0"/>
        </a:p>
      </dsp:txBody>
      <dsp:txXfrm>
        <a:off x="2506203" y="3683160"/>
        <a:ext cx="1016615" cy="1016615"/>
      </dsp:txXfrm>
    </dsp:sp>
    <dsp:sp modelId="{742D3E43-E52D-436A-81D9-6AE6A3A05F9C}">
      <dsp:nvSpPr>
        <dsp:cNvPr id="0" name=""/>
        <dsp:cNvSpPr/>
      </dsp:nvSpPr>
      <dsp:spPr>
        <a:xfrm>
          <a:off x="1616130" y="1381247"/>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Physical aspects: crowding ? Factors reminding of torture ?</a:t>
          </a:r>
          <a:endParaRPr lang="de-DE" sz="1400" kern="1200" dirty="0"/>
        </a:p>
      </dsp:txBody>
      <dsp:txXfrm>
        <a:off x="1826678" y="1591795"/>
        <a:ext cx="1016615" cy="1016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04/03/2013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europa.eu/legislation_summaries/justice_freedom_security/judicial_cooperation_in_criminal_matters/jl0027_en.htm" TargetMode="External"/><Relationship Id="rId3" Type="http://schemas.openxmlformats.org/officeDocument/2006/relationships/hyperlink" Target="http://eur-lex.europa.eu/LexUriServ/LexUriServ.do?uri=CELEX:32001F0220:EN:NOT" TargetMode="External"/><Relationship Id="rId7" Type="http://schemas.openxmlformats.org/officeDocument/2006/relationships/hyperlink" Target="http://eur-lex.europa.eu/LexUriServ/LexUriServ.do?uri=CELEX:52004DC0054:EN:NOT"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ur-lex.europa.eu/LexUriServ/LexUriServ.do?uri=CELEX:52009DC0166:EN:NOT" TargetMode="External"/><Relationship Id="rId5" Type="http://schemas.openxmlformats.org/officeDocument/2006/relationships/hyperlink" Target="http://europa.eu/legislation_summaries/justice_freedom_security/judicial_cooperation_in_criminal_matters/l33091_en.htm" TargetMode="External"/><Relationship Id="rId4" Type="http://schemas.openxmlformats.org/officeDocument/2006/relationships/hyperlink" Target="http://europa.eu/legislation_summaries/justice_freedom_security/judicial_cooperation_in_criminal_matters/l33108_en.htm"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p:sp>
      <p:sp>
        <p:nvSpPr>
          <p:cNvPr id="24678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p:sp>
      <p:sp>
        <p:nvSpPr>
          <p:cNvPr id="248834" name="Rectangle 3"/>
          <p:cNvSpPr>
            <a:spLocks noGrp="1" noChangeArrowheads="1"/>
          </p:cNvSpPr>
          <p:nvPr>
            <p:ph type="body" idx="1"/>
          </p:nvPr>
        </p:nvSpPr>
        <p:spPr>
          <a:noFill/>
        </p:spPr>
        <p:txBody>
          <a:bodyPr/>
          <a:lstStyle/>
          <a:p>
            <a:r>
              <a:rPr lang="de-DE" dirty="0" smtClean="0"/>
              <a:t>PTSD is highly common in torture</a:t>
            </a:r>
            <a:r>
              <a:rPr lang="de-DE" baseline="0" dirty="0" smtClean="0"/>
              <a:t> victims</a:t>
            </a:r>
            <a:r>
              <a:rPr lang="de-DE" dirty="0" smtClean="0"/>
              <a:t>, but must</a:t>
            </a:r>
            <a:r>
              <a:rPr lang="de-DE" baseline="0" dirty="0" smtClean="0"/>
              <a:t> not be present. The same holds true for depression and other unspecific reactions to severe stress. Culture specific „Idioms of distress“ can be important equivalents of PTSD or can be present and highly relevant in addition to PTSD.   </a:t>
            </a:r>
            <a:r>
              <a:rPr lang="de-DE"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p:sp>
      <p:sp>
        <p:nvSpPr>
          <p:cNvPr id="248834" name="Rectangle 3"/>
          <p:cNvSpPr>
            <a:spLocks noGrp="1" noChangeArrowheads="1"/>
          </p:cNvSpPr>
          <p:nvPr>
            <p:ph type="body" idx="1"/>
          </p:nvPr>
        </p:nvSpPr>
        <p:spPr>
          <a:noFill/>
        </p:spPr>
        <p:txBody>
          <a:bodyPr/>
          <a:lstStyle/>
          <a:p>
            <a:r>
              <a:rPr lang="de-DE" dirty="0" smtClean="0"/>
              <a:t>See relevant</a:t>
            </a:r>
            <a:r>
              <a:rPr lang="de-DE" baseline="0" dirty="0" smtClean="0"/>
              <a:t> modules.</a:t>
            </a:r>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p:sp>
      <p:sp>
        <p:nvSpPr>
          <p:cNvPr id="25088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ChangeArrowheads="1" noTextEdit="1"/>
          </p:cNvSpPr>
          <p:nvPr>
            <p:ph type="sldImg"/>
          </p:nvPr>
        </p:nvSpPr>
        <p:spPr/>
      </p:sp>
      <p:sp>
        <p:nvSpPr>
          <p:cNvPr id="252930" name="Rectangle 3"/>
          <p:cNvSpPr>
            <a:spLocks noGrp="1" noChangeArrowheads="1"/>
          </p:cNvSpPr>
          <p:nvPr>
            <p:ph type="body" idx="1"/>
          </p:nvPr>
        </p:nvSpPr>
        <p:spPr>
          <a:noFill/>
        </p:spPr>
        <p:txBody>
          <a:bodyPr/>
          <a:lstStyle/>
          <a:p>
            <a:r>
              <a:rPr lang="de-DE" dirty="0" smtClean="0"/>
              <a:t>The list of symptoms reflects common symptoms, but is not exhaustive.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AD36E94E-B0B0-4437-A838-7750431DB8AF}" type="slidenum">
              <a:rPr lang="en-GB" smtClean="0">
                <a:solidFill>
                  <a:schemeClr val="tx1"/>
                </a:solidFill>
                <a:latin typeface="Arial" pitchFamily="34" charset="0"/>
              </a:rPr>
              <a:pPr eaLnBrk="1" hangingPunct="1">
                <a:buSzPct val="45000"/>
                <a:buFont typeface="Wingdings" pitchFamily="2" charset="2"/>
                <a:buNone/>
                <a:defRPr/>
              </a:pPr>
              <a:t>15</a:t>
            </a:fld>
            <a:endParaRPr lang="en-GB" dirty="0" smtClean="0">
              <a:solidFill>
                <a:schemeClr val="tx1"/>
              </a:solidFill>
              <a:latin typeface="Arial" pitchFamily="34" charset="0"/>
            </a:endParaRPr>
          </a:p>
        </p:txBody>
      </p:sp>
      <p:sp>
        <p:nvSpPr>
          <p:cNvPr id="254978" name="Rectangle 2"/>
          <p:cNvSpPr>
            <a:spLocks noGrp="1" noRot="1" noChangeAspect="1" noChangeArrowheads="1" noTextEdit="1"/>
          </p:cNvSpPr>
          <p:nvPr>
            <p:ph type="sldImg"/>
          </p:nvPr>
        </p:nvSpPr>
        <p:spPr/>
      </p:sp>
      <p:sp>
        <p:nvSpPr>
          <p:cNvPr id="254979" name="Rectangle 3"/>
          <p:cNvSpPr>
            <a:spLocks noGrp="1" noChangeArrowheads="1"/>
          </p:cNvSpPr>
          <p:nvPr>
            <p:ph type="body" idx="1"/>
          </p:nvPr>
        </p:nvSpPr>
        <p:spPr>
          <a:noFill/>
        </p:spPr>
        <p:txBody>
          <a:bodyPr/>
          <a:lstStyle/>
          <a:p>
            <a:pPr eaLnBrk="1" hangingPunct="1">
              <a:lnSpc>
                <a:spcPct val="90000"/>
              </a:lnSpc>
            </a:pPr>
            <a:r>
              <a:rPr lang="en-US" sz="900" dirty="0" smtClean="0"/>
              <a:t>Prior history:</a:t>
            </a:r>
          </a:p>
          <a:p>
            <a:pPr eaLnBrk="1" hangingPunct="1">
              <a:lnSpc>
                <a:spcPct val="90000"/>
              </a:lnSpc>
            </a:pPr>
            <a:r>
              <a:rPr lang="en-US" sz="900" dirty="0" smtClean="0"/>
              <a:t>Problems indicating psychological or physical problems prior to torture. This includes family history, personal history, and medication used.</a:t>
            </a:r>
          </a:p>
          <a:p>
            <a:pPr eaLnBrk="1" hangingPunct="1">
              <a:lnSpc>
                <a:spcPct val="90000"/>
              </a:lnSpc>
            </a:pPr>
            <a:endParaRPr lang="en-US" sz="900" dirty="0" smtClean="0"/>
          </a:p>
          <a:p>
            <a:pPr eaLnBrk="1" hangingPunct="1">
              <a:lnSpc>
                <a:spcPct val="90000"/>
              </a:lnSpc>
            </a:pPr>
            <a:r>
              <a:rPr lang="en-US" sz="900" u="sng" dirty="0" smtClean="0"/>
              <a:t>IP:</a:t>
            </a:r>
            <a:br>
              <a:rPr lang="en-US" sz="900" u="sng" dirty="0" smtClean="0"/>
            </a:br>
            <a:r>
              <a:rPr lang="en-US" sz="900" dirty="0" smtClean="0"/>
              <a:t>(e) </a:t>
            </a:r>
            <a:r>
              <a:rPr lang="en-US" sz="900" i="1" dirty="0" smtClean="0"/>
              <a:t>Medical history</a:t>
            </a:r>
          </a:p>
          <a:p>
            <a:pPr eaLnBrk="1" hangingPunct="1">
              <a:lnSpc>
                <a:spcPct val="90000"/>
              </a:lnSpc>
            </a:pPr>
            <a:r>
              <a:rPr lang="en-US" sz="900" dirty="0" smtClean="0"/>
              <a:t>280. The medical history summarizes pre-trauma</a:t>
            </a:r>
          </a:p>
          <a:p>
            <a:pPr eaLnBrk="1" hangingPunct="1">
              <a:lnSpc>
                <a:spcPct val="90000"/>
              </a:lnSpc>
            </a:pPr>
            <a:r>
              <a:rPr lang="en-US" sz="900" dirty="0" smtClean="0"/>
              <a:t>health conditions, current health conditions, body pain,</a:t>
            </a:r>
          </a:p>
          <a:p>
            <a:pPr eaLnBrk="1" hangingPunct="1">
              <a:lnSpc>
                <a:spcPct val="90000"/>
              </a:lnSpc>
            </a:pPr>
            <a:r>
              <a:rPr lang="en-US" sz="900" dirty="0" smtClean="0"/>
              <a:t>somatic complaints, use of medication and their side</a:t>
            </a:r>
          </a:p>
          <a:p>
            <a:pPr eaLnBrk="1" hangingPunct="1">
              <a:lnSpc>
                <a:spcPct val="90000"/>
              </a:lnSpc>
            </a:pPr>
            <a:r>
              <a:rPr lang="en-US" sz="900" dirty="0" smtClean="0"/>
              <a:t>effects, relevant sexual history, past surgical procedures</a:t>
            </a:r>
          </a:p>
          <a:p>
            <a:pPr eaLnBrk="1" hangingPunct="1">
              <a:lnSpc>
                <a:spcPct val="90000"/>
              </a:lnSpc>
            </a:pPr>
            <a:r>
              <a:rPr lang="en-US" sz="900" dirty="0" smtClean="0"/>
              <a:t>and other medical data (see chapter V.B.).</a:t>
            </a:r>
          </a:p>
          <a:p>
            <a:pPr eaLnBrk="1" hangingPunct="1">
              <a:lnSpc>
                <a:spcPct val="90000"/>
              </a:lnSpc>
            </a:pPr>
            <a:r>
              <a:rPr lang="en-US" sz="900" dirty="0" smtClean="0"/>
              <a:t>(f) </a:t>
            </a:r>
            <a:r>
              <a:rPr lang="en-US" sz="900" i="1" dirty="0" smtClean="0"/>
              <a:t>Psychiatric history</a:t>
            </a:r>
          </a:p>
          <a:p>
            <a:pPr eaLnBrk="1" hangingPunct="1">
              <a:lnSpc>
                <a:spcPct val="90000"/>
              </a:lnSpc>
            </a:pPr>
            <a:r>
              <a:rPr lang="en-US" sz="900" dirty="0" smtClean="0"/>
              <a:t>281. Inquiry should be made about a history of mental</a:t>
            </a:r>
          </a:p>
          <a:p>
            <a:pPr eaLnBrk="1" hangingPunct="1">
              <a:lnSpc>
                <a:spcPct val="90000"/>
              </a:lnSpc>
            </a:pPr>
            <a:r>
              <a:rPr lang="en-US" sz="900" dirty="0" smtClean="0"/>
              <a:t>or psychological disturbances, the nature of problems</a:t>
            </a:r>
          </a:p>
          <a:p>
            <a:pPr eaLnBrk="1" hangingPunct="1">
              <a:lnSpc>
                <a:spcPct val="90000"/>
              </a:lnSpc>
            </a:pPr>
            <a:r>
              <a:rPr lang="en-US" sz="900" dirty="0" smtClean="0"/>
              <a:t>and whether they received treatment or required psychiatric</a:t>
            </a:r>
          </a:p>
          <a:p>
            <a:pPr eaLnBrk="1" hangingPunct="1">
              <a:lnSpc>
                <a:spcPct val="90000"/>
              </a:lnSpc>
            </a:pPr>
            <a:r>
              <a:rPr lang="en-US" sz="900" dirty="0" smtClean="0"/>
              <a:t>hospitalization. The inquiry should also cover prior</a:t>
            </a:r>
          </a:p>
          <a:p>
            <a:pPr eaLnBrk="1" hangingPunct="1">
              <a:lnSpc>
                <a:spcPct val="90000"/>
              </a:lnSpc>
            </a:pPr>
            <a:r>
              <a:rPr lang="en-US" sz="900" dirty="0" smtClean="0"/>
              <a:t>therapeutic use of psychotropic medication.</a:t>
            </a:r>
          </a:p>
          <a:p>
            <a:pPr eaLnBrk="1" hangingPunct="1">
              <a:lnSpc>
                <a:spcPct val="90000"/>
              </a:lnSpc>
            </a:pPr>
            <a:r>
              <a:rPr lang="en-US" sz="900" dirty="0" smtClean="0"/>
              <a:t>(g) </a:t>
            </a:r>
            <a:r>
              <a:rPr lang="en-US" sz="900" i="1" dirty="0" smtClean="0"/>
              <a:t>Substance use and abuse history</a:t>
            </a:r>
          </a:p>
          <a:p>
            <a:pPr eaLnBrk="1" hangingPunct="1">
              <a:lnSpc>
                <a:spcPct val="90000"/>
              </a:lnSpc>
            </a:pPr>
            <a:r>
              <a:rPr lang="en-US" sz="900" dirty="0" smtClean="0"/>
              <a:t>282. The clinician should inquire about substance</a:t>
            </a:r>
          </a:p>
          <a:p>
            <a:pPr eaLnBrk="1" hangingPunct="1">
              <a:lnSpc>
                <a:spcPct val="90000"/>
              </a:lnSpc>
            </a:pPr>
            <a:r>
              <a:rPr lang="en-US" sz="900" dirty="0" smtClean="0"/>
              <a:t>use before and after the torture, changes in the pattern of</a:t>
            </a:r>
          </a:p>
          <a:p>
            <a:pPr eaLnBrk="1" hangingPunct="1">
              <a:lnSpc>
                <a:spcPct val="90000"/>
              </a:lnSpc>
            </a:pPr>
            <a:r>
              <a:rPr lang="en-US" sz="900" dirty="0" smtClean="0"/>
              <a:t>use and whether substances are being used to cope with</a:t>
            </a:r>
          </a:p>
          <a:p>
            <a:pPr eaLnBrk="1" hangingPunct="1">
              <a:lnSpc>
                <a:spcPct val="90000"/>
              </a:lnSpc>
            </a:pPr>
            <a:r>
              <a:rPr lang="en-US" sz="900" dirty="0" smtClean="0"/>
              <a:t>insomnia or psychological/psychiatric problems. These</a:t>
            </a:r>
          </a:p>
          <a:p>
            <a:pPr eaLnBrk="1" hangingPunct="1">
              <a:lnSpc>
                <a:spcPct val="90000"/>
              </a:lnSpc>
            </a:pPr>
            <a:r>
              <a:rPr lang="en-US" sz="900" dirty="0" smtClean="0"/>
              <a:t>substances are not only alcohol, cannabis and opium but</a:t>
            </a:r>
          </a:p>
          <a:p>
            <a:pPr eaLnBrk="1" hangingPunct="1">
              <a:lnSpc>
                <a:spcPct val="90000"/>
              </a:lnSpc>
            </a:pPr>
            <a:r>
              <a:rPr lang="en-US" sz="900" dirty="0" smtClean="0"/>
              <a:t>also regional substances of abuse such as betel nut and</a:t>
            </a:r>
          </a:p>
          <a:p>
            <a:pPr eaLnBrk="1" hangingPunct="1">
              <a:lnSpc>
                <a:spcPct val="90000"/>
              </a:lnSpc>
            </a:pPr>
            <a:r>
              <a:rPr lang="en-US" sz="900" dirty="0" smtClean="0"/>
              <a:t>many others.</a:t>
            </a:r>
          </a:p>
          <a:p>
            <a:pPr eaLnBrk="1" hangingPunct="1">
              <a:lnSpc>
                <a:spcPct val="90000"/>
              </a:lnSpc>
            </a:pPr>
            <a:endParaRPr lang="en-US" sz="9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ChangeArrowheads="1" noTextEdit="1"/>
          </p:cNvSpPr>
          <p:nvPr>
            <p:ph type="sldImg"/>
          </p:nvPr>
        </p:nvSpPr>
        <p:spPr/>
      </p:sp>
      <p:sp>
        <p:nvSpPr>
          <p:cNvPr id="257026" name="Rectangle 3"/>
          <p:cNvSpPr>
            <a:spLocks noGrp="1" noChangeArrowheads="1"/>
          </p:cNvSpPr>
          <p:nvPr>
            <p:ph type="body" idx="1"/>
          </p:nvPr>
        </p:nvSpPr>
        <p:spPr>
          <a:noFill/>
        </p:spPr>
        <p:txBody>
          <a:bodyPr/>
          <a:lstStyle/>
          <a:p>
            <a:r>
              <a:rPr lang="de-DE" dirty="0" smtClean="0"/>
              <a:t>Note: The IP focuses also on the symptom level. Usually</a:t>
            </a:r>
            <a:r>
              <a:rPr lang="de-DE" baseline="0" dirty="0" smtClean="0"/>
              <a:t> symptom or syndrom description is leading to a diagnostic decision based on regional practice, such as choosing ICD 10 or DSM IV.</a:t>
            </a: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p:sp>
      <p:sp>
        <p:nvSpPr>
          <p:cNvPr id="259074"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p:sp>
      <p:sp>
        <p:nvSpPr>
          <p:cNvPr id="26112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p:sp>
      <p:sp>
        <p:nvSpPr>
          <p:cNvPr id="263170" name="Rectangle 3"/>
          <p:cNvSpPr>
            <a:spLocks noGrp="1" noChangeArrowheads="1"/>
          </p:cNvSpPr>
          <p:nvPr>
            <p:ph type="body" idx="1"/>
          </p:nvPr>
        </p:nvSpPr>
        <p:spPr>
          <a:noFill/>
        </p:spPr>
        <p:txBody>
          <a:bodyPr/>
          <a:lstStyle/>
          <a:p>
            <a:r>
              <a:rPr lang="de-DE" dirty="0" smtClean="0"/>
              <a:t>This is more common then assumed. Diagnosis can be difficult, as radiological findings can be negative, or inconclusive. </a:t>
            </a:r>
            <a:r>
              <a:rPr lang="de-DE" baseline="0" dirty="0" smtClean="0"/>
              <a:t> </a:t>
            </a:r>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p:sp>
      <p:sp>
        <p:nvSpPr>
          <p:cNvPr id="23245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FC32D797-1D04-4C2C-AF48-9F2BA8BAB744}" type="slidenum">
              <a:rPr lang="en-GB" smtClean="0">
                <a:solidFill>
                  <a:schemeClr val="tx1"/>
                </a:solidFill>
                <a:latin typeface="Arial" pitchFamily="34" charset="0"/>
              </a:rPr>
              <a:pPr eaLnBrk="1" hangingPunct="1">
                <a:buSzPct val="45000"/>
                <a:buFont typeface="Wingdings" pitchFamily="2" charset="2"/>
                <a:buNone/>
                <a:defRPr/>
              </a:pPr>
              <a:t>20</a:t>
            </a:fld>
            <a:endParaRPr lang="en-GB" dirty="0" smtClean="0">
              <a:solidFill>
                <a:schemeClr val="tx1"/>
              </a:solidFill>
              <a:latin typeface="Arial" pitchFamily="34" charset="0"/>
            </a:endParaRPr>
          </a:p>
        </p:txBody>
      </p:sp>
      <p:sp>
        <p:nvSpPr>
          <p:cNvPr id="265218" name="Rectangle 2"/>
          <p:cNvSpPr>
            <a:spLocks noGrp="1" noRot="1" noChangeAspect="1" noChangeArrowheads="1" noTextEdit="1"/>
          </p:cNvSpPr>
          <p:nvPr>
            <p:ph type="sldImg"/>
          </p:nvPr>
        </p:nvSpPr>
        <p:spPr/>
      </p:sp>
      <p:sp>
        <p:nvSpPr>
          <p:cNvPr id="265219" name="Rectangle 3"/>
          <p:cNvSpPr>
            <a:spLocks noGrp="1" noChangeArrowheads="1"/>
          </p:cNvSpPr>
          <p:nvPr>
            <p:ph type="body" idx="1"/>
          </p:nvPr>
        </p:nvSpPr>
        <p:spPr>
          <a:noFill/>
        </p:spPr>
        <p:txBody>
          <a:bodyPr/>
          <a:lstStyle/>
          <a:p>
            <a:pPr eaLnBrk="1" hangingPunct="1"/>
            <a:r>
              <a:rPr lang="en-US"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Rot="1" noChangeAspect="1" noChangeArrowheads="1" noTextEdit="1"/>
          </p:cNvSpPr>
          <p:nvPr>
            <p:ph type="sldImg"/>
          </p:nvPr>
        </p:nvSpPr>
        <p:spPr/>
      </p:sp>
      <p:sp>
        <p:nvSpPr>
          <p:cNvPr id="26726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p:sp>
      <p:sp>
        <p:nvSpPr>
          <p:cNvPr id="269314" name="Rectangle 3"/>
          <p:cNvSpPr>
            <a:spLocks noGrp="1" noChangeArrowheads="1"/>
          </p:cNvSpPr>
          <p:nvPr>
            <p:ph type="body" idx="1"/>
          </p:nvPr>
        </p:nvSpPr>
        <p:spPr>
          <a:noFill/>
        </p:spPr>
        <p:txBody>
          <a:bodyPr/>
          <a:lstStyle/>
          <a:p>
            <a:r>
              <a:rPr lang="en-US" dirty="0" smtClean="0">
                <a:effectLst/>
              </a:rPr>
              <a:t>See for example </a:t>
            </a:r>
          </a:p>
          <a:p>
            <a:r>
              <a:rPr lang="en-US" dirty="0" smtClean="0">
                <a:effectLst/>
              </a:rPr>
              <a:t>1. </a:t>
            </a:r>
          </a:p>
          <a:p>
            <a:r>
              <a:rPr lang="en-US" dirty="0" err="1" smtClean="0">
                <a:effectLst/>
              </a:rPr>
              <a:t>Widiger</a:t>
            </a:r>
            <a:r>
              <a:rPr lang="en-US" dirty="0" smtClean="0">
                <a:effectLst/>
              </a:rPr>
              <a:t> TA. DSM-4 Sourcebook. American Psychiatric Pub; 1994. </a:t>
            </a:r>
          </a:p>
          <a:p>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ChangeArrowheads="1" noTextEdit="1"/>
          </p:cNvSpPr>
          <p:nvPr>
            <p:ph type="sldImg"/>
          </p:nvPr>
        </p:nvSpPr>
        <p:spPr/>
      </p:sp>
      <p:sp>
        <p:nvSpPr>
          <p:cNvPr id="271362"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smtClean="0"/>
              <a:t> </a:t>
            </a:r>
            <a:r>
              <a:rPr lang="de-DE" sz="1200" i="1" dirty="0" smtClean="0"/>
              <a:t>Note:The following selection of slides must be revised for teaching if future versions bring changes.</a:t>
            </a:r>
            <a:br>
              <a:rPr lang="de-DE" sz="1200" i="1" dirty="0" smtClean="0"/>
            </a:br>
            <a:endParaRPr lang="de-DE" i="1" dirty="0" smtClean="0"/>
          </a:p>
          <a:p>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D21F29F1-610A-45A5-8BBF-08172B77B251}" type="slidenum">
              <a:rPr lang="en-GB" smtClean="0">
                <a:solidFill>
                  <a:schemeClr val="tx1"/>
                </a:solidFill>
                <a:latin typeface="Arial" pitchFamily="34" charset="0"/>
              </a:rPr>
              <a:pPr eaLnBrk="1" hangingPunct="1">
                <a:buSzPct val="45000"/>
                <a:buFont typeface="Wingdings" pitchFamily="2" charset="2"/>
                <a:buNone/>
                <a:defRPr/>
              </a:pPr>
              <a:t>24</a:t>
            </a:fld>
            <a:endParaRPr lang="en-GB" dirty="0" smtClean="0">
              <a:solidFill>
                <a:schemeClr val="tx1"/>
              </a:solidFill>
              <a:latin typeface="Arial" pitchFamily="34" charset="0"/>
            </a:endParaRPr>
          </a:p>
        </p:txBody>
      </p:sp>
      <p:sp>
        <p:nvSpPr>
          <p:cNvPr id="273410" name="Rectangle 2"/>
          <p:cNvSpPr>
            <a:spLocks noGrp="1" noRot="1" noChangeAspect="1" noChangeArrowheads="1" noTextEdit="1"/>
          </p:cNvSpPr>
          <p:nvPr>
            <p:ph type="sldImg"/>
          </p:nvPr>
        </p:nvSpPr>
        <p:spPr/>
      </p:sp>
      <p:sp>
        <p:nvSpPr>
          <p:cNvPr id="273411" name="Rectangle 3"/>
          <p:cNvSpPr>
            <a:spLocks noGrp="1" noChangeArrowheads="1"/>
          </p:cNvSpPr>
          <p:nvPr>
            <p:ph type="body" idx="1"/>
          </p:nvPr>
        </p:nvSpPr>
        <p:spPr>
          <a:noFill/>
        </p:spPr>
        <p:txBody>
          <a:bodyPr/>
          <a:lstStyle/>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dirty="0" smtClean="0"/>
              <a:t>Note: Examiners have to decide for one system, dependent on common local usage. ICD 10 might be favored, as physical disorders can also be coded here. </a:t>
            </a:r>
          </a:p>
          <a:p>
            <a:pPr eaLnBrk="1" hangingPunct="1"/>
            <a:r>
              <a:rPr lang="en-US" dirty="0" smtClean="0"/>
              <a:t> .</a:t>
            </a:r>
          </a:p>
          <a:p>
            <a:pPr marL="0" indent="0" eaLnBrk="1" hangingPunct="1">
              <a:buFont typeface="Arial" charset="0"/>
              <a:buNone/>
            </a:pPr>
            <a:r>
              <a:rPr lang="en-US" dirty="0" smtClean="0"/>
              <a:t>* World Health </a:t>
            </a:r>
            <a:r>
              <a:rPr lang="en-US" dirty="0" err="1" smtClean="0"/>
              <a:t>Organisation</a:t>
            </a:r>
            <a:endParaRPr lang="en-US" dirty="0" smtClean="0"/>
          </a:p>
          <a:p>
            <a:pPr marL="0" indent="0" eaLnBrk="1" hangingPunct="1">
              <a:buFont typeface="Arial" charset="0"/>
              <a:buNone/>
            </a:pPr>
            <a:r>
              <a:rPr lang="en-US" dirty="0" smtClean="0"/>
              <a:t>** </a:t>
            </a:r>
            <a:r>
              <a:rPr lang="en-GB" dirty="0" smtClean="0"/>
              <a:t>Disorders of Extreme Stress Not Otherwise Specified (DESNOES) or Complex PTSD characterised by additional symptoms such as shame or guilt feelings</a:t>
            </a:r>
            <a:endParaRPr lang="en-US" dirty="0" smtClean="0"/>
          </a:p>
          <a:p>
            <a:pPr marL="0" indent="0" eaLnBrk="1" hangingPunct="1">
              <a:buFont typeface="Arial" charset="0"/>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6E2CF117-F633-4576-B4B4-F80E9F3C42B9}" type="slidenum">
              <a:rPr lang="en-GB" sz="1200">
                <a:solidFill>
                  <a:schemeClr val="tx1"/>
                </a:solidFill>
              </a:rPr>
              <a:pPr eaLnBrk="1" hangingPunct="1"/>
              <a:t>25</a:t>
            </a:fld>
            <a:endParaRPr lang="en-GB" sz="1200">
              <a:solidFill>
                <a:schemeClr val="tx1"/>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ChangeArrowheads="1" noTextEdit="1"/>
          </p:cNvSpPr>
          <p:nvPr>
            <p:ph type="sldImg"/>
          </p:nvPr>
        </p:nvSpPr>
        <p:spPr/>
      </p:sp>
      <p:sp>
        <p:nvSpPr>
          <p:cNvPr id="275458" name="Rectangle 3"/>
          <p:cNvSpPr>
            <a:spLocks noGrp="1" noChangeArrowheads="1"/>
          </p:cNvSpPr>
          <p:nvPr>
            <p:ph type="body" idx="1"/>
          </p:nvPr>
        </p:nvSpPr>
        <p:spPr>
          <a:noFill/>
        </p:spPr>
        <p:txBody>
          <a:bodyPr/>
          <a:lstStyle/>
          <a:p>
            <a:r>
              <a:rPr lang="de-DE" dirty="0" smtClean="0"/>
              <a:t>See also </a:t>
            </a:r>
            <a:r>
              <a:rPr lang="en-US" dirty="0" smtClean="0">
                <a:effectLst/>
              </a:rPr>
              <a:t>1. </a:t>
            </a:r>
          </a:p>
          <a:p>
            <a:r>
              <a:rPr lang="en-US" dirty="0" smtClean="0">
                <a:effectLst/>
              </a:rPr>
              <a:t>Wenzel T. Forensic evaluation of sequels to torture. Current Opinion in Psychiatry. 2002;15(6):611–5. </a:t>
            </a:r>
          </a:p>
          <a:p>
            <a:endParaRPr lang="de-D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p:sp>
      <p:sp>
        <p:nvSpPr>
          <p:cNvPr id="277506" name="Rectangle 3"/>
          <p:cNvSpPr>
            <a:spLocks noGrp="1" noChangeArrowheads="1"/>
          </p:cNvSpPr>
          <p:nvPr>
            <p:ph type="body" idx="1"/>
          </p:nvPr>
        </p:nvSpPr>
        <p:spPr>
          <a:noFill/>
        </p:spPr>
        <p:txBody>
          <a:bodyPr/>
          <a:lstStyle/>
          <a:p>
            <a:r>
              <a:rPr lang="de-DE" dirty="0" smtClean="0"/>
              <a:t>See for example </a:t>
            </a:r>
          </a:p>
          <a:p>
            <a:r>
              <a:rPr lang="de-AT" dirty="0" smtClean="0">
                <a:effectLst/>
              </a:rPr>
              <a:t>1. </a:t>
            </a:r>
          </a:p>
          <a:p>
            <a:r>
              <a:rPr lang="de-AT" dirty="0" smtClean="0">
                <a:effectLst/>
              </a:rPr>
              <a:t>Crocq M-A, Crocq L. From shell shock and war neurosis to posttraumatic stress disorder: a history of psychotraumatology. Dialogues Clin Neurosci. 2000 März;2(1):47–55. </a:t>
            </a:r>
          </a:p>
          <a:p>
            <a:endParaRPr 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FD9EF8A4-0773-4488-AD81-18AD791A273C}" type="slidenum">
              <a:rPr lang="en-GB" sz="1200">
                <a:solidFill>
                  <a:schemeClr val="tx1"/>
                </a:solidFill>
              </a:rPr>
              <a:pPr eaLnBrk="1" hangingPunct="1"/>
              <a:t>28</a:t>
            </a:fld>
            <a:endParaRPr lang="en-GB" sz="120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u="sng" smtClean="0"/>
              <a:t>Note: </a:t>
            </a:r>
            <a:r>
              <a:rPr lang="en-US" smtClean="0"/>
              <a:t>Research criteria of ICD 10 have been published separately and are more detailed and “operationalized” (contain precise criteria when a diagnosis can be given).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A97B1955-87A5-45FD-8EF4-F88ECC1AC030}" type="slidenum">
              <a:rPr lang="en-GB" sz="1200">
                <a:solidFill>
                  <a:schemeClr val="tx1"/>
                </a:solidFill>
              </a:rPr>
              <a:pPr eaLnBrk="1" hangingPunct="1"/>
              <a:t>29</a:t>
            </a:fld>
            <a:endParaRPr lang="en-GB" sz="1200">
              <a:solidFill>
                <a:schemeClr val="tx1"/>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GB" u="sng" dirty="0" smtClean="0"/>
              <a:t>Lit: </a:t>
            </a:r>
            <a:br>
              <a:rPr lang="en-GB" u="sng" dirty="0" smtClean="0"/>
            </a:br>
            <a:r>
              <a:rPr lang="en-GB" dirty="0" smtClean="0"/>
              <a:t>Journal of Consulting and Clinical Psychology: 1999, Vol.. 67, No. 1. 3-12, Disorders of Extreme Stress Following War-Zone Military Trauma: Associated Features of Posttraumatic Stress Disorder or Comorbid but Distinct Syndromes?, Julian D. Ford .</a:t>
            </a:r>
          </a:p>
          <a:p>
            <a:pPr eaLnBrk="1" hangingPunct="1"/>
            <a:r>
              <a:rPr lang="en-GB" u="sng" dirty="0" smtClean="0"/>
              <a:t>Note:</a:t>
            </a:r>
          </a:p>
          <a:p>
            <a:pPr eaLnBrk="1" hangingPunct="1"/>
            <a:r>
              <a:rPr lang="en-GB" dirty="0" smtClean="0"/>
              <a:t>The following diagnostic questionnaires and schedules include Complex/DESNOES or “DSM IV associated symptom” parts :</a:t>
            </a:r>
          </a:p>
          <a:p>
            <a:pPr eaLnBrk="1" hangingPunct="1"/>
            <a:endParaRPr lang="en-GB" dirty="0" smtClean="0"/>
          </a:p>
          <a:p>
            <a:pPr eaLnBrk="1" hangingPunct="1"/>
            <a:r>
              <a:rPr lang="en-GB" dirty="0" smtClean="0"/>
              <a:t>CAPS</a:t>
            </a:r>
          </a:p>
          <a:p>
            <a:pPr eaLnBrk="1" hangingPunct="1"/>
            <a:r>
              <a:rPr lang="en-GB" dirty="0" smtClean="0"/>
              <a:t>Harvard Trauma Questionnaire</a:t>
            </a:r>
          </a:p>
          <a:p>
            <a:pPr eaLnBrk="1" hangingPunct="1"/>
            <a:r>
              <a:rPr lang="en-GB" dirty="0" smtClean="0"/>
              <a:t>(see slides)</a:t>
            </a:r>
          </a:p>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p:sp>
      <p:sp>
        <p:nvSpPr>
          <p:cNvPr id="23449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C0600EA1-C07B-46FC-BE25-08B58355565C}" type="slidenum">
              <a:rPr lang="en-GB" smtClean="0">
                <a:solidFill>
                  <a:schemeClr val="tx1"/>
                </a:solidFill>
                <a:latin typeface="Arial" pitchFamily="34" charset="0"/>
              </a:rPr>
              <a:pPr eaLnBrk="1" hangingPunct="1">
                <a:buSzPct val="45000"/>
                <a:buFont typeface="Wingdings" pitchFamily="2" charset="2"/>
                <a:buNone/>
                <a:defRPr/>
              </a:pPr>
              <a:t>30</a:t>
            </a:fld>
            <a:endParaRPr lang="en-GB" dirty="0" smtClean="0">
              <a:solidFill>
                <a:schemeClr val="tx1"/>
              </a:solidFill>
              <a:latin typeface="Arial" pitchFamily="34" charset="0"/>
            </a:endParaRPr>
          </a:p>
        </p:txBody>
      </p:sp>
      <p:sp>
        <p:nvSpPr>
          <p:cNvPr id="279554" name="Rectangle 2"/>
          <p:cNvSpPr>
            <a:spLocks noGrp="1" noRot="1" noChangeAspect="1" noChangeArrowheads="1" noTextEdit="1"/>
          </p:cNvSpPr>
          <p:nvPr>
            <p:ph type="sldImg"/>
          </p:nvPr>
        </p:nvSpPr>
        <p:spPr/>
      </p:sp>
      <p:sp>
        <p:nvSpPr>
          <p:cNvPr id="279555" name="Rectangle 3"/>
          <p:cNvSpPr>
            <a:spLocks noGrp="1" noChangeArrowheads="1"/>
          </p:cNvSpPr>
          <p:nvPr>
            <p:ph type="body" idx="1"/>
          </p:nvPr>
        </p:nvSpPr>
        <p:spPr>
          <a:xfrm>
            <a:off x="914400" y="4343400"/>
            <a:ext cx="5029200" cy="4114800"/>
          </a:xfrm>
          <a:noFill/>
        </p:spPr>
        <p:txBody>
          <a:bodyPr/>
          <a:lstStyle/>
          <a:p>
            <a:pPr eaLnBrk="1" hangingPunct="1"/>
            <a:r>
              <a:rPr lang="de-AT" dirty="0" smtClean="0"/>
              <a:t>Note: disorders can develop independently, - you can develop PTSD without prior Acute Stress Disorder, PTSD might but must not proceed </a:t>
            </a:r>
            <a:r>
              <a:rPr lang="de-DE" dirty="0" smtClean="0">
                <a:solidFill>
                  <a:srgbClr val="FF5050"/>
                </a:solidFill>
              </a:rPr>
              <a:t>Personality change after catastrophic experience .</a:t>
            </a:r>
            <a:endParaRPr lang="de-AT" dirty="0" smtClean="0">
              <a:solidFill>
                <a:srgbClr val="FF5050"/>
              </a:solidFill>
            </a:endParaRPr>
          </a:p>
          <a:p>
            <a:pPr eaLnBrk="1" hangingPunct="1"/>
            <a:endParaRPr lang="de-AT" dirty="0" smtClean="0"/>
          </a:p>
          <a:p>
            <a:pPr eaLnBrk="1" hangingPunct="1"/>
            <a:r>
              <a:rPr lang="de-AT" dirty="0" smtClean="0"/>
              <a:t>DSM IV Criteria</a:t>
            </a:r>
            <a:r>
              <a:rPr lang="de-AT" baseline="0" dirty="0" smtClean="0"/>
              <a:t> for PTSD</a:t>
            </a:r>
            <a:br>
              <a:rPr lang="de-AT" baseline="0" dirty="0" smtClean="0"/>
            </a:br>
            <a:endParaRPr lang="de-AT" dirty="0" smtClean="0"/>
          </a:p>
          <a:p>
            <a:r>
              <a:rPr lang="en-US" b="1" dirty="0" smtClean="0"/>
              <a:t>Criterion A: stressor </a:t>
            </a:r>
          </a:p>
          <a:p>
            <a:r>
              <a:rPr lang="en-US" dirty="0" smtClean="0"/>
              <a:t>The person has been exposed to a traumatic event in which both of the following have been present: </a:t>
            </a:r>
          </a:p>
          <a:p>
            <a:r>
              <a:rPr lang="en-US" dirty="0" smtClean="0"/>
              <a:t>The person has experienced, witnessed, or been confronted with an event or events that involve actual or threatened death or serious injury, or a threat to the physical integrity of oneself or others. </a:t>
            </a:r>
          </a:p>
          <a:p>
            <a:r>
              <a:rPr lang="en-US" dirty="0" smtClean="0"/>
              <a:t>The person's response involved intense </a:t>
            </a:r>
            <a:r>
              <a:rPr lang="en-US" dirty="0" err="1" smtClean="0"/>
              <a:t>fear,helplessness</a:t>
            </a:r>
            <a:r>
              <a:rPr lang="en-US" dirty="0" smtClean="0"/>
              <a:t>, or horror. Note: in children, it may be expressed instead by disorganized or agitated behavior. </a:t>
            </a:r>
          </a:p>
          <a:p>
            <a:r>
              <a:rPr lang="en-US" b="1" dirty="0" smtClean="0"/>
              <a:t>Criterion B: intrusive recollection </a:t>
            </a:r>
          </a:p>
          <a:p>
            <a:r>
              <a:rPr lang="en-US" dirty="0" smtClean="0"/>
              <a:t>The traumatic event is persistently re-experienced in at least one of the following ways: </a:t>
            </a:r>
          </a:p>
          <a:p>
            <a:r>
              <a:rPr lang="en-US" dirty="0" smtClean="0"/>
              <a:t>Recurrent and intrusive distressing recollections of the event, including images, thoughts, or perceptions. Note: in young children, repetitive play may occur in which themes or aspects of the trauma are expressed. </a:t>
            </a:r>
          </a:p>
          <a:p>
            <a:r>
              <a:rPr lang="en-US" dirty="0" smtClean="0"/>
              <a:t>Recurrent distressing dreams of the event. Note: in children, there may be frightening dreams without recognizable content </a:t>
            </a:r>
          </a:p>
          <a:p>
            <a:r>
              <a:rPr lang="en-US" dirty="0" smtClean="0"/>
              <a:t>Acting or feeling as if the traumatic event were recurring (includes a sense of reliving the experience, illusions, hallucinations, and dissociative flashback </a:t>
            </a:r>
            <a:r>
              <a:rPr lang="en-US" dirty="0" err="1" smtClean="0"/>
              <a:t>episodes,including</a:t>
            </a:r>
            <a:r>
              <a:rPr lang="en-US" dirty="0" smtClean="0"/>
              <a:t> those that occur upon awakening or when intoxicated). Note: in children, trauma-specific reenactment may occur. </a:t>
            </a:r>
          </a:p>
          <a:p>
            <a:r>
              <a:rPr lang="en-US" dirty="0" smtClean="0"/>
              <a:t>Intense psychological distress at exposure to internal or external cues that symbolize or resemble an aspect of the traumatic event. </a:t>
            </a:r>
          </a:p>
          <a:p>
            <a:r>
              <a:rPr lang="en-US" dirty="0" smtClean="0"/>
              <a:t>Physiologic reactivity upon exposure to internal or external cues that symbolize or resemble an aspect of the traumatic event </a:t>
            </a:r>
          </a:p>
          <a:p>
            <a:r>
              <a:rPr lang="en-US" b="1" dirty="0" smtClean="0"/>
              <a:t>Criterion C: avoidant/numbing </a:t>
            </a:r>
          </a:p>
          <a:p>
            <a:r>
              <a:rPr lang="en-US" dirty="0" smtClean="0"/>
              <a:t>Persistent avoidance of stimuli associated with the trauma and numbing of general responsiveness (not present before the trauma), as indicated by at least three of the following: </a:t>
            </a:r>
          </a:p>
          <a:p>
            <a:r>
              <a:rPr lang="en-US" dirty="0" smtClean="0"/>
              <a:t>Efforts to avoid thoughts, feelings, or conversations associated with the trauma </a:t>
            </a:r>
          </a:p>
          <a:p>
            <a:r>
              <a:rPr lang="en-US" dirty="0" smtClean="0"/>
              <a:t>Efforts to avoid activities, places, or people that arouse recollections of the trauma </a:t>
            </a:r>
          </a:p>
          <a:p>
            <a:r>
              <a:rPr lang="en-US" dirty="0" smtClean="0"/>
              <a:t>Inability to recall an important aspect of the trauma </a:t>
            </a:r>
          </a:p>
          <a:p>
            <a:r>
              <a:rPr lang="en-US" dirty="0" smtClean="0"/>
              <a:t>Markedly diminished interest or participation in significant activities </a:t>
            </a:r>
          </a:p>
          <a:p>
            <a:r>
              <a:rPr lang="en-US" dirty="0" smtClean="0"/>
              <a:t>Feeling of detachment or estrangement from others </a:t>
            </a:r>
          </a:p>
          <a:p>
            <a:r>
              <a:rPr lang="en-US" dirty="0" smtClean="0"/>
              <a:t>Restricted range of affect (e.g., unable to have loving feelings) </a:t>
            </a:r>
          </a:p>
          <a:p>
            <a:r>
              <a:rPr lang="en-US" dirty="0" smtClean="0"/>
              <a:t>Sense of foreshortened future (e.g., does not expect to have a career, marriage, children, or a normal life span) </a:t>
            </a:r>
          </a:p>
          <a:p>
            <a:r>
              <a:rPr lang="en-US" b="1" dirty="0" smtClean="0"/>
              <a:t>Criterion D: hyper-arousal </a:t>
            </a:r>
          </a:p>
          <a:p>
            <a:r>
              <a:rPr lang="en-US" dirty="0" smtClean="0"/>
              <a:t>Persistent symptoms of increasing arousal (not present before the trauma), indicated by at least two of the following: </a:t>
            </a:r>
          </a:p>
          <a:p>
            <a:r>
              <a:rPr lang="en-US" dirty="0" smtClean="0"/>
              <a:t>Difficulty falling or staying asleep </a:t>
            </a:r>
          </a:p>
          <a:p>
            <a:r>
              <a:rPr lang="en-US" dirty="0" smtClean="0"/>
              <a:t>Irritability or outbursts of anger </a:t>
            </a:r>
          </a:p>
          <a:p>
            <a:r>
              <a:rPr lang="en-US" dirty="0" smtClean="0"/>
              <a:t>Difficulty concentrating </a:t>
            </a:r>
          </a:p>
          <a:p>
            <a:r>
              <a:rPr lang="en-US" dirty="0" smtClean="0"/>
              <a:t>Hyper-vigilance </a:t>
            </a:r>
          </a:p>
          <a:p>
            <a:r>
              <a:rPr lang="en-US" dirty="0" smtClean="0"/>
              <a:t>Exaggerated startle response </a:t>
            </a:r>
          </a:p>
          <a:p>
            <a:r>
              <a:rPr lang="en-US" b="1" dirty="0" smtClean="0"/>
              <a:t>Criterion E: duration </a:t>
            </a:r>
          </a:p>
          <a:p>
            <a:r>
              <a:rPr lang="en-US" dirty="0" smtClean="0"/>
              <a:t>Duration of the disturbance (symptoms in B, C, and D) is more than one month. </a:t>
            </a:r>
          </a:p>
          <a:p>
            <a:r>
              <a:rPr lang="en-US" b="1" dirty="0" smtClean="0"/>
              <a:t>Criterion F: functional significance </a:t>
            </a:r>
          </a:p>
          <a:p>
            <a:r>
              <a:rPr lang="en-US" dirty="0" smtClean="0"/>
              <a:t>The disturbance causes clinically significant distress or impairment in social, occupational, or other important areas of functioning. </a:t>
            </a:r>
          </a:p>
          <a:p>
            <a:r>
              <a:rPr lang="en-US" b="1" dirty="0" smtClean="0"/>
              <a:t>Specify if: </a:t>
            </a:r>
          </a:p>
          <a:p>
            <a:r>
              <a:rPr lang="en-US" dirty="0" smtClean="0"/>
              <a:t>Acute: if duration of symptoms is less than three months </a:t>
            </a:r>
          </a:p>
          <a:p>
            <a:r>
              <a:rPr lang="en-US" dirty="0" smtClean="0"/>
              <a:t>Chronic: if duration of symptoms is three months or more </a:t>
            </a:r>
          </a:p>
          <a:p>
            <a:r>
              <a:rPr lang="en-US" b="1" dirty="0" smtClean="0"/>
              <a:t>Specify if: </a:t>
            </a:r>
          </a:p>
          <a:p>
            <a:r>
              <a:rPr lang="en-US" dirty="0" smtClean="0"/>
              <a:t>With or Without delay onset: Onset of symptoms at least six months after the stressor </a:t>
            </a:r>
          </a:p>
          <a:p>
            <a:r>
              <a:rPr lang="en-US" b="1" dirty="0" smtClean="0"/>
              <a:t>References </a:t>
            </a:r>
          </a:p>
          <a:p>
            <a:r>
              <a:rPr lang="en-US" dirty="0" smtClean="0"/>
              <a:t>American Psychiatric Association. (2000). Diagnostic and statistical manual of mental disorders (Revised 4th ed.). Washington, DC: Author. </a:t>
            </a:r>
          </a:p>
          <a:p>
            <a:pPr eaLnBrk="1" hangingPunct="1"/>
            <a:endParaRPr lang="de-AT"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76C8B331-14F6-4630-8029-5A1D7D604983}" type="slidenum">
              <a:rPr lang="en-GB" sz="1200">
                <a:solidFill>
                  <a:schemeClr val="tx1"/>
                </a:solidFill>
              </a:rPr>
              <a:pPr eaLnBrk="1" hangingPunct="1"/>
              <a:t>31</a:t>
            </a:fld>
            <a:endParaRPr lang="en-GB" sz="1200">
              <a:solidFill>
                <a:schemeClr val="tx1"/>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en-US" dirty="0" smtClean="0"/>
              <a:t>Codes might be used to document the background of injuries in ICD 10. </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p:sp>
      <p:sp>
        <p:nvSpPr>
          <p:cNvPr id="28160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A0CC1BEA-DBF7-4AD5-A619-C4A3FF6FE245}" type="slidenum">
              <a:rPr lang="en-GB" sz="1200">
                <a:solidFill>
                  <a:schemeClr val="tx1"/>
                </a:solidFill>
              </a:rPr>
              <a:pPr eaLnBrk="1" hangingPunct="1"/>
              <a:t>33</a:t>
            </a:fld>
            <a:endParaRPr lang="en-GB" sz="1200">
              <a:solidFill>
                <a:schemeClr val="tx1"/>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de-DE" sz="1000" smtClean="0"/>
              <a:t>F62.0 Enduring personality change after catastrophic experience   Enduring personality change, present for at least two years, may follow exposure to catastrophic stress.   The stress must be so extreme that it is not necessary to consider personal vulnerability in order to explain its profound effect on the personality.   The disorder is characterized by a hostile or distrustful attitude toward the world, social withdrawal, feelings of emptiness or hopelessness, a chronic feeling of "being on edge" as if constantly threatened, and estrangement.   Post-traumatic stress disorder(F43.1) may precede this type of personality change.   Personality change after concentration camp experiences   Personality change after disaster   Personality change after captivity with an imminent possibility of being killed   Personality change after exposure to life-threatening situations such as being a victim of terrorism   Personality change after torture   Exclusion : post-traumatic stress disorder(F43.1)   F62.0 Enduring personality change after catastrophic experience   Enduring personality change, present for at least two years, may follow exposure to catastrophic stress.   The stress must be so extreme that it is not necessary to consider personal vulnerability in order to explain its profound effect on the personality.   The disorder is characterized by a hostile or distrustful attitude toward the world, social withdrawal, feelings of emptiness or hopelessness, a chronic feeling of "being on edge" as if constantly threatened, and estrangement.   Post-traumatic stress disorder(F43.1) may precede this type of personality change.   Personality change after concentration camp expe!!!!!!!!!!!!!!riences   Personality change after disaster   Personality change after captivity with an imminent possibility of being killed   Personality change after exposure to life-threatening situations such as being a victim of terrorism   Personality change after torture   Exclusion : post-traumatic stress disorder(F43.1)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61E78F7D-E568-4709-A2E6-E9D2F2537CC1}" type="slidenum">
              <a:rPr lang="en-GB" smtClean="0">
                <a:solidFill>
                  <a:schemeClr val="tx1"/>
                </a:solidFill>
                <a:latin typeface="Arial" pitchFamily="34" charset="0"/>
              </a:rPr>
              <a:pPr eaLnBrk="1" hangingPunct="1">
                <a:buSzPct val="45000"/>
                <a:buFont typeface="Wingdings" pitchFamily="2" charset="2"/>
                <a:buNone/>
                <a:defRPr/>
              </a:pPr>
              <a:t>34</a:t>
            </a:fld>
            <a:endParaRPr lang="en-GB" dirty="0" smtClean="0">
              <a:solidFill>
                <a:schemeClr val="tx1"/>
              </a:solidFill>
              <a:latin typeface="Arial" pitchFamily="34" charset="0"/>
            </a:endParaRPr>
          </a:p>
        </p:txBody>
      </p:sp>
      <p:sp>
        <p:nvSpPr>
          <p:cNvPr id="283650" name="Rectangle 2"/>
          <p:cNvSpPr>
            <a:spLocks noGrp="1" noRot="1" noChangeAspect="1" noChangeArrowheads="1" noTextEdit="1"/>
          </p:cNvSpPr>
          <p:nvPr>
            <p:ph type="sldImg"/>
          </p:nvPr>
        </p:nvSpPr>
        <p:spPr/>
      </p:sp>
      <p:sp>
        <p:nvSpPr>
          <p:cNvPr id="283651" name="Rectangle 3"/>
          <p:cNvSpPr>
            <a:spLocks noGrp="1" noChangeArrowheads="1"/>
          </p:cNvSpPr>
          <p:nvPr>
            <p:ph type="body" idx="1"/>
          </p:nvPr>
        </p:nvSpPr>
        <p:spPr>
          <a:noFill/>
        </p:spPr>
        <p:txBody>
          <a:bodyPr/>
          <a:lstStyle/>
          <a:p>
            <a:pPr eaLnBrk="1" hangingPunct="1"/>
            <a:r>
              <a:rPr lang="en-US" dirty="0" smtClean="0"/>
              <a:t>It is recommended that examiners frequently giving expertise should obtain a copy of ICD 10 and chapter V (mental health), that is available in most common languages. A list of diagnoses is supplied separately.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p:sp>
      <p:sp>
        <p:nvSpPr>
          <p:cNvPr id="28569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p:sp>
      <p:sp>
        <p:nvSpPr>
          <p:cNvPr id="28774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p:sp>
      <p:sp>
        <p:nvSpPr>
          <p:cNvPr id="289794"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p:sp>
      <p:sp>
        <p:nvSpPr>
          <p:cNvPr id="291842" name="Rectangle 3"/>
          <p:cNvSpPr>
            <a:spLocks noGrp="1" noChangeArrowheads="1"/>
          </p:cNvSpPr>
          <p:nvPr>
            <p:ph type="body" idx="1"/>
          </p:nvPr>
        </p:nvSpPr>
        <p:spPr>
          <a:noFill/>
        </p:spPr>
        <p:txBody>
          <a:bodyPr/>
          <a:lstStyle/>
          <a:p>
            <a:r>
              <a:rPr lang="de-DE" dirty="0" smtClean="0"/>
              <a:t>Present</a:t>
            </a:r>
            <a:r>
              <a:rPr lang="de-DE" baseline="0" dirty="0" smtClean="0"/>
              <a:t> European Framework Decisions on Support for Victims of Crime underline the obligation to avoid undue stress in victims. Torture victims should be considered in this context.</a:t>
            </a:r>
          </a:p>
          <a:p>
            <a:endParaRPr lang="de-DE" baseline="0" dirty="0" smtClean="0"/>
          </a:p>
          <a:p>
            <a:r>
              <a:rPr lang="en-GB" b="1" dirty="0" smtClean="0"/>
              <a:t>Standing of victims in criminal proceedings</a:t>
            </a:r>
          </a:p>
          <a:p>
            <a:r>
              <a:rPr lang="en-GB" dirty="0" smtClean="0"/>
              <a:t>The framework decision provides for minimum rights for crime victims to be exercised in relation to criminal proceedings. It sets out provisions whereby victims are guaranteed the right to be heard, the opportunity to participate in the procedures (also when the offence was committed in another Member State), protection, compensation and access to mediation and to any relevant information.</a:t>
            </a:r>
          </a:p>
          <a:p>
            <a:r>
              <a:rPr lang="en-GB" b="1" dirty="0" smtClean="0"/>
              <a:t>ACT</a:t>
            </a:r>
          </a:p>
          <a:p>
            <a:r>
              <a:rPr lang="en-GB" dirty="0" smtClean="0"/>
              <a:t>Council Framework Decision </a:t>
            </a:r>
            <a:r>
              <a:rPr lang="en-GB" dirty="0" smtClean="0">
                <a:hlinkClick r:id="rId3" tooltip="2001/220/JHA"/>
              </a:rPr>
              <a:t>2001/220/JHA</a:t>
            </a:r>
            <a:r>
              <a:rPr lang="en-GB" dirty="0" smtClean="0"/>
              <a:t> of 15 March 2001 on the standing of victims in criminal proceedings.</a:t>
            </a:r>
          </a:p>
          <a:p>
            <a:r>
              <a:rPr lang="en-GB" b="1" dirty="0" smtClean="0"/>
              <a:t>SUMMARY</a:t>
            </a:r>
          </a:p>
          <a:p>
            <a:r>
              <a:rPr lang="en-GB" dirty="0" smtClean="0"/>
              <a:t>The framework decision provides for the </a:t>
            </a:r>
            <a:r>
              <a:rPr lang="en-GB" b="1" dirty="0" smtClean="0"/>
              <a:t>assistance of crime victims</a:t>
            </a:r>
            <a:r>
              <a:rPr lang="en-GB" dirty="0" smtClean="0"/>
              <a:t> before, during and after criminal proceedings. Member States must guarantee that the dignity of victims is respected and that their rights are recognised throughout the proceedings. Especially vulnerable victims must be treated in a manner that is most appropriate to their circumstances.</a:t>
            </a:r>
          </a:p>
          <a:p>
            <a:r>
              <a:rPr lang="en-GB" dirty="0" smtClean="0"/>
              <a:t>Crime victims are to have </a:t>
            </a:r>
            <a:r>
              <a:rPr lang="en-GB" b="1" dirty="0" smtClean="0"/>
              <a:t>the possibility of being heard</a:t>
            </a:r>
            <a:r>
              <a:rPr lang="en-GB" dirty="0" smtClean="0"/>
              <a:t> during proceedings as well as of </a:t>
            </a:r>
            <a:r>
              <a:rPr lang="en-GB" b="1" dirty="0" smtClean="0"/>
              <a:t>supplying evidence</a:t>
            </a:r>
            <a:r>
              <a:rPr lang="en-GB" dirty="0" smtClean="0"/>
              <a:t>. However, authorities should be able to question victims only to the extent that is necessary for the criminal proceedings.</a:t>
            </a:r>
          </a:p>
          <a:p>
            <a:r>
              <a:rPr lang="en-GB" dirty="0" smtClean="0"/>
              <a:t>At the outset of their contact with law enforcement agencies, victims must be given </a:t>
            </a:r>
            <a:r>
              <a:rPr lang="en-GB" b="1" dirty="0" smtClean="0"/>
              <a:t>access to any information</a:t>
            </a:r>
            <a:r>
              <a:rPr lang="en-GB" dirty="0" smtClean="0"/>
              <a:t> relevant to the protection of their interests. This information must comprise at least the following:</a:t>
            </a:r>
          </a:p>
          <a:p>
            <a:r>
              <a:rPr lang="en-GB" dirty="0" smtClean="0"/>
              <a:t>types of support and services or organisations available for victims;</a:t>
            </a:r>
          </a:p>
          <a:p>
            <a:r>
              <a:rPr lang="en-GB" dirty="0" smtClean="0"/>
              <a:t>places and formalities for reporting an offence as well as the ensuing procedures;</a:t>
            </a:r>
          </a:p>
          <a:p>
            <a:r>
              <a:rPr lang="en-GB" dirty="0" smtClean="0"/>
              <a:t>conditions for obtaining protection;</a:t>
            </a:r>
          </a:p>
          <a:p>
            <a:r>
              <a:rPr lang="en-GB" dirty="0" smtClean="0"/>
              <a:t>conditions for access to legal or other advice and aid;</a:t>
            </a:r>
          </a:p>
          <a:p>
            <a:r>
              <a:rPr lang="en-GB" dirty="0" smtClean="0"/>
              <a:t>requirements for receiving compensation;</a:t>
            </a:r>
          </a:p>
          <a:p>
            <a:r>
              <a:rPr lang="en-GB" dirty="0" smtClean="0"/>
              <a:t>arrangements available for non-residents.</a:t>
            </a:r>
          </a:p>
          <a:p>
            <a:r>
              <a:rPr lang="en-GB" dirty="0" smtClean="0"/>
              <a:t>At the request of the victim, a Member State must provide information on the outcome of the complaint, the </a:t>
            </a:r>
            <a:r>
              <a:rPr lang="en-GB" dirty="0" err="1" smtClean="0"/>
              <a:t>ongoing</a:t>
            </a:r>
            <a:r>
              <a:rPr lang="en-GB" dirty="0" smtClean="0"/>
              <a:t> proceedings (excluding exceptional cases) and the sentence. The victim should also </a:t>
            </a:r>
            <a:r>
              <a:rPr lang="en-GB" b="1" dirty="0" smtClean="0"/>
              <a:t>be notified of the release</a:t>
            </a:r>
            <a:r>
              <a:rPr lang="en-GB" dirty="0" smtClean="0"/>
              <a:t> of the prosecuted or sentenced person if s/he presents a danger to the victim.</a:t>
            </a:r>
          </a:p>
          <a:p>
            <a:r>
              <a:rPr lang="en-GB" dirty="0" smtClean="0"/>
              <a:t>Member States should take steps similar to those taken for defendants to ensure that communication difficulties regarding understanding of and involvement in criminal proceedings are minimal for victims that have the status of witnesses or parties to the proceedings. Member States should also </a:t>
            </a:r>
            <a:r>
              <a:rPr lang="en-GB" b="1" dirty="0" smtClean="0"/>
              <a:t>reimburse their expenses</a:t>
            </a:r>
            <a:r>
              <a:rPr lang="en-GB" dirty="0" smtClean="0"/>
              <a:t> resulting from the participation in the proceedings.</a:t>
            </a:r>
          </a:p>
          <a:p>
            <a:r>
              <a:rPr lang="en-GB" dirty="0" smtClean="0"/>
              <a:t>If a serious risk of reprisal exists or if there is concrete evidence of a serious intent to intrude on the privacy of a victim or his/her family, the Member State concerned must provide for an </a:t>
            </a:r>
            <a:r>
              <a:rPr lang="en-GB" b="1" dirty="0" smtClean="0"/>
              <a:t>adequate level of protection</a:t>
            </a:r>
            <a:r>
              <a:rPr lang="en-GB" dirty="0" smtClean="0"/>
              <a:t>. This includes ensuring that;</a:t>
            </a:r>
          </a:p>
          <a:p>
            <a:r>
              <a:rPr lang="en-GB" dirty="0" smtClean="0"/>
              <a:t>measures may be adopted as part of the court proceedings to protect the privacy and photographic image of the victim and his/her family;</a:t>
            </a:r>
          </a:p>
          <a:p>
            <a:r>
              <a:rPr lang="en-GB" dirty="0" smtClean="0"/>
              <a:t>the victim is protected against contact with the offender on the premises of the court, provided that contact is not necessary for the proceedings;</a:t>
            </a:r>
          </a:p>
          <a:p>
            <a:r>
              <a:rPr lang="en-GB" dirty="0" smtClean="0"/>
              <a:t>a court decision may permit the victim needing protection to testify outside of open court.</a:t>
            </a:r>
          </a:p>
          <a:p>
            <a:r>
              <a:rPr lang="en-GB" dirty="0" smtClean="0"/>
              <a:t>Member States must ensure that decisions on the compensation of crime victims in criminal proceedings are taken within reasonable deadlines, and that measures are provided for </a:t>
            </a:r>
            <a:r>
              <a:rPr lang="en-GB" b="1" dirty="0" smtClean="0"/>
              <a:t>encouraging offenders to compensate</a:t>
            </a:r>
            <a:r>
              <a:rPr lang="en-GB" dirty="0" smtClean="0"/>
              <a:t>. Any recoverable property seized must be returned to the victims without undue delay, provided that they are not needed for the proceedings.</a:t>
            </a:r>
          </a:p>
          <a:p>
            <a:r>
              <a:rPr lang="en-GB" dirty="0" smtClean="0"/>
              <a:t>Member States should encourage </a:t>
            </a:r>
            <a:r>
              <a:rPr lang="en-GB" b="1" dirty="0" smtClean="0"/>
              <a:t>the use of mediation</a:t>
            </a:r>
            <a:r>
              <a:rPr lang="en-GB" dirty="0" smtClean="0"/>
              <a:t> between victims and offenders in cases where mediation is appropriate, and ensure that agreements concluded as a result are taken into consideration in criminal proceedings.</a:t>
            </a:r>
          </a:p>
          <a:p>
            <a:r>
              <a:rPr lang="en-GB" dirty="0" smtClean="0"/>
              <a:t>Difficulties arising from cases where a person is the victim of an offence in a Member State other than that where s/he is a resident must be minimised. To that end, Member States must ensure that the competent authorities may take the necessary measures, such as decide on the place for the victim to make a statement as well as make use of video conferencing and telephone conference calls to hear victims residing abroad (as provided by the </a:t>
            </a:r>
            <a:r>
              <a:rPr lang="en-GB" dirty="0" smtClean="0">
                <a:hlinkClick r:id="rId4"/>
              </a:rPr>
              <a:t>Convention on Mutual Assistance in Criminal Matters between the Member States of the European Union</a:t>
            </a:r>
            <a:r>
              <a:rPr lang="en-GB" dirty="0" smtClean="0"/>
              <a:t>). The victim should also be allowed to make a complaint in his/her </a:t>
            </a:r>
            <a:r>
              <a:rPr lang="en-GB" b="1" dirty="0" smtClean="0"/>
              <a:t>Member State of residence</a:t>
            </a:r>
            <a:r>
              <a:rPr lang="en-GB" dirty="0" smtClean="0"/>
              <a:t> instead of where the offence was committed.</a:t>
            </a:r>
          </a:p>
          <a:p>
            <a:r>
              <a:rPr lang="en-GB" dirty="0" smtClean="0"/>
              <a:t>In order to improve the protection of the interests of victims in criminal proceedings, </a:t>
            </a:r>
            <a:r>
              <a:rPr lang="en-GB" b="1" dirty="0" smtClean="0"/>
              <a:t>cooperation between Member States</a:t>
            </a:r>
            <a:r>
              <a:rPr lang="en-GB" dirty="0" smtClean="0"/>
              <a:t> should be developed further. In addition, Member States should foster the involvement of victim support systems and their provision of support and assistance for victims both during and after the proceedings. They should also foster the training of personnel who are involved in criminal proceedings or who are otherwise in contact with victims, namely of police officers and legal practitioners. Furthermore, Member States should take steps to prevent the secondary victimisation and pressuring of victims in criminal proceedings, with particular attention given to the facilities in venues where the proceedings may be initiated.</a:t>
            </a:r>
          </a:p>
          <a:p>
            <a:r>
              <a:rPr lang="en-GB" b="1" dirty="0" smtClean="0"/>
              <a:t>Background</a:t>
            </a:r>
            <a:r>
              <a:rPr lang="en-GB" dirty="0" smtClean="0"/>
              <a:t> </a:t>
            </a:r>
          </a:p>
          <a:p>
            <a:r>
              <a:rPr lang="en-GB" dirty="0" smtClean="0"/>
              <a:t>On 14 July 1999, the Commission adopted a communication on </a:t>
            </a:r>
            <a:r>
              <a:rPr lang="en-GB" dirty="0" smtClean="0">
                <a:hlinkClick r:id="rId5"/>
              </a:rPr>
              <a:t>the rights of crime victims</a:t>
            </a:r>
            <a:r>
              <a:rPr lang="en-GB" dirty="0" smtClean="0"/>
              <a:t>. Subsequently, the conclusions of the European Council meeting in Tampere on 15 and 16 October 1999 requested that minimum standards be established to protect crime victims, especially concerning access to justice and compensation of damages.</a:t>
            </a:r>
          </a:p>
          <a:p>
            <a:r>
              <a:rPr lang="en-GB" b="1" dirty="0" smtClean="0"/>
              <a:t>REFERENCES</a:t>
            </a:r>
          </a:p>
          <a:p>
            <a:r>
              <a:rPr lang="en-GB" dirty="0" err="1" smtClean="0"/>
              <a:t>ActEntry</a:t>
            </a:r>
            <a:r>
              <a:rPr lang="en-GB" dirty="0" smtClean="0"/>
              <a:t> into </a:t>
            </a:r>
            <a:r>
              <a:rPr lang="en-GB" dirty="0" err="1" smtClean="0"/>
              <a:t>forceDeadline</a:t>
            </a:r>
            <a:r>
              <a:rPr lang="en-GB" dirty="0" smtClean="0"/>
              <a:t> for transposition in the Member </a:t>
            </a:r>
            <a:r>
              <a:rPr lang="en-GB" dirty="0" err="1" smtClean="0"/>
              <a:t>StatesOfficial</a:t>
            </a:r>
            <a:r>
              <a:rPr lang="en-GB" dirty="0" smtClean="0"/>
              <a:t> Journal Framework Decision </a:t>
            </a:r>
            <a:r>
              <a:rPr lang="en-GB" dirty="0" smtClean="0">
                <a:hlinkClick r:id="rId3" tooltip="2001/220/JHA"/>
              </a:rPr>
              <a:t>2001/220/JHA</a:t>
            </a:r>
            <a:r>
              <a:rPr lang="en-GB" dirty="0" smtClean="0"/>
              <a:t> </a:t>
            </a:r>
          </a:p>
          <a:p>
            <a:r>
              <a:rPr lang="en-GB" dirty="0" smtClean="0"/>
              <a:t>22.3.2001</a:t>
            </a:r>
          </a:p>
          <a:p>
            <a:r>
              <a:rPr lang="en-GB" dirty="0" smtClean="0"/>
              <a:t>22.3.2002 (22.3.2004 for Articles 5 and 6; 22.3.2006 for Article 10)</a:t>
            </a:r>
          </a:p>
          <a:p>
            <a:r>
              <a:rPr lang="en-GB" dirty="0" smtClean="0"/>
              <a:t>OJ L 82 of 22.3.2001</a:t>
            </a:r>
          </a:p>
          <a:p>
            <a:r>
              <a:rPr lang="en-GB" b="1" dirty="0" smtClean="0"/>
              <a:t>RELATED ACTS</a:t>
            </a:r>
          </a:p>
          <a:p>
            <a:r>
              <a:rPr lang="en-GB" b="1" dirty="0" smtClean="0"/>
              <a:t>Report from the Commission of 20 April 2009 pursuant to Article 18 of the Council Framework Decision of 15 March 2001 on the standing of victims in criminal proceedings [</a:t>
            </a:r>
            <a:r>
              <a:rPr lang="en-GB" b="1" dirty="0" smtClean="0">
                <a:hlinkClick r:id="rId6" tooltip="COM(2009) 166"/>
              </a:rPr>
              <a:t>COM(2009) 166</a:t>
            </a:r>
            <a:r>
              <a:rPr lang="en-GB" b="1" dirty="0" smtClean="0"/>
              <a:t> final – Not published in the Official Journal].</a:t>
            </a:r>
            <a:br>
              <a:rPr lang="en-GB" b="1" dirty="0" smtClean="0"/>
            </a:br>
            <a:r>
              <a:rPr lang="en-GB" dirty="0" smtClean="0"/>
              <a:t>This report presents the implementation of the framework decision by 24 (out of 27) Member States as of 15 February 2008. The Commission notes that this implementation is unsatisfactory. None transposed the framework decision in a single piece of national legislation; instead, they referred back to existing or newly adopted national provisions. Furthermore, Member States implemented certain provisions through non-binding guidelines, charters and recommendations without any legal basis. Only a few Member States adopted new legislation to cover one or more of the articles.</a:t>
            </a:r>
            <a:br>
              <a:rPr lang="en-GB" dirty="0" smtClean="0"/>
            </a:br>
            <a:r>
              <a:rPr lang="en-GB" dirty="0" smtClean="0"/>
              <a:t>Consequently, the Commission encourages Member States to provide further information concerning implementation, as well as to enact and submit the relevant national legislations under preparation.</a:t>
            </a:r>
          </a:p>
          <a:p>
            <a:r>
              <a:rPr lang="en-GB" b="1" dirty="0" smtClean="0"/>
              <a:t>Report from the Commission of 3 March 2004 on the basis of Article 18 of the Council Framework Decision of 15 March 2001 on the standing of victims in criminal proceedings [</a:t>
            </a:r>
            <a:r>
              <a:rPr lang="en-GB" b="1" dirty="0" smtClean="0">
                <a:hlinkClick r:id="rId7" tooltip="COM(2004) 54"/>
              </a:rPr>
              <a:t>COM(2004) 54</a:t>
            </a:r>
            <a:r>
              <a:rPr lang="en-GB" b="1" dirty="0" smtClean="0"/>
              <a:t> final – Not published in the Official Journal].</a:t>
            </a:r>
            <a:r>
              <a:rPr lang="en-GB" dirty="0" smtClean="0"/>
              <a:t> </a:t>
            </a:r>
          </a:p>
          <a:p>
            <a:r>
              <a:rPr lang="en-GB" b="1" dirty="0" smtClean="0">
                <a:hlinkClick r:id="rId8"/>
              </a:rPr>
              <a:t>Council Framework Decision 2001/220/JHA</a:t>
            </a:r>
            <a:r>
              <a:rPr lang="en-GB" b="1" dirty="0" smtClean="0"/>
              <a:t> of 15 March 2001 on the standing of victims in criminal proceedings [Official Journal L 82 of 22.03.2001].</a:t>
            </a:r>
            <a:r>
              <a:rPr lang="en-GB" dirty="0" smtClean="0"/>
              <a:t> </a:t>
            </a:r>
          </a:p>
          <a:p>
            <a:endParaRPr lang="de-DE"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p:sp>
      <p:sp>
        <p:nvSpPr>
          <p:cNvPr id="29389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A78195C7-895F-4792-82A8-AF3585972E05}" type="slidenum">
              <a:rPr lang="en-GB" smtClean="0">
                <a:solidFill>
                  <a:schemeClr val="tx1"/>
                </a:solidFill>
                <a:latin typeface="Arial" pitchFamily="34" charset="0"/>
              </a:rPr>
              <a:pPr eaLnBrk="1" hangingPunct="1">
                <a:buSzPct val="45000"/>
                <a:buFont typeface="Wingdings" pitchFamily="2" charset="2"/>
                <a:buNone/>
                <a:defRPr/>
              </a:pPr>
              <a:t>4</a:t>
            </a:fld>
            <a:endParaRPr lang="en-GB" dirty="0" smtClean="0">
              <a:solidFill>
                <a:schemeClr val="tx1"/>
              </a:solidFill>
              <a:latin typeface="Arial" pitchFamily="34" charset="0"/>
            </a:endParaRPr>
          </a:p>
        </p:txBody>
      </p:sp>
      <p:sp>
        <p:nvSpPr>
          <p:cNvPr id="2" name="Rectangle 2"/>
          <p:cNvSpPr>
            <a:spLocks noGrp="1" noRot="1" noChangeAspect="1" noChangeArrowheads="1" noTextEdit="1"/>
          </p:cNvSpPr>
          <p:nvPr>
            <p:ph type="sldImg"/>
          </p:nvPr>
        </p:nvSpPr>
        <p:spPr/>
      </p:sp>
      <p:sp>
        <p:nvSpPr>
          <p:cNvPr id="236547" name="Rectangle 3"/>
          <p:cNvSpPr>
            <a:spLocks noGrp="1" noChangeArrowheads="1"/>
          </p:cNvSpPr>
          <p:nvPr>
            <p:ph type="body" idx="1"/>
          </p:nvPr>
        </p:nvSpPr>
        <p:spPr>
          <a:noFill/>
        </p:spPr>
        <p:txBody>
          <a:bodyPr/>
          <a:lstStyle/>
          <a:p>
            <a:pPr eaLnBrk="1" hangingPunct="1"/>
            <a:r>
              <a:rPr lang="de-DE" dirty="0" smtClean="0"/>
              <a:t>It</a:t>
            </a:r>
            <a:r>
              <a:rPr lang="de-DE" baseline="0" dirty="0" smtClean="0"/>
              <a:t> is important to realise, that in spite of a common hesitancy to include mental health impact, this is a crucial subject, influencing the process of documentation in a number of important ways that are relevant for all professions.</a:t>
            </a:r>
          </a:p>
          <a:p>
            <a:pPr eaLnBrk="1" hangingPunct="1"/>
            <a:endParaRPr lang="de-DE" baseline="0" dirty="0" smtClean="0"/>
          </a:p>
          <a:p>
            <a:pPr eaLnBrk="1" hangingPunct="1"/>
            <a:r>
              <a:rPr lang="de-DE" baseline="0" dirty="0" smtClean="0"/>
              <a:t>Treatment needs should be acknowledged and action taken, if needed. </a:t>
            </a:r>
          </a:p>
          <a:p>
            <a:pPr eaLnBrk="1" hangingPunct="1"/>
            <a:endParaRPr lang="de-D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p:sp>
      <p:sp>
        <p:nvSpPr>
          <p:cNvPr id="29593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p:sp>
      <p:sp>
        <p:nvSpPr>
          <p:cNvPr id="297986"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p:sp>
      <p:sp>
        <p:nvSpPr>
          <p:cNvPr id="300034"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p:sp>
      <p:sp>
        <p:nvSpPr>
          <p:cNvPr id="302082" name="Rectangle 3"/>
          <p:cNvSpPr>
            <a:spLocks noGrp="1" noChangeArrowheads="1"/>
          </p:cNvSpPr>
          <p:nvPr>
            <p:ph type="body" idx="1"/>
          </p:nvPr>
        </p:nvSpPr>
        <p:spPr>
          <a:noFill/>
        </p:spPr>
        <p:txBody>
          <a:bodyPr/>
          <a:lstStyle/>
          <a:p>
            <a:r>
              <a:rPr lang="de-AT" dirty="0" smtClean="0">
                <a:effectLst/>
              </a:rPr>
              <a:t>See for example:  Shoeb M, Weinstein H, Mollica R. The Harvard trauma questionnaire: adapting a cross-cultural instrument for measuring torture, trauma and posttraumatic stress disorder in Iraqi refugees. Int J Soc Psychiatry. 2007 Sep;53(5):447–63. </a:t>
            </a:r>
          </a:p>
          <a:p>
            <a:endParaRPr lang="de-DE"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p:sp>
      <p:sp>
        <p:nvSpPr>
          <p:cNvPr id="30413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p:sp>
      <p:sp>
        <p:nvSpPr>
          <p:cNvPr id="30617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noTextEdit="1"/>
          </p:cNvSpPr>
          <p:nvPr>
            <p:ph type="sldImg"/>
          </p:nvPr>
        </p:nvSpPr>
        <p:spPr/>
      </p:sp>
      <p:sp>
        <p:nvSpPr>
          <p:cNvPr id="30822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p:sp>
      <p:sp>
        <p:nvSpPr>
          <p:cNvPr id="310274"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p:sp>
      <p:sp>
        <p:nvSpPr>
          <p:cNvPr id="31232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p:sp>
      <p:sp>
        <p:nvSpPr>
          <p:cNvPr id="31437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ChangeArrowheads="1" noTextEdit="1"/>
          </p:cNvSpPr>
          <p:nvPr>
            <p:ph type="sldImg"/>
          </p:nvPr>
        </p:nvSpPr>
        <p:spPr/>
      </p:sp>
      <p:sp>
        <p:nvSpPr>
          <p:cNvPr id="238594" name="Rectangle 3"/>
          <p:cNvSpPr>
            <a:spLocks noGrp="1" noChangeArrowheads="1"/>
          </p:cNvSpPr>
          <p:nvPr>
            <p:ph type="body" idx="1"/>
          </p:nvPr>
        </p:nvSpPr>
        <p:spPr>
          <a:noFill/>
        </p:spPr>
        <p:txBody>
          <a:bodyPr/>
          <a:lstStyle/>
          <a:p>
            <a:r>
              <a:rPr lang="en-US" dirty="0" smtClean="0">
                <a:effectLst/>
              </a:rPr>
              <a:t>1. </a:t>
            </a:r>
          </a:p>
          <a:p>
            <a:r>
              <a:rPr lang="en-US" dirty="0" smtClean="0">
                <a:effectLst/>
              </a:rPr>
              <a:t>Wenzel T. Forensic evaluation of sequels to torture. Current Opinion in Psychiatry. 2002;15(6):611–5. </a:t>
            </a:r>
          </a:p>
          <a:p>
            <a:endParaRPr lang="de-DE"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p:sp>
      <p:sp>
        <p:nvSpPr>
          <p:cNvPr id="31641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p:sp>
      <p:sp>
        <p:nvSpPr>
          <p:cNvPr id="318466"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p:sp>
      <p:sp>
        <p:nvSpPr>
          <p:cNvPr id="320514" name="Rectangle 3"/>
          <p:cNvSpPr>
            <a:spLocks noGrp="1" noChangeArrowheads="1"/>
          </p:cNvSpPr>
          <p:nvPr>
            <p:ph type="body" idx="1"/>
          </p:nvPr>
        </p:nvSpPr>
        <p:spPr>
          <a:noFill/>
        </p:spPr>
        <p:txBody>
          <a:bodyPr/>
          <a:lstStyle/>
          <a:p>
            <a:r>
              <a:rPr lang="de-DE" dirty="0" smtClean="0"/>
              <a:t>See again </a:t>
            </a:r>
            <a:endParaRPr lang="de-AT" dirty="0" smtClean="0">
              <a:effectLst/>
            </a:endParaRPr>
          </a:p>
          <a:p>
            <a:r>
              <a:rPr lang="de-AT" dirty="0" smtClean="0">
                <a:effectLst/>
              </a:rPr>
              <a:t>Shoeb M, Weinstein H, Mollica R. The Harvard trauma questionnaire: adapting a cross-cultural instrument for measuring torture, trauma and posttraumatic stress disorder in Iraqi refugees. Int J Soc Psychiatry. 2007 Sep;53(5):447–63. </a:t>
            </a:r>
          </a:p>
          <a:p>
            <a:endParaRPr lang="de-DE"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p:sp>
      <p:sp>
        <p:nvSpPr>
          <p:cNvPr id="32256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Rot="1" noChangeAspect="1" noChangeArrowheads="1" noTextEdit="1"/>
          </p:cNvSpPr>
          <p:nvPr>
            <p:ph type="sldImg"/>
          </p:nvPr>
        </p:nvSpPr>
        <p:spPr/>
      </p:sp>
      <p:sp>
        <p:nvSpPr>
          <p:cNvPr id="32461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Rot="1" noChangeAspect="1" noChangeArrowheads="1" noTextEdit="1"/>
          </p:cNvSpPr>
          <p:nvPr>
            <p:ph type="sldImg"/>
          </p:nvPr>
        </p:nvSpPr>
        <p:spPr/>
      </p:sp>
      <p:sp>
        <p:nvSpPr>
          <p:cNvPr id="32665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ChangeArrowheads="1" noTextEdit="1"/>
          </p:cNvSpPr>
          <p:nvPr>
            <p:ph type="sldImg"/>
          </p:nvPr>
        </p:nvSpPr>
        <p:spPr/>
      </p:sp>
      <p:sp>
        <p:nvSpPr>
          <p:cNvPr id="32870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Rot="1" noChangeAspect="1" noChangeArrowheads="1" noTextEdit="1"/>
          </p:cNvSpPr>
          <p:nvPr>
            <p:ph type="sldImg"/>
          </p:nvPr>
        </p:nvSpPr>
        <p:spPr/>
      </p:sp>
      <p:sp>
        <p:nvSpPr>
          <p:cNvPr id="33075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8" charset="0"/>
                <a:ea typeface="+mn-ea"/>
                <a:cs typeface="+mn-cs"/>
              </a:rPr>
              <a:t>Waging Peace (</a:t>
            </a:r>
            <a:r>
              <a:rPr lang="en-GB" i="1" dirty="0" smtClean="0"/>
              <a:t>www.</a:t>
            </a:r>
            <a:r>
              <a:rPr lang="en-GB" b="1" i="1" dirty="0" smtClean="0"/>
              <a:t>wagingpeace</a:t>
            </a:r>
            <a:r>
              <a:rPr lang="en-GB" i="1" dirty="0" smtClean="0"/>
              <a:t>.info)</a:t>
            </a:r>
            <a:r>
              <a:rPr lang="en-US" sz="1200" kern="1200" dirty="0" smtClean="0">
                <a:solidFill>
                  <a:srgbClr val="000000"/>
                </a:solidFill>
                <a:effectLst/>
                <a:latin typeface="Times New Roman" pitchFamily="18" charset="0"/>
                <a:ea typeface="+mn-ea"/>
                <a:cs typeface="+mn-cs"/>
              </a:rPr>
              <a:t/>
            </a:r>
            <a:br>
              <a:rPr lang="en-US" sz="1200" kern="1200" dirty="0" smtClean="0">
                <a:solidFill>
                  <a:srgbClr val="000000"/>
                </a:solidFill>
                <a:effectLst/>
                <a:latin typeface="Times New Roman" pitchFamily="18" charset="0"/>
                <a:ea typeface="+mn-ea"/>
                <a:cs typeface="+mn-cs"/>
              </a:rPr>
            </a:br>
            <a:r>
              <a:rPr lang="en-US" sz="1200" kern="1200" dirty="0" smtClean="0">
                <a:solidFill>
                  <a:srgbClr val="000000"/>
                </a:solidFill>
                <a:effectLst/>
                <a:latin typeface="Times New Roman" pitchFamily="18" charset="0"/>
                <a:ea typeface="+mn-ea"/>
                <a:cs typeface="+mn-cs"/>
              </a:rPr>
              <a:t>Author and copy</a:t>
            </a:r>
            <a:r>
              <a:rPr lang="en-US" sz="1200" kern="1200" baseline="0" dirty="0" smtClean="0">
                <a:solidFill>
                  <a:srgbClr val="000000"/>
                </a:solidFill>
                <a:effectLst/>
                <a:latin typeface="Times New Roman" pitchFamily="18" charset="0"/>
                <a:ea typeface="+mn-ea"/>
                <a:cs typeface="+mn-cs"/>
              </a:rPr>
              <a:t> rights</a:t>
            </a:r>
            <a:endParaRPr lang="de-DE" dirty="0"/>
          </a:p>
        </p:txBody>
      </p:sp>
      <p:sp>
        <p:nvSpPr>
          <p:cNvPr id="4" name="Slide Number Placeholder 3"/>
          <p:cNvSpPr>
            <a:spLocks noGrp="1"/>
          </p:cNvSpPr>
          <p:nvPr>
            <p:ph type="sldNum" idx="10"/>
          </p:nvPr>
        </p:nvSpPr>
        <p:spPr/>
        <p:txBody>
          <a:bodyPr/>
          <a:lstStyle/>
          <a:p>
            <a:pPr>
              <a:defRPr/>
            </a:pPr>
            <a:fld id="{B0ECBF3F-8F26-4CBC-99B7-6F609FAB8059}" type="slidenum">
              <a:rPr lang="el-GR" smtClean="0"/>
              <a:pPr>
                <a:defRPr/>
              </a:pPr>
              <a:t>58</a:t>
            </a:fld>
            <a:endParaRPr lang="el-GR"/>
          </a:p>
        </p:txBody>
      </p:sp>
    </p:spTree>
    <p:extLst>
      <p:ext uri="{BB962C8B-B14F-4D97-AF65-F5344CB8AC3E}">
        <p14:creationId xmlns:p14="http://schemas.microsoft.com/office/powerpoint/2010/main" val="20867293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p:sp>
      <p:sp>
        <p:nvSpPr>
          <p:cNvPr id="332802" name="Rectangle 3"/>
          <p:cNvSpPr>
            <a:spLocks noGrp="1" noChangeArrowheads="1"/>
          </p:cNvSpPr>
          <p:nvPr>
            <p:ph type="body" idx="1"/>
          </p:nvPr>
        </p:nvSpPr>
        <p:spPr>
          <a:noFill/>
        </p:spPr>
        <p:txBody>
          <a:bodyPr/>
          <a:lstStyle/>
          <a:p>
            <a:r>
              <a:rPr lang="en-GB" dirty="0" smtClean="0"/>
              <a:t>See Montgomery E. Refugee children from the Middle East. Scandinavian Journal of Social Medicine, </a:t>
            </a:r>
            <a:r>
              <a:rPr lang="en-GB" dirty="0" err="1" smtClean="0"/>
              <a:t>Supplementum</a:t>
            </a:r>
            <a:r>
              <a:rPr lang="en-GB" dirty="0" smtClean="0"/>
              <a:t> 54: Oslo, Scandinavian University Press, 1998.</a:t>
            </a:r>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p:sp>
      <p:sp>
        <p:nvSpPr>
          <p:cNvPr id="24064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p:sp>
      <p:sp>
        <p:nvSpPr>
          <p:cNvPr id="332802" name="Rectangle 3"/>
          <p:cNvSpPr>
            <a:spLocks noGrp="1" noChangeArrowheads="1"/>
          </p:cNvSpPr>
          <p:nvPr>
            <p:ph type="body" idx="1"/>
          </p:nvPr>
        </p:nvSpPr>
        <p:spPr>
          <a:noFill/>
        </p:spPr>
        <p:txBody>
          <a:bodyPr/>
          <a:lstStyle/>
          <a:p>
            <a:r>
              <a:rPr lang="en-US" i="1" dirty="0" smtClean="0"/>
              <a:t>See for example </a:t>
            </a:r>
            <a:r>
              <a:rPr lang="en-US" i="1" dirty="0" err="1" smtClean="0"/>
              <a:t>Eur</a:t>
            </a:r>
            <a:r>
              <a:rPr lang="en-US" i="1" dirty="0" smtClean="0"/>
              <a:t> J Public Health (June 2005) 15 (3): 233-237. </a:t>
            </a:r>
            <a:r>
              <a:rPr lang="en-US" i="1" dirty="0" err="1" smtClean="0"/>
              <a:t>doi</a:t>
            </a:r>
            <a:r>
              <a:rPr lang="en-US" i="1" dirty="0" smtClean="0"/>
              <a:t>: 10.1093/</a:t>
            </a:r>
            <a:r>
              <a:rPr lang="en-US" i="1" dirty="0" err="1" smtClean="0"/>
              <a:t>eurpub</a:t>
            </a:r>
            <a:r>
              <a:rPr lang="en-US" i="1" dirty="0" smtClean="0"/>
              <a:t>/cki059 </a:t>
            </a:r>
          </a:p>
          <a:p>
            <a:endParaRPr lang="en-US" i="1" dirty="0" smtClean="0"/>
          </a:p>
          <a:p>
            <a:r>
              <a:rPr lang="en-US" i="1" dirty="0" smtClean="0"/>
              <a:t>For further instruments see for example the Child </a:t>
            </a:r>
            <a:r>
              <a:rPr lang="en-US" i="1" dirty="0" err="1" smtClean="0"/>
              <a:t>Behaviour</a:t>
            </a:r>
            <a:r>
              <a:rPr lang="en-US" i="1" dirty="0" smtClean="0"/>
              <a:t> Checklist which includes a PTSD scale and a wide range of psychological reactions: </a:t>
            </a:r>
          </a:p>
          <a:p>
            <a:r>
              <a:rPr lang="en-US" dirty="0" smtClean="0"/>
              <a:t>Achenbach, T. M. (1991) Integrative Guide to the 1991 CBCL/4-18, YSR, and TRF Profiles. Burlington, VT: University of Vermont, Department of Psychology</a:t>
            </a:r>
          </a:p>
          <a:p>
            <a:endParaRPr lang="de-DE"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p:sp>
      <p:sp>
        <p:nvSpPr>
          <p:cNvPr id="332802" name="Rectangle 3"/>
          <p:cNvSpPr>
            <a:spLocks noGrp="1" noChangeArrowheads="1"/>
          </p:cNvSpPr>
          <p:nvPr>
            <p:ph type="body" idx="1"/>
          </p:nvPr>
        </p:nvSpPr>
        <p:spPr>
          <a:noFill/>
        </p:spPr>
        <p:txBody>
          <a:bodyPr/>
          <a:lstStyle/>
          <a:p>
            <a:r>
              <a:rPr lang="de-DE" dirty="0" smtClean="0"/>
              <a:t>For rulings on indirect victims, see for example the</a:t>
            </a:r>
            <a:r>
              <a:rPr lang="de-DE" baseline="0" dirty="0" smtClean="0"/>
              <a:t> „Castro-Castro“ case (Peru): </a:t>
            </a:r>
            <a:r>
              <a:rPr lang="en-US" i="1" dirty="0" smtClean="0"/>
              <a:t>Case</a:t>
            </a:r>
            <a:r>
              <a:rPr lang="en-US" dirty="0" smtClean="0"/>
              <a:t> of the Miguel </a:t>
            </a:r>
            <a:r>
              <a:rPr lang="en-US" i="1" dirty="0" smtClean="0"/>
              <a:t>Castro</a:t>
            </a:r>
            <a:r>
              <a:rPr lang="en-US" dirty="0" smtClean="0"/>
              <a:t>-</a:t>
            </a:r>
            <a:r>
              <a:rPr lang="en-US" i="1" dirty="0" smtClean="0"/>
              <a:t>Castro</a:t>
            </a:r>
            <a:r>
              <a:rPr lang="en-US" dirty="0" smtClean="0"/>
              <a:t> Prison v. Peru. Judgment of November 25, 2006. (Merits, Reparations and Costs). The complete documentation is</a:t>
            </a:r>
            <a:r>
              <a:rPr lang="en-US" baseline="0" dirty="0" smtClean="0"/>
              <a:t> available online.</a:t>
            </a:r>
            <a:endParaRPr lang="en-US" dirty="0" smtClean="0"/>
          </a:p>
          <a:p>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p:sp>
      <p:sp>
        <p:nvSpPr>
          <p:cNvPr id="24269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p:sp>
      <p:sp>
        <p:nvSpPr>
          <p:cNvPr id="242690" name="Rectangle 3"/>
          <p:cNvSpPr>
            <a:spLocks noGrp="1" noChangeArrowheads="1"/>
          </p:cNvSpPr>
          <p:nvPr>
            <p:ph type="body" idx="1"/>
          </p:nvPr>
        </p:nvSpPr>
        <p:spPr>
          <a:noFill/>
        </p:spPr>
        <p:txBody>
          <a:bodyPr/>
          <a:lstStyle/>
          <a:p>
            <a:r>
              <a:rPr lang="de-DE" dirty="0" smtClean="0"/>
              <a:t>Examples: Presence of persons not trusted can limit disclosure and collaboration. Distrust</a:t>
            </a:r>
            <a:r>
              <a:rPr lang="de-DE" baseline="0" dirty="0" smtClean="0"/>
              <a:t> is common and can be based on ethnicity, unclear confidentility and obligations of both experts or translators. Examination in prison is an especially difficult setting.</a:t>
            </a:r>
            <a:endParaRPr lang="de-DE" dirty="0" smtClean="0"/>
          </a:p>
          <a:p>
            <a:r>
              <a:rPr lang="de-DE"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p:sp>
      <p:sp>
        <p:nvSpPr>
          <p:cNvPr id="24473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extLst>
      <p:ext uri="{BB962C8B-B14F-4D97-AF65-F5344CB8AC3E}">
        <p14:creationId xmlns:p14="http://schemas.microsoft.com/office/powerpoint/2010/main" val="3205175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id="1" dur="indefinite" restart="never" nodeType="tmRoot"/>
      </p:par>
    </p:tnLst>
  </p:timing>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ts val="120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4000" b="1" smtClean="0">
                <a:solidFill>
                  <a:srgbClr val="376092"/>
                </a:solidFill>
                <a:latin typeface="Trebuchet MS" pitchFamily="34" charset="0"/>
              </a:rPr>
              <a:t>Psychological </a:t>
            </a:r>
            <a:r>
              <a:rPr lang="de-AT" sz="4000" b="1" dirty="0" err="1">
                <a:solidFill>
                  <a:srgbClr val="376092"/>
                </a:solidFill>
                <a:latin typeface="Trebuchet MS" pitchFamily="34" charset="0"/>
              </a:rPr>
              <a:t>evidence</a:t>
            </a:r>
            <a:r>
              <a:rPr lang="de-AT" sz="4000" b="1" dirty="0">
                <a:solidFill>
                  <a:srgbClr val="376092"/>
                </a:solidFill>
                <a:latin typeface="Trebuchet MS" pitchFamily="34" charset="0"/>
              </a:rPr>
              <a:t> </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z="4000" b="1" dirty="0" smtClean="0">
              <a:solidFill>
                <a:srgbClr val="376092"/>
              </a:solidFill>
              <a:latin typeface="Trebuchet MS" pitchFamily="34" charset="0"/>
            </a:endParaRPr>
          </a:p>
          <a:p>
            <a:pPr algn="ctr">
              <a:buClr>
                <a:srgbClr val="000000"/>
              </a:buClr>
              <a:buSzPct val="100000"/>
              <a:buFont typeface="Times New Roman" pitchFamily="18" charset="0"/>
              <a:buNone/>
            </a:pPr>
            <a:r>
              <a:rPr lang="de-AT" sz="2800" dirty="0" err="1" smtClean="0">
                <a:solidFill>
                  <a:srgbClr val="376092"/>
                </a:solidFill>
                <a:latin typeface="Trebuchet MS" pitchFamily="34" charset="0"/>
              </a:rPr>
              <a:t>Author</a:t>
            </a:r>
            <a:r>
              <a:rPr lang="de-AT" sz="2800" dirty="0">
                <a:solidFill>
                  <a:srgbClr val="376092"/>
                </a:solidFill>
                <a:latin typeface="Trebuchet MS" pitchFamily="34" charset="0"/>
              </a:rPr>
              <a:t>: Prof. Thomas Wenzel</a:t>
            </a:r>
          </a:p>
          <a:p>
            <a:pPr algn="ctr">
              <a:buClr>
                <a:srgbClr val="000000"/>
              </a:buClr>
              <a:buSzPct val="100000"/>
              <a:buFont typeface="Times New Roman" pitchFamily="18" charset="0"/>
              <a:buNone/>
            </a:pPr>
            <a:r>
              <a:rPr lang="de-AT" sz="2800" dirty="0">
                <a:solidFill>
                  <a:srgbClr val="376092"/>
                </a:solidFill>
                <a:latin typeface="Trebuchet MS" pitchFamily="34" charset="0"/>
              </a:rPr>
              <a:t>Medical University </a:t>
            </a:r>
            <a:r>
              <a:rPr lang="de-AT" sz="2800" dirty="0" err="1">
                <a:solidFill>
                  <a:srgbClr val="376092"/>
                </a:solidFill>
                <a:latin typeface="Trebuchet MS" pitchFamily="34" charset="0"/>
              </a:rPr>
              <a:t>of</a:t>
            </a:r>
            <a:r>
              <a:rPr lang="de-AT" sz="2800" dirty="0">
                <a:solidFill>
                  <a:srgbClr val="376092"/>
                </a:solidFill>
                <a:latin typeface="Trebuchet MS" pitchFamily="34" charset="0"/>
              </a:rPr>
              <a:t> Vienna, Austria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z="40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extLst>
      <p:ext uri="{BB962C8B-B14F-4D97-AF65-F5344CB8AC3E}">
        <p14:creationId xmlns:p14="http://schemas.microsoft.com/office/powerpoint/2010/main" val="2228031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1. cautionary remarks</a:t>
            </a:r>
            <a:endParaRPr lang="de-DE" sz="3200" dirty="0"/>
          </a:p>
        </p:txBody>
      </p:sp>
      <p:sp>
        <p:nvSpPr>
          <p:cNvPr id="245762"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de-DE" smtClean="0"/>
              <a:t>B. 1. Cautionary remarks</a:t>
            </a:r>
          </a:p>
        </p:txBody>
      </p:sp>
      <p:sp>
        <p:nvSpPr>
          <p:cNvPr id="3" name="Content Placeholder 2"/>
          <p:cNvSpPr>
            <a:spLocks noGrp="1"/>
          </p:cNvSpPr>
          <p:nvPr>
            <p:ph idx="1"/>
          </p:nvPr>
        </p:nvSpPr>
        <p:spPr/>
        <p:txBody>
          <a:bodyPr/>
          <a:lstStyle/>
          <a:p>
            <a:pPr>
              <a:defRPr/>
            </a:pPr>
            <a:r>
              <a:rPr lang="de-DE" b="1" dirty="0" smtClean="0"/>
              <a:t>Key points: </a:t>
            </a:r>
            <a:endParaRPr lang="de-DE" dirty="0"/>
          </a:p>
          <a:p>
            <a:pPr marL="514350" indent="-514350">
              <a:buFont typeface="Arial" pitchFamily="34" charset="0"/>
              <a:buChar char="•"/>
              <a:defRPr/>
            </a:pPr>
            <a:r>
              <a:rPr lang="de-DE" dirty="0" smtClean="0"/>
              <a:t>Assessment in the context of culture (see special advanced module)</a:t>
            </a:r>
          </a:p>
          <a:p>
            <a:pPr marL="514350" indent="-514350">
              <a:buFont typeface="Arial" pitchFamily="34" charset="0"/>
              <a:buChar char="•"/>
              <a:defRPr/>
            </a:pPr>
            <a:r>
              <a:rPr lang="de-DE" dirty="0" smtClean="0"/>
              <a:t>PTSD (Posttraumatic Stress Disorder) is an important part, but -  only a part of the picture of torture related sequels</a:t>
            </a:r>
          </a:p>
          <a:p>
            <a:pPr marL="514350" indent="-514350">
              <a:buFont typeface="Arial" pitchFamily="34" charset="0"/>
              <a:buChar char="•"/>
              <a:defRPr/>
            </a:pPr>
            <a:r>
              <a:rPr lang="de-DE" dirty="0" smtClean="0"/>
              <a:t>Use an open, careful „informed learning“ attidude – the survivor should feel that he/she has been „heard“</a:t>
            </a:r>
            <a:endParaRPr lang="de-DE" dirty="0"/>
          </a:p>
        </p:txBody>
      </p:sp>
      <p:pic>
        <p:nvPicPr>
          <p:cNvPr id="4"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420888"/>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de-DE" smtClean="0"/>
              <a:t>B. 1. Cautionary remarks</a:t>
            </a:r>
          </a:p>
        </p:txBody>
      </p:sp>
      <p:sp>
        <p:nvSpPr>
          <p:cNvPr id="3" name="Content Placeholder 2"/>
          <p:cNvSpPr>
            <a:spLocks noGrp="1"/>
          </p:cNvSpPr>
          <p:nvPr>
            <p:ph idx="1"/>
          </p:nvPr>
        </p:nvSpPr>
        <p:spPr/>
        <p:txBody>
          <a:bodyPr/>
          <a:lstStyle/>
          <a:p>
            <a:pPr>
              <a:defRPr/>
            </a:pPr>
            <a:r>
              <a:rPr lang="de-DE" b="1" dirty="0" smtClean="0"/>
              <a:t>Key points: </a:t>
            </a:r>
            <a:endParaRPr lang="de-DE" dirty="0"/>
          </a:p>
          <a:p>
            <a:pPr marL="0" indent="0">
              <a:defRPr/>
            </a:pPr>
            <a:r>
              <a:rPr lang="de-DE" dirty="0" smtClean="0"/>
              <a:t/>
            </a:r>
            <a:br>
              <a:rPr lang="de-DE" dirty="0" smtClean="0"/>
            </a:br>
            <a:r>
              <a:rPr lang="de-DE" dirty="0" smtClean="0"/>
              <a:t>Be aware of the severe psychological impact of both memory recall and stimuli in the immediate environment </a:t>
            </a:r>
            <a:br>
              <a:rPr lang="de-DE" dirty="0" smtClean="0"/>
            </a:br>
            <a:r>
              <a:rPr lang="de-DE" dirty="0" smtClean="0"/>
              <a:t>- that might remind of</a:t>
            </a:r>
            <a:br>
              <a:rPr lang="de-DE" dirty="0" smtClean="0"/>
            </a:br>
            <a:r>
              <a:rPr lang="de-DE" dirty="0" smtClean="0"/>
              <a:t>torture or prison.</a:t>
            </a:r>
            <a:endParaRPr lang="de-DE" dirty="0"/>
          </a:p>
        </p:txBody>
      </p:sp>
      <p:pic>
        <p:nvPicPr>
          <p:cNvPr id="1026" name="Picture 2" descr="C:\Users\twq\Downloads\artip 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158" y="3356992"/>
            <a:ext cx="2055287" cy="137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2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2.  Common psychological responses</a:t>
            </a:r>
            <a:endParaRPr lang="de-DE" sz="3200" dirty="0"/>
          </a:p>
        </p:txBody>
      </p:sp>
      <p:sp>
        <p:nvSpPr>
          <p:cNvPr id="249858"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3"/>
          <p:cNvSpPr>
            <a:spLocks noGrp="1"/>
          </p:cNvSpPr>
          <p:nvPr>
            <p:ph type="title"/>
          </p:nvPr>
        </p:nvSpPr>
        <p:spPr/>
        <p:txBody>
          <a:bodyPr/>
          <a:lstStyle/>
          <a:p>
            <a:r>
              <a:rPr lang="de-DE" sz="3200" smtClean="0"/>
              <a:t>B. 2.  Common psychological responses</a:t>
            </a:r>
          </a:p>
        </p:txBody>
      </p:sp>
      <p:sp>
        <p:nvSpPr>
          <p:cNvPr id="251906" name="Content Placeholder 4"/>
          <p:cNvSpPr>
            <a:spLocks noGrp="1"/>
          </p:cNvSpPr>
          <p:nvPr>
            <p:ph idx="1"/>
          </p:nvPr>
        </p:nvSpPr>
        <p:spPr>
          <a:xfrm>
            <a:off x="468313" y="1412875"/>
            <a:ext cx="8228012" cy="4999038"/>
          </a:xfrm>
        </p:spPr>
        <p:txBody>
          <a:bodyPr/>
          <a:lstStyle/>
          <a:p>
            <a:pPr marL="0"/>
            <a:r>
              <a:rPr lang="de-DE" sz="2400" i="1" dirty="0" smtClean="0"/>
              <a:t>The IP </a:t>
            </a:r>
            <a:r>
              <a:rPr lang="de-DE" sz="2400" i="1" dirty="0" err="1" smtClean="0"/>
              <a:t>lists</a:t>
            </a:r>
            <a:r>
              <a:rPr lang="de-DE" sz="2400" i="1" dirty="0" smtClean="0"/>
              <a:t> a </a:t>
            </a:r>
            <a:r>
              <a:rPr lang="de-DE" sz="2400" i="1" dirty="0" err="1" smtClean="0"/>
              <a:t>number</a:t>
            </a:r>
            <a:r>
              <a:rPr lang="de-DE" sz="2400" i="1" dirty="0" smtClean="0"/>
              <a:t> </a:t>
            </a:r>
            <a:r>
              <a:rPr lang="de-DE" sz="2400" i="1" dirty="0" err="1" smtClean="0"/>
              <a:t>of</a:t>
            </a:r>
            <a:r>
              <a:rPr lang="de-DE" sz="2400" i="1" dirty="0" smtClean="0"/>
              <a:t> </a:t>
            </a:r>
            <a:r>
              <a:rPr lang="de-DE" sz="2400" i="1" dirty="0" err="1" smtClean="0"/>
              <a:t>responses</a:t>
            </a:r>
            <a:r>
              <a:rPr lang="de-DE" sz="2400" i="1" dirty="0" smtClean="0"/>
              <a:t>, </a:t>
            </a:r>
            <a:r>
              <a:rPr lang="de-DE" sz="2400" i="1" dirty="0" err="1" smtClean="0"/>
              <a:t>that</a:t>
            </a:r>
            <a:r>
              <a:rPr lang="de-DE" sz="2400" i="1" dirty="0" smtClean="0"/>
              <a:t> </a:t>
            </a:r>
            <a:r>
              <a:rPr lang="de-DE" sz="2400" i="1" dirty="0" err="1" smtClean="0"/>
              <a:t>are</a:t>
            </a:r>
            <a:r>
              <a:rPr lang="de-DE" sz="2400" i="1" dirty="0" smtClean="0"/>
              <a:t> </a:t>
            </a:r>
            <a:r>
              <a:rPr lang="de-DE" sz="2400" i="1" dirty="0" err="1" smtClean="0"/>
              <a:t>especially</a:t>
            </a:r>
            <a:r>
              <a:rPr lang="de-DE" sz="2400" i="1" dirty="0" smtClean="0"/>
              <a:t> </a:t>
            </a:r>
            <a:r>
              <a:rPr lang="de-DE" sz="2400" i="1" dirty="0" err="1" smtClean="0"/>
              <a:t>frequent</a:t>
            </a:r>
            <a:r>
              <a:rPr lang="de-DE" sz="2400" i="1" dirty="0" smtClean="0"/>
              <a:t>.</a:t>
            </a:r>
            <a:br>
              <a:rPr lang="de-DE" sz="2400" i="1" dirty="0" smtClean="0"/>
            </a:br>
            <a:endParaRPr lang="de-DE" sz="2400" i="1" dirty="0" smtClean="0"/>
          </a:p>
          <a:p>
            <a:pPr marL="0"/>
            <a:r>
              <a:rPr lang="de-DE" sz="2400" i="1" dirty="0" err="1" smtClean="0"/>
              <a:t>It</a:t>
            </a:r>
            <a:r>
              <a:rPr lang="de-DE" sz="2400" i="1" dirty="0" smtClean="0"/>
              <a:t> </a:t>
            </a:r>
            <a:r>
              <a:rPr lang="de-DE" sz="2400" i="1" dirty="0" err="1" smtClean="0"/>
              <a:t>describes</a:t>
            </a:r>
            <a:r>
              <a:rPr lang="de-DE" sz="2400" i="1" dirty="0" smtClean="0"/>
              <a:t> </a:t>
            </a:r>
            <a:r>
              <a:rPr lang="de-DE" sz="2400" i="1" dirty="0" err="1" smtClean="0"/>
              <a:t>psychological</a:t>
            </a:r>
            <a:r>
              <a:rPr lang="de-DE" sz="2400" i="1" dirty="0" smtClean="0"/>
              <a:t> </a:t>
            </a:r>
            <a:r>
              <a:rPr lang="de-DE" sz="2400" i="1" dirty="0" err="1" smtClean="0"/>
              <a:t>changes</a:t>
            </a:r>
            <a:r>
              <a:rPr lang="de-DE" sz="2400" i="1" dirty="0" smtClean="0"/>
              <a:t> </a:t>
            </a:r>
            <a:r>
              <a:rPr lang="de-DE" sz="2400" i="1" dirty="0" err="1" smtClean="0"/>
              <a:t>first</a:t>
            </a:r>
            <a:r>
              <a:rPr lang="de-DE" sz="2400" i="1" dirty="0" smtClean="0"/>
              <a:t> on </a:t>
            </a:r>
            <a:r>
              <a:rPr lang="de-DE" sz="2400" i="1" dirty="0" err="1" smtClean="0"/>
              <a:t>the</a:t>
            </a:r>
            <a:r>
              <a:rPr lang="de-DE" sz="2400" i="1" dirty="0" smtClean="0"/>
              <a:t> </a:t>
            </a:r>
            <a:r>
              <a:rPr lang="de-DE" sz="2400" i="1" dirty="0" err="1" smtClean="0"/>
              <a:t>level</a:t>
            </a:r>
            <a:r>
              <a:rPr lang="de-DE" sz="2400" i="1" dirty="0" smtClean="0"/>
              <a:t> </a:t>
            </a:r>
            <a:r>
              <a:rPr lang="de-DE" sz="2400" i="1" dirty="0" err="1" smtClean="0"/>
              <a:t>of</a:t>
            </a:r>
            <a:r>
              <a:rPr lang="de-DE" sz="2400" i="1" dirty="0" smtClean="0"/>
              <a:t> </a:t>
            </a:r>
            <a:r>
              <a:rPr lang="de-DE" sz="2400" i="1" dirty="0" err="1" smtClean="0"/>
              <a:t>reactions</a:t>
            </a:r>
            <a:r>
              <a:rPr lang="de-DE" sz="2400" i="1" dirty="0" smtClean="0"/>
              <a:t>, </a:t>
            </a:r>
            <a:r>
              <a:rPr lang="de-DE" sz="2400" i="1" dirty="0" err="1" smtClean="0"/>
              <a:t>symptoms</a:t>
            </a:r>
            <a:r>
              <a:rPr lang="de-DE" sz="2400" i="1" dirty="0" smtClean="0"/>
              <a:t>, </a:t>
            </a:r>
            <a:r>
              <a:rPr lang="de-DE" sz="2400" i="1" dirty="0" err="1" smtClean="0"/>
              <a:t>or</a:t>
            </a:r>
            <a:r>
              <a:rPr lang="de-DE" sz="2400" i="1" dirty="0" smtClean="0"/>
              <a:t> </a:t>
            </a:r>
            <a:r>
              <a:rPr lang="de-DE" sz="2400" i="1" dirty="0" err="1" smtClean="0"/>
              <a:t>syndroms</a:t>
            </a:r>
            <a:r>
              <a:rPr lang="de-DE" sz="2400" i="1" dirty="0" smtClean="0"/>
              <a:t> (</a:t>
            </a:r>
            <a:r>
              <a:rPr lang="de-DE" sz="2400" i="1" dirty="0" err="1" smtClean="0"/>
              <a:t>symptom</a:t>
            </a:r>
            <a:r>
              <a:rPr lang="de-DE" sz="2400" i="1" dirty="0" smtClean="0"/>
              <a:t> </a:t>
            </a:r>
            <a:r>
              <a:rPr lang="de-DE" sz="2400" i="1" dirty="0" err="1" smtClean="0"/>
              <a:t>groups</a:t>
            </a:r>
            <a:r>
              <a:rPr lang="de-DE" sz="2400" i="1" dirty="0" smtClean="0"/>
              <a:t>) (B.2.) </a:t>
            </a:r>
            <a:r>
              <a:rPr lang="de-DE" sz="2400" i="1" dirty="0" err="1" smtClean="0"/>
              <a:t>then</a:t>
            </a:r>
            <a:r>
              <a:rPr lang="de-DE" sz="2400" i="1" dirty="0" smtClean="0"/>
              <a:t> </a:t>
            </a:r>
            <a:r>
              <a:rPr lang="de-DE" sz="2400" i="1" dirty="0" err="1" smtClean="0"/>
              <a:t>again</a:t>
            </a:r>
            <a:r>
              <a:rPr lang="de-DE" sz="2400" i="1" dirty="0" smtClean="0"/>
              <a:t> on </a:t>
            </a:r>
            <a:r>
              <a:rPr lang="de-DE" sz="2400" i="1" dirty="0" err="1" smtClean="0"/>
              <a:t>the</a:t>
            </a:r>
            <a:r>
              <a:rPr lang="de-DE" sz="2400" i="1" dirty="0" smtClean="0"/>
              <a:t> </a:t>
            </a:r>
            <a:r>
              <a:rPr lang="de-DE" sz="2400" i="1" dirty="0" err="1" smtClean="0"/>
              <a:t>level</a:t>
            </a:r>
            <a:r>
              <a:rPr lang="de-DE" sz="2400" i="1" dirty="0" smtClean="0"/>
              <a:t> </a:t>
            </a:r>
            <a:r>
              <a:rPr lang="de-DE" sz="2400" i="1" dirty="0" err="1" smtClean="0"/>
              <a:t>of</a:t>
            </a:r>
            <a:r>
              <a:rPr lang="de-DE" sz="2400" i="1" dirty="0" smtClean="0"/>
              <a:t> </a:t>
            </a:r>
            <a:r>
              <a:rPr lang="de-DE" sz="2400" i="1" dirty="0" err="1" smtClean="0"/>
              <a:t>diagnosis</a:t>
            </a:r>
            <a:r>
              <a:rPr lang="de-DE" sz="2400" i="1" dirty="0" smtClean="0"/>
              <a:t> (B.3.).</a:t>
            </a:r>
            <a:br>
              <a:rPr lang="de-DE" sz="2400" i="1" dirty="0" smtClean="0"/>
            </a:br>
            <a:endParaRPr lang="de-DE" sz="2400" i="1" dirty="0" smtClean="0"/>
          </a:p>
          <a:p>
            <a:pPr marL="0"/>
            <a:r>
              <a:rPr lang="de-DE" sz="2400" i="1" dirty="0" smtClean="0"/>
              <a:t>They are part of the assessment, and the steps from noting a  normal reaction (such as not trusting authority), pathology  = a „symptom“ (such as persistent nightmares), to a diagnosis (Posttraumatic Stress Disorder) should be taken with care</a:t>
            </a:r>
            <a:r>
              <a:rPr lang="de-DE" sz="2400" dirty="0" smtClean="0"/>
              <a:t>. </a:t>
            </a:r>
            <a:br>
              <a:rPr lang="de-DE" sz="2400" dirty="0" smtClean="0"/>
            </a:br>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ChangeArrowheads="1"/>
          </p:cNvSpPr>
          <p:nvPr>
            <p:ph type="title"/>
          </p:nvPr>
        </p:nvSpPr>
        <p:spPr/>
        <p:txBody>
          <a:bodyPr/>
          <a:lstStyle/>
          <a:p>
            <a:pPr eaLnBrk="1" hangingPunct="1"/>
            <a:r>
              <a:rPr lang="en-GB" sz="2800" dirty="0" smtClean="0"/>
              <a:t>Documenting psychological sequels: example</a:t>
            </a:r>
          </a:p>
        </p:txBody>
      </p:sp>
      <p:grpSp>
        <p:nvGrpSpPr>
          <p:cNvPr id="2" name="Diagram 3"/>
          <p:cNvGrpSpPr>
            <a:grpSpLocks/>
          </p:cNvGrpSpPr>
          <p:nvPr/>
        </p:nvGrpSpPr>
        <p:grpSpPr bwMode="auto">
          <a:xfrm>
            <a:off x="1475656" y="980729"/>
            <a:ext cx="5115644" cy="5034310"/>
            <a:chOff x="1585" y="978"/>
            <a:chExt cx="2544" cy="2854"/>
          </a:xfrm>
          <a:solidFill>
            <a:schemeClr val="accent4"/>
          </a:solidFill>
        </p:grpSpPr>
        <p:sp>
          <p:nvSpPr>
            <p:cNvPr id="253963" name="_s13316"/>
            <p:cNvSpPr>
              <a:spLocks noChangeArrowheads="1"/>
            </p:cNvSpPr>
            <p:nvPr/>
          </p:nvSpPr>
          <p:spPr bwMode="auto">
            <a:xfrm flipV="1">
              <a:off x="2539" y="1303"/>
              <a:ext cx="636"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13 h 21600"/>
                <a:gd name="T14" fmla="*/ 14400 w 21600"/>
                <a:gd name="T15" fmla="*/ 14387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u="sng" dirty="0">
                  <a:effectLst>
                    <a:outerShdw blurRad="38100" dist="38100" dir="2700000" algn="tl">
                      <a:srgbClr val="000000">
                        <a:alpha val="43137"/>
                      </a:srgbClr>
                    </a:outerShdw>
                  </a:effectLst>
                </a:rPr>
                <a:t>Diagnosis</a:t>
              </a:r>
            </a:p>
          </p:txBody>
        </p:sp>
        <p:sp>
          <p:nvSpPr>
            <p:cNvPr id="253964" name="_s13317"/>
            <p:cNvSpPr>
              <a:spLocks noChangeArrowheads="1"/>
            </p:cNvSpPr>
            <p:nvPr/>
          </p:nvSpPr>
          <p:spPr bwMode="auto">
            <a:xfrm flipV="1">
              <a:off x="2221" y="1854"/>
              <a:ext cx="1272"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8 h 21600"/>
                <a:gd name="T14" fmla="*/ 17100 w 21600"/>
                <a:gd name="T15" fmla="*/ 170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dirty="0">
                  <a:effectLst>
                    <a:outerShdw blurRad="38100" dist="38100" dir="2700000" algn="tl">
                      <a:srgbClr val="000000">
                        <a:alpha val="43137"/>
                      </a:srgbClr>
                    </a:outerShdw>
                  </a:effectLst>
                </a:rPr>
                <a:t>Symptom level</a:t>
              </a:r>
            </a:p>
          </p:txBody>
        </p:sp>
        <p:sp>
          <p:nvSpPr>
            <p:cNvPr id="253965" name="_s13318"/>
            <p:cNvSpPr>
              <a:spLocks noChangeArrowheads="1"/>
            </p:cNvSpPr>
            <p:nvPr/>
          </p:nvSpPr>
          <p:spPr bwMode="auto">
            <a:xfrm flipV="1">
              <a:off x="1903" y="2405"/>
              <a:ext cx="1908" cy="5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13 h 21600"/>
                <a:gd name="T14" fmla="*/ 18000 w 21600"/>
                <a:gd name="T15" fmla="*/ 17987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dirty="0">
                  <a:solidFill>
                    <a:schemeClr val="tx1"/>
                  </a:solidFill>
                </a:rPr>
                <a:t>(Possible) reactions </a:t>
              </a:r>
              <a:br>
                <a:rPr lang="en-GB" b="1" dirty="0">
                  <a:solidFill>
                    <a:schemeClr val="tx1"/>
                  </a:solidFill>
                </a:rPr>
              </a:br>
              <a:r>
                <a:rPr lang="en-GB" b="1" dirty="0">
                  <a:solidFill>
                    <a:schemeClr val="tx1"/>
                  </a:solidFill>
                </a:rPr>
                <a:t>to </a:t>
              </a:r>
              <a:r>
                <a:rPr lang="en-GB" b="1" dirty="0" smtClean="0">
                  <a:solidFill>
                    <a:schemeClr val="tx1"/>
                  </a:solidFill>
                </a:rPr>
                <a:t>violence </a:t>
              </a:r>
              <a:endParaRPr lang="en-GB" b="1" dirty="0">
                <a:solidFill>
                  <a:schemeClr val="tx1"/>
                </a:solidFill>
              </a:endParaRPr>
            </a:p>
          </p:txBody>
        </p:sp>
        <p:sp>
          <p:nvSpPr>
            <p:cNvPr id="253966" name="_s13319"/>
            <p:cNvSpPr>
              <a:spLocks noChangeArrowheads="1"/>
            </p:cNvSpPr>
            <p:nvPr/>
          </p:nvSpPr>
          <p:spPr bwMode="auto">
            <a:xfrm flipV="1">
              <a:off x="1585" y="2955"/>
              <a:ext cx="2544"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0 w 21600"/>
                <a:gd name="T13" fmla="*/ 3136 h 21600"/>
                <a:gd name="T14" fmla="*/ 18450 w 21600"/>
                <a:gd name="T15" fmla="*/ 18464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dirty="0">
                  <a:solidFill>
                    <a:schemeClr val="tx1"/>
                  </a:solidFill>
                </a:rPr>
                <a:t>Prior history of the survivor</a:t>
              </a:r>
            </a:p>
          </p:txBody>
        </p:sp>
      </p:grpSp>
      <p:sp>
        <p:nvSpPr>
          <p:cNvPr id="1168393" name="Text Box 9"/>
          <p:cNvSpPr txBox="1">
            <a:spLocks noChangeArrowheads="1"/>
          </p:cNvSpPr>
          <p:nvPr/>
        </p:nvSpPr>
        <p:spPr bwMode="auto">
          <a:xfrm>
            <a:off x="5292725" y="1452563"/>
            <a:ext cx="2808288" cy="6413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b="1" dirty="0">
                <a:solidFill>
                  <a:srgbClr val="FF0000"/>
                </a:solidFill>
                <a:latin typeface="Arial" charset="0"/>
              </a:rPr>
              <a:t>Posttraumatic Stress Disorder, Agoraphobia</a:t>
            </a:r>
          </a:p>
        </p:txBody>
      </p:sp>
      <p:sp>
        <p:nvSpPr>
          <p:cNvPr id="1168394" name="Text Box 10"/>
          <p:cNvSpPr txBox="1">
            <a:spLocks noChangeArrowheads="1"/>
          </p:cNvSpPr>
          <p:nvPr/>
        </p:nvSpPr>
        <p:spPr bwMode="auto">
          <a:xfrm>
            <a:off x="611188" y="1403351"/>
            <a:ext cx="2951162" cy="36988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US" dirty="0">
                <a:solidFill>
                  <a:srgbClr val="FF0000"/>
                </a:solidFill>
                <a:latin typeface="Arial" charset="0"/>
              </a:rPr>
              <a:t>Diagnosis necessary ?</a:t>
            </a:r>
          </a:p>
        </p:txBody>
      </p:sp>
      <p:pic>
        <p:nvPicPr>
          <p:cNvPr id="253957" name="Picture 11" descr="j0293864"/>
          <p:cNvPicPr>
            <a:picLocks noGrp="1" noChangeAspect="1" noChangeArrowheads="1"/>
          </p:cNvPicPr>
          <p:nvPr>
            <p:ph sz="half" idx="2"/>
          </p:nvPr>
        </p:nvPicPr>
        <p:blipFill>
          <a:blip r:embed="rId3" cstate="print"/>
          <a:srcRect/>
          <a:stretch>
            <a:fillRect/>
          </a:stretch>
        </p:blipFill>
        <p:spPr>
          <a:xfrm>
            <a:off x="827088" y="3141663"/>
            <a:ext cx="979487" cy="976312"/>
          </a:xfrm>
        </p:spPr>
      </p:pic>
      <p:sp>
        <p:nvSpPr>
          <p:cNvPr id="1168396" name="Text Box 12"/>
          <p:cNvSpPr txBox="1">
            <a:spLocks noChangeArrowheads="1"/>
          </p:cNvSpPr>
          <p:nvPr/>
        </p:nvSpPr>
        <p:spPr bwMode="auto">
          <a:xfrm>
            <a:off x="6156325" y="3933825"/>
            <a:ext cx="2305050" cy="214313"/>
          </a:xfrm>
          <a:prstGeom prst="rect">
            <a:avLst/>
          </a:prstGeom>
          <a:noFill/>
          <a:ln>
            <a:noFill/>
          </a:ln>
          <a:effectLst/>
          <a:extLst/>
        </p:spPr>
        <p:txBody>
          <a:bodyPr anchor="b">
            <a:spAutoFit/>
          </a:bodyPr>
          <a:lstStyle/>
          <a:p>
            <a:pPr>
              <a:spcBef>
                <a:spcPct val="50000"/>
              </a:spcBef>
              <a:buClr>
                <a:srgbClr val="000000"/>
              </a:buClr>
              <a:buSzPct val="100000"/>
              <a:buFont typeface="Times New Roman" pitchFamily="18" charset="0"/>
              <a:buNone/>
              <a:defRPr/>
            </a:pPr>
            <a:endParaRPr lang="en-US" dirty="0">
              <a:effectLst>
                <a:outerShdw blurRad="38100" dist="38100" dir="2700000" algn="tl">
                  <a:srgbClr val="000000"/>
                </a:outerShdw>
              </a:effectLst>
              <a:latin typeface="Calibri" pitchFamily="32" charset="0"/>
              <a:cs typeface="+mn-cs"/>
            </a:endParaRPr>
          </a:p>
        </p:txBody>
      </p:sp>
      <p:sp>
        <p:nvSpPr>
          <p:cNvPr id="253959" name="Text Box 13"/>
          <p:cNvSpPr txBox="1">
            <a:spLocks noChangeArrowheads="1"/>
          </p:cNvSpPr>
          <p:nvPr/>
        </p:nvSpPr>
        <p:spPr bwMode="auto">
          <a:xfrm>
            <a:off x="5796136" y="3690582"/>
            <a:ext cx="2520950" cy="584775"/>
          </a:xfrm>
          <a:prstGeom prst="rect">
            <a:avLst/>
          </a:prstGeom>
          <a:noFill/>
          <a:ln w="9525">
            <a:noFill/>
            <a:miter lim="800000"/>
            <a:headEnd/>
            <a:tailEnd/>
          </a:ln>
        </p:spPr>
        <p:txBody>
          <a:bodyPr wrap="square" anchor="b">
            <a:spAutoFit/>
          </a:bodyPr>
          <a:lstStyle/>
          <a:p>
            <a:pPr>
              <a:spcBef>
                <a:spcPct val="50000"/>
              </a:spcBef>
              <a:buClr>
                <a:srgbClr val="000000"/>
              </a:buClr>
              <a:buSzPct val="100000"/>
              <a:buFont typeface="Times New Roman" pitchFamily="18" charset="0"/>
              <a:buNone/>
            </a:pPr>
            <a:r>
              <a:rPr lang="en-US" sz="1600" b="1" dirty="0">
                <a:effectLst>
                  <a:outerShdw blurRad="38100" dist="38100" dir="2700000" algn="tl">
                    <a:srgbClr val="000000">
                      <a:alpha val="43137"/>
                    </a:srgbClr>
                  </a:outerShdw>
                </a:effectLst>
              </a:rPr>
              <a:t>Fear,  disorientation,  loss of feeling for time, pain.</a:t>
            </a:r>
          </a:p>
        </p:txBody>
      </p:sp>
      <p:sp>
        <p:nvSpPr>
          <p:cNvPr id="253960" name="Text Box 14"/>
          <p:cNvSpPr txBox="1">
            <a:spLocks noChangeArrowheads="1"/>
          </p:cNvSpPr>
          <p:nvPr/>
        </p:nvSpPr>
        <p:spPr bwMode="auto">
          <a:xfrm>
            <a:off x="6371204" y="4468056"/>
            <a:ext cx="2664296" cy="830997"/>
          </a:xfrm>
          <a:prstGeom prst="rect">
            <a:avLst/>
          </a:prstGeom>
          <a:noFill/>
          <a:ln w="9525">
            <a:noFill/>
            <a:miter lim="800000"/>
            <a:headEnd/>
            <a:tailEnd/>
          </a:ln>
        </p:spPr>
        <p:txBody>
          <a:bodyPr wrap="square" anchor="b">
            <a:spAutoFit/>
          </a:bodyPr>
          <a:lstStyle/>
          <a:p>
            <a:pPr>
              <a:spcBef>
                <a:spcPct val="50000"/>
              </a:spcBef>
              <a:buClr>
                <a:srgbClr val="000000"/>
              </a:buClr>
              <a:buSzPct val="100000"/>
              <a:buFont typeface="Times New Roman" pitchFamily="18" charset="0"/>
              <a:buNone/>
            </a:pPr>
            <a:r>
              <a:rPr lang="en-US" sz="1600" b="1" dirty="0">
                <a:effectLst>
                  <a:outerShdw blurRad="38100" dist="38100" dir="2700000" algn="tl">
                    <a:srgbClr val="000000">
                      <a:alpha val="43137"/>
                    </a:srgbClr>
                  </a:outerShdw>
                </a:effectLst>
              </a:rPr>
              <a:t>No psychological symptoms or treatment before torture, negative family history.</a:t>
            </a:r>
          </a:p>
        </p:txBody>
      </p:sp>
      <p:sp>
        <p:nvSpPr>
          <p:cNvPr id="253961" name="Text Box 15"/>
          <p:cNvSpPr txBox="1">
            <a:spLocks noChangeArrowheads="1"/>
          </p:cNvSpPr>
          <p:nvPr/>
        </p:nvSpPr>
        <p:spPr bwMode="auto">
          <a:xfrm>
            <a:off x="5436096" y="2378562"/>
            <a:ext cx="3707904" cy="1077218"/>
          </a:xfrm>
          <a:prstGeom prst="rect">
            <a:avLst/>
          </a:prstGeom>
          <a:noFill/>
          <a:ln w="9525">
            <a:noFill/>
            <a:miter lim="800000"/>
            <a:headEnd/>
            <a:tailEnd/>
          </a:ln>
        </p:spPr>
        <p:txBody>
          <a:bodyPr wrap="square" anchor="b">
            <a:spAutoFit/>
          </a:bodyPr>
          <a:lstStyle/>
          <a:p>
            <a:pPr>
              <a:spcBef>
                <a:spcPct val="50000"/>
              </a:spcBef>
              <a:buClr>
                <a:srgbClr val="000000"/>
              </a:buClr>
              <a:buSzPct val="100000"/>
              <a:buFont typeface="Times New Roman" pitchFamily="18" charset="0"/>
              <a:buNone/>
            </a:pPr>
            <a:r>
              <a:rPr lang="en-US" sz="1600" b="1" dirty="0">
                <a:effectLst>
                  <a:outerShdw blurRad="38100" dist="38100" dir="2700000" algn="tl">
                    <a:srgbClr val="000000">
                      <a:alpha val="43137"/>
                    </a:srgbClr>
                  </a:outerShdw>
                </a:effectLst>
              </a:rPr>
              <a:t>Nightmares, avoidance of  memories, irritability, “no future” feeling, flash-backs (obtrusive memories), avoiding public places not related to torture.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68394"/>
                                        </p:tgtEl>
                                        <p:attrNameLst>
                                          <p:attrName>style.visibility</p:attrName>
                                        </p:attrNameLst>
                                      </p:cBhvr>
                                      <p:to>
                                        <p:strVal val="visible"/>
                                      </p:to>
                                    </p:set>
                                    <p:animEffect transition="in" filter="blinds(horizontal)">
                                      <p:cBhvr>
                                        <p:cTn id="11" dur="500"/>
                                        <p:tgtEl>
                                          <p:spTgt spid="11683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68393"/>
                                        </p:tgtEl>
                                        <p:attrNameLst>
                                          <p:attrName>style.visibility</p:attrName>
                                        </p:attrNameLst>
                                      </p:cBhvr>
                                      <p:to>
                                        <p:strVal val="visible"/>
                                      </p:to>
                                    </p:set>
                                    <p:animEffect transition="in" filter="blinds(horizontal)">
                                      <p:cBhvr>
                                        <p:cTn id="16" dur="500"/>
                                        <p:tgtEl>
                                          <p:spTgt spid="1168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93" grpId="0"/>
      <p:bldP spid="11683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3"/>
          <p:cNvSpPr>
            <a:spLocks noGrp="1"/>
          </p:cNvSpPr>
          <p:nvPr>
            <p:ph type="title"/>
          </p:nvPr>
        </p:nvSpPr>
        <p:spPr/>
        <p:txBody>
          <a:bodyPr/>
          <a:lstStyle/>
          <a:p>
            <a:r>
              <a:rPr lang="de-DE" sz="3200" smtClean="0"/>
              <a:t>B. 2.  Common psychological responses</a:t>
            </a:r>
          </a:p>
        </p:txBody>
      </p:sp>
      <p:sp>
        <p:nvSpPr>
          <p:cNvPr id="256002" name="Content Placeholder 4"/>
          <p:cNvSpPr>
            <a:spLocks noGrp="1"/>
          </p:cNvSpPr>
          <p:nvPr>
            <p:ph idx="1"/>
          </p:nvPr>
        </p:nvSpPr>
        <p:spPr/>
        <p:txBody>
          <a:bodyPr/>
          <a:lstStyle/>
          <a:p>
            <a:pPr marL="0"/>
            <a:r>
              <a:rPr lang="de-DE" sz="2400" b="1" dirty="0" err="1" smtClean="0"/>
              <a:t>Reexperiencing</a:t>
            </a:r>
            <a:r>
              <a:rPr lang="de-DE" sz="2400" b="1" dirty="0" smtClean="0"/>
              <a:t>,  </a:t>
            </a:r>
            <a:r>
              <a:rPr lang="de-DE" sz="2400" b="1" dirty="0" err="1" smtClean="0"/>
              <a:t>avoidance</a:t>
            </a:r>
            <a:r>
              <a:rPr lang="de-DE" sz="2400" b="1" dirty="0" smtClean="0"/>
              <a:t>- emotional </a:t>
            </a:r>
            <a:r>
              <a:rPr lang="de-DE" sz="2400" b="1" dirty="0" err="1" smtClean="0"/>
              <a:t>numbing</a:t>
            </a:r>
            <a:r>
              <a:rPr lang="de-DE" sz="2400" b="1" dirty="0" smtClean="0"/>
              <a:t>, </a:t>
            </a:r>
            <a:r>
              <a:rPr lang="de-DE" sz="2400" b="1" dirty="0" err="1" smtClean="0"/>
              <a:t>and</a:t>
            </a:r>
            <a:r>
              <a:rPr lang="de-DE" sz="2400" b="1" dirty="0" smtClean="0"/>
              <a:t> </a:t>
            </a:r>
            <a:r>
              <a:rPr lang="de-DE" sz="2400" b="1" dirty="0" err="1" smtClean="0"/>
              <a:t>hyperarousal</a:t>
            </a:r>
            <a:r>
              <a:rPr lang="de-DE" sz="2400" b="1" dirty="0" smtClean="0"/>
              <a:t> </a:t>
            </a:r>
            <a:r>
              <a:rPr lang="de-DE" sz="2400" i="1" dirty="0" smtClean="0"/>
              <a:t>(</a:t>
            </a:r>
            <a:r>
              <a:rPr lang="de-DE" sz="2400" i="1" dirty="0" err="1" smtClean="0"/>
              <a:t>usually</a:t>
            </a:r>
            <a:r>
              <a:rPr lang="de-DE" sz="2400" i="1" dirty="0" smtClean="0"/>
              <a:t> </a:t>
            </a:r>
            <a:r>
              <a:rPr lang="de-DE" sz="2400" i="1" dirty="0" err="1" smtClean="0"/>
              <a:t>linked</a:t>
            </a:r>
            <a:r>
              <a:rPr lang="de-DE" sz="2400" i="1" dirty="0" smtClean="0"/>
              <a:t> </a:t>
            </a:r>
            <a:r>
              <a:rPr lang="de-DE" sz="2400" i="1" dirty="0" err="1" smtClean="0"/>
              <a:t>to</a:t>
            </a:r>
            <a:r>
              <a:rPr lang="de-DE" sz="2400" i="1" dirty="0" smtClean="0"/>
              <a:t> PTSD)</a:t>
            </a:r>
            <a:r>
              <a:rPr lang="de-DE" sz="2400" dirty="0" smtClean="0"/>
              <a:t>, </a:t>
            </a:r>
          </a:p>
          <a:p>
            <a:pPr marL="0"/>
            <a:r>
              <a:rPr lang="de-DE" sz="2400" b="1" dirty="0" err="1" smtClean="0"/>
              <a:t>symptoms</a:t>
            </a:r>
            <a:r>
              <a:rPr lang="de-DE" sz="2400" b="1" dirty="0" smtClean="0"/>
              <a:t> </a:t>
            </a:r>
            <a:r>
              <a:rPr lang="de-DE" sz="2400" b="1" dirty="0" err="1" smtClean="0"/>
              <a:t>of</a:t>
            </a:r>
            <a:r>
              <a:rPr lang="de-DE" sz="2400" b="1" dirty="0" smtClean="0"/>
              <a:t> </a:t>
            </a:r>
            <a:r>
              <a:rPr lang="de-DE" sz="2400" b="1" dirty="0" err="1" smtClean="0"/>
              <a:t>depression</a:t>
            </a:r>
            <a:r>
              <a:rPr lang="de-DE" sz="2400" b="1" dirty="0" smtClean="0"/>
              <a:t> </a:t>
            </a:r>
            <a:r>
              <a:rPr lang="de-DE" sz="2400" dirty="0" smtClean="0"/>
              <a:t>(</a:t>
            </a:r>
            <a:r>
              <a:rPr lang="de-DE" sz="2400" dirty="0" err="1" smtClean="0"/>
              <a:t>like</a:t>
            </a:r>
            <a:r>
              <a:rPr lang="de-DE" sz="2400" dirty="0" smtClean="0"/>
              <a:t> </a:t>
            </a:r>
            <a:r>
              <a:rPr lang="de-DE" sz="2400" dirty="0" err="1" smtClean="0"/>
              <a:t>sad</a:t>
            </a:r>
            <a:r>
              <a:rPr lang="de-DE" sz="2400" dirty="0" smtClean="0"/>
              <a:t> </a:t>
            </a:r>
            <a:r>
              <a:rPr lang="de-DE" sz="2400" dirty="0" err="1" smtClean="0"/>
              <a:t>mood</a:t>
            </a:r>
            <a:r>
              <a:rPr lang="de-DE" sz="2400" dirty="0" smtClean="0"/>
              <a:t>, </a:t>
            </a:r>
            <a:r>
              <a:rPr lang="de-DE" sz="2400" dirty="0" err="1" smtClean="0"/>
              <a:t>loss</a:t>
            </a:r>
            <a:r>
              <a:rPr lang="de-DE" sz="2400" dirty="0" smtClean="0"/>
              <a:t> </a:t>
            </a:r>
            <a:r>
              <a:rPr lang="de-DE" sz="2400" dirty="0" err="1" smtClean="0"/>
              <a:t>of</a:t>
            </a:r>
            <a:r>
              <a:rPr lang="de-DE" sz="2400" dirty="0" smtClean="0"/>
              <a:t> </a:t>
            </a:r>
            <a:r>
              <a:rPr lang="de-DE" sz="2400" dirty="0" err="1" smtClean="0"/>
              <a:t>interest</a:t>
            </a:r>
            <a:r>
              <a:rPr lang="de-DE" sz="2400" dirty="0" smtClean="0"/>
              <a:t>, </a:t>
            </a:r>
            <a:r>
              <a:rPr lang="de-DE" sz="2400" dirty="0" err="1" smtClean="0"/>
              <a:t>energy</a:t>
            </a:r>
            <a:r>
              <a:rPr lang="de-DE" sz="2400" dirty="0" smtClean="0"/>
              <a:t> </a:t>
            </a:r>
            <a:r>
              <a:rPr lang="de-DE" sz="2400" dirty="0" err="1" smtClean="0"/>
              <a:t>and</a:t>
            </a:r>
            <a:r>
              <a:rPr lang="de-DE" sz="2400" dirty="0" smtClean="0"/>
              <a:t> </a:t>
            </a:r>
            <a:r>
              <a:rPr lang="de-DE" sz="2400" dirty="0" err="1" smtClean="0"/>
              <a:t>appetite</a:t>
            </a:r>
            <a:r>
              <a:rPr lang="de-DE" sz="2400" dirty="0" smtClean="0"/>
              <a:t>)</a:t>
            </a:r>
          </a:p>
          <a:p>
            <a:pPr marL="0"/>
            <a:r>
              <a:rPr lang="de-DE" sz="2400" b="1" dirty="0" err="1" smtClean="0"/>
              <a:t>damaged</a:t>
            </a:r>
            <a:r>
              <a:rPr lang="de-DE" sz="2400" b="1" dirty="0" smtClean="0"/>
              <a:t> </a:t>
            </a:r>
            <a:r>
              <a:rPr lang="de-DE" sz="2400" b="1" dirty="0" err="1" smtClean="0"/>
              <a:t>self-concept</a:t>
            </a:r>
            <a:r>
              <a:rPr lang="de-DE" sz="2400" b="1" dirty="0" smtClean="0"/>
              <a:t> </a:t>
            </a:r>
            <a:r>
              <a:rPr lang="de-DE" sz="2400" b="1" dirty="0" err="1" smtClean="0"/>
              <a:t>and</a:t>
            </a:r>
            <a:r>
              <a:rPr lang="de-DE" sz="2400" b="1" dirty="0" smtClean="0"/>
              <a:t> </a:t>
            </a:r>
            <a:r>
              <a:rPr lang="de-DE" sz="2400" b="1" dirty="0" err="1" smtClean="0"/>
              <a:t>foreshortened</a:t>
            </a:r>
            <a:r>
              <a:rPr lang="de-DE" sz="2400" b="1" dirty="0" smtClean="0"/>
              <a:t> </a:t>
            </a:r>
            <a:r>
              <a:rPr lang="de-DE" sz="2400" b="1" dirty="0" err="1" smtClean="0"/>
              <a:t>future</a:t>
            </a:r>
            <a:r>
              <a:rPr lang="de-DE" sz="2400" dirty="0" smtClean="0"/>
              <a:t/>
            </a:r>
            <a:br>
              <a:rPr lang="de-DE" sz="2400" dirty="0" smtClean="0"/>
            </a:br>
            <a:r>
              <a:rPr lang="de-DE" sz="2400" i="1" dirty="0" smtClean="0"/>
              <a:t>(</a:t>
            </a:r>
            <a:r>
              <a:rPr lang="de-DE" sz="2400" i="1" dirty="0" err="1" smtClean="0"/>
              <a:t>usually</a:t>
            </a:r>
            <a:r>
              <a:rPr lang="de-DE" sz="2400" i="1" dirty="0" smtClean="0"/>
              <a:t> PTSD/</a:t>
            </a:r>
            <a:r>
              <a:rPr lang="de-DE" sz="2400" i="1" dirty="0" err="1" smtClean="0"/>
              <a:t>Complex</a:t>
            </a:r>
            <a:r>
              <a:rPr lang="de-DE" sz="2400" i="1" dirty="0" smtClean="0"/>
              <a:t> PTSD </a:t>
            </a:r>
            <a:r>
              <a:rPr lang="de-DE" sz="2400" i="1" dirty="0" err="1" smtClean="0"/>
              <a:t>related</a:t>
            </a:r>
            <a:r>
              <a:rPr lang="de-DE" sz="2400" i="1" dirty="0" smtClean="0"/>
              <a:t> </a:t>
            </a:r>
            <a:r>
              <a:rPr lang="de-DE" sz="2400" i="1" dirty="0" err="1" smtClean="0"/>
              <a:t>or</a:t>
            </a:r>
            <a:r>
              <a:rPr lang="de-DE" sz="2400" i="1" dirty="0" smtClean="0"/>
              <a:t> </a:t>
            </a:r>
            <a:r>
              <a:rPr lang="de-DE" sz="2400" i="1" dirty="0" err="1" smtClean="0"/>
              <a:t>depression</a:t>
            </a:r>
            <a:r>
              <a:rPr lang="de-DE" sz="2400" i="1" dirty="0" smtClean="0"/>
              <a:t> </a:t>
            </a:r>
            <a:r>
              <a:rPr lang="de-DE" sz="2400" i="1" dirty="0" err="1" smtClean="0"/>
              <a:t>related</a:t>
            </a:r>
            <a:r>
              <a:rPr lang="de-DE" sz="2400" i="1" dirty="0" smtClean="0"/>
              <a:t>),</a:t>
            </a:r>
            <a:br>
              <a:rPr lang="de-DE" sz="2400" i="1" dirty="0" smtClean="0"/>
            </a:br>
            <a:r>
              <a:rPr lang="de-DE" sz="2400" b="1" dirty="0" err="1" smtClean="0"/>
              <a:t>dissociation</a:t>
            </a:r>
            <a:r>
              <a:rPr lang="de-DE" sz="2400" b="1" dirty="0" smtClean="0"/>
              <a:t>, </a:t>
            </a:r>
            <a:r>
              <a:rPr lang="de-DE" sz="2400" b="1" dirty="0" err="1" smtClean="0"/>
              <a:t>depersonalisation</a:t>
            </a:r>
            <a:r>
              <a:rPr lang="de-DE" sz="2400" b="1" dirty="0" smtClean="0"/>
              <a:t> </a:t>
            </a:r>
            <a:r>
              <a:rPr lang="de-DE" sz="2400" b="1" dirty="0" err="1" smtClean="0"/>
              <a:t>and</a:t>
            </a:r>
            <a:r>
              <a:rPr lang="de-DE" sz="2400" b="1" dirty="0" smtClean="0"/>
              <a:t> </a:t>
            </a:r>
            <a:r>
              <a:rPr lang="de-DE" sz="2400" b="1" dirty="0" err="1" smtClean="0"/>
              <a:t>atypical</a:t>
            </a:r>
            <a:r>
              <a:rPr lang="de-DE" sz="2400" b="1" dirty="0" smtClean="0"/>
              <a:t> </a:t>
            </a:r>
            <a:r>
              <a:rPr lang="de-DE" sz="2400" b="1" dirty="0" err="1" smtClean="0"/>
              <a:t>behaviour</a:t>
            </a:r>
            <a:r>
              <a:rPr lang="de-DE" sz="2400" dirty="0" smtClean="0"/>
              <a:t/>
            </a:r>
            <a:br>
              <a:rPr lang="de-DE" sz="2400" dirty="0" smtClean="0"/>
            </a:br>
            <a:r>
              <a:rPr lang="de-DE" sz="2400" i="1" dirty="0" smtClean="0"/>
              <a:t>(</a:t>
            </a:r>
            <a:r>
              <a:rPr lang="de-DE" sz="2400" i="1" dirty="0" err="1" smtClean="0"/>
              <a:t>can</a:t>
            </a:r>
            <a:r>
              <a:rPr lang="de-DE" sz="2400" i="1" dirty="0" smtClean="0"/>
              <a:t> </a:t>
            </a:r>
            <a:r>
              <a:rPr lang="de-DE" sz="2400" i="1" dirty="0" err="1" smtClean="0"/>
              <a:t>be</a:t>
            </a:r>
            <a:r>
              <a:rPr lang="de-DE" sz="2400" i="1" dirty="0" smtClean="0"/>
              <a:t> PTSD/</a:t>
            </a:r>
            <a:r>
              <a:rPr lang="de-DE" sz="2400" i="1" dirty="0" err="1" smtClean="0"/>
              <a:t>Complex</a:t>
            </a:r>
            <a:r>
              <a:rPr lang="de-DE" sz="2400" i="1" dirty="0" smtClean="0"/>
              <a:t> PTSD </a:t>
            </a:r>
            <a:r>
              <a:rPr lang="de-DE" sz="2400" i="1" dirty="0" err="1" smtClean="0"/>
              <a:t>related</a:t>
            </a:r>
            <a:r>
              <a:rPr lang="de-DE" sz="2400" i="1" dirty="0" smtClean="0"/>
              <a:t> </a:t>
            </a:r>
            <a:r>
              <a:rPr lang="de-DE" sz="2400" i="1" dirty="0" err="1" smtClean="0"/>
              <a:t>or</a:t>
            </a:r>
            <a:r>
              <a:rPr lang="de-DE" sz="2400" i="1" dirty="0" smtClean="0"/>
              <a:t> </a:t>
            </a:r>
            <a:r>
              <a:rPr lang="de-DE" sz="2400" i="1" dirty="0" err="1" smtClean="0"/>
              <a:t>depression</a:t>
            </a:r>
            <a:r>
              <a:rPr lang="de-DE" sz="2400" i="1" dirty="0" smtClean="0"/>
              <a:t> </a:t>
            </a:r>
            <a:r>
              <a:rPr lang="de-DE" sz="2400" i="1" dirty="0" err="1" smtClean="0"/>
              <a:t>related</a:t>
            </a:r>
            <a:r>
              <a:rPr lang="de-DE" sz="2400" i="1" dirty="0" smtClean="0"/>
              <a:t>),</a:t>
            </a:r>
          </a:p>
          <a:p>
            <a:pPr marL="0"/>
            <a:r>
              <a:rPr lang="de-DE" sz="2400" b="1" dirty="0" smtClean="0"/>
              <a:t>somatic complaints </a:t>
            </a:r>
            <a:r>
              <a:rPr lang="de-DE" sz="2400" dirty="0" smtClean="0"/>
              <a:t>(most commonly a way to express distress and suffering in a culture („idiom of distress“) and /or as part of „somatoform“ disorders  (disorders where physical symptoms cannot be explained by physical findings alone)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3"/>
          <p:cNvSpPr>
            <a:spLocks noGrp="1"/>
          </p:cNvSpPr>
          <p:nvPr>
            <p:ph type="title"/>
          </p:nvPr>
        </p:nvSpPr>
        <p:spPr/>
        <p:txBody>
          <a:bodyPr/>
          <a:lstStyle/>
          <a:p>
            <a:r>
              <a:rPr lang="de-DE" sz="3200" smtClean="0"/>
              <a:t>B. 2.  Common psychological responses</a:t>
            </a:r>
          </a:p>
        </p:txBody>
      </p:sp>
      <p:sp>
        <p:nvSpPr>
          <p:cNvPr id="258050" name="Content Placeholder 4"/>
          <p:cNvSpPr>
            <a:spLocks noGrp="1"/>
          </p:cNvSpPr>
          <p:nvPr>
            <p:ph idx="1"/>
          </p:nvPr>
        </p:nvSpPr>
        <p:spPr/>
        <p:txBody>
          <a:bodyPr/>
          <a:lstStyle/>
          <a:p>
            <a:pPr marL="0"/>
            <a:r>
              <a:rPr lang="de-DE" sz="2400" b="1" dirty="0" smtClean="0"/>
              <a:t>Sexual dysfunction </a:t>
            </a:r>
            <a:r>
              <a:rPr lang="de-DE" sz="2400" i="1" dirty="0" smtClean="0"/>
              <a:t>(note: common especially after sexual torture, but also as part of depression)</a:t>
            </a:r>
            <a:br>
              <a:rPr lang="de-DE" sz="2400" i="1" dirty="0" smtClean="0"/>
            </a:br>
            <a:endParaRPr lang="de-DE" sz="2400" i="1" dirty="0" smtClean="0"/>
          </a:p>
          <a:p>
            <a:pPr marL="0"/>
            <a:r>
              <a:rPr lang="de-DE" sz="2400" b="1" dirty="0" err="1" smtClean="0"/>
              <a:t>psychosis</a:t>
            </a:r>
            <a:r>
              <a:rPr lang="de-DE" sz="2400" b="1" dirty="0" smtClean="0"/>
              <a:t>: </a:t>
            </a:r>
            <a:r>
              <a:rPr lang="de-DE" sz="2400" b="1" dirty="0" err="1" smtClean="0"/>
              <a:t>Delusions</a:t>
            </a:r>
            <a:r>
              <a:rPr lang="de-DE" sz="2400" b="1" dirty="0" smtClean="0"/>
              <a:t>, </a:t>
            </a:r>
            <a:r>
              <a:rPr lang="de-DE" sz="2400" b="1" dirty="0" err="1" smtClean="0"/>
              <a:t>hallucinations</a:t>
            </a:r>
            <a:r>
              <a:rPr lang="de-DE" sz="2400" b="1" dirty="0" smtClean="0"/>
              <a:t>, </a:t>
            </a:r>
            <a:r>
              <a:rPr lang="de-DE" sz="2400" b="1" dirty="0" err="1" smtClean="0"/>
              <a:t>bizzare</a:t>
            </a:r>
            <a:r>
              <a:rPr lang="de-DE" sz="2400" b="1" dirty="0" smtClean="0"/>
              <a:t> </a:t>
            </a:r>
            <a:r>
              <a:rPr lang="de-DE" sz="2400" b="1" dirty="0" err="1" smtClean="0"/>
              <a:t>ideation</a:t>
            </a:r>
            <a:r>
              <a:rPr lang="de-DE" sz="2400" b="1" dirty="0" smtClean="0"/>
              <a:t> </a:t>
            </a:r>
            <a:r>
              <a:rPr lang="de-DE" sz="2400" b="1" dirty="0" err="1" smtClean="0"/>
              <a:t>and</a:t>
            </a:r>
            <a:r>
              <a:rPr lang="de-DE" sz="2400" b="1" dirty="0" smtClean="0"/>
              <a:t> </a:t>
            </a:r>
            <a:r>
              <a:rPr lang="de-DE" sz="2400" b="1" dirty="0" err="1" smtClean="0"/>
              <a:t>behaviour</a:t>
            </a:r>
            <a:r>
              <a:rPr lang="de-DE" sz="2400" b="1" dirty="0" smtClean="0"/>
              <a:t>, </a:t>
            </a:r>
            <a:r>
              <a:rPr lang="de-DE" sz="2400" b="1" dirty="0" err="1" smtClean="0"/>
              <a:t>illusions</a:t>
            </a:r>
            <a:r>
              <a:rPr lang="de-DE" sz="2400" b="1" dirty="0" smtClean="0"/>
              <a:t>, </a:t>
            </a:r>
            <a:r>
              <a:rPr lang="de-DE" sz="2400" b="1" dirty="0" err="1" smtClean="0"/>
              <a:t>paranoia</a:t>
            </a:r>
            <a:r>
              <a:rPr lang="de-DE" sz="2400" b="1" dirty="0" smtClean="0"/>
              <a:t> </a:t>
            </a:r>
            <a:r>
              <a:rPr lang="de-DE" sz="2400" dirty="0" smtClean="0"/>
              <a:t> </a:t>
            </a:r>
            <a:br>
              <a:rPr lang="de-DE" sz="2400" dirty="0" smtClean="0"/>
            </a:br>
            <a:r>
              <a:rPr lang="de-DE" sz="2400" dirty="0" smtClean="0"/>
              <a:t>(</a:t>
            </a:r>
            <a:r>
              <a:rPr lang="de-DE" sz="2400" dirty="0" err="1" smtClean="0"/>
              <a:t>note</a:t>
            </a:r>
            <a:r>
              <a:rPr lang="de-DE" sz="2400" dirty="0" smtClean="0"/>
              <a:t>: </a:t>
            </a:r>
            <a:r>
              <a:rPr lang="de-DE" sz="2400" dirty="0" err="1" smtClean="0"/>
              <a:t>psychotic</a:t>
            </a:r>
            <a:r>
              <a:rPr lang="de-DE" sz="2400" dirty="0" smtClean="0"/>
              <a:t> </a:t>
            </a:r>
            <a:r>
              <a:rPr lang="de-DE" sz="2400" dirty="0" err="1" smtClean="0"/>
              <a:t>symptoms</a:t>
            </a:r>
            <a:r>
              <a:rPr lang="de-DE" sz="2400" dirty="0" smtClean="0"/>
              <a:t> </a:t>
            </a:r>
            <a:r>
              <a:rPr lang="de-DE" sz="2400" dirty="0" err="1" smtClean="0"/>
              <a:t>can</a:t>
            </a:r>
            <a:r>
              <a:rPr lang="de-DE" sz="2400" dirty="0" smtClean="0"/>
              <a:t> </a:t>
            </a:r>
            <a:r>
              <a:rPr lang="de-DE" sz="2400" dirty="0" err="1" smtClean="0"/>
              <a:t>result</a:t>
            </a:r>
            <a:r>
              <a:rPr lang="de-DE" sz="2400" dirty="0" smtClean="0"/>
              <a:t> </a:t>
            </a:r>
            <a:r>
              <a:rPr lang="de-DE" sz="2400" dirty="0" err="1" smtClean="0"/>
              <a:t>from</a:t>
            </a:r>
            <a:r>
              <a:rPr lang="de-DE" sz="2400" dirty="0" smtClean="0"/>
              <a:t> </a:t>
            </a:r>
            <a:r>
              <a:rPr lang="de-DE" sz="2400" dirty="0" err="1" smtClean="0"/>
              <a:t>many</a:t>
            </a:r>
            <a:r>
              <a:rPr lang="de-DE" sz="2400" dirty="0" smtClean="0"/>
              <a:t> </a:t>
            </a:r>
            <a:r>
              <a:rPr lang="de-DE" sz="2400" dirty="0" err="1" smtClean="0"/>
              <a:t>factors</a:t>
            </a:r>
            <a:r>
              <a:rPr lang="de-DE" sz="2400" dirty="0" smtClean="0"/>
              <a:t>, </a:t>
            </a:r>
            <a:r>
              <a:rPr lang="de-DE" sz="2400" dirty="0" err="1" smtClean="0"/>
              <a:t>including</a:t>
            </a:r>
            <a:r>
              <a:rPr lang="de-DE" sz="2400" dirty="0" smtClean="0"/>
              <a:t> </a:t>
            </a:r>
            <a:r>
              <a:rPr lang="de-DE" sz="2400" dirty="0" err="1" smtClean="0"/>
              <a:t>torture</a:t>
            </a:r>
            <a:r>
              <a:rPr lang="de-DE" sz="2400" dirty="0" smtClean="0"/>
              <a:t>, </a:t>
            </a:r>
            <a:r>
              <a:rPr lang="de-DE" sz="2400" dirty="0" err="1" smtClean="0"/>
              <a:t>and</a:t>
            </a:r>
            <a:r>
              <a:rPr lang="de-DE" sz="2400" dirty="0" smtClean="0"/>
              <a:t> </a:t>
            </a:r>
            <a:r>
              <a:rPr lang="de-DE" sz="2400" dirty="0" err="1" smtClean="0"/>
              <a:t>occur</a:t>
            </a:r>
            <a:r>
              <a:rPr lang="de-DE" sz="2400" dirty="0" smtClean="0"/>
              <a:t> </a:t>
            </a:r>
            <a:r>
              <a:rPr lang="de-DE" sz="2400" dirty="0" err="1" smtClean="0"/>
              <a:t>as</a:t>
            </a:r>
            <a:r>
              <a:rPr lang="de-DE" sz="2400" dirty="0" smtClean="0"/>
              <a:t> </a:t>
            </a:r>
            <a:r>
              <a:rPr lang="de-DE" sz="2400" dirty="0" err="1" smtClean="0"/>
              <a:t>part</a:t>
            </a:r>
            <a:r>
              <a:rPr lang="de-DE" sz="2400" dirty="0" smtClean="0"/>
              <a:t> </a:t>
            </a:r>
            <a:r>
              <a:rPr lang="de-DE" sz="2400" dirty="0" err="1" smtClean="0"/>
              <a:t>of</a:t>
            </a:r>
            <a:r>
              <a:rPr lang="de-DE" sz="2400" dirty="0" smtClean="0"/>
              <a:t> a </a:t>
            </a:r>
            <a:r>
              <a:rPr lang="de-DE" sz="2400" dirty="0" err="1" smtClean="0"/>
              <a:t>wide</a:t>
            </a:r>
            <a:r>
              <a:rPr lang="de-DE" sz="2400" dirty="0" smtClean="0"/>
              <a:t> </a:t>
            </a:r>
            <a:r>
              <a:rPr lang="de-DE" sz="2400" dirty="0" err="1" smtClean="0"/>
              <a:t>range</a:t>
            </a:r>
            <a:r>
              <a:rPr lang="de-DE" sz="2400" dirty="0" smtClean="0"/>
              <a:t> </a:t>
            </a:r>
            <a:r>
              <a:rPr lang="de-DE" sz="2400" dirty="0" err="1" smtClean="0"/>
              <a:t>of</a:t>
            </a:r>
            <a:r>
              <a:rPr lang="de-DE" sz="2400" dirty="0" smtClean="0"/>
              <a:t> </a:t>
            </a:r>
            <a:r>
              <a:rPr lang="de-DE" sz="2400" dirty="0" err="1" smtClean="0"/>
              <a:t>disorders</a:t>
            </a:r>
            <a:r>
              <a:rPr lang="de-DE" sz="2400" dirty="0" smtClean="0"/>
              <a:t> </a:t>
            </a:r>
            <a:r>
              <a:rPr lang="de-DE" sz="2400" dirty="0" err="1" smtClean="0"/>
              <a:t>that</a:t>
            </a:r>
            <a:r>
              <a:rPr lang="de-DE" sz="2400" dirty="0" smtClean="0"/>
              <a:t> </a:t>
            </a:r>
            <a:r>
              <a:rPr lang="de-DE" sz="2400" dirty="0" err="1" smtClean="0"/>
              <a:t>can</a:t>
            </a:r>
            <a:r>
              <a:rPr lang="de-DE" sz="2400" dirty="0" smtClean="0"/>
              <a:t> also </a:t>
            </a:r>
            <a:r>
              <a:rPr lang="de-DE" sz="2400" dirty="0" err="1" smtClean="0"/>
              <a:t>be</a:t>
            </a:r>
            <a:r>
              <a:rPr lang="de-DE" sz="2400" dirty="0" smtClean="0"/>
              <a:t> </a:t>
            </a:r>
            <a:r>
              <a:rPr lang="de-DE" sz="2400" dirty="0" err="1" smtClean="0"/>
              <a:t>completely</a:t>
            </a:r>
            <a:r>
              <a:rPr lang="de-DE" sz="2400" dirty="0" smtClean="0"/>
              <a:t> </a:t>
            </a:r>
            <a:r>
              <a:rPr lang="de-DE" sz="2400" dirty="0" err="1" smtClean="0"/>
              <a:t>unrelated</a:t>
            </a:r>
            <a:r>
              <a:rPr lang="de-DE" sz="2400" dirty="0" smtClean="0"/>
              <a:t> </a:t>
            </a:r>
            <a:r>
              <a:rPr lang="de-DE" sz="2400" dirty="0" err="1" smtClean="0"/>
              <a:t>to</a:t>
            </a:r>
            <a:r>
              <a:rPr lang="de-DE" sz="2400" dirty="0" smtClean="0"/>
              <a:t> </a:t>
            </a:r>
            <a:r>
              <a:rPr lang="de-DE" sz="2400" dirty="0" err="1" smtClean="0"/>
              <a:t>torture</a:t>
            </a:r>
            <a:r>
              <a:rPr lang="de-DE" sz="2400" dirty="0" smtClean="0"/>
              <a:t> but </a:t>
            </a:r>
            <a:r>
              <a:rPr lang="de-DE" sz="2400" dirty="0" err="1" smtClean="0"/>
              <a:t>appear</a:t>
            </a:r>
            <a:r>
              <a:rPr lang="de-DE" sz="2400" dirty="0" smtClean="0"/>
              <a:t> </a:t>
            </a:r>
            <a:r>
              <a:rPr lang="de-DE" sz="2400" dirty="0" err="1" smtClean="0"/>
              <a:t>or</a:t>
            </a:r>
            <a:r>
              <a:rPr lang="de-DE" sz="2400" dirty="0" smtClean="0"/>
              <a:t> </a:t>
            </a:r>
            <a:r>
              <a:rPr lang="de-DE" sz="2400" dirty="0" err="1" smtClean="0"/>
              <a:t>get</a:t>
            </a:r>
            <a:r>
              <a:rPr lang="de-DE" sz="2400" dirty="0" smtClean="0"/>
              <a:t> </a:t>
            </a:r>
            <a:r>
              <a:rPr lang="de-DE" sz="2400" dirty="0" err="1" smtClean="0"/>
              <a:t>worse</a:t>
            </a:r>
            <a:r>
              <a:rPr lang="de-DE" sz="2400" dirty="0" smtClean="0"/>
              <a:t> </a:t>
            </a:r>
            <a:r>
              <a:rPr lang="de-DE" sz="2400" dirty="0" err="1" smtClean="0"/>
              <a:t>under</a:t>
            </a:r>
            <a:r>
              <a:rPr lang="de-DE" sz="2400" dirty="0" smtClean="0"/>
              <a:t> </a:t>
            </a:r>
            <a:r>
              <a:rPr lang="de-DE" sz="2400" dirty="0" err="1" smtClean="0"/>
              <a:t>torture</a:t>
            </a:r>
            <a:r>
              <a:rPr lang="de-DE" sz="2400" dirty="0" smtClean="0"/>
              <a:t> - such </a:t>
            </a:r>
            <a:r>
              <a:rPr lang="de-DE" sz="2400" dirty="0" err="1" smtClean="0"/>
              <a:t>as</a:t>
            </a:r>
            <a:r>
              <a:rPr lang="de-DE" sz="2400" dirty="0" smtClean="0"/>
              <a:t> </a:t>
            </a:r>
            <a:r>
              <a:rPr lang="de-DE" sz="2400" dirty="0" err="1" smtClean="0"/>
              <a:t>schizophenia</a:t>
            </a:r>
            <a:r>
              <a:rPr lang="de-DE" sz="2400" dirty="0" smtClean="0"/>
              <a:t>, </a:t>
            </a:r>
            <a:r>
              <a:rPr lang="de-DE" sz="2400" dirty="0" err="1" smtClean="0"/>
              <a:t>severe</a:t>
            </a:r>
            <a:r>
              <a:rPr lang="de-DE" sz="2400" dirty="0" smtClean="0"/>
              <a:t> </a:t>
            </a:r>
            <a:r>
              <a:rPr lang="de-DE" sz="2400" dirty="0" err="1" smtClean="0"/>
              <a:t>depression</a:t>
            </a:r>
            <a:r>
              <a:rPr lang="de-DE" sz="2400" dirty="0" smtClean="0"/>
              <a:t>, bipolar (</a:t>
            </a:r>
            <a:r>
              <a:rPr lang="de-DE" sz="2400" dirty="0" err="1" smtClean="0"/>
              <a:t>manic</a:t>
            </a:r>
            <a:r>
              <a:rPr lang="de-DE" sz="2400" dirty="0" smtClean="0"/>
              <a:t>-depressiv) </a:t>
            </a:r>
            <a:r>
              <a:rPr lang="de-DE" sz="2400" dirty="0" err="1" smtClean="0"/>
              <a:t>disorder</a:t>
            </a:r>
            <a:r>
              <a:rPr lang="de-DE" sz="2400" dirty="0" smtClean="0"/>
              <a:t>, </a:t>
            </a:r>
            <a:r>
              <a:rPr lang="de-DE" sz="2400" dirty="0" err="1" smtClean="0"/>
              <a:t>physical</a:t>
            </a:r>
            <a:r>
              <a:rPr lang="de-DE" sz="2400" dirty="0" smtClean="0"/>
              <a:t> </a:t>
            </a:r>
            <a:r>
              <a:rPr lang="de-DE" sz="2400" dirty="0" err="1" smtClean="0"/>
              <a:t>illness</a:t>
            </a:r>
            <a:r>
              <a:rPr lang="de-DE" sz="2400" dirty="0" smtClean="0"/>
              <a:t>, </a:t>
            </a:r>
            <a:r>
              <a:rPr lang="de-DE" sz="2400" dirty="0" err="1" smtClean="0"/>
              <a:t>or</a:t>
            </a:r>
            <a:r>
              <a:rPr lang="de-DE" sz="2400" dirty="0" smtClean="0"/>
              <a:t> </a:t>
            </a:r>
            <a:r>
              <a:rPr lang="de-DE" sz="2400" dirty="0" err="1" smtClean="0"/>
              <a:t>substance</a:t>
            </a:r>
            <a:r>
              <a:rPr lang="de-DE" sz="2400" dirty="0" smtClean="0"/>
              <a:t> </a:t>
            </a:r>
            <a:r>
              <a:rPr lang="de-DE" sz="2400" dirty="0" err="1" smtClean="0"/>
              <a:t>abuse</a:t>
            </a:r>
            <a:r>
              <a:rPr lang="de-DE" sz="2400" dirty="0" smtClean="0"/>
              <a:t>).</a:t>
            </a:r>
            <a:br>
              <a:rPr lang="de-DE" sz="2400" dirty="0" smtClean="0"/>
            </a:br>
            <a:endParaRPr lang="de-DE" sz="2400" dirty="0" smtClean="0"/>
          </a:p>
          <a:p>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r>
              <a:rPr lang="de-DE" sz="2400" dirty="0" smtClean="0"/>
              <a:t/>
            </a:r>
            <a:br>
              <a:rPr lang="de-DE" sz="2400" dirty="0" smtClean="0"/>
            </a:br>
            <a:r>
              <a:rPr lang="de-DE" sz="2400" dirty="0" smtClean="0"/>
              <a:t>  </a:t>
            </a:r>
          </a:p>
          <a:p>
            <a:r>
              <a:rPr lang="de-DE" sz="2400" dirty="0" smtClean="0"/>
              <a:t>   </a:t>
            </a:r>
            <a:br>
              <a:rPr lang="de-DE" sz="2400" dirty="0" smtClean="0"/>
            </a:br>
            <a:endParaRPr lang="de-DE" sz="2400" dirty="0" smtClean="0"/>
          </a:p>
          <a:p>
            <a:r>
              <a:rPr lang="de-DE" sz="2400" dirty="0" smtClean="0"/>
              <a:t/>
            </a:r>
            <a:br>
              <a:rPr lang="de-DE" sz="2400" dirty="0" smtClean="0"/>
            </a:br>
            <a:endParaRPr lang="de-DE" sz="2400" dirty="0" smtClean="0"/>
          </a:p>
          <a:p>
            <a:endParaRPr lang="de-DE" sz="2400" dirty="0" smtClean="0"/>
          </a:p>
          <a:p>
            <a:endParaRPr lang="de-DE" sz="2400" dirty="0" smtClean="0"/>
          </a:p>
          <a:p>
            <a:endParaRPr lang="de-DE"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3"/>
          <p:cNvSpPr>
            <a:spLocks noGrp="1"/>
          </p:cNvSpPr>
          <p:nvPr>
            <p:ph type="title"/>
          </p:nvPr>
        </p:nvSpPr>
        <p:spPr/>
        <p:txBody>
          <a:bodyPr/>
          <a:lstStyle/>
          <a:p>
            <a:r>
              <a:rPr lang="de-DE" sz="3200" smtClean="0"/>
              <a:t>B. 2.  Common psychological responses</a:t>
            </a:r>
          </a:p>
        </p:txBody>
      </p:sp>
      <p:sp>
        <p:nvSpPr>
          <p:cNvPr id="260098" name="Content Placeholder 4"/>
          <p:cNvSpPr>
            <a:spLocks noGrp="1"/>
          </p:cNvSpPr>
          <p:nvPr>
            <p:ph idx="1"/>
          </p:nvPr>
        </p:nvSpPr>
        <p:spPr>
          <a:xfrm>
            <a:off x="468313" y="1484313"/>
            <a:ext cx="8228012" cy="4999037"/>
          </a:xfrm>
        </p:spPr>
        <p:txBody>
          <a:bodyPr/>
          <a:lstStyle/>
          <a:p>
            <a:pPr marL="0"/>
            <a:r>
              <a:rPr lang="de-DE" sz="2400" b="1" dirty="0"/>
              <a:t>S</a:t>
            </a:r>
            <a:r>
              <a:rPr lang="de-DE" sz="2400" b="1" dirty="0" smtClean="0"/>
              <a:t>ubstance abuse </a:t>
            </a:r>
            <a:r>
              <a:rPr lang="de-DE" sz="2400" dirty="0" smtClean="0"/>
              <a:t>(or dependency)  </a:t>
            </a:r>
            <a:br>
              <a:rPr lang="de-DE" sz="2400" dirty="0" smtClean="0"/>
            </a:br>
            <a:r>
              <a:rPr lang="de-DE" sz="2400" dirty="0" smtClean="0"/>
              <a:t>Can be a frequent complication especially as  survivors try to self „treat“, sleep problems, hypervigilance or anxiety, or pain. Common in but by no means limited to many prisons, pattern usually culture dependent, including prescribed substances (legal such as (benzodiazepine-type) tranquillizers, alcohol, or illegal substances  such as opioids. </a:t>
            </a:r>
            <a:br>
              <a:rPr lang="de-DE" sz="2400" dirty="0" smtClean="0"/>
            </a:br>
            <a:endParaRPr lang="de-DE" sz="2400" dirty="0" smtClean="0"/>
          </a:p>
          <a:p>
            <a:pPr marL="0"/>
            <a:r>
              <a:rPr lang="de-DE" sz="2400" dirty="0" err="1" smtClean="0"/>
              <a:t>Differentiate</a:t>
            </a:r>
            <a:r>
              <a:rPr lang="de-DE" sz="2400" dirty="0" smtClean="0"/>
              <a:t> </a:t>
            </a:r>
            <a:r>
              <a:rPr lang="de-DE" sz="2400" dirty="0" err="1" smtClean="0"/>
              <a:t>from</a:t>
            </a:r>
            <a:r>
              <a:rPr lang="de-DE" sz="2400" dirty="0" smtClean="0"/>
              <a:t> </a:t>
            </a:r>
            <a:r>
              <a:rPr lang="de-DE" sz="2400" dirty="0" err="1" smtClean="0"/>
              <a:t>the</a:t>
            </a:r>
            <a:r>
              <a:rPr lang="de-DE" sz="2400" dirty="0" smtClean="0"/>
              <a:t> </a:t>
            </a:r>
            <a:r>
              <a:rPr lang="de-DE" sz="2400" dirty="0" err="1" smtClean="0"/>
              <a:t>use</a:t>
            </a:r>
            <a:r>
              <a:rPr lang="de-DE" sz="2400" dirty="0" smtClean="0"/>
              <a:t> </a:t>
            </a:r>
            <a:r>
              <a:rPr lang="de-DE" sz="2400" dirty="0" err="1" smtClean="0"/>
              <a:t>of</a:t>
            </a:r>
            <a:r>
              <a:rPr lang="de-DE" sz="2400" dirty="0" smtClean="0"/>
              <a:t> </a:t>
            </a:r>
            <a:r>
              <a:rPr lang="de-DE" sz="2400" dirty="0" err="1" smtClean="0"/>
              <a:t>drugs</a:t>
            </a:r>
            <a:r>
              <a:rPr lang="de-DE" sz="2400" dirty="0" smtClean="0"/>
              <a:t> </a:t>
            </a:r>
            <a:r>
              <a:rPr lang="de-DE" sz="2400" dirty="0" err="1" smtClean="0"/>
              <a:t>during</a:t>
            </a:r>
            <a:r>
              <a:rPr lang="de-DE" sz="2400" dirty="0" smtClean="0"/>
              <a:t> </a:t>
            </a:r>
            <a:r>
              <a:rPr lang="de-DE" sz="2400" dirty="0" err="1" smtClean="0"/>
              <a:t>and</a:t>
            </a:r>
            <a:r>
              <a:rPr lang="de-DE" sz="2400" dirty="0" smtClean="0"/>
              <a:t> </a:t>
            </a:r>
            <a:r>
              <a:rPr lang="de-DE" sz="2400" dirty="0" err="1" smtClean="0"/>
              <a:t>as</a:t>
            </a:r>
            <a:r>
              <a:rPr lang="de-DE" sz="2400" dirty="0" smtClean="0"/>
              <a:t> </a:t>
            </a:r>
            <a:r>
              <a:rPr lang="de-DE" sz="2400" dirty="0" err="1" smtClean="0"/>
              <a:t>part</a:t>
            </a:r>
            <a:r>
              <a:rPr lang="de-DE" sz="2400" dirty="0" smtClean="0"/>
              <a:t> </a:t>
            </a:r>
            <a:r>
              <a:rPr lang="de-DE" sz="2400" dirty="0" err="1" smtClean="0"/>
              <a:t>of</a:t>
            </a:r>
            <a:r>
              <a:rPr lang="de-DE" sz="2400" dirty="0" smtClean="0"/>
              <a:t> </a:t>
            </a:r>
            <a:r>
              <a:rPr lang="de-DE" sz="2400" dirty="0" err="1" smtClean="0"/>
              <a:t>torture</a:t>
            </a:r>
            <a:r>
              <a:rPr lang="de-DE" sz="2400" dirty="0" smtClean="0"/>
              <a:t> </a:t>
            </a:r>
            <a:r>
              <a:rPr lang="de-DE" sz="2400" dirty="0" err="1" smtClean="0"/>
              <a:t>or</a:t>
            </a:r>
            <a:r>
              <a:rPr lang="de-DE" sz="2400" dirty="0" smtClean="0"/>
              <a:t> </a:t>
            </a:r>
            <a:r>
              <a:rPr lang="de-DE" sz="2400" dirty="0" err="1" smtClean="0"/>
              <a:t>treatment</a:t>
            </a:r>
            <a:r>
              <a:rPr lang="de-DE" sz="2400" dirty="0" smtClean="0"/>
              <a:t> ! </a:t>
            </a:r>
          </a:p>
          <a:p>
            <a:pPr marL="0"/>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 name="Picture 3" descr="C:\Users\Stevy\Desktop\1348565967_Docu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337" y="371703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C:\Users\Stevy\Desktop\Chat-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123190"/>
            <a:ext cx="499585" cy="499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3"/>
          <p:cNvSpPr>
            <a:spLocks noGrp="1"/>
          </p:cNvSpPr>
          <p:nvPr>
            <p:ph type="title"/>
          </p:nvPr>
        </p:nvSpPr>
        <p:spPr/>
        <p:txBody>
          <a:bodyPr/>
          <a:lstStyle/>
          <a:p>
            <a:r>
              <a:rPr lang="de-DE" sz="3200" smtClean="0"/>
              <a:t>B. 2.  Common psychological responses</a:t>
            </a:r>
          </a:p>
        </p:txBody>
      </p:sp>
      <p:sp>
        <p:nvSpPr>
          <p:cNvPr id="262146" name="Content Placeholder 4"/>
          <p:cNvSpPr>
            <a:spLocks noGrp="1"/>
          </p:cNvSpPr>
          <p:nvPr>
            <p:ph idx="1"/>
          </p:nvPr>
        </p:nvSpPr>
        <p:spPr>
          <a:xfrm>
            <a:off x="468313" y="1484313"/>
            <a:ext cx="8228012" cy="4999037"/>
          </a:xfrm>
        </p:spPr>
        <p:txBody>
          <a:bodyPr/>
          <a:lstStyle/>
          <a:p>
            <a:pPr marL="0"/>
            <a:r>
              <a:rPr lang="de-DE" sz="2400" b="1" dirty="0"/>
              <a:t>N</a:t>
            </a:r>
            <a:r>
              <a:rPr lang="de-DE" sz="2400" b="1" dirty="0" smtClean="0"/>
              <a:t>europsychological impairment like concentration and memory problems, irritability</a:t>
            </a:r>
            <a:br>
              <a:rPr lang="de-DE" sz="2400" b="1" dirty="0" smtClean="0"/>
            </a:br>
            <a:r>
              <a:rPr lang="de-DE" sz="2400" b="1" dirty="0" smtClean="0"/>
              <a:t/>
            </a:r>
            <a:br>
              <a:rPr lang="de-DE" sz="2400" b="1" dirty="0" smtClean="0"/>
            </a:br>
            <a:r>
              <a:rPr lang="de-DE" sz="2400" dirty="0" smtClean="0"/>
              <a:t>most commonly through (blunt) brain trauma (can be part of a postcommotional syndrome) caused by falls, blows to the head, but also prolonged asphyxiation (as in the sue of plastic bags, etc.). </a:t>
            </a:r>
            <a:br>
              <a:rPr lang="de-DE" sz="2400" dirty="0" smtClean="0"/>
            </a:br>
            <a:r>
              <a:rPr lang="de-DE" sz="2400" dirty="0" smtClean="0"/>
              <a:t/>
            </a:r>
            <a:br>
              <a:rPr lang="de-DE" sz="2400" dirty="0" smtClean="0"/>
            </a:br>
            <a:r>
              <a:rPr lang="de-DE" sz="2400" dirty="0" smtClean="0"/>
              <a:t>Many symptoms can also be caused by PTSD, with partly similar symptoms, a dual diagnosis is a possibility.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pPr marL="0"/>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A. General considerations</a:t>
            </a:r>
            <a:endParaRPr lang="de-DE" dirty="0"/>
          </a:p>
        </p:txBody>
      </p:sp>
      <p:sp>
        <p:nvSpPr>
          <p:cNvPr id="231426"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193" name="Organization Chart 2"/>
          <p:cNvGrpSpPr>
            <a:grpSpLocks/>
          </p:cNvGrpSpPr>
          <p:nvPr/>
        </p:nvGrpSpPr>
        <p:grpSpPr bwMode="auto">
          <a:xfrm>
            <a:off x="468313" y="549275"/>
            <a:ext cx="8359775" cy="4344988"/>
            <a:chOff x="226" y="79"/>
            <a:chExt cx="3036" cy="1697"/>
          </a:xfrm>
          <a:solidFill>
            <a:schemeClr val="accent4"/>
          </a:solidFill>
        </p:grpSpPr>
        <p:cxnSp>
          <p:nvCxnSpPr>
            <p:cNvPr id="264197" name="_s16388"/>
            <p:cNvCxnSpPr>
              <a:cxnSpLocks noChangeShapeType="1"/>
              <a:stCxn id="264205" idx="0"/>
              <a:endCxn id="264204" idx="2"/>
            </p:cNvCxnSpPr>
            <p:nvPr/>
          </p:nvCxnSpPr>
          <p:spPr bwMode="auto">
            <a:xfrm rot="-5400000">
              <a:off x="2733" y="1298"/>
              <a:ext cx="144" cy="1"/>
            </a:xfrm>
            <a:prstGeom prst="straightConnector1">
              <a:avLst/>
            </a:prstGeom>
            <a:grpFill/>
            <a:ln w="28575">
              <a:solidFill>
                <a:schemeClr val="tx1"/>
              </a:solidFill>
              <a:round/>
              <a:headEnd/>
              <a:tailEnd/>
            </a:ln>
          </p:spPr>
        </p:cxnSp>
        <p:cxnSp>
          <p:nvCxnSpPr>
            <p:cNvPr id="264198" name="_s16389"/>
            <p:cNvCxnSpPr>
              <a:cxnSpLocks noChangeShapeType="1"/>
              <a:stCxn id="264204" idx="0"/>
              <a:endCxn id="264201" idx="2"/>
            </p:cNvCxnSpPr>
            <p:nvPr/>
          </p:nvCxnSpPr>
          <p:spPr bwMode="auto">
            <a:xfrm rot="5400000" flipH="1">
              <a:off x="2202" y="186"/>
              <a:ext cx="144" cy="1060"/>
            </a:xfrm>
            <a:prstGeom prst="bentConnector3">
              <a:avLst>
                <a:gd name="adj1" fmla="val 30903"/>
              </a:avLst>
            </a:prstGeom>
            <a:grpFill/>
            <a:ln w="28575">
              <a:solidFill>
                <a:schemeClr val="tx1"/>
              </a:solidFill>
              <a:miter lim="800000"/>
              <a:headEnd/>
              <a:tailEnd/>
            </a:ln>
          </p:spPr>
        </p:cxnSp>
        <p:cxnSp>
          <p:nvCxnSpPr>
            <p:cNvPr id="264199" name="_s16390"/>
            <p:cNvCxnSpPr>
              <a:cxnSpLocks noChangeShapeType="1"/>
              <a:stCxn id="264203" idx="0"/>
              <a:endCxn id="264201" idx="2"/>
            </p:cNvCxnSpPr>
            <p:nvPr/>
          </p:nvCxnSpPr>
          <p:spPr bwMode="auto">
            <a:xfrm rot="-5400000">
              <a:off x="1673" y="715"/>
              <a:ext cx="144" cy="1"/>
            </a:xfrm>
            <a:prstGeom prst="straightConnector1">
              <a:avLst/>
            </a:prstGeom>
            <a:grpFill/>
            <a:ln w="28575">
              <a:solidFill>
                <a:schemeClr val="tx1"/>
              </a:solidFill>
              <a:round/>
              <a:headEnd/>
              <a:tailEnd/>
            </a:ln>
          </p:spPr>
        </p:cxnSp>
        <p:cxnSp>
          <p:nvCxnSpPr>
            <p:cNvPr id="264200" name="_s16391"/>
            <p:cNvCxnSpPr>
              <a:cxnSpLocks noChangeShapeType="1"/>
              <a:stCxn id="264202" idx="0"/>
              <a:endCxn id="264201" idx="2"/>
            </p:cNvCxnSpPr>
            <p:nvPr/>
          </p:nvCxnSpPr>
          <p:spPr bwMode="auto">
            <a:xfrm rot="-5400000">
              <a:off x="1142" y="186"/>
              <a:ext cx="144" cy="1060"/>
            </a:xfrm>
            <a:prstGeom prst="bentConnector3">
              <a:avLst>
                <a:gd name="adj1" fmla="val 30903"/>
              </a:avLst>
            </a:prstGeom>
            <a:grpFill/>
            <a:ln w="28575">
              <a:solidFill>
                <a:schemeClr val="tx1"/>
              </a:solidFill>
              <a:miter lim="800000"/>
              <a:headEnd/>
              <a:tailEnd/>
            </a:ln>
          </p:spPr>
        </p:cxnSp>
        <p:sp>
          <p:nvSpPr>
            <p:cNvPr id="264201" name="_s16392"/>
            <p:cNvSpPr>
              <a:spLocks noChangeArrowheads="1"/>
            </p:cNvSpPr>
            <p:nvPr/>
          </p:nvSpPr>
          <p:spPr bwMode="auto">
            <a:xfrm>
              <a:off x="1221" y="361"/>
              <a:ext cx="1046" cy="283"/>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n-GB" sz="1600" b="1" dirty="0"/>
                <a:t>Negative finding in regard to</a:t>
              </a:r>
              <a:br>
                <a:rPr lang="en-GB" sz="1600" b="1" dirty="0"/>
              </a:br>
              <a:r>
                <a:rPr lang="en-GB" sz="1600" b="1" dirty="0"/>
                <a:t> psychological sequels</a:t>
              </a:r>
            </a:p>
          </p:txBody>
        </p:sp>
        <p:sp>
          <p:nvSpPr>
            <p:cNvPr id="264202" name="_s16393"/>
            <p:cNvSpPr>
              <a:spLocks noChangeArrowheads="1"/>
            </p:cNvSpPr>
            <p:nvPr/>
          </p:nvSpPr>
          <p:spPr bwMode="auto">
            <a:xfrm>
              <a:off x="22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n-GB" sz="1600" b="1" dirty="0"/>
                <a:t>Evaluate and discuss </a:t>
              </a:r>
              <a:br>
                <a:rPr lang="en-GB" sz="1600" b="1" dirty="0"/>
              </a:br>
              <a:r>
                <a:rPr lang="en-GB" sz="1600" b="1" dirty="0"/>
                <a:t>possible</a:t>
              </a:r>
              <a:br>
                <a:rPr lang="en-GB" sz="1600" b="1" dirty="0"/>
              </a:br>
              <a:r>
                <a:rPr lang="en-GB" sz="1600" b="1" dirty="0"/>
                <a:t> reasons</a:t>
              </a:r>
            </a:p>
          </p:txBody>
        </p:sp>
        <p:sp>
          <p:nvSpPr>
            <p:cNvPr id="264203" name="_s16394"/>
            <p:cNvSpPr>
              <a:spLocks noChangeArrowheads="1"/>
            </p:cNvSpPr>
            <p:nvPr/>
          </p:nvSpPr>
          <p:spPr bwMode="auto">
            <a:xfrm>
              <a:off x="128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n-GB" sz="1600" b="1" dirty="0"/>
                <a:t>Additional diagnostic</a:t>
              </a:r>
              <a:br>
                <a:rPr lang="en-GB" sz="1600" b="1" dirty="0"/>
              </a:br>
              <a:r>
                <a:rPr lang="en-GB" sz="1600" b="1" dirty="0"/>
                <a:t> strategies, </a:t>
              </a:r>
              <a:br>
                <a:rPr lang="en-GB" sz="1600" b="1" dirty="0"/>
              </a:br>
              <a:r>
                <a:rPr lang="en-GB" sz="1600" b="1" dirty="0"/>
                <a:t>additional interview, referral</a:t>
              </a:r>
              <a:endParaRPr lang="en-GB" sz="1300" b="1" dirty="0"/>
            </a:p>
          </p:txBody>
        </p:sp>
        <p:sp>
          <p:nvSpPr>
            <p:cNvPr id="264204" name="_s16395"/>
            <p:cNvSpPr>
              <a:spLocks noChangeArrowheads="1"/>
            </p:cNvSpPr>
            <p:nvPr/>
          </p:nvSpPr>
          <p:spPr bwMode="auto">
            <a:xfrm>
              <a:off x="234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n-GB" sz="1600" b="1" dirty="0"/>
                <a:t>Good coping</a:t>
              </a:r>
              <a:br>
                <a:rPr lang="en-GB" sz="1600" b="1" dirty="0"/>
              </a:br>
              <a:r>
                <a:rPr lang="en-GB" sz="1600" b="1" dirty="0"/>
                <a:t> or other factors prevent </a:t>
              </a:r>
              <a:br>
                <a:rPr lang="en-GB" sz="1600" b="1" dirty="0"/>
              </a:br>
              <a:r>
                <a:rPr lang="en-GB" sz="1600" b="1" dirty="0"/>
                <a:t>PTSD development </a:t>
              </a:r>
              <a:br>
                <a:rPr lang="en-GB" sz="1600" b="1" dirty="0"/>
              </a:br>
              <a:r>
                <a:rPr lang="en-GB" sz="1600" b="1" dirty="0"/>
                <a:t>or other reactions</a:t>
              </a:r>
            </a:p>
          </p:txBody>
        </p:sp>
        <p:sp>
          <p:nvSpPr>
            <p:cNvPr id="264205" name="_s16396"/>
            <p:cNvSpPr>
              <a:spLocks noChangeArrowheads="1"/>
            </p:cNvSpPr>
            <p:nvPr/>
          </p:nvSpPr>
          <p:spPr bwMode="auto">
            <a:xfrm>
              <a:off x="2365" y="1371"/>
              <a:ext cx="878" cy="405"/>
            </a:xfrm>
            <a:prstGeom prst="roundRect">
              <a:avLst>
                <a:gd name="adj" fmla="val 16667"/>
              </a:avLst>
            </a:prstGeom>
            <a:grpFill/>
            <a:ln w="9525">
              <a:solidFill>
                <a:schemeClr val="tx1"/>
              </a:solidFill>
              <a:round/>
              <a:headEnd/>
              <a:tailEnd/>
            </a:ln>
          </p:spPr>
          <p:txBody>
            <a:bodyPr wrap="none" lIns="80943" tIns="40471" rIns="80943" bIns="40471" anchor="ctr"/>
            <a:lstStyle/>
            <a:p>
              <a:pPr algn="ctr">
                <a:buClr>
                  <a:srgbClr val="000000"/>
                </a:buClr>
                <a:buSzPct val="100000"/>
                <a:buFont typeface="Times New Roman" pitchFamily="18" charset="0"/>
                <a:buNone/>
              </a:pPr>
              <a:r>
                <a:rPr lang="en-US" b="1" dirty="0">
                  <a:solidFill>
                    <a:schemeClr val="tx1"/>
                  </a:solidFill>
                </a:rPr>
                <a:t>No diagnosis</a:t>
              </a:r>
            </a:p>
            <a:p>
              <a:pPr algn="ctr">
                <a:buClr>
                  <a:srgbClr val="000000"/>
                </a:buClr>
                <a:buSzPct val="100000"/>
                <a:buFont typeface="Times New Roman" pitchFamily="18" charset="0"/>
                <a:buNone/>
              </a:pPr>
              <a:r>
                <a:rPr lang="en-US" sz="1900" b="1" dirty="0">
                  <a:solidFill>
                    <a:schemeClr val="tx1"/>
                  </a:solidFill>
                </a:rPr>
                <a:t>- d</a:t>
              </a:r>
              <a:r>
                <a:rPr lang="en-US" sz="1900" b="1" dirty="0" smtClean="0">
                  <a:solidFill>
                    <a:schemeClr val="tx1"/>
                  </a:solidFill>
                </a:rPr>
                <a:t>oes </a:t>
              </a:r>
              <a:r>
                <a:rPr lang="en-US" sz="1900" b="1" dirty="0">
                  <a:solidFill>
                    <a:schemeClr val="tx1"/>
                  </a:solidFill>
                </a:rPr>
                <a:t>not exclude</a:t>
              </a:r>
              <a:br>
                <a:rPr lang="en-US" sz="1900" b="1" dirty="0">
                  <a:solidFill>
                    <a:schemeClr val="tx1"/>
                  </a:solidFill>
                </a:rPr>
              </a:br>
              <a:r>
                <a:rPr lang="en-US" sz="1900" b="1" dirty="0">
                  <a:solidFill>
                    <a:schemeClr val="tx1"/>
                  </a:solidFill>
                </a:rPr>
                <a:t> </a:t>
              </a:r>
              <a:r>
                <a:rPr lang="en-US" sz="1900" b="1" dirty="0" smtClean="0">
                  <a:solidFill>
                    <a:schemeClr val="tx1"/>
                  </a:solidFill>
                </a:rPr>
                <a:t>event </a:t>
              </a:r>
              <a:r>
                <a:rPr lang="en-US" sz="1900" b="1" dirty="0">
                  <a:solidFill>
                    <a:schemeClr val="tx1"/>
                  </a:solidFill>
                </a:rPr>
                <a:t>(torture)</a:t>
              </a:r>
              <a:endParaRPr lang="en-US" sz="1700" b="1" dirty="0">
                <a:solidFill>
                  <a:schemeClr val="tx1"/>
                </a:solidFill>
              </a:endParaRPr>
            </a:p>
          </p:txBody>
        </p:sp>
      </p:grpSp>
      <p:sp>
        <p:nvSpPr>
          <p:cNvPr id="264194" name="Text Box 15"/>
          <p:cNvSpPr txBox="1">
            <a:spLocks noChangeArrowheads="1"/>
          </p:cNvSpPr>
          <p:nvPr/>
        </p:nvSpPr>
        <p:spPr bwMode="auto">
          <a:xfrm>
            <a:off x="395288" y="765175"/>
            <a:ext cx="4681537" cy="366713"/>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US" b="1" dirty="0">
                <a:solidFill>
                  <a:srgbClr val="FF0000"/>
                </a:solidFill>
                <a:latin typeface="Arial" charset="0"/>
              </a:rPr>
              <a:t>Beware: </a:t>
            </a:r>
            <a:endParaRPr lang="en-US" dirty="0">
              <a:solidFill>
                <a:schemeClr val="tx1"/>
              </a:solidFill>
              <a:latin typeface="Arial" charset="0"/>
            </a:endParaRPr>
          </a:p>
        </p:txBody>
      </p:sp>
      <p:pic>
        <p:nvPicPr>
          <p:cNvPr id="264195" name="Picture 21" descr="gitter1"/>
          <p:cNvPicPr>
            <a:picLocks noChangeAspect="1" noChangeArrowheads="1"/>
          </p:cNvPicPr>
          <p:nvPr/>
        </p:nvPicPr>
        <p:blipFill>
          <a:blip r:embed="rId3" cstate="print"/>
          <a:srcRect/>
          <a:stretch>
            <a:fillRect/>
          </a:stretch>
        </p:blipFill>
        <p:spPr bwMode="auto">
          <a:xfrm>
            <a:off x="2987675" y="3789363"/>
            <a:ext cx="3048000" cy="2286000"/>
          </a:xfrm>
          <a:prstGeom prst="rect">
            <a:avLst/>
          </a:prstGeom>
          <a:noFill/>
          <a:ln w="9525">
            <a:noFill/>
            <a:miter lim="800000"/>
            <a:headEnd/>
            <a:tailEnd/>
          </a:ln>
        </p:spPr>
      </p:pic>
      <p:sp>
        <p:nvSpPr>
          <p:cNvPr id="264196" name="Date Placeholder 1"/>
          <p:cNvSpPr>
            <a:spLocks noGrp="1"/>
          </p:cNvSpPr>
          <p:nvPr>
            <p:ph type="dt" sz="quarter" idx="4294967295"/>
          </p:nvPr>
        </p:nvSpPr>
        <p:spPr bwMode="auto">
          <a:xfrm>
            <a:off x="468313" y="5805488"/>
            <a:ext cx="2133600" cy="457200"/>
          </a:xfrm>
          <a:prstGeom prst="rect">
            <a:avLst/>
          </a:prstGeom>
          <a:noFill/>
          <a:ln>
            <a:miter lim="800000"/>
            <a:headEnd/>
            <a:tailEnd/>
          </a:ln>
        </p:spPr>
        <p:txBody>
          <a:bodyPr/>
          <a:lstStyle/>
          <a:p>
            <a:pPr>
              <a:buClr>
                <a:srgbClr val="000000"/>
              </a:buClr>
              <a:buSzPct val="100000"/>
              <a:buFont typeface="Times New Roman" pitchFamily="18" charset="0"/>
              <a:buNone/>
            </a:pPr>
            <a:r>
              <a:rPr lang="en-US" dirty="0"/>
              <a:t>©:Thomas Wenzel/ WPA,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3.  Diagnostical classifications</a:t>
            </a:r>
            <a:endParaRPr lang="de-DE" sz="3200" dirty="0"/>
          </a:p>
        </p:txBody>
      </p:sp>
      <p:sp>
        <p:nvSpPr>
          <p:cNvPr id="266242"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3"/>
          <p:cNvSpPr>
            <a:spLocks noGrp="1"/>
          </p:cNvSpPr>
          <p:nvPr>
            <p:ph type="title"/>
          </p:nvPr>
        </p:nvSpPr>
        <p:spPr/>
        <p:txBody>
          <a:bodyPr/>
          <a:lstStyle/>
          <a:p>
            <a:r>
              <a:rPr lang="de-DE" sz="3600" smtClean="0"/>
              <a:t>B. 3.  Diagnostical classifications</a:t>
            </a:r>
          </a:p>
        </p:txBody>
      </p:sp>
      <p:sp>
        <p:nvSpPr>
          <p:cNvPr id="268290" name="Content Placeholder 4"/>
          <p:cNvSpPr>
            <a:spLocks noGrp="1"/>
          </p:cNvSpPr>
          <p:nvPr>
            <p:ph idx="1"/>
          </p:nvPr>
        </p:nvSpPr>
        <p:spPr/>
        <p:txBody>
          <a:bodyPr/>
          <a:lstStyle/>
          <a:p>
            <a:pPr marL="0"/>
            <a:r>
              <a:rPr lang="de-DE" dirty="0" smtClean="0"/>
              <a:t>In </a:t>
            </a:r>
            <a:r>
              <a:rPr lang="de-DE" dirty="0" err="1" smtClean="0"/>
              <a:t>the</a:t>
            </a:r>
            <a:r>
              <a:rPr lang="de-DE" dirty="0" smtClean="0"/>
              <a:t> IP, </a:t>
            </a:r>
            <a:r>
              <a:rPr lang="de-DE" dirty="0" err="1" smtClean="0"/>
              <a:t>two</a:t>
            </a:r>
            <a:r>
              <a:rPr lang="de-DE" dirty="0" smtClean="0"/>
              <a:t> </a:t>
            </a:r>
            <a:r>
              <a:rPr lang="de-DE" dirty="0" err="1" smtClean="0"/>
              <a:t>medical</a:t>
            </a:r>
            <a:r>
              <a:rPr lang="de-DE" dirty="0" smtClean="0"/>
              <a:t> </a:t>
            </a:r>
            <a:r>
              <a:rPr lang="de-DE" dirty="0" err="1" smtClean="0"/>
              <a:t>diagnostical</a:t>
            </a:r>
            <a:r>
              <a:rPr lang="de-DE" dirty="0" smtClean="0"/>
              <a:t> </a:t>
            </a:r>
            <a:r>
              <a:rPr lang="de-DE" dirty="0" err="1" smtClean="0"/>
              <a:t>systems</a:t>
            </a:r>
            <a:r>
              <a:rPr lang="de-DE" dirty="0" smtClean="0"/>
              <a:t> </a:t>
            </a:r>
            <a:r>
              <a:rPr lang="de-DE" dirty="0" err="1" smtClean="0"/>
              <a:t>are</a:t>
            </a:r>
            <a:r>
              <a:rPr lang="de-DE" dirty="0" smtClean="0"/>
              <a:t> </a:t>
            </a:r>
            <a:r>
              <a:rPr lang="de-DE" dirty="0" err="1" smtClean="0"/>
              <a:t>mentioned</a:t>
            </a:r>
            <a:r>
              <a:rPr lang="de-DE" dirty="0" smtClean="0"/>
              <a:t> (</a:t>
            </a:r>
            <a:r>
              <a:rPr lang="de-DE" dirty="0" err="1" smtClean="0"/>
              <a:t>see</a:t>
            </a:r>
            <a:r>
              <a:rPr lang="de-DE" dirty="0" smtClean="0"/>
              <a:t> </a:t>
            </a:r>
            <a:r>
              <a:rPr lang="de-DE" dirty="0" err="1" smtClean="0"/>
              <a:t>following</a:t>
            </a:r>
            <a:r>
              <a:rPr lang="de-DE" dirty="0" smtClean="0"/>
              <a:t> </a:t>
            </a:r>
            <a:r>
              <a:rPr lang="de-DE" dirty="0" err="1" smtClean="0"/>
              <a:t>slides</a:t>
            </a:r>
            <a:r>
              <a:rPr lang="de-DE" dirty="0" smtClean="0"/>
              <a:t>): </a:t>
            </a:r>
            <a:br>
              <a:rPr lang="de-DE" dirty="0" smtClean="0"/>
            </a:br>
            <a:r>
              <a:rPr lang="de-DE" dirty="0" smtClean="0"/>
              <a:t/>
            </a:r>
            <a:br>
              <a:rPr lang="de-DE" dirty="0" smtClean="0"/>
            </a:br>
            <a:r>
              <a:rPr lang="de-DE" dirty="0" smtClean="0"/>
              <a:t>a) </a:t>
            </a:r>
            <a:r>
              <a:rPr lang="de-DE" dirty="0" err="1" smtClean="0"/>
              <a:t>the</a:t>
            </a:r>
            <a:r>
              <a:rPr lang="de-DE" dirty="0" smtClean="0"/>
              <a:t> </a:t>
            </a:r>
            <a:r>
              <a:rPr lang="de-DE" b="1" dirty="0" smtClean="0"/>
              <a:t>ICD</a:t>
            </a:r>
            <a:r>
              <a:rPr lang="de-DE" dirty="0" smtClean="0"/>
              <a:t> (International </a:t>
            </a:r>
            <a:r>
              <a:rPr lang="de-DE" dirty="0" err="1" smtClean="0"/>
              <a:t>Classification</a:t>
            </a:r>
            <a:r>
              <a:rPr lang="de-DE" dirty="0" smtClean="0"/>
              <a:t> </a:t>
            </a:r>
            <a:r>
              <a:rPr lang="de-DE" dirty="0" err="1" smtClean="0"/>
              <a:t>of</a:t>
            </a:r>
            <a:r>
              <a:rPr lang="de-DE" dirty="0" smtClean="0"/>
              <a:t> </a:t>
            </a:r>
            <a:r>
              <a:rPr lang="de-DE" dirty="0" err="1" smtClean="0"/>
              <a:t>Diseases</a:t>
            </a:r>
            <a:r>
              <a:rPr lang="de-DE" dirty="0" smtClean="0"/>
              <a:t>) </a:t>
            </a:r>
            <a:r>
              <a:rPr lang="de-DE" dirty="0" err="1" smtClean="0"/>
              <a:t>of</a:t>
            </a:r>
            <a:r>
              <a:rPr lang="de-DE" dirty="0" smtClean="0"/>
              <a:t> </a:t>
            </a:r>
            <a:r>
              <a:rPr lang="de-DE" dirty="0" err="1" smtClean="0"/>
              <a:t>the</a:t>
            </a:r>
            <a:r>
              <a:rPr lang="de-DE" dirty="0" smtClean="0"/>
              <a:t> World </a:t>
            </a:r>
            <a:r>
              <a:rPr lang="de-DE" dirty="0" err="1" smtClean="0"/>
              <a:t>Health</a:t>
            </a:r>
            <a:r>
              <a:rPr lang="de-DE" dirty="0" smtClean="0"/>
              <a:t> Organisation </a:t>
            </a:r>
            <a:r>
              <a:rPr lang="de-DE" dirty="0" err="1" smtClean="0"/>
              <a:t>and</a:t>
            </a:r>
            <a:r>
              <a:rPr lang="de-DE" dirty="0" smtClean="0"/>
              <a:t> </a:t>
            </a:r>
            <a:br>
              <a:rPr lang="de-DE" dirty="0" smtClean="0"/>
            </a:br>
            <a:r>
              <a:rPr lang="de-DE" dirty="0" smtClean="0"/>
              <a:t/>
            </a:r>
            <a:br>
              <a:rPr lang="de-DE" dirty="0" smtClean="0"/>
            </a:br>
            <a:r>
              <a:rPr lang="de-DE" dirty="0" smtClean="0"/>
              <a:t>b) </a:t>
            </a:r>
            <a:r>
              <a:rPr lang="de-DE" dirty="0" err="1" smtClean="0"/>
              <a:t>the</a:t>
            </a:r>
            <a:r>
              <a:rPr lang="de-DE" dirty="0" smtClean="0"/>
              <a:t> American </a:t>
            </a:r>
            <a:r>
              <a:rPr lang="de-DE" b="1" dirty="0" smtClean="0"/>
              <a:t>DSM</a:t>
            </a:r>
            <a:r>
              <a:rPr lang="de-DE" dirty="0" smtClean="0"/>
              <a:t> (</a:t>
            </a:r>
            <a:r>
              <a:rPr lang="de-DE" dirty="0" err="1" smtClean="0"/>
              <a:t>Diagnostical</a:t>
            </a:r>
            <a:r>
              <a:rPr lang="de-DE" dirty="0" smtClean="0"/>
              <a:t> </a:t>
            </a:r>
            <a:r>
              <a:rPr lang="de-DE" dirty="0" err="1" smtClean="0"/>
              <a:t>and</a:t>
            </a:r>
            <a:r>
              <a:rPr lang="de-DE" dirty="0" smtClean="0"/>
              <a:t> Statistical Manual), </a:t>
            </a:r>
            <a:r>
              <a:rPr lang="de-DE" dirty="0" err="1" smtClean="0"/>
              <a:t>the</a:t>
            </a:r>
            <a:r>
              <a:rPr lang="de-DE" dirty="0" smtClean="0"/>
              <a:t> last </a:t>
            </a:r>
            <a:r>
              <a:rPr lang="de-DE" dirty="0" err="1" smtClean="0"/>
              <a:t>being</a:t>
            </a:r>
            <a:r>
              <a:rPr lang="de-DE" dirty="0" smtClean="0"/>
              <a:t> </a:t>
            </a:r>
            <a:r>
              <a:rPr lang="de-DE" dirty="0" err="1" smtClean="0"/>
              <a:t>most</a:t>
            </a:r>
            <a:r>
              <a:rPr lang="de-DE" dirty="0" smtClean="0"/>
              <a:t> </a:t>
            </a:r>
            <a:r>
              <a:rPr lang="de-DE" dirty="0" err="1" smtClean="0"/>
              <a:t>commonly</a:t>
            </a:r>
            <a:r>
              <a:rPr lang="de-DE" dirty="0" smtClean="0"/>
              <a:t> </a:t>
            </a:r>
            <a:r>
              <a:rPr lang="de-DE" dirty="0" err="1" smtClean="0"/>
              <a:t>used</a:t>
            </a:r>
            <a:r>
              <a:rPr lang="de-DE" dirty="0" smtClean="0"/>
              <a:t> in </a:t>
            </a:r>
            <a:r>
              <a:rPr lang="de-DE" dirty="0" err="1" smtClean="0"/>
              <a:t>the</a:t>
            </a:r>
            <a:r>
              <a:rPr lang="de-DE" dirty="0" smtClean="0"/>
              <a:t> USA </a:t>
            </a:r>
            <a:r>
              <a:rPr lang="de-DE" dirty="0" err="1" smtClean="0"/>
              <a:t>and</a:t>
            </a:r>
            <a:r>
              <a:rPr lang="de-DE" dirty="0" smtClean="0"/>
              <a:t> in </a:t>
            </a:r>
            <a:r>
              <a:rPr lang="de-DE" dirty="0" err="1" smtClean="0"/>
              <a:t>research</a:t>
            </a:r>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3"/>
          <p:cNvSpPr>
            <a:spLocks noGrp="1"/>
          </p:cNvSpPr>
          <p:nvPr>
            <p:ph type="title"/>
          </p:nvPr>
        </p:nvSpPr>
        <p:spPr/>
        <p:txBody>
          <a:bodyPr/>
          <a:lstStyle/>
          <a:p>
            <a:r>
              <a:rPr lang="de-DE" sz="3600" smtClean="0"/>
              <a:t>B. 3.  Diagnostical classifications</a:t>
            </a:r>
          </a:p>
        </p:txBody>
      </p:sp>
      <p:sp>
        <p:nvSpPr>
          <p:cNvPr id="270338" name="Content Placeholder 4"/>
          <p:cNvSpPr>
            <a:spLocks noGrp="1"/>
          </p:cNvSpPr>
          <p:nvPr>
            <p:ph idx="1"/>
          </p:nvPr>
        </p:nvSpPr>
        <p:spPr>
          <a:xfrm>
            <a:off x="467544" y="1858962"/>
            <a:ext cx="8228012" cy="4999038"/>
          </a:xfrm>
        </p:spPr>
        <p:txBody>
          <a:bodyPr/>
          <a:lstStyle/>
          <a:p>
            <a:pPr marL="0"/>
            <a:r>
              <a:rPr lang="de-DE" dirty="0" smtClean="0"/>
              <a:t>As ICD and DSM are at times revised - we  recommend using the presently valid handbook versions, that give concise definitions and descriptions of all common disorders, usually they even can be accessed online.</a:t>
            </a:r>
            <a:br>
              <a:rPr lang="de-DE" dirty="0" smtClean="0"/>
            </a:br>
            <a:r>
              <a:rPr lang="de-DE" dirty="0" smtClean="0"/>
              <a:t/>
            </a:r>
            <a:br>
              <a:rPr lang="de-DE" dirty="0" smtClean="0"/>
            </a:br>
            <a:r>
              <a:rPr lang="de-DE" dirty="0" smtClean="0"/>
              <a:t/>
            </a:r>
            <a:br>
              <a:rPr lang="de-DE" dirty="0" smtClean="0"/>
            </a:br>
            <a:endParaRPr lang="de-DE" dirty="0" smtClean="0"/>
          </a:p>
          <a:p>
            <a:endParaRPr lang="de-DE" dirty="0" smtClean="0"/>
          </a:p>
          <a:p>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p:nvPr>
        </p:nvSpPr>
        <p:spPr/>
        <p:txBody>
          <a:bodyPr/>
          <a:lstStyle/>
          <a:p>
            <a:pPr eaLnBrk="1" hangingPunct="1"/>
            <a:r>
              <a:rPr lang="en-GB" dirty="0" smtClean="0"/>
              <a:t>Two systems: ICD 10, DSM IV</a:t>
            </a:r>
          </a:p>
        </p:txBody>
      </p:sp>
      <p:sp>
        <p:nvSpPr>
          <p:cNvPr id="332803" name="Rectangle 3"/>
          <p:cNvSpPr>
            <a:spLocks noGrp="1" noChangeArrowheads="1"/>
          </p:cNvSpPr>
          <p:nvPr>
            <p:ph type="body" sz="half" idx="1"/>
          </p:nvPr>
        </p:nvSpPr>
        <p:spPr>
          <a:xfrm>
            <a:off x="457200" y="1600200"/>
            <a:ext cx="4040188" cy="4530725"/>
          </a:xfrm>
        </p:spPr>
        <p:txBody>
          <a:bodyPr/>
          <a:lstStyle/>
          <a:p>
            <a:pPr marL="0" indent="0" eaLnBrk="1" hangingPunct="1">
              <a:lnSpc>
                <a:spcPct val="90000"/>
              </a:lnSpc>
              <a:buFont typeface="Wingdings" pitchFamily="2" charset="2"/>
              <a:buNone/>
            </a:pPr>
            <a:r>
              <a:rPr lang="en-GB" sz="3200" b="1" dirty="0" smtClean="0">
                <a:solidFill>
                  <a:schemeClr val="tx1"/>
                </a:solidFill>
              </a:rPr>
              <a:t>ICD 10</a:t>
            </a:r>
            <a:br>
              <a:rPr lang="en-GB" sz="3200" b="1" dirty="0" smtClean="0">
                <a:solidFill>
                  <a:schemeClr val="tx1"/>
                </a:solidFill>
              </a:rPr>
            </a:br>
            <a:r>
              <a:rPr lang="en-GB" sz="3200" b="1" dirty="0" smtClean="0">
                <a:solidFill>
                  <a:schemeClr val="tx1"/>
                </a:solidFill>
              </a:rPr>
              <a:t>+</a:t>
            </a:r>
            <a:r>
              <a:rPr lang="en-GB" sz="2000" dirty="0" smtClean="0">
                <a:solidFill>
                  <a:srgbClr val="FF0000"/>
                </a:solidFill>
              </a:rPr>
              <a:t/>
            </a:r>
            <a:br>
              <a:rPr lang="en-GB" sz="2000" dirty="0" smtClean="0">
                <a:solidFill>
                  <a:srgbClr val="FF0000"/>
                </a:solidFill>
              </a:rPr>
            </a:br>
            <a:endParaRPr lang="en-GB" sz="2000" dirty="0" smtClean="0">
              <a:solidFill>
                <a:srgbClr val="FF0000"/>
              </a:solidFill>
            </a:endParaRPr>
          </a:p>
          <a:p>
            <a:pPr marL="0" indent="0" eaLnBrk="1" hangingPunct="1">
              <a:lnSpc>
                <a:spcPct val="90000"/>
              </a:lnSpc>
            </a:pPr>
            <a:r>
              <a:rPr lang="en-GB" sz="2000" dirty="0" smtClean="0"/>
              <a:t>Integrated with somatic diagnostic codes, </a:t>
            </a:r>
          </a:p>
          <a:p>
            <a:pPr marL="0" indent="0" eaLnBrk="1" hangingPunct="1">
              <a:lnSpc>
                <a:spcPct val="90000"/>
              </a:lnSpc>
            </a:pPr>
            <a:r>
              <a:rPr lang="en-GB" sz="2000" dirty="0" smtClean="0"/>
              <a:t>used in clinical practice in many countries, official WHO* instrument,</a:t>
            </a:r>
          </a:p>
          <a:p>
            <a:pPr marL="0" indent="0" eaLnBrk="1" hangingPunct="1">
              <a:lnSpc>
                <a:spcPct val="90000"/>
              </a:lnSpc>
            </a:pPr>
            <a:r>
              <a:rPr lang="en-GB" sz="2000" dirty="0" smtClean="0"/>
              <a:t>contains helpful categories like (F 62.0), or postconcussional syndrome,  for sequels,</a:t>
            </a:r>
          </a:p>
          <a:p>
            <a:pPr marL="0" indent="0" eaLnBrk="1" hangingPunct="1">
              <a:lnSpc>
                <a:spcPct val="90000"/>
              </a:lnSpc>
            </a:pPr>
            <a:r>
              <a:rPr lang="en-GB" sz="2000" dirty="0" smtClean="0"/>
              <a:t>open categories for PTSD.</a:t>
            </a:r>
            <a:br>
              <a:rPr lang="en-GB" sz="2000" dirty="0" smtClean="0"/>
            </a:b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p:txBody>
      </p:sp>
      <p:sp>
        <p:nvSpPr>
          <p:cNvPr id="332804" name="Rectangle 4"/>
          <p:cNvSpPr>
            <a:spLocks noGrp="1" noChangeArrowheads="1"/>
          </p:cNvSpPr>
          <p:nvPr>
            <p:ph type="body" sz="half" idx="2"/>
          </p:nvPr>
        </p:nvSpPr>
        <p:spPr>
          <a:xfrm>
            <a:off x="4646613" y="1600200"/>
            <a:ext cx="4040187" cy="4530725"/>
          </a:xfrm>
        </p:spPr>
        <p:txBody>
          <a:bodyPr/>
          <a:lstStyle/>
          <a:p>
            <a:pPr marL="0" indent="0" eaLnBrk="1" hangingPunct="1">
              <a:lnSpc>
                <a:spcPct val="90000"/>
              </a:lnSpc>
              <a:buFont typeface="Wingdings" pitchFamily="2" charset="2"/>
              <a:buNone/>
            </a:pPr>
            <a:r>
              <a:rPr lang="en-GB" sz="3200" b="1" dirty="0" smtClean="0">
                <a:solidFill>
                  <a:schemeClr val="tx1"/>
                </a:solidFill>
              </a:rPr>
              <a:t>DSM IV (TR)</a:t>
            </a:r>
            <a:r>
              <a:rPr lang="en-GB" sz="3200" dirty="0" smtClean="0">
                <a:solidFill>
                  <a:schemeClr val="tx1"/>
                </a:solidFill>
              </a:rPr>
              <a:t/>
            </a:r>
            <a:br>
              <a:rPr lang="en-GB" sz="3200" dirty="0" smtClean="0">
                <a:solidFill>
                  <a:schemeClr val="tx1"/>
                </a:solidFill>
              </a:rPr>
            </a:br>
            <a:r>
              <a:rPr lang="en-GB" sz="3200" dirty="0" smtClean="0">
                <a:solidFill>
                  <a:schemeClr val="tx1"/>
                </a:solidFill>
              </a:rPr>
              <a:t>+</a:t>
            </a:r>
            <a:r>
              <a:rPr lang="en-GB" sz="2000" dirty="0" smtClean="0">
                <a:solidFill>
                  <a:schemeClr val="tx1"/>
                </a:solidFill>
              </a:rPr>
              <a:t/>
            </a:r>
            <a:br>
              <a:rPr lang="en-GB" sz="2000" dirty="0" smtClean="0">
                <a:solidFill>
                  <a:schemeClr val="tx1"/>
                </a:solidFill>
              </a:rPr>
            </a:br>
            <a:endParaRPr lang="en-GB" sz="2000" dirty="0" smtClean="0">
              <a:solidFill>
                <a:schemeClr val="tx1"/>
              </a:solidFill>
            </a:endParaRPr>
          </a:p>
          <a:p>
            <a:pPr marL="0" indent="0" eaLnBrk="1" hangingPunct="1">
              <a:lnSpc>
                <a:spcPct val="90000"/>
              </a:lnSpc>
            </a:pPr>
            <a:r>
              <a:rPr lang="en-GB" sz="2000" dirty="0" smtClean="0"/>
              <a:t>Abundant research data on PTSD in this system,</a:t>
            </a:r>
          </a:p>
          <a:p>
            <a:pPr marL="0" indent="0" eaLnBrk="1" hangingPunct="1">
              <a:lnSpc>
                <a:spcPct val="90000"/>
              </a:lnSpc>
            </a:pPr>
            <a:r>
              <a:rPr lang="en-GB" sz="2000" dirty="0" smtClean="0"/>
              <a:t>strict criteria (also limitation, criteria intended originally for research- might be too strict),</a:t>
            </a:r>
          </a:p>
          <a:p>
            <a:pPr marL="0" indent="0" eaLnBrk="1" hangingPunct="1">
              <a:lnSpc>
                <a:spcPct val="90000"/>
              </a:lnSpc>
            </a:pPr>
            <a:r>
              <a:rPr lang="en-GB" sz="2000" dirty="0" smtClean="0"/>
              <a:t>many research and diagnostic instruments in multiple languages,</a:t>
            </a:r>
          </a:p>
          <a:p>
            <a:pPr marL="0" indent="0" eaLnBrk="1" hangingPunct="1">
              <a:lnSpc>
                <a:spcPct val="90000"/>
              </a:lnSpc>
            </a:pPr>
            <a:r>
              <a:rPr lang="en-GB" sz="2000" dirty="0" smtClean="0"/>
              <a:t>Special “PTSD DESNOES”** category in discussion.</a:t>
            </a:r>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p:txBody>
      </p:sp>
      <p:pic>
        <p:nvPicPr>
          <p:cNvPr id="6" name="Picture 16" descr="C:\Users\Stevy\Desktop\Chat-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5373216"/>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blinds(horizontal)">
                                      <p:cBhvr>
                                        <p:cTn id="7" dur="500"/>
                                        <p:tgtEl>
                                          <p:spTgt spid="332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blinds(horizontal)">
                                      <p:cBhvr>
                                        <p:cTn id="12" dur="500"/>
                                        <p:tgtEl>
                                          <p:spTgt spid="332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Effect transition="in" filter="blinds(horizontal)">
                                      <p:cBhvr>
                                        <p:cTn id="17" dur="500"/>
                                        <p:tgtEl>
                                          <p:spTgt spid="332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2803">
                                            <p:txEl>
                                              <p:pRg st="3" end="3"/>
                                            </p:txEl>
                                          </p:spTgt>
                                        </p:tgtEl>
                                        <p:attrNameLst>
                                          <p:attrName>style.visibility</p:attrName>
                                        </p:attrNameLst>
                                      </p:cBhvr>
                                      <p:to>
                                        <p:strVal val="visible"/>
                                      </p:to>
                                    </p:set>
                                    <p:animEffect transition="in" filter="blinds(horizontal)">
                                      <p:cBhvr>
                                        <p:cTn id="22" dur="500"/>
                                        <p:tgtEl>
                                          <p:spTgt spid="332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2803">
                                            <p:txEl>
                                              <p:pRg st="4" end="4"/>
                                            </p:txEl>
                                          </p:spTgt>
                                        </p:tgtEl>
                                        <p:attrNameLst>
                                          <p:attrName>style.visibility</p:attrName>
                                        </p:attrNameLst>
                                      </p:cBhvr>
                                      <p:to>
                                        <p:strVal val="visible"/>
                                      </p:to>
                                    </p:set>
                                    <p:animEffect transition="in" filter="blinds(horizontal)">
                                      <p:cBhvr>
                                        <p:cTn id="27" dur="500"/>
                                        <p:tgtEl>
                                          <p:spTgt spid="3328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2804">
                                            <p:txEl>
                                              <p:pRg st="0" end="0"/>
                                            </p:txEl>
                                          </p:spTgt>
                                        </p:tgtEl>
                                        <p:attrNameLst>
                                          <p:attrName>style.visibility</p:attrName>
                                        </p:attrNameLst>
                                      </p:cBhvr>
                                      <p:to>
                                        <p:strVal val="visible"/>
                                      </p:to>
                                    </p:set>
                                    <p:animEffect transition="in" filter="blinds(horizontal)">
                                      <p:cBhvr>
                                        <p:cTn id="32" dur="500"/>
                                        <p:tgtEl>
                                          <p:spTgt spid="33280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2804">
                                            <p:txEl>
                                              <p:pRg st="1" end="1"/>
                                            </p:txEl>
                                          </p:spTgt>
                                        </p:tgtEl>
                                        <p:attrNameLst>
                                          <p:attrName>style.visibility</p:attrName>
                                        </p:attrNameLst>
                                      </p:cBhvr>
                                      <p:to>
                                        <p:strVal val="visible"/>
                                      </p:to>
                                    </p:set>
                                    <p:animEffect transition="in" filter="blinds(horizontal)">
                                      <p:cBhvr>
                                        <p:cTn id="37" dur="500"/>
                                        <p:tgtEl>
                                          <p:spTgt spid="33280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2804">
                                            <p:txEl>
                                              <p:pRg st="2" end="2"/>
                                            </p:txEl>
                                          </p:spTgt>
                                        </p:tgtEl>
                                        <p:attrNameLst>
                                          <p:attrName>style.visibility</p:attrName>
                                        </p:attrNameLst>
                                      </p:cBhvr>
                                      <p:to>
                                        <p:strVal val="visible"/>
                                      </p:to>
                                    </p:set>
                                    <p:animEffect transition="in" filter="blinds(horizontal)">
                                      <p:cBhvr>
                                        <p:cTn id="42" dur="500"/>
                                        <p:tgtEl>
                                          <p:spTgt spid="33280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2804">
                                            <p:txEl>
                                              <p:pRg st="3" end="3"/>
                                            </p:txEl>
                                          </p:spTgt>
                                        </p:tgtEl>
                                        <p:attrNameLst>
                                          <p:attrName>style.visibility</p:attrName>
                                        </p:attrNameLst>
                                      </p:cBhvr>
                                      <p:to>
                                        <p:strVal val="visible"/>
                                      </p:to>
                                    </p:set>
                                    <p:animEffect transition="in" filter="blinds(horizontal)">
                                      <p:cBhvr>
                                        <p:cTn id="47" dur="500"/>
                                        <p:tgtEl>
                                          <p:spTgt spid="33280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2804">
                                            <p:txEl>
                                              <p:pRg st="4" end="4"/>
                                            </p:txEl>
                                          </p:spTgt>
                                        </p:tgtEl>
                                        <p:attrNameLst>
                                          <p:attrName>style.visibility</p:attrName>
                                        </p:attrNameLst>
                                      </p:cBhvr>
                                      <p:to>
                                        <p:strVal val="visible"/>
                                      </p:to>
                                    </p:set>
                                    <p:animEffect transition="in" filter="blinds(horizontal)">
                                      <p:cBhvr>
                                        <p:cTn id="52" dur="500"/>
                                        <p:tgtEl>
                                          <p:spTgt spid="3328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P spid="33280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pPr eaLnBrk="1" hangingPunct="1">
              <a:defRPr/>
            </a:pPr>
            <a:r>
              <a:rPr lang="en-GB" smtClean="0"/>
              <a:t>Posttraumatic Stress Disorder</a:t>
            </a:r>
          </a:p>
        </p:txBody>
      </p:sp>
      <p:sp>
        <p:nvSpPr>
          <p:cNvPr id="720899" name="Rectangle 3"/>
          <p:cNvSpPr>
            <a:spLocks noGrp="1" noChangeArrowheads="1"/>
          </p:cNvSpPr>
          <p:nvPr>
            <p:ph type="body" sz="half" idx="1"/>
          </p:nvPr>
        </p:nvSpPr>
        <p:spPr/>
        <p:txBody>
          <a:bodyPr/>
          <a:lstStyle/>
          <a:p>
            <a:pPr marL="0" eaLnBrk="1" hangingPunct="1">
              <a:lnSpc>
                <a:spcPct val="80000"/>
              </a:lnSpc>
              <a:buFont typeface="Wingdings" pitchFamily="2" charset="2"/>
              <a:buNone/>
            </a:pPr>
            <a:r>
              <a:rPr lang="en-GB" b="1" dirty="0" smtClean="0">
                <a:solidFill>
                  <a:schemeClr val="tx1"/>
                </a:solidFill>
              </a:rPr>
              <a:t>DSM IV 309.81</a:t>
            </a:r>
            <a:r>
              <a:rPr lang="en-GB" dirty="0" smtClean="0">
                <a:solidFill>
                  <a:srgbClr val="FF0000"/>
                </a:solidFill>
              </a:rPr>
              <a:t/>
            </a:r>
            <a:br>
              <a:rPr lang="en-GB" dirty="0" smtClean="0">
                <a:solidFill>
                  <a:srgbClr val="FF0000"/>
                </a:solidFill>
              </a:rPr>
            </a:br>
            <a:endParaRPr lang="en-GB" dirty="0" smtClean="0">
              <a:solidFill>
                <a:srgbClr val="FF0000"/>
              </a:solidFill>
            </a:endParaRPr>
          </a:p>
          <a:p>
            <a:pPr marL="0" eaLnBrk="1" hangingPunct="1">
              <a:lnSpc>
                <a:spcPct val="80000"/>
              </a:lnSpc>
            </a:pPr>
            <a:r>
              <a:rPr lang="en-GB" sz="2000" dirty="0" smtClean="0"/>
              <a:t>Acute. Symptoms have lasted less than 3 months </a:t>
            </a:r>
          </a:p>
          <a:p>
            <a:pPr marL="0" eaLnBrk="1" hangingPunct="1">
              <a:lnSpc>
                <a:spcPct val="80000"/>
              </a:lnSpc>
            </a:pPr>
            <a:endParaRPr lang="en-GB" sz="2000" dirty="0" smtClean="0"/>
          </a:p>
          <a:p>
            <a:pPr marL="0" eaLnBrk="1" hangingPunct="1">
              <a:lnSpc>
                <a:spcPct val="80000"/>
              </a:lnSpc>
            </a:pPr>
            <a:r>
              <a:rPr lang="en-GB" sz="2000" dirty="0" smtClean="0"/>
              <a:t>Chronic. Symptoms have lasted 3 months or longer </a:t>
            </a:r>
          </a:p>
          <a:p>
            <a:pPr marL="0" eaLnBrk="1" hangingPunct="1">
              <a:lnSpc>
                <a:spcPct val="80000"/>
              </a:lnSpc>
            </a:pPr>
            <a:endParaRPr lang="en-GB" sz="2000" dirty="0" smtClean="0"/>
          </a:p>
          <a:p>
            <a:pPr marL="0" eaLnBrk="1" hangingPunct="1">
              <a:lnSpc>
                <a:spcPct val="80000"/>
              </a:lnSpc>
            </a:pPr>
            <a:r>
              <a:rPr lang="en-GB" sz="2000" dirty="0" smtClean="0"/>
              <a:t>Specify if: </a:t>
            </a:r>
          </a:p>
          <a:p>
            <a:pPr marL="0" eaLnBrk="1" hangingPunct="1">
              <a:lnSpc>
                <a:spcPct val="80000"/>
              </a:lnSpc>
            </a:pPr>
            <a:endParaRPr lang="en-GB" sz="2000" dirty="0" smtClean="0"/>
          </a:p>
          <a:p>
            <a:pPr marL="0" eaLnBrk="1" hangingPunct="1">
              <a:lnSpc>
                <a:spcPct val="80000"/>
              </a:lnSpc>
            </a:pPr>
            <a:r>
              <a:rPr lang="en-GB" sz="2000" dirty="0" smtClean="0"/>
              <a:t>With Delayed Onset. The symptoms did not appear until at least 6 months after the event</a:t>
            </a:r>
          </a:p>
        </p:txBody>
      </p:sp>
      <p:sp>
        <p:nvSpPr>
          <p:cNvPr id="720900" name="Rectangle 4"/>
          <p:cNvSpPr>
            <a:spLocks noGrp="1" noChangeArrowheads="1"/>
          </p:cNvSpPr>
          <p:nvPr>
            <p:ph type="body" sz="half" idx="2"/>
          </p:nvPr>
        </p:nvSpPr>
        <p:spPr/>
        <p:txBody>
          <a:bodyPr/>
          <a:lstStyle/>
          <a:p>
            <a:pPr marL="0" eaLnBrk="1" hangingPunct="1">
              <a:buFont typeface="Wingdings" pitchFamily="2" charset="2"/>
              <a:buNone/>
            </a:pPr>
            <a:r>
              <a:rPr lang="en-GB" b="1" dirty="0" smtClean="0">
                <a:solidFill>
                  <a:schemeClr val="tx1"/>
                </a:solidFill>
              </a:rPr>
              <a:t>ICD 10 F 43. 1</a:t>
            </a:r>
          </a:p>
          <a:p>
            <a:pPr marL="0" eaLnBrk="1" hangingPunct="1"/>
            <a:r>
              <a:rPr lang="en-GB" dirty="0" smtClean="0">
                <a:solidFill>
                  <a:srgbClr val="FF0000"/>
                </a:solidFill>
              </a:rPr>
              <a:t> </a:t>
            </a:r>
            <a:r>
              <a:rPr lang="en-GB" sz="2000" dirty="0" smtClean="0"/>
              <a:t>With Delayed Onset.</a:t>
            </a:r>
            <a:r>
              <a:rPr lang="en-GB" dirty="0" smtClean="0"/>
              <a:t> </a:t>
            </a:r>
          </a:p>
          <a:p>
            <a:pPr marL="0" eaLnBrk="1" hangingPunct="1">
              <a:buFont typeface="Wingdings" pitchFamily="2" charset="2"/>
              <a:buNone/>
            </a:pPr>
            <a:endParaRPr lang="en-GB" dirty="0" smtClean="0">
              <a:solidFill>
                <a:srgbClr val="FF0000"/>
              </a:solidFill>
            </a:endParaRPr>
          </a:p>
          <a:p>
            <a:pPr marL="0" eaLnBrk="1" hangingPunct="1"/>
            <a:endParaRPr lang="en-GB" dirty="0" smtClean="0">
              <a:solidFill>
                <a:srgbClr val="FF0000"/>
              </a:solidFill>
            </a:endParaRPr>
          </a:p>
        </p:txBody>
      </p:sp>
      <p:sp>
        <p:nvSpPr>
          <p:cNvPr id="82949" name="Text Box 5"/>
          <p:cNvSpPr txBox="1">
            <a:spLocks noChangeArrowheads="1"/>
          </p:cNvSpPr>
          <p:nvPr/>
        </p:nvSpPr>
        <p:spPr bwMode="auto">
          <a:xfrm>
            <a:off x="8027988" y="6092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algn="l" eaLnBrk="1" hangingPunct="1"/>
            <a:r>
              <a:rPr lang="en-US" sz="1800" b="1">
                <a:effectLst/>
              </a:rPr>
              <a:t>A</a:t>
            </a:r>
            <a:endParaRPr lang="en-US" sz="1800">
              <a:solidFill>
                <a:schemeClr val="tx1"/>
              </a:solidFill>
              <a:effectLst/>
            </a:endParaRPr>
          </a:p>
        </p:txBody>
      </p:sp>
    </p:spTree>
    <p:extLst>
      <p:ext uri="{BB962C8B-B14F-4D97-AF65-F5344CB8AC3E}">
        <p14:creationId xmlns:p14="http://schemas.microsoft.com/office/powerpoint/2010/main" val="2684360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r>
              <a:rPr lang="de-AT" sz="3200" i="1" smtClean="0"/>
              <a:t>Evaluation</a:t>
            </a:r>
            <a:endParaRPr lang="en-GB" sz="3200" i="1" dirty="0" smtClean="0"/>
          </a:p>
        </p:txBody>
      </p:sp>
      <p:sp>
        <p:nvSpPr>
          <p:cNvPr id="3" name="Content Placeholder 2"/>
          <p:cNvSpPr>
            <a:spLocks noGrp="1"/>
          </p:cNvSpPr>
          <p:nvPr>
            <p:ph idx="1"/>
          </p:nvPr>
        </p:nvSpPr>
        <p:spPr>
          <a:xfrm>
            <a:off x="395288" y="1052513"/>
            <a:ext cx="8228012" cy="4999037"/>
          </a:xfrm>
        </p:spPr>
        <p:txBody>
          <a:bodyPr>
            <a:normAutofit fontScale="92500" lnSpcReduction="10000"/>
          </a:bodyPr>
          <a:lstStyle/>
          <a:p>
            <a:pPr marL="114300" indent="-457200">
              <a:buFont typeface="Arial" pitchFamily="34" charset="0"/>
              <a:buChar char="•"/>
              <a:defRPr/>
            </a:pPr>
            <a:r>
              <a:rPr lang="de-AT" i="1" dirty="0" smtClean="0"/>
              <a:t>„Specific“ disorders (Posttraumatic stress spectrum disorders) – only caused by severe distress, symptoms might indicate a specific event as cause </a:t>
            </a:r>
            <a:r>
              <a:rPr lang="de-AT" sz="2600" i="1" dirty="0" smtClean="0"/>
              <a:t>(example: nightmares reflecting concrete torture events). </a:t>
            </a:r>
            <a:endParaRPr lang="de-AT" i="1" dirty="0" smtClean="0"/>
          </a:p>
          <a:p>
            <a:pPr marL="114300" indent="-457200">
              <a:buFont typeface="Arial" pitchFamily="34" charset="0"/>
              <a:buChar char="•"/>
              <a:defRPr/>
            </a:pPr>
            <a:r>
              <a:rPr lang="de-AT" i="1" dirty="0" smtClean="0"/>
              <a:t>Unspecific disorders – can in general be caused by different factors, - that might include but are not limited  to distress and violence.</a:t>
            </a:r>
          </a:p>
          <a:p>
            <a:pPr marL="114300" indent="-457200">
              <a:buFont typeface="Arial" pitchFamily="34" charset="0"/>
              <a:buChar char="•"/>
              <a:defRPr/>
            </a:pPr>
            <a:r>
              <a:rPr lang="de-AT" dirty="0" smtClean="0"/>
              <a:t>Be aware of culture-specific expressions of disorders and culture-specific reaction patterns or disorders (including „idioms of distress“).</a:t>
            </a:r>
            <a:endParaRPr lang="en-GB" dirty="0"/>
          </a:p>
        </p:txBody>
      </p:sp>
      <p:pic>
        <p:nvPicPr>
          <p:cNvPr id="5"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422108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556792"/>
            <a:ext cx="537592" cy="53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3"/>
          <p:cNvSpPr>
            <a:spLocks noGrp="1"/>
          </p:cNvSpPr>
          <p:nvPr>
            <p:ph type="title"/>
          </p:nvPr>
        </p:nvSpPr>
        <p:spPr/>
        <p:txBody>
          <a:bodyPr/>
          <a:lstStyle/>
          <a:p>
            <a:r>
              <a:rPr lang="de-DE" sz="3600" smtClean="0"/>
              <a:t>B. 3.  Diagnostical classifications</a:t>
            </a:r>
          </a:p>
        </p:txBody>
      </p:sp>
      <p:sp>
        <p:nvSpPr>
          <p:cNvPr id="276482" name="Content Placeholder 4"/>
          <p:cNvSpPr>
            <a:spLocks noGrp="1"/>
          </p:cNvSpPr>
          <p:nvPr>
            <p:ph idx="1"/>
          </p:nvPr>
        </p:nvSpPr>
        <p:spPr/>
        <p:txBody>
          <a:bodyPr/>
          <a:lstStyle/>
          <a:p>
            <a:r>
              <a:rPr lang="de-DE" dirty="0" smtClean="0"/>
              <a:t/>
            </a:r>
            <a:br>
              <a:rPr lang="de-DE" dirty="0" smtClean="0"/>
            </a:br>
            <a:r>
              <a:rPr lang="de-DE" dirty="0" smtClean="0"/>
              <a:t>PTSD was not included in old versions of the DSM and ICD. The diagnosis was precluded  though earlier concepts (such as „war trauma“, „ war neurosis“ or „concentration camp survivor syndrome“) that described some of the symptoms, though they are not identical with the present PTSD definition.  </a:t>
            </a:r>
            <a:br>
              <a:rPr lang="de-DE" dirty="0" smtClean="0"/>
            </a:br>
            <a:endParaRPr lang="de-DE" dirty="0" smtClean="0"/>
          </a:p>
          <a:p>
            <a:endParaRPr lang="de-DE" dirty="0" smtClean="0"/>
          </a:p>
          <a:p>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pPr eaLnBrk="1" hangingPunct="1">
              <a:defRPr/>
            </a:pPr>
            <a:r>
              <a:rPr lang="en-GB" smtClean="0"/>
              <a:t>Posttraumatic Stress Disorder</a:t>
            </a:r>
          </a:p>
        </p:txBody>
      </p:sp>
      <p:sp>
        <p:nvSpPr>
          <p:cNvPr id="733187" name="Rectangle 3"/>
          <p:cNvSpPr>
            <a:spLocks noGrp="1" noChangeArrowheads="1"/>
          </p:cNvSpPr>
          <p:nvPr>
            <p:ph type="body" idx="1"/>
          </p:nvPr>
        </p:nvSpPr>
        <p:spPr/>
        <p:txBody>
          <a:bodyPr/>
          <a:lstStyle/>
          <a:p>
            <a:pPr marL="0" eaLnBrk="1" hangingPunct="1">
              <a:lnSpc>
                <a:spcPct val="80000"/>
              </a:lnSpc>
              <a:buFont typeface="Wingdings" pitchFamily="2" charset="2"/>
              <a:buNone/>
            </a:pPr>
            <a:r>
              <a:rPr lang="en-GB" sz="2400" b="1" dirty="0" smtClean="0">
                <a:solidFill>
                  <a:schemeClr val="tx1"/>
                </a:solidFill>
              </a:rPr>
              <a:t>ICD 10: F43.1 </a:t>
            </a:r>
          </a:p>
          <a:p>
            <a:pPr marL="0" eaLnBrk="1" hangingPunct="1">
              <a:lnSpc>
                <a:spcPct val="90000"/>
              </a:lnSpc>
            </a:pPr>
            <a:r>
              <a:rPr lang="en-GB" sz="2000" dirty="0" smtClean="0"/>
              <a:t>Typical symptoms include episodes of </a:t>
            </a:r>
            <a:r>
              <a:rPr lang="en-GB" sz="2000" b="1" dirty="0" smtClean="0">
                <a:solidFill>
                  <a:schemeClr val="tx1"/>
                </a:solidFill>
              </a:rPr>
              <a:t>repeated reliving </a:t>
            </a:r>
            <a:r>
              <a:rPr lang="en-GB" sz="2000" dirty="0" smtClean="0"/>
              <a:t>of the trauma in intrusive memories ("flashbacks") or dreams, occurring against the persisting background of a sense of "</a:t>
            </a:r>
            <a:r>
              <a:rPr lang="en-GB" sz="2000" b="1" dirty="0" smtClean="0">
                <a:solidFill>
                  <a:schemeClr val="tx1"/>
                </a:solidFill>
              </a:rPr>
              <a:t>numbness</a:t>
            </a:r>
            <a:r>
              <a:rPr lang="en-GB" sz="2000" dirty="0" smtClean="0"/>
              <a:t>" and emotional blunting, detachment from other people, unresponsiveness to surroundings, </a:t>
            </a:r>
            <a:r>
              <a:rPr lang="en-GB" sz="2000" dirty="0" err="1" smtClean="0"/>
              <a:t>anhedonia</a:t>
            </a:r>
            <a:r>
              <a:rPr lang="en-GB" sz="2000" dirty="0" smtClean="0"/>
              <a:t>, and </a:t>
            </a:r>
            <a:r>
              <a:rPr lang="en-GB" sz="2000" b="1" dirty="0" smtClean="0">
                <a:solidFill>
                  <a:schemeClr val="tx1"/>
                </a:solidFill>
              </a:rPr>
              <a:t>avoidance</a:t>
            </a:r>
            <a:r>
              <a:rPr lang="en-GB" sz="2000" dirty="0" smtClean="0"/>
              <a:t> of activities and situations reminiscent of the trauma. Commonly there is fear and avoidance of cues that remind the sufferer of the original trauma. Rarely, there may be dramatic, acute </a:t>
            </a:r>
            <a:r>
              <a:rPr lang="en-GB" sz="2000" b="1" dirty="0" smtClean="0">
                <a:solidFill>
                  <a:schemeClr val="tx1"/>
                </a:solidFill>
              </a:rPr>
              <a:t>bursts of fear, panic or aggression, triggered by stimuli arousing a sudden recollection and/or re-enactment of the trauma or of the original reaction </a:t>
            </a:r>
            <a:r>
              <a:rPr lang="en-GB" sz="2000" dirty="0" smtClean="0"/>
              <a:t>to it. </a:t>
            </a:r>
          </a:p>
          <a:p>
            <a:pPr marL="0" eaLnBrk="1" hangingPunct="1">
              <a:lnSpc>
                <a:spcPct val="90000"/>
              </a:lnSpc>
            </a:pPr>
            <a:endParaRPr lang="en-GB" sz="2000" dirty="0" smtClean="0"/>
          </a:p>
          <a:p>
            <a:pPr marL="0" eaLnBrk="1" hangingPunct="1">
              <a:lnSpc>
                <a:spcPct val="90000"/>
              </a:lnSpc>
            </a:pPr>
            <a:r>
              <a:rPr lang="en-GB" sz="2000" dirty="0" smtClean="0"/>
              <a:t>There is usually a state of </a:t>
            </a:r>
            <a:r>
              <a:rPr lang="en-GB" sz="2000" b="1" dirty="0" smtClean="0">
                <a:solidFill>
                  <a:schemeClr val="tx1"/>
                </a:solidFill>
              </a:rPr>
              <a:t>autonomic </a:t>
            </a:r>
            <a:r>
              <a:rPr lang="en-GB" sz="2000" b="1" dirty="0" err="1" smtClean="0">
                <a:solidFill>
                  <a:schemeClr val="tx1"/>
                </a:solidFill>
              </a:rPr>
              <a:t>hyperarousal</a:t>
            </a:r>
            <a:r>
              <a:rPr lang="en-GB" sz="2000" b="1" dirty="0" smtClean="0">
                <a:solidFill>
                  <a:schemeClr val="tx1"/>
                </a:solidFill>
              </a:rPr>
              <a:t> </a:t>
            </a:r>
            <a:r>
              <a:rPr lang="en-GB" sz="2000" dirty="0" smtClean="0"/>
              <a:t>with </a:t>
            </a:r>
            <a:r>
              <a:rPr lang="en-GB" sz="2000" dirty="0" err="1" smtClean="0"/>
              <a:t>hypervigilance</a:t>
            </a:r>
            <a:r>
              <a:rPr lang="en-GB" sz="2000" dirty="0" smtClean="0"/>
              <a:t>, an enhanced startle reaction, and insomnia. </a:t>
            </a:r>
            <a:r>
              <a:rPr lang="en-GB" sz="2000" b="1" dirty="0" smtClean="0">
                <a:solidFill>
                  <a:schemeClr val="tx1"/>
                </a:solidFill>
              </a:rPr>
              <a:t>Anxiety and depression are commonly associated </a:t>
            </a:r>
            <a:r>
              <a:rPr lang="en-GB" sz="2000" dirty="0" smtClean="0"/>
              <a:t>with the above symptoms and signs, and suicidal ideation is not infrequent. Excessive use of alcohol or drugs may be a complicating factor. </a:t>
            </a:r>
          </a:p>
        </p:txBody>
      </p:sp>
    </p:spTree>
    <p:extLst>
      <p:ext uri="{BB962C8B-B14F-4D97-AF65-F5344CB8AC3E}">
        <p14:creationId xmlns:p14="http://schemas.microsoft.com/office/powerpoint/2010/main" val="1775451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pPr eaLnBrk="1" hangingPunct="1">
              <a:defRPr/>
            </a:pPr>
            <a:r>
              <a:rPr lang="en-GB" sz="4000" dirty="0"/>
              <a:t>Complex PTSD/ PTSD DESNOES</a:t>
            </a:r>
            <a:endParaRPr lang="en-GB" sz="4000" dirty="0" smtClean="0"/>
          </a:p>
        </p:txBody>
      </p:sp>
      <p:sp>
        <p:nvSpPr>
          <p:cNvPr id="982019" name="Rectangle 3"/>
          <p:cNvSpPr>
            <a:spLocks noGrp="1" noChangeArrowheads="1"/>
          </p:cNvSpPr>
          <p:nvPr>
            <p:ph type="body" idx="1"/>
          </p:nvPr>
        </p:nvSpPr>
        <p:spPr/>
        <p:txBody>
          <a:bodyPr/>
          <a:lstStyle/>
          <a:p>
            <a:pPr marL="0" eaLnBrk="1" hangingPunct="1">
              <a:buFont typeface="Wingdings" pitchFamily="2" charset="2"/>
              <a:buNone/>
            </a:pPr>
            <a:r>
              <a:rPr lang="en-GB" sz="2000" dirty="0" smtClean="0">
                <a:effectLst/>
              </a:rPr>
              <a:t>Complex PTSD and PTSD DESNOES (Disorders of Extreme Stress, not otherwise classified) are concepts that have been developed to better include the frequently observed symptoms in survivors of extreme stress, that have not yet been included in the ICD 10 and PTSD concepts. </a:t>
            </a:r>
            <a:br>
              <a:rPr lang="en-GB" sz="2000" dirty="0" smtClean="0">
                <a:effectLst/>
              </a:rPr>
            </a:br>
            <a:r>
              <a:rPr lang="en-GB" sz="2000" dirty="0" smtClean="0">
                <a:effectLst/>
              </a:rPr>
              <a:t/>
            </a:r>
            <a:br>
              <a:rPr lang="en-GB" sz="2000" dirty="0" smtClean="0">
                <a:effectLst/>
              </a:rPr>
            </a:br>
            <a:r>
              <a:rPr lang="en-GB" sz="2000" dirty="0" smtClean="0">
                <a:effectLst/>
              </a:rPr>
              <a:t>They are mentioned as </a:t>
            </a:r>
            <a:r>
              <a:rPr lang="en-GB" sz="2000" b="1" dirty="0" smtClean="0">
                <a:solidFill>
                  <a:schemeClr val="tx1"/>
                </a:solidFill>
                <a:effectLst/>
              </a:rPr>
              <a:t>associated symptoms </a:t>
            </a:r>
            <a:r>
              <a:rPr lang="en-GB" sz="2000" dirty="0" smtClean="0">
                <a:effectLst/>
              </a:rPr>
              <a:t>in the full DSM IV manual, some symptoms are included in the ICD 10 F 62.0 category, and also in the explanatory text of some  ICD 10 PTSD descriptions.</a:t>
            </a:r>
            <a:br>
              <a:rPr lang="en-GB" sz="2000" dirty="0" smtClean="0">
                <a:effectLst/>
              </a:rPr>
            </a:br>
            <a:endParaRPr lang="en-GB" sz="2000" dirty="0" smtClean="0">
              <a:effectLst/>
            </a:endParaRPr>
          </a:p>
          <a:p>
            <a:pPr eaLnBrk="1" hangingPunct="1">
              <a:lnSpc>
                <a:spcPct val="80000"/>
              </a:lnSpc>
              <a:buFont typeface="Wingdings" pitchFamily="2" charset="2"/>
              <a:buNone/>
            </a:pPr>
            <a:r>
              <a:rPr lang="en-GB" sz="2000" dirty="0" smtClean="0">
                <a:effectLst/>
              </a:rPr>
              <a:t>Both are similar, but differ in details. Most common symptoms are:</a:t>
            </a:r>
            <a:br>
              <a:rPr lang="en-GB" sz="2000" dirty="0" smtClean="0">
                <a:effectLst/>
              </a:rPr>
            </a:br>
            <a:r>
              <a:rPr lang="en-GB" sz="2000" dirty="0" smtClean="0">
                <a:effectLst/>
              </a:rPr>
              <a:t> </a:t>
            </a:r>
          </a:p>
          <a:p>
            <a:pPr eaLnBrk="1" hangingPunct="1">
              <a:lnSpc>
                <a:spcPct val="80000"/>
              </a:lnSpc>
            </a:pPr>
            <a:r>
              <a:rPr lang="en-GB" sz="2000" dirty="0" smtClean="0">
                <a:effectLst/>
              </a:rPr>
              <a:t>Shame feelings</a:t>
            </a:r>
          </a:p>
          <a:p>
            <a:pPr eaLnBrk="1" hangingPunct="1">
              <a:lnSpc>
                <a:spcPct val="80000"/>
              </a:lnSpc>
            </a:pPr>
            <a:r>
              <a:rPr lang="en-GB" sz="2000" dirty="0" smtClean="0">
                <a:effectLst/>
              </a:rPr>
              <a:t>Guilt feelings</a:t>
            </a:r>
          </a:p>
          <a:p>
            <a:pPr eaLnBrk="1" hangingPunct="1">
              <a:lnSpc>
                <a:spcPct val="80000"/>
              </a:lnSpc>
            </a:pPr>
            <a:r>
              <a:rPr lang="en-GB" sz="2000" dirty="0" smtClean="0">
                <a:effectLst/>
              </a:rPr>
              <a:t>Somatisation tendency</a:t>
            </a:r>
          </a:p>
          <a:p>
            <a:pPr eaLnBrk="1" hangingPunct="1">
              <a:lnSpc>
                <a:spcPct val="80000"/>
              </a:lnSpc>
            </a:pPr>
            <a:endParaRPr lang="en-US" sz="2000" dirty="0" smtClean="0"/>
          </a:p>
        </p:txBody>
      </p:sp>
    </p:spTree>
    <p:extLst>
      <p:ext uri="{BB962C8B-B14F-4D97-AF65-F5344CB8AC3E}">
        <p14:creationId xmlns:p14="http://schemas.microsoft.com/office/powerpoint/2010/main" val="209356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A. 1. The central role of the psychological evaluation</a:t>
            </a:r>
            <a:endParaRPr lang="de-DE" sz="3200" dirty="0"/>
          </a:p>
        </p:txBody>
      </p:sp>
      <p:sp>
        <p:nvSpPr>
          <p:cNvPr id="233474"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AutoShape 2"/>
          <p:cNvSpPr>
            <a:spLocks noChangeArrowheads="1"/>
          </p:cNvSpPr>
          <p:nvPr/>
        </p:nvSpPr>
        <p:spPr bwMode="auto">
          <a:xfrm>
            <a:off x="900113"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1" name="AutoShape 3"/>
          <p:cNvSpPr>
            <a:spLocks noChangeArrowheads="1"/>
          </p:cNvSpPr>
          <p:nvPr/>
        </p:nvSpPr>
        <p:spPr bwMode="auto">
          <a:xfrm>
            <a:off x="3492500"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2" name="AutoShape 4"/>
          <p:cNvSpPr>
            <a:spLocks noChangeArrowheads="1"/>
          </p:cNvSpPr>
          <p:nvPr/>
        </p:nvSpPr>
        <p:spPr bwMode="auto">
          <a:xfrm>
            <a:off x="6227763"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3" name="Text Box 5"/>
          <p:cNvSpPr txBox="1">
            <a:spLocks noChangeArrowheads="1"/>
          </p:cNvSpPr>
          <p:nvPr/>
        </p:nvSpPr>
        <p:spPr bwMode="auto">
          <a:xfrm>
            <a:off x="755650" y="2492375"/>
            <a:ext cx="2438400" cy="1200329"/>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b="1" dirty="0" err="1">
                <a:solidFill>
                  <a:schemeClr val="tx1"/>
                </a:solidFill>
                <a:latin typeface="+mn-lt"/>
              </a:rPr>
              <a:t>Acute</a:t>
            </a:r>
            <a:r>
              <a:rPr lang="de-DE" sz="2400" b="1" dirty="0">
                <a:solidFill>
                  <a:schemeClr val="tx1"/>
                </a:solidFill>
                <a:latin typeface="+mn-lt"/>
              </a:rPr>
              <a:t> stress </a:t>
            </a:r>
            <a:r>
              <a:rPr lang="de-DE" sz="2400" b="1" dirty="0" err="1">
                <a:solidFill>
                  <a:schemeClr val="tx1"/>
                </a:solidFill>
                <a:latin typeface="+mn-lt"/>
              </a:rPr>
              <a:t>reaction</a:t>
            </a:r>
            <a:r>
              <a:rPr lang="de-DE" sz="2400" b="1" dirty="0">
                <a:solidFill>
                  <a:schemeClr val="tx1"/>
                </a:solidFill>
                <a:latin typeface="+mn-lt"/>
              </a:rPr>
              <a:t>/ </a:t>
            </a:r>
            <a:r>
              <a:rPr lang="de-DE" sz="2400" b="1" dirty="0" err="1">
                <a:solidFill>
                  <a:schemeClr val="tx1"/>
                </a:solidFill>
                <a:latin typeface="+mn-lt"/>
              </a:rPr>
              <a:t>disorder</a:t>
            </a:r>
            <a:endParaRPr lang="de-AT" sz="2400" b="1" dirty="0">
              <a:solidFill>
                <a:schemeClr val="tx1"/>
              </a:solidFill>
              <a:latin typeface="+mn-lt"/>
            </a:endParaRPr>
          </a:p>
        </p:txBody>
      </p:sp>
      <p:sp>
        <p:nvSpPr>
          <p:cNvPr id="775174" name="Text Box 6"/>
          <p:cNvSpPr txBox="1">
            <a:spLocks noChangeArrowheads="1"/>
          </p:cNvSpPr>
          <p:nvPr/>
        </p:nvSpPr>
        <p:spPr bwMode="auto">
          <a:xfrm>
            <a:off x="3203575" y="2420938"/>
            <a:ext cx="2667000" cy="1200329"/>
          </a:xfrm>
          <a:prstGeom prst="rect">
            <a:avLst/>
          </a:prstGeom>
          <a:noFill/>
          <a:ln w="9525">
            <a:noFill/>
            <a:miter lim="800000"/>
            <a:headEnd/>
            <a:tailEnd/>
          </a:ln>
        </p:spPr>
        <p:txBody>
          <a:bodyPr>
            <a:spAutoFit/>
          </a:bodyPr>
          <a:lstStyle/>
          <a:p>
            <a:pPr>
              <a:spcBef>
                <a:spcPct val="50000"/>
              </a:spcBef>
              <a:buClr>
                <a:srgbClr val="000000"/>
              </a:buClr>
              <a:buSzPct val="100000"/>
            </a:pPr>
            <a:r>
              <a:rPr lang="de-DE" sz="2400" b="1" dirty="0">
                <a:solidFill>
                  <a:schemeClr val="tx1"/>
                </a:solidFill>
                <a:latin typeface="+mn-lt"/>
              </a:rPr>
              <a:t>Post-</a:t>
            </a:r>
            <a:r>
              <a:rPr lang="de-DE" sz="2400" b="1" dirty="0" err="1">
                <a:solidFill>
                  <a:schemeClr val="tx1"/>
                </a:solidFill>
                <a:latin typeface="+mn-lt"/>
              </a:rPr>
              <a:t>traumatic</a:t>
            </a:r>
            <a:r>
              <a:rPr lang="de-DE" sz="2400" b="1" dirty="0">
                <a:solidFill>
                  <a:schemeClr val="tx1"/>
                </a:solidFill>
                <a:latin typeface="+mn-lt"/>
              </a:rPr>
              <a:t> stress </a:t>
            </a:r>
            <a:r>
              <a:rPr lang="de-DE" sz="2400" b="1" dirty="0" err="1">
                <a:solidFill>
                  <a:schemeClr val="tx1"/>
                </a:solidFill>
                <a:latin typeface="+mn-lt"/>
              </a:rPr>
              <a:t>disorder</a:t>
            </a:r>
            <a:r>
              <a:rPr lang="de-DE" sz="2400" b="1" dirty="0">
                <a:solidFill>
                  <a:schemeClr val="tx1"/>
                </a:solidFill>
                <a:latin typeface="+mn-lt"/>
              </a:rPr>
              <a:t> (PTSD)</a:t>
            </a:r>
            <a:endParaRPr lang="de-AT" sz="2400" b="1" dirty="0">
              <a:solidFill>
                <a:schemeClr val="tx1"/>
              </a:solidFill>
              <a:latin typeface="+mn-lt"/>
            </a:endParaRPr>
          </a:p>
        </p:txBody>
      </p:sp>
      <p:sp>
        <p:nvSpPr>
          <p:cNvPr id="775175" name="Text Box 7"/>
          <p:cNvSpPr txBox="1">
            <a:spLocks noChangeArrowheads="1"/>
          </p:cNvSpPr>
          <p:nvPr/>
        </p:nvSpPr>
        <p:spPr bwMode="auto">
          <a:xfrm>
            <a:off x="6084888" y="2420938"/>
            <a:ext cx="2209800" cy="156966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b="1" dirty="0" err="1">
                <a:solidFill>
                  <a:schemeClr val="tx1"/>
                </a:solidFill>
                <a:latin typeface="+mn-lt"/>
              </a:rPr>
              <a:t>Personality</a:t>
            </a:r>
            <a:r>
              <a:rPr lang="de-DE" sz="2400" b="1" dirty="0">
                <a:solidFill>
                  <a:schemeClr val="tx1"/>
                </a:solidFill>
                <a:latin typeface="+mn-lt"/>
              </a:rPr>
              <a:t> </a:t>
            </a:r>
            <a:r>
              <a:rPr lang="de-DE" sz="2400" b="1" dirty="0" err="1">
                <a:solidFill>
                  <a:schemeClr val="tx1"/>
                </a:solidFill>
                <a:latin typeface="+mn-lt"/>
              </a:rPr>
              <a:t>change</a:t>
            </a:r>
            <a:r>
              <a:rPr lang="de-DE" sz="2400" b="1" dirty="0">
                <a:solidFill>
                  <a:schemeClr val="tx1"/>
                </a:solidFill>
                <a:latin typeface="+mn-lt"/>
              </a:rPr>
              <a:t> after </a:t>
            </a:r>
            <a:r>
              <a:rPr lang="de-DE" sz="2400" b="1" dirty="0" err="1">
                <a:solidFill>
                  <a:schemeClr val="tx1"/>
                </a:solidFill>
                <a:latin typeface="+mn-lt"/>
              </a:rPr>
              <a:t>catastrophic</a:t>
            </a:r>
            <a:r>
              <a:rPr lang="de-DE" sz="2400" b="1" dirty="0">
                <a:solidFill>
                  <a:schemeClr val="tx1"/>
                </a:solidFill>
                <a:latin typeface="+mn-lt"/>
              </a:rPr>
              <a:t> </a:t>
            </a:r>
            <a:r>
              <a:rPr lang="de-DE" sz="2400" b="1" dirty="0" err="1">
                <a:solidFill>
                  <a:schemeClr val="tx1"/>
                </a:solidFill>
                <a:latin typeface="+mn-lt"/>
              </a:rPr>
              <a:t>experience</a:t>
            </a:r>
            <a:r>
              <a:rPr lang="de-DE" sz="2400" b="1" dirty="0">
                <a:solidFill>
                  <a:schemeClr val="tx1"/>
                </a:solidFill>
                <a:latin typeface="+mn-lt"/>
              </a:rPr>
              <a:t> </a:t>
            </a:r>
            <a:endParaRPr lang="de-AT" sz="2400" b="1" dirty="0">
              <a:solidFill>
                <a:schemeClr val="tx1"/>
              </a:solidFill>
              <a:latin typeface="+mn-lt"/>
            </a:endParaRPr>
          </a:p>
        </p:txBody>
      </p:sp>
      <p:sp>
        <p:nvSpPr>
          <p:cNvPr id="775176" name="Line 8"/>
          <p:cNvSpPr>
            <a:spLocks noChangeShapeType="1"/>
          </p:cNvSpPr>
          <p:nvPr/>
        </p:nvSpPr>
        <p:spPr bwMode="auto">
          <a:xfrm>
            <a:off x="2339975" y="3716338"/>
            <a:ext cx="685800" cy="0"/>
          </a:xfrm>
          <a:prstGeom prst="line">
            <a:avLst/>
          </a:prstGeom>
          <a:noFill/>
          <a:ln w="57150">
            <a:solidFill>
              <a:srgbClr val="993300"/>
            </a:solidFill>
            <a:prstDash val="dashDot"/>
            <a:round/>
            <a:headEnd/>
            <a:tailEnd type="triangle" w="med" len="med"/>
          </a:ln>
        </p:spPr>
        <p:txBody>
          <a:bodyPr wrap="none"/>
          <a:lstStyle/>
          <a:p>
            <a:endParaRPr lang="de-DE"/>
          </a:p>
        </p:txBody>
      </p:sp>
      <p:sp>
        <p:nvSpPr>
          <p:cNvPr id="775177" name="Line 9"/>
          <p:cNvSpPr>
            <a:spLocks noChangeShapeType="1"/>
          </p:cNvSpPr>
          <p:nvPr/>
        </p:nvSpPr>
        <p:spPr bwMode="auto">
          <a:xfrm>
            <a:off x="4787900" y="3644900"/>
            <a:ext cx="685800" cy="0"/>
          </a:xfrm>
          <a:prstGeom prst="line">
            <a:avLst/>
          </a:prstGeom>
          <a:noFill/>
          <a:ln w="57150">
            <a:solidFill>
              <a:srgbClr val="993300"/>
            </a:solidFill>
            <a:prstDash val="dashDot"/>
            <a:round/>
            <a:headEnd/>
            <a:tailEnd type="triangle" w="med" len="med"/>
          </a:ln>
        </p:spPr>
        <p:txBody>
          <a:bodyPr wrap="none"/>
          <a:lstStyle/>
          <a:p>
            <a:endParaRPr lang="de-DE"/>
          </a:p>
        </p:txBody>
      </p:sp>
      <p:sp>
        <p:nvSpPr>
          <p:cNvPr id="775178" name="Text Box 10"/>
          <p:cNvSpPr txBox="1">
            <a:spLocks noChangeArrowheads="1"/>
          </p:cNvSpPr>
          <p:nvPr/>
        </p:nvSpPr>
        <p:spPr bwMode="auto">
          <a:xfrm>
            <a:off x="755650" y="4005263"/>
            <a:ext cx="2225675" cy="19383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dirty="0">
                <a:latin typeface="+mn-lt"/>
              </a:rPr>
              <a:t>ICD 10: </a:t>
            </a:r>
            <a:br>
              <a:rPr lang="de-DE" sz="2400" dirty="0">
                <a:latin typeface="+mn-lt"/>
              </a:rPr>
            </a:br>
            <a:r>
              <a:rPr lang="de-DE" sz="2400" dirty="0">
                <a:latin typeface="+mn-lt"/>
              </a:rPr>
              <a:t>F 43.0</a:t>
            </a:r>
            <a:r>
              <a:rPr lang="de-DE" sz="2400" dirty="0">
                <a:solidFill>
                  <a:schemeClr val="hlink"/>
                </a:solidFill>
                <a:latin typeface="+mn-lt"/>
              </a:rPr>
              <a:t/>
            </a:r>
            <a:br>
              <a:rPr lang="de-DE" sz="2400" dirty="0">
                <a:solidFill>
                  <a:schemeClr val="hlink"/>
                </a:solidFill>
                <a:latin typeface="+mn-lt"/>
              </a:rPr>
            </a:br>
            <a:r>
              <a:rPr lang="de-DE" sz="2400" dirty="0">
                <a:solidFill>
                  <a:schemeClr val="hlink"/>
                </a:solidFill>
                <a:latin typeface="+mn-lt"/>
              </a:rPr>
              <a:t/>
            </a:r>
            <a:br>
              <a:rPr lang="de-DE" sz="2400" dirty="0">
                <a:solidFill>
                  <a:schemeClr val="hlink"/>
                </a:solidFill>
                <a:latin typeface="+mn-lt"/>
              </a:rPr>
            </a:br>
            <a:r>
              <a:rPr lang="de-DE" sz="2400" dirty="0" err="1">
                <a:solidFill>
                  <a:schemeClr val="tx1"/>
                </a:solidFill>
                <a:latin typeface="+mn-lt"/>
              </a:rPr>
              <a:t>Hours</a:t>
            </a:r>
            <a:r>
              <a:rPr lang="de-DE" sz="2400" dirty="0">
                <a:solidFill>
                  <a:schemeClr val="tx1"/>
                </a:solidFill>
                <a:latin typeface="+mn-lt"/>
              </a:rPr>
              <a:t> </a:t>
            </a:r>
            <a:r>
              <a:rPr lang="de-DE" sz="2400" dirty="0" err="1">
                <a:solidFill>
                  <a:schemeClr val="tx1"/>
                </a:solidFill>
                <a:latin typeface="+mn-lt"/>
              </a:rPr>
              <a:t>to</a:t>
            </a:r>
            <a:r>
              <a:rPr lang="de-DE" sz="2400" dirty="0">
                <a:solidFill>
                  <a:schemeClr val="tx1"/>
                </a:solidFill>
                <a:latin typeface="+mn-lt"/>
              </a:rPr>
              <a:t> </a:t>
            </a:r>
            <a:r>
              <a:rPr lang="de-DE" sz="2400" dirty="0" err="1">
                <a:solidFill>
                  <a:schemeClr val="tx1"/>
                </a:solidFill>
                <a:latin typeface="+mn-lt"/>
              </a:rPr>
              <a:t>days</a:t>
            </a:r>
            <a:r>
              <a:rPr lang="de-DE" sz="2400" dirty="0">
                <a:solidFill>
                  <a:schemeClr val="tx1"/>
                </a:solidFill>
                <a:latin typeface="+mn-lt"/>
              </a:rPr>
              <a:t> after </a:t>
            </a:r>
            <a:r>
              <a:rPr lang="de-DE" sz="2400" dirty="0" err="1">
                <a:solidFill>
                  <a:schemeClr val="tx1"/>
                </a:solidFill>
                <a:latin typeface="+mn-lt"/>
              </a:rPr>
              <a:t>event</a:t>
            </a:r>
            <a:endParaRPr lang="de-AT" sz="2400" dirty="0">
              <a:solidFill>
                <a:schemeClr val="tx1"/>
              </a:solidFill>
              <a:latin typeface="+mn-lt"/>
            </a:endParaRPr>
          </a:p>
        </p:txBody>
      </p:sp>
      <p:sp>
        <p:nvSpPr>
          <p:cNvPr id="775179" name="Text Box 11"/>
          <p:cNvSpPr txBox="1">
            <a:spLocks noChangeArrowheads="1"/>
          </p:cNvSpPr>
          <p:nvPr/>
        </p:nvSpPr>
        <p:spPr bwMode="auto">
          <a:xfrm>
            <a:off x="3348038" y="4005263"/>
            <a:ext cx="1295400" cy="19383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dirty="0">
                <a:latin typeface="+mn-lt"/>
              </a:rPr>
              <a:t>ICD 10: </a:t>
            </a:r>
            <a:br>
              <a:rPr lang="de-DE" sz="2400" dirty="0">
                <a:latin typeface="+mn-lt"/>
              </a:rPr>
            </a:br>
            <a:r>
              <a:rPr lang="de-DE" sz="2400" dirty="0">
                <a:latin typeface="+mn-lt"/>
              </a:rPr>
              <a:t>F 43.1</a:t>
            </a: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Days </a:t>
            </a:r>
            <a:r>
              <a:rPr lang="de-DE" sz="2400" dirty="0" err="1">
                <a:solidFill>
                  <a:schemeClr val="tx1"/>
                </a:solidFill>
                <a:latin typeface="+mn-lt"/>
              </a:rPr>
              <a:t>to</a:t>
            </a:r>
            <a:r>
              <a:rPr lang="de-DE" sz="2400" dirty="0">
                <a:solidFill>
                  <a:schemeClr val="tx1"/>
                </a:solidFill>
                <a:latin typeface="+mn-lt"/>
              </a:rPr>
              <a:t> </a:t>
            </a:r>
            <a:r>
              <a:rPr lang="de-DE" sz="2400" dirty="0" err="1">
                <a:solidFill>
                  <a:schemeClr val="tx1"/>
                </a:solidFill>
                <a:latin typeface="+mn-lt"/>
              </a:rPr>
              <a:t>years</a:t>
            </a:r>
            <a:endParaRPr lang="de-AT" sz="2400" dirty="0">
              <a:solidFill>
                <a:schemeClr val="tx1"/>
              </a:solidFill>
              <a:latin typeface="+mn-lt"/>
            </a:endParaRPr>
          </a:p>
        </p:txBody>
      </p:sp>
      <p:sp>
        <p:nvSpPr>
          <p:cNvPr id="775180" name="Text Box 12"/>
          <p:cNvSpPr txBox="1">
            <a:spLocks noChangeArrowheads="1"/>
          </p:cNvSpPr>
          <p:nvPr/>
        </p:nvSpPr>
        <p:spPr bwMode="auto">
          <a:xfrm>
            <a:off x="6156325" y="3933825"/>
            <a:ext cx="1295400" cy="19383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dirty="0">
                <a:latin typeface="+mn-lt"/>
              </a:rPr>
              <a:t>ICD 10: </a:t>
            </a:r>
            <a:br>
              <a:rPr lang="de-DE" sz="2400" dirty="0">
                <a:latin typeface="+mn-lt"/>
              </a:rPr>
            </a:br>
            <a:r>
              <a:rPr lang="de-DE" sz="2400" dirty="0">
                <a:latin typeface="+mn-lt"/>
              </a:rPr>
              <a:t>F 62.0</a:t>
            </a: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2 </a:t>
            </a:r>
            <a:r>
              <a:rPr lang="de-DE" sz="2400" dirty="0" err="1">
                <a:solidFill>
                  <a:schemeClr val="tx1"/>
                </a:solidFill>
                <a:latin typeface="+mn-lt"/>
              </a:rPr>
              <a:t>years</a:t>
            </a:r>
            <a:r>
              <a:rPr lang="de-DE" sz="2400" dirty="0">
                <a:solidFill>
                  <a:schemeClr val="tx1"/>
                </a:solidFill>
                <a:latin typeface="+mn-lt"/>
              </a:rPr>
              <a:t> </a:t>
            </a:r>
            <a:r>
              <a:rPr lang="de-DE" sz="2400" dirty="0" err="1">
                <a:solidFill>
                  <a:schemeClr val="tx1"/>
                </a:solidFill>
                <a:latin typeface="+mn-lt"/>
              </a:rPr>
              <a:t>or</a:t>
            </a:r>
            <a:r>
              <a:rPr lang="de-DE" sz="2400" dirty="0">
                <a:solidFill>
                  <a:schemeClr val="tx1"/>
                </a:solidFill>
                <a:latin typeface="+mn-lt"/>
              </a:rPr>
              <a:t> </a:t>
            </a:r>
            <a:r>
              <a:rPr lang="de-DE" sz="2400" dirty="0" err="1">
                <a:solidFill>
                  <a:schemeClr val="tx1"/>
                </a:solidFill>
                <a:latin typeface="+mn-lt"/>
              </a:rPr>
              <a:t>later</a:t>
            </a:r>
            <a:endParaRPr lang="de-AT" sz="2400" dirty="0">
              <a:solidFill>
                <a:schemeClr val="tx1"/>
              </a:solidFill>
              <a:latin typeface="+mn-lt"/>
            </a:endParaRPr>
          </a:p>
        </p:txBody>
      </p:sp>
      <p:sp>
        <p:nvSpPr>
          <p:cNvPr id="278540" name="Rectangle 13"/>
          <p:cNvSpPr>
            <a:spLocks noGrp="1" noChangeArrowheads="1"/>
          </p:cNvSpPr>
          <p:nvPr>
            <p:ph type="title"/>
          </p:nvPr>
        </p:nvSpPr>
        <p:spPr>
          <a:xfrm>
            <a:off x="468313" y="188913"/>
            <a:ext cx="8228012" cy="1311275"/>
          </a:xfrm>
        </p:spPr>
        <p:txBody>
          <a:bodyPr/>
          <a:lstStyle/>
          <a:p>
            <a:pPr eaLnBrk="1" hangingPunct="1"/>
            <a:r>
              <a:rPr lang="de-DE" sz="3600" dirty="0" err="1" smtClean="0"/>
              <a:t>Specific</a:t>
            </a:r>
            <a:r>
              <a:rPr lang="de-DE" sz="3600" dirty="0" smtClean="0"/>
              <a:t> </a:t>
            </a:r>
            <a:r>
              <a:rPr lang="de-DE" sz="3600" dirty="0" err="1" smtClean="0"/>
              <a:t>reactions</a:t>
            </a:r>
            <a:r>
              <a:rPr lang="de-DE" sz="3600" dirty="0" smtClean="0"/>
              <a:t> </a:t>
            </a:r>
            <a:r>
              <a:rPr lang="de-DE" sz="3600" dirty="0" err="1" smtClean="0"/>
              <a:t>to</a:t>
            </a:r>
            <a:r>
              <a:rPr lang="de-DE" sz="3600" dirty="0" smtClean="0"/>
              <a:t> extreme </a:t>
            </a:r>
            <a:r>
              <a:rPr lang="de-DE" sz="3600" dirty="0" err="1" smtClean="0"/>
              <a:t>life</a:t>
            </a:r>
            <a:r>
              <a:rPr lang="de-DE" sz="3600" dirty="0" smtClean="0"/>
              <a:t> </a:t>
            </a:r>
            <a:r>
              <a:rPr lang="de-DE" sz="3600" dirty="0" err="1" smtClean="0"/>
              <a:t>events</a:t>
            </a:r>
            <a:r>
              <a:rPr lang="de-DE" sz="3600" dirty="0" smtClean="0"/>
              <a:t>: ICD 10 </a:t>
            </a:r>
            <a:r>
              <a:rPr lang="de-DE" sz="1800" dirty="0" smtClean="0"/>
              <a:t>*</a:t>
            </a:r>
            <a:br>
              <a:rPr lang="de-DE" sz="1800" dirty="0" smtClean="0"/>
            </a:br>
            <a:r>
              <a:rPr lang="de-DE" sz="1800" dirty="0" smtClean="0"/>
              <a:t>(must not </a:t>
            </a:r>
            <a:r>
              <a:rPr lang="de-DE" sz="1800" dirty="0" err="1" smtClean="0"/>
              <a:t>be</a:t>
            </a:r>
            <a:r>
              <a:rPr lang="de-DE" sz="1800" dirty="0" smtClean="0"/>
              <a:t> all </a:t>
            </a:r>
            <a:r>
              <a:rPr lang="de-DE" sz="1800" dirty="0" err="1" smtClean="0"/>
              <a:t>present</a:t>
            </a:r>
            <a:r>
              <a:rPr lang="de-DE" sz="1800" dirty="0" smtClean="0"/>
              <a:t> in </a:t>
            </a:r>
            <a:r>
              <a:rPr lang="de-DE" sz="1800" dirty="0" err="1" smtClean="0"/>
              <a:t>each</a:t>
            </a:r>
            <a:r>
              <a:rPr lang="de-DE" sz="1800" dirty="0" smtClean="0"/>
              <a:t> </a:t>
            </a:r>
            <a:r>
              <a:rPr lang="de-DE" sz="1800" dirty="0" err="1" smtClean="0"/>
              <a:t>case</a:t>
            </a:r>
            <a:r>
              <a:rPr lang="de-DE" sz="1800" dirty="0" smtClean="0"/>
              <a:t>)</a:t>
            </a:r>
            <a:endParaRPr lang="de-AT" sz="1800" dirty="0" smtClean="0"/>
          </a:p>
        </p:txBody>
      </p:sp>
      <p:sp>
        <p:nvSpPr>
          <p:cNvPr id="278541" name="Text Box 14"/>
          <p:cNvSpPr txBox="1">
            <a:spLocks noChangeArrowheads="1"/>
          </p:cNvSpPr>
          <p:nvPr/>
        </p:nvSpPr>
        <p:spPr bwMode="auto">
          <a:xfrm>
            <a:off x="6629400" y="6096000"/>
            <a:ext cx="2514600" cy="396875"/>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1000">
                <a:solidFill>
                  <a:schemeClr val="tx1"/>
                </a:solidFill>
                <a:latin typeface="Times New Roman" pitchFamily="18" charset="0"/>
              </a:rPr>
              <a:t>*International Classification of Diseases, Rev. 10, WHO</a:t>
            </a:r>
            <a:endParaRPr lang="de-AT" sz="1000">
              <a:solidFill>
                <a:schemeClr val="tx1"/>
              </a:solidFill>
              <a:latin typeface="Times New Roman" pitchFamily="18" charset="0"/>
            </a:endParaRPr>
          </a:p>
        </p:txBody>
      </p:sp>
      <p:sp>
        <p:nvSpPr>
          <p:cNvPr id="278543" name="TextBox 1"/>
          <p:cNvSpPr txBox="1">
            <a:spLocks noChangeArrowheads="1"/>
          </p:cNvSpPr>
          <p:nvPr/>
        </p:nvSpPr>
        <p:spPr bwMode="auto">
          <a:xfrm>
            <a:off x="1974850" y="3973513"/>
            <a:ext cx="1373188" cy="64611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dirty="0" err="1"/>
              <a:t>Xan</a:t>
            </a:r>
            <a:r>
              <a:rPr lang="de-DE" dirty="0"/>
              <a:t> </a:t>
            </a:r>
            <a:r>
              <a:rPr lang="de-DE" dirty="0" err="1"/>
              <a:t>be</a:t>
            </a:r>
            <a:r>
              <a:rPr lang="de-DE" dirty="0"/>
              <a:t> </a:t>
            </a:r>
            <a:r>
              <a:rPr lang="de-DE" dirty="0" err="1"/>
              <a:t>followed</a:t>
            </a:r>
            <a:r>
              <a:rPr lang="de-DE" dirty="0"/>
              <a:t> </a:t>
            </a:r>
            <a:r>
              <a:rPr lang="de-DE" dirty="0" err="1"/>
              <a:t>by</a:t>
            </a:r>
            <a:endParaRPr lang="de-DE" dirty="0"/>
          </a:p>
        </p:txBody>
      </p:sp>
      <p:sp>
        <p:nvSpPr>
          <p:cNvPr id="278544" name="TextBox 16"/>
          <p:cNvSpPr txBox="1">
            <a:spLocks noChangeArrowheads="1"/>
          </p:cNvSpPr>
          <p:nvPr/>
        </p:nvSpPr>
        <p:spPr bwMode="auto">
          <a:xfrm>
            <a:off x="4711700" y="4005263"/>
            <a:ext cx="1373188" cy="64611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a:t>Xan be followed by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5170"/>
                                        </p:tgtEl>
                                        <p:attrNameLst>
                                          <p:attrName>style.visibility</p:attrName>
                                        </p:attrNameLst>
                                      </p:cBhvr>
                                      <p:to>
                                        <p:strVal val="visible"/>
                                      </p:to>
                                    </p:set>
                                    <p:animEffect transition="in" filter="blinds(horizontal)">
                                      <p:cBhvr>
                                        <p:cTn id="7" dur="500"/>
                                        <p:tgtEl>
                                          <p:spTgt spid="7751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5173"/>
                                        </p:tgtEl>
                                        <p:attrNameLst>
                                          <p:attrName>style.visibility</p:attrName>
                                        </p:attrNameLst>
                                      </p:cBhvr>
                                      <p:to>
                                        <p:strVal val="visible"/>
                                      </p:to>
                                    </p:set>
                                    <p:animEffect transition="in" filter="blinds(horizontal)">
                                      <p:cBhvr>
                                        <p:cTn id="10" dur="500"/>
                                        <p:tgtEl>
                                          <p:spTgt spid="7751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5176"/>
                                        </p:tgtEl>
                                        <p:attrNameLst>
                                          <p:attrName>style.visibility</p:attrName>
                                        </p:attrNameLst>
                                      </p:cBhvr>
                                      <p:to>
                                        <p:strVal val="visible"/>
                                      </p:to>
                                    </p:set>
                                    <p:animEffect transition="in" filter="blinds(horizontal)">
                                      <p:cBhvr>
                                        <p:cTn id="13" dur="500"/>
                                        <p:tgtEl>
                                          <p:spTgt spid="7751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5178"/>
                                        </p:tgtEl>
                                        <p:attrNameLst>
                                          <p:attrName>style.visibility</p:attrName>
                                        </p:attrNameLst>
                                      </p:cBhvr>
                                      <p:to>
                                        <p:strVal val="visible"/>
                                      </p:to>
                                    </p:set>
                                    <p:animEffect transition="in" filter="blinds(horizontal)">
                                      <p:cBhvr>
                                        <p:cTn id="16" dur="500"/>
                                        <p:tgtEl>
                                          <p:spTgt spid="775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75171"/>
                                        </p:tgtEl>
                                        <p:attrNameLst>
                                          <p:attrName>style.visibility</p:attrName>
                                        </p:attrNameLst>
                                      </p:cBhvr>
                                      <p:to>
                                        <p:strVal val="visible"/>
                                      </p:to>
                                    </p:set>
                                    <p:animEffect transition="in" filter="blinds(horizontal)">
                                      <p:cBhvr>
                                        <p:cTn id="21" dur="500"/>
                                        <p:tgtEl>
                                          <p:spTgt spid="77517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75174"/>
                                        </p:tgtEl>
                                        <p:attrNameLst>
                                          <p:attrName>style.visibility</p:attrName>
                                        </p:attrNameLst>
                                      </p:cBhvr>
                                      <p:to>
                                        <p:strVal val="visible"/>
                                      </p:to>
                                    </p:set>
                                    <p:animEffect transition="in" filter="blinds(horizontal)">
                                      <p:cBhvr>
                                        <p:cTn id="24" dur="500"/>
                                        <p:tgtEl>
                                          <p:spTgt spid="77517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5179"/>
                                        </p:tgtEl>
                                        <p:attrNameLst>
                                          <p:attrName>style.visibility</p:attrName>
                                        </p:attrNameLst>
                                      </p:cBhvr>
                                      <p:to>
                                        <p:strVal val="visible"/>
                                      </p:to>
                                    </p:set>
                                    <p:animEffect transition="in" filter="blinds(horizontal)">
                                      <p:cBhvr>
                                        <p:cTn id="27" dur="500"/>
                                        <p:tgtEl>
                                          <p:spTgt spid="775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5177"/>
                                        </p:tgtEl>
                                        <p:attrNameLst>
                                          <p:attrName>style.visibility</p:attrName>
                                        </p:attrNameLst>
                                      </p:cBhvr>
                                      <p:to>
                                        <p:strVal val="visible"/>
                                      </p:to>
                                    </p:set>
                                    <p:animEffect transition="in" filter="blinds(horizontal)">
                                      <p:cBhvr>
                                        <p:cTn id="32" dur="500"/>
                                        <p:tgtEl>
                                          <p:spTgt spid="7751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75172"/>
                                        </p:tgtEl>
                                        <p:attrNameLst>
                                          <p:attrName>style.visibility</p:attrName>
                                        </p:attrNameLst>
                                      </p:cBhvr>
                                      <p:to>
                                        <p:strVal val="visible"/>
                                      </p:to>
                                    </p:set>
                                    <p:animEffect transition="in" filter="blinds(horizontal)">
                                      <p:cBhvr>
                                        <p:cTn id="37" dur="500"/>
                                        <p:tgtEl>
                                          <p:spTgt spid="7751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75175"/>
                                        </p:tgtEl>
                                        <p:attrNameLst>
                                          <p:attrName>style.visibility</p:attrName>
                                        </p:attrNameLst>
                                      </p:cBhvr>
                                      <p:to>
                                        <p:strVal val="visible"/>
                                      </p:to>
                                    </p:set>
                                    <p:animEffect transition="in" filter="blinds(horizontal)">
                                      <p:cBhvr>
                                        <p:cTn id="40" dur="500"/>
                                        <p:tgtEl>
                                          <p:spTgt spid="77517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75180"/>
                                        </p:tgtEl>
                                        <p:attrNameLst>
                                          <p:attrName>style.visibility</p:attrName>
                                        </p:attrNameLst>
                                      </p:cBhvr>
                                      <p:to>
                                        <p:strVal val="visible"/>
                                      </p:to>
                                    </p:set>
                                    <p:animEffect transition="in" filter="blinds(horizontal)">
                                      <p:cBhvr>
                                        <p:cTn id="43" dur="500"/>
                                        <p:tgtEl>
                                          <p:spTgt spid="77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0" grpId="0" animBg="1"/>
      <p:bldP spid="775171" grpId="0" animBg="1"/>
      <p:bldP spid="775172" grpId="0" animBg="1"/>
      <p:bldP spid="775173" grpId="0"/>
      <p:bldP spid="775174" grpId="0"/>
      <p:bldP spid="775175" grpId="0"/>
      <p:bldP spid="775176" grpId="0" animBg="1"/>
      <p:bldP spid="775177" grpId="0" animBg="1"/>
      <p:bldP spid="775178" grpId="0"/>
      <p:bldP spid="775179" grpId="0"/>
      <p:bldP spid="7751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pPr eaLnBrk="1" hangingPunct="1">
              <a:defRPr/>
            </a:pPr>
            <a:r>
              <a:rPr lang="en-US" sz="4000" dirty="0" smtClean="0"/>
              <a:t>ICD 10 Codes relevant to violence</a:t>
            </a:r>
          </a:p>
        </p:txBody>
      </p:sp>
      <p:sp>
        <p:nvSpPr>
          <p:cNvPr id="708611" name="Rectangle 3"/>
          <p:cNvSpPr>
            <a:spLocks noGrp="1" noChangeArrowheads="1"/>
          </p:cNvSpPr>
          <p:nvPr>
            <p:ph type="body" idx="1"/>
          </p:nvPr>
        </p:nvSpPr>
        <p:spPr>
          <a:xfrm>
            <a:off x="467544" y="1556792"/>
            <a:ext cx="8228013" cy="4999037"/>
          </a:xfrm>
        </p:spPr>
        <p:txBody>
          <a:bodyPr/>
          <a:lstStyle/>
          <a:p>
            <a:pPr marL="0" eaLnBrk="1" hangingPunct="1">
              <a:spcAft>
                <a:spcPct val="45000"/>
              </a:spcAft>
              <a:defRPr/>
            </a:pPr>
            <a:r>
              <a:rPr lang="en-US" sz="2800" dirty="0" smtClean="0"/>
              <a:t>Z 65. 3: Imprisonment,</a:t>
            </a:r>
          </a:p>
          <a:p>
            <a:pPr marL="0" eaLnBrk="1" hangingPunct="1">
              <a:spcAft>
                <a:spcPct val="45000"/>
              </a:spcAft>
              <a:defRPr/>
            </a:pPr>
            <a:r>
              <a:rPr lang="en-US" sz="2800" dirty="0" smtClean="0"/>
              <a:t>Z 65.4: Victim of crime or terrorism including torture,</a:t>
            </a:r>
          </a:p>
          <a:p>
            <a:pPr marL="0" eaLnBrk="1" hangingPunct="1">
              <a:spcAft>
                <a:spcPct val="45000"/>
              </a:spcAft>
              <a:defRPr/>
            </a:pPr>
            <a:r>
              <a:rPr lang="en-US" sz="2800" dirty="0" smtClean="0"/>
              <a:t>Z 65.5 Influence of catastrophe, or war,</a:t>
            </a:r>
          </a:p>
          <a:p>
            <a:pPr marL="0" eaLnBrk="1" hangingPunct="1">
              <a:spcAft>
                <a:spcPct val="45000"/>
              </a:spcAft>
              <a:defRPr/>
            </a:pPr>
            <a:r>
              <a:rPr lang="en-US" sz="2800" dirty="0" smtClean="0"/>
              <a:t>X 85- Y09: especially other sequels to mistreatment, including Torture</a:t>
            </a:r>
          </a:p>
          <a:p>
            <a:pPr marL="0" eaLnBrk="1" hangingPunct="1">
              <a:spcAft>
                <a:spcPct val="45000"/>
              </a:spcAft>
              <a:defRPr/>
            </a:pPr>
            <a:r>
              <a:rPr lang="en-US" sz="2800" dirty="0" smtClean="0"/>
              <a:t>Further codes under S 06.</a:t>
            </a:r>
          </a:p>
        </p:txBody>
      </p:sp>
      <p:pic>
        <p:nvPicPr>
          <p:cNvPr id="5" name="Picture 3" descr="C:\Users\Stevy\Desktop\1348565967_Docu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86916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216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3"/>
          <p:cNvSpPr>
            <a:spLocks noGrp="1"/>
          </p:cNvSpPr>
          <p:nvPr>
            <p:ph type="title"/>
          </p:nvPr>
        </p:nvSpPr>
        <p:spPr/>
        <p:txBody>
          <a:bodyPr/>
          <a:lstStyle/>
          <a:p>
            <a:r>
              <a:rPr lang="de-DE" sz="3600" smtClean="0"/>
              <a:t>B. 3.  Diagnostical classifications</a:t>
            </a:r>
          </a:p>
        </p:txBody>
      </p:sp>
      <p:sp>
        <p:nvSpPr>
          <p:cNvPr id="280578" name="Content Placeholder 4"/>
          <p:cNvSpPr>
            <a:spLocks noGrp="1"/>
          </p:cNvSpPr>
          <p:nvPr>
            <p:ph idx="1"/>
          </p:nvPr>
        </p:nvSpPr>
        <p:spPr>
          <a:xfrm>
            <a:off x="395288" y="1858963"/>
            <a:ext cx="8228012" cy="4999037"/>
          </a:xfrm>
        </p:spPr>
        <p:txBody>
          <a:bodyPr/>
          <a:lstStyle/>
          <a:p>
            <a:pPr marL="0"/>
            <a:r>
              <a:rPr lang="de-DE" dirty="0" smtClean="0"/>
              <a:t>One relevant disorder, - enduring personality change after catastrophic experiences (ICD 10 F 62.0)  – is only listed in the ICD (starting with revision 10), not in the DSM. </a:t>
            </a:r>
          </a:p>
          <a:p>
            <a:pPr marL="0"/>
            <a:r>
              <a:rPr lang="de-DE" dirty="0" smtClean="0"/>
              <a:t/>
            </a:r>
            <a:br>
              <a:rPr lang="de-DE" dirty="0" smtClean="0"/>
            </a:br>
            <a:r>
              <a:rPr lang="de-DE" dirty="0" smtClean="0"/>
              <a:t/>
            </a:r>
            <a:br>
              <a:rPr lang="de-DE" dirty="0" smtClean="0"/>
            </a:br>
            <a:endParaRPr lang="de-DE"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pPr>
              <a:defRPr/>
            </a:pPr>
            <a:r>
              <a:rPr lang="en-GB" sz="4000"/>
              <a:t>ICD 10: Personality change after extreme life experience</a:t>
            </a:r>
          </a:p>
        </p:txBody>
      </p:sp>
      <p:sp>
        <p:nvSpPr>
          <p:cNvPr id="931843" name="Rectangle 3"/>
          <p:cNvSpPr>
            <a:spLocks noGrp="1" noChangeArrowheads="1"/>
          </p:cNvSpPr>
          <p:nvPr>
            <p:ph type="body" idx="1"/>
          </p:nvPr>
        </p:nvSpPr>
        <p:spPr>
          <a:xfrm>
            <a:off x="323528" y="1268760"/>
            <a:ext cx="8424936" cy="4896544"/>
          </a:xfrm>
        </p:spPr>
        <p:txBody>
          <a:bodyPr/>
          <a:lstStyle/>
          <a:p>
            <a:pPr marL="0">
              <a:lnSpc>
                <a:spcPct val="80000"/>
              </a:lnSpc>
            </a:pPr>
            <a:r>
              <a:rPr lang="de-DE" sz="2400" dirty="0" smtClean="0"/>
              <a:t>„</a:t>
            </a:r>
            <a:r>
              <a:rPr lang="en-US" sz="2400" dirty="0" smtClean="0"/>
              <a:t>Enduring</a:t>
            </a:r>
            <a:r>
              <a:rPr lang="de-DE" sz="2400" dirty="0" smtClean="0"/>
              <a:t> personality change, </a:t>
            </a:r>
            <a:r>
              <a:rPr lang="de-DE" sz="2400" b="1" dirty="0" smtClean="0">
                <a:solidFill>
                  <a:schemeClr val="tx1"/>
                </a:solidFill>
              </a:rPr>
              <a:t>present for at least two years</a:t>
            </a:r>
            <a:r>
              <a:rPr lang="de-DE" sz="2400" dirty="0" smtClean="0"/>
              <a:t>, may follow exposure to catastrophic stress.   The stress must be so extreme that it is not necessary to consider personal vulnerability in order to explain its profound effect on the personality.   The disorder is characterized by a </a:t>
            </a:r>
            <a:r>
              <a:rPr lang="de-DE" sz="2400" b="1" dirty="0" smtClean="0">
                <a:solidFill>
                  <a:schemeClr val="tx1"/>
                </a:solidFill>
              </a:rPr>
              <a:t>hostile or distrustful attitude toward the world, social withdrawal, feelings of emptiness or hopelessness, a chronic feeling of "being on edge" as if constantly threatened, and estrangement</a:t>
            </a:r>
            <a:r>
              <a:rPr lang="de-DE" sz="2000" b="1" dirty="0" smtClean="0">
                <a:solidFill>
                  <a:schemeClr val="tx1"/>
                </a:solidFill>
              </a:rPr>
              <a:t>. </a:t>
            </a: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Post-traumatic stress disorder(F43.1) may precede this type of personality change.  ..  Personality change after torture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Exclusion : post-traumatic stress disorder(F43.1)   „</a:t>
            </a:r>
            <a:endParaRPr lang="en-GB" sz="2400" dirty="0" smtClean="0"/>
          </a:p>
        </p:txBody>
      </p:sp>
    </p:spTree>
    <p:extLst>
      <p:ext uri="{BB962C8B-B14F-4D97-AF65-F5344CB8AC3E}">
        <p14:creationId xmlns:p14="http://schemas.microsoft.com/office/powerpoint/2010/main" val="39596489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4"/>
          <p:cNvSpPr>
            <a:spLocks noGrp="1" noChangeArrowheads="1"/>
          </p:cNvSpPr>
          <p:nvPr>
            <p:ph type="title"/>
          </p:nvPr>
        </p:nvSpPr>
        <p:spPr>
          <a:xfrm>
            <a:off x="468313" y="0"/>
            <a:ext cx="8228012" cy="1311275"/>
          </a:xfrm>
        </p:spPr>
        <p:txBody>
          <a:bodyPr/>
          <a:lstStyle/>
          <a:p>
            <a:pPr eaLnBrk="1" hangingPunct="1"/>
            <a:r>
              <a:rPr lang="en-US" sz="2800" dirty="0" smtClean="0"/>
              <a:t>The ICD 10 system- Chapter V (Mental health)</a:t>
            </a:r>
            <a:br>
              <a:rPr lang="en-US" sz="2800" dirty="0" smtClean="0"/>
            </a:br>
            <a:r>
              <a:rPr lang="en-US" sz="2800" dirty="0" smtClean="0"/>
              <a:t>Most relevant categories</a:t>
            </a:r>
          </a:p>
        </p:txBody>
      </p:sp>
      <p:graphicFrame>
        <p:nvGraphicFramePr>
          <p:cNvPr id="2" name="Diagram 1"/>
          <p:cNvGraphicFramePr/>
          <p:nvPr>
            <p:extLst>
              <p:ext uri="{D42A27DB-BD31-4B8C-83A1-F6EECF244321}">
                <p14:modId xmlns:p14="http://schemas.microsoft.com/office/powerpoint/2010/main" val="1669421255"/>
              </p:ext>
            </p:extLst>
          </p:nvPr>
        </p:nvGraphicFramePr>
        <p:xfrm>
          <a:off x="-1" y="1306860"/>
          <a:ext cx="8893175" cy="50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7382" name="Text Box 22"/>
          <p:cNvSpPr txBox="1">
            <a:spLocks noChangeArrowheads="1"/>
          </p:cNvSpPr>
          <p:nvPr/>
        </p:nvSpPr>
        <p:spPr bwMode="auto">
          <a:xfrm>
            <a:off x="7054850" y="3356992"/>
            <a:ext cx="2089150" cy="1603375"/>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US" dirty="0">
                <a:solidFill>
                  <a:schemeClr val="tx1"/>
                </a:solidFill>
                <a:latin typeface="Arial" charset="0"/>
              </a:rPr>
              <a:t>Brief reactive psychosis</a:t>
            </a:r>
            <a:br>
              <a:rPr lang="en-US" dirty="0">
                <a:solidFill>
                  <a:schemeClr val="tx1"/>
                </a:solidFill>
                <a:latin typeface="Arial" charset="0"/>
              </a:rPr>
            </a:br>
            <a:endParaRPr lang="en-US" dirty="0">
              <a:solidFill>
                <a:schemeClr val="tx1"/>
              </a:solidFill>
              <a:latin typeface="Arial" charset="0"/>
            </a:endParaRPr>
          </a:p>
          <a:p>
            <a:pPr>
              <a:spcBef>
                <a:spcPct val="50000"/>
              </a:spcBef>
              <a:buClr>
                <a:srgbClr val="000000"/>
              </a:buClr>
              <a:buSzPct val="100000"/>
              <a:buFont typeface="Times New Roman" pitchFamily="18" charset="0"/>
              <a:buNone/>
            </a:pPr>
            <a:r>
              <a:rPr lang="en-US" dirty="0">
                <a:solidFill>
                  <a:schemeClr val="tx1"/>
                </a:solidFill>
                <a:latin typeface="Arial" charset="0"/>
              </a:rPr>
              <a:t>Postconcussional syndrome</a:t>
            </a:r>
          </a:p>
        </p:txBody>
      </p:sp>
      <p:sp>
        <p:nvSpPr>
          <p:cNvPr id="527384" name="Line 24"/>
          <p:cNvSpPr>
            <a:spLocks noChangeShapeType="1"/>
          </p:cNvSpPr>
          <p:nvPr/>
        </p:nvSpPr>
        <p:spPr bwMode="auto">
          <a:xfrm>
            <a:off x="5364163" y="3789363"/>
            <a:ext cx="1439862" cy="0"/>
          </a:xfrm>
          <a:prstGeom prst="line">
            <a:avLst/>
          </a:prstGeom>
          <a:noFill/>
          <a:ln w="9525">
            <a:solidFill>
              <a:schemeClr val="tx1"/>
            </a:solidFill>
            <a:round/>
            <a:headEnd/>
            <a:tailEnd type="triangle" w="med" len="med"/>
          </a:ln>
        </p:spPr>
        <p:txBody>
          <a:bodyPr/>
          <a:lstStyle/>
          <a:p>
            <a:endParaRPr lang="de-DE"/>
          </a:p>
        </p:txBody>
      </p:sp>
      <p:sp>
        <p:nvSpPr>
          <p:cNvPr id="282630" name="TextBox 2"/>
          <p:cNvSpPr txBox="1">
            <a:spLocks noChangeArrowheads="1"/>
          </p:cNvSpPr>
          <p:nvPr/>
        </p:nvSpPr>
        <p:spPr bwMode="auto">
          <a:xfrm>
            <a:off x="7066285" y="5144588"/>
            <a:ext cx="1584325" cy="707886"/>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000" dirty="0" err="1">
                <a:solidFill>
                  <a:schemeClr val="tx1"/>
                </a:solidFill>
              </a:rPr>
              <a:t>Adapation</a:t>
            </a:r>
            <a:r>
              <a:rPr lang="de-DE" sz="2000" dirty="0">
                <a:solidFill>
                  <a:schemeClr val="tx1"/>
                </a:solidFill>
              </a:rPr>
              <a:t> </a:t>
            </a:r>
            <a:r>
              <a:rPr lang="de-DE" sz="2000" dirty="0" err="1">
                <a:solidFill>
                  <a:schemeClr val="tx1"/>
                </a:solidFill>
              </a:rPr>
              <a:t>disorder</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7384"/>
                                        </p:tgtEl>
                                        <p:attrNameLst>
                                          <p:attrName>style.visibility</p:attrName>
                                        </p:attrNameLst>
                                      </p:cBhvr>
                                      <p:to>
                                        <p:strVal val="visible"/>
                                      </p:to>
                                    </p:set>
                                    <p:animEffect transition="in" filter="blinds(horizontal)">
                                      <p:cBhvr>
                                        <p:cTn id="12" dur="500"/>
                                        <p:tgtEl>
                                          <p:spTgt spid="52738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7382"/>
                                        </p:tgtEl>
                                        <p:attrNameLst>
                                          <p:attrName>style.visibility</p:attrName>
                                        </p:attrNameLst>
                                      </p:cBhvr>
                                      <p:to>
                                        <p:strVal val="visible"/>
                                      </p:to>
                                    </p:set>
                                    <p:animEffect transition="in" filter="blinds(horizontal)">
                                      <p:cBhvr>
                                        <p:cTn id="15" dur="500"/>
                                        <p:tgtEl>
                                          <p:spTgt spid="527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27382" grpId="0"/>
      <p:bldP spid="5273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3"/>
          <p:cNvSpPr>
            <a:spLocks noGrp="1"/>
          </p:cNvSpPr>
          <p:nvPr>
            <p:ph type="title"/>
          </p:nvPr>
        </p:nvSpPr>
        <p:spPr/>
        <p:txBody>
          <a:bodyPr/>
          <a:lstStyle/>
          <a:p>
            <a:r>
              <a:rPr lang="de-DE" sz="3600" smtClean="0"/>
              <a:t>B. 3.  Diagnostical classifications</a:t>
            </a:r>
          </a:p>
        </p:txBody>
      </p:sp>
      <p:sp>
        <p:nvSpPr>
          <p:cNvPr id="284674" name="Content Placeholder 4"/>
          <p:cNvSpPr>
            <a:spLocks noGrp="1"/>
          </p:cNvSpPr>
          <p:nvPr>
            <p:ph idx="1"/>
          </p:nvPr>
        </p:nvSpPr>
        <p:spPr>
          <a:xfrm>
            <a:off x="467544" y="1412776"/>
            <a:ext cx="8228013" cy="4999037"/>
          </a:xfrm>
        </p:spPr>
        <p:txBody>
          <a:bodyPr/>
          <a:lstStyle/>
          <a:p>
            <a:pPr marL="0"/>
            <a:r>
              <a:rPr lang="de-DE" sz="2000" dirty="0" smtClean="0"/>
              <a:t>Note: While PTSD is most common, culture can lead to different forms of reaction. Not all are described in detail in the IP but include especially </a:t>
            </a:r>
            <a:br>
              <a:rPr lang="de-DE" sz="2000" dirty="0" smtClean="0"/>
            </a:br>
            <a:r>
              <a:rPr lang="de-DE" sz="2000" dirty="0" smtClean="0"/>
              <a:t/>
            </a:r>
            <a:br>
              <a:rPr lang="de-DE" sz="2000" dirty="0" smtClean="0"/>
            </a:br>
            <a:r>
              <a:rPr lang="de-DE" sz="2000" b="1" dirty="0" smtClean="0">
                <a:solidFill>
                  <a:schemeClr val="tx1"/>
                </a:solidFill>
              </a:rPr>
              <a:t>somatoform disorders </a:t>
            </a:r>
            <a:r>
              <a:rPr lang="de-DE" sz="2000" dirty="0" smtClean="0"/>
              <a:t>(symptoms that resemble a physical problem such as a stomach pain but cannot be explained sufficiently by physical findings) </a:t>
            </a:r>
            <a:br>
              <a:rPr lang="de-DE" sz="2000" dirty="0" smtClean="0"/>
            </a:br>
            <a:r>
              <a:rPr lang="de-DE" sz="2000" dirty="0" smtClean="0"/>
              <a:t/>
            </a:r>
            <a:br>
              <a:rPr lang="de-DE" sz="2000" dirty="0" smtClean="0"/>
            </a:br>
            <a:r>
              <a:rPr lang="de-DE" sz="2000" b="1" dirty="0" smtClean="0">
                <a:solidFill>
                  <a:schemeClr val="tx1"/>
                </a:solidFill>
              </a:rPr>
              <a:t>conversion disorder </a:t>
            </a:r>
            <a:r>
              <a:rPr lang="de-DE" sz="2000" dirty="0" smtClean="0"/>
              <a:t>(symptoms that resemble a neurological problem such as a stroke but again cannot be explained by physical findings) or </a:t>
            </a:r>
            <a:br>
              <a:rPr lang="de-DE" sz="2000" dirty="0" smtClean="0"/>
            </a:br>
            <a:r>
              <a:rPr lang="de-DE" sz="2000" dirty="0" smtClean="0"/>
              <a:t/>
            </a:r>
            <a:br>
              <a:rPr lang="de-DE" sz="2000" dirty="0" smtClean="0"/>
            </a:br>
            <a:r>
              <a:rPr lang="de-DE" sz="2000" dirty="0" smtClean="0">
                <a:solidFill>
                  <a:schemeClr val="tx1"/>
                </a:solidFill>
              </a:rPr>
              <a:t>culture specific </a:t>
            </a:r>
            <a:r>
              <a:rPr lang="de-DE" sz="2000" b="1" dirty="0" smtClean="0">
                <a:solidFill>
                  <a:schemeClr val="tx1"/>
                </a:solidFill>
              </a:rPr>
              <a:t>„idioms of distress“</a:t>
            </a:r>
            <a:r>
              <a:rPr lang="de-DE" sz="2000" dirty="0" smtClean="0">
                <a:solidFill>
                  <a:schemeClr val="tx1"/>
                </a:solidFill>
              </a:rPr>
              <a:t>, </a:t>
            </a:r>
            <a:r>
              <a:rPr lang="de-DE" sz="2000" dirty="0" smtClean="0"/>
              <a:t>a way of reaction commonly observed and named in a specific culture if a person is in distress (such as „fainting“, „or „nerves“.  </a:t>
            </a:r>
            <a:br>
              <a:rPr lang="de-DE" sz="2000" dirty="0" smtClean="0"/>
            </a:br>
            <a:endParaRPr lang="de-DE" sz="2000" dirty="0" smtClean="0"/>
          </a:p>
          <a:p>
            <a:pPr marL="0"/>
            <a:endParaRPr lang="de-DE" sz="2000" dirty="0" smtClean="0"/>
          </a:p>
          <a:p>
            <a:pPr marL="0"/>
            <a:r>
              <a:rPr lang="de-DE" sz="2000" dirty="0" smtClean="0"/>
              <a:t/>
            </a:r>
            <a:br>
              <a:rPr lang="de-DE" sz="2000" dirty="0" smtClean="0"/>
            </a:br>
            <a:endParaRPr lang="de-DE"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C. The psychological /  psychiatric evaluation</a:t>
            </a:r>
            <a:endParaRPr lang="de-DE" dirty="0"/>
          </a:p>
        </p:txBody>
      </p:sp>
      <p:sp>
        <p:nvSpPr>
          <p:cNvPr id="286722"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1. ethical and clinical considerations</a:t>
            </a:r>
            <a:endParaRPr lang="de-DE" sz="2400" dirty="0"/>
          </a:p>
        </p:txBody>
      </p:sp>
      <p:sp>
        <p:nvSpPr>
          <p:cNvPr id="288770"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3"/>
          <p:cNvSpPr>
            <a:spLocks noGrp="1"/>
          </p:cNvSpPr>
          <p:nvPr>
            <p:ph type="title"/>
          </p:nvPr>
        </p:nvSpPr>
        <p:spPr/>
        <p:txBody>
          <a:bodyPr/>
          <a:lstStyle/>
          <a:p>
            <a:r>
              <a:rPr lang="de-DE" sz="3200" smtClean="0"/>
              <a:t>C. 1. Ethical and clinical considerations</a:t>
            </a:r>
          </a:p>
        </p:txBody>
      </p:sp>
      <p:sp>
        <p:nvSpPr>
          <p:cNvPr id="290818" name="Content Placeholder 4"/>
          <p:cNvSpPr>
            <a:spLocks noGrp="1"/>
          </p:cNvSpPr>
          <p:nvPr>
            <p:ph idx="1"/>
          </p:nvPr>
        </p:nvSpPr>
        <p:spPr/>
        <p:txBody>
          <a:bodyPr/>
          <a:lstStyle/>
          <a:p>
            <a:pPr marL="0"/>
            <a:r>
              <a:rPr lang="de-DE" sz="2400" dirty="0" smtClean="0"/>
              <a:t>Take </a:t>
            </a:r>
            <a:r>
              <a:rPr lang="de-DE" sz="2400" dirty="0" err="1" smtClean="0"/>
              <a:t>consideration</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needs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specific</a:t>
            </a:r>
            <a:r>
              <a:rPr lang="de-DE" sz="2400" dirty="0" smtClean="0"/>
              <a:t> </a:t>
            </a:r>
            <a:r>
              <a:rPr lang="de-DE" sz="2400" dirty="0" err="1" smtClean="0"/>
              <a:t>setting</a:t>
            </a:r>
            <a:r>
              <a:rPr lang="de-DE" sz="2400" dirty="0" smtClean="0"/>
              <a:t>, </a:t>
            </a:r>
            <a:r>
              <a:rPr lang="de-DE" sz="2400" dirty="0" err="1" smtClean="0"/>
              <a:t>including</a:t>
            </a:r>
            <a:r>
              <a:rPr lang="de-DE" sz="2400" dirty="0" smtClean="0"/>
              <a:t> </a:t>
            </a:r>
            <a:r>
              <a:rPr lang="de-DE" sz="2400" dirty="0" err="1" smtClean="0"/>
              <a:t>the</a:t>
            </a:r>
            <a:r>
              <a:rPr lang="de-DE" sz="2400" dirty="0" smtClean="0"/>
              <a:t> </a:t>
            </a:r>
            <a:r>
              <a:rPr lang="de-DE" sz="2400" dirty="0" err="1" smtClean="0"/>
              <a:t>aims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examination</a:t>
            </a:r>
            <a:r>
              <a:rPr lang="de-DE" sz="2400" dirty="0" smtClean="0"/>
              <a:t>, </a:t>
            </a:r>
            <a:r>
              <a:rPr lang="de-DE" sz="2400" dirty="0" err="1" smtClean="0"/>
              <a:t>avoding</a:t>
            </a:r>
            <a:r>
              <a:rPr lang="de-DE" sz="2400" dirty="0" smtClean="0"/>
              <a:t> </a:t>
            </a:r>
            <a:r>
              <a:rPr lang="de-DE" sz="2400" dirty="0" err="1" smtClean="0"/>
              <a:t>undue</a:t>
            </a:r>
            <a:r>
              <a:rPr lang="de-DE" sz="2400" dirty="0" smtClean="0"/>
              <a:t> </a:t>
            </a:r>
            <a:r>
              <a:rPr lang="de-DE" sz="2400" dirty="0" err="1" smtClean="0"/>
              <a:t>distress</a:t>
            </a:r>
            <a:r>
              <a:rPr lang="de-DE" sz="2400" dirty="0" smtClean="0"/>
              <a:t> </a:t>
            </a:r>
            <a:r>
              <a:rPr lang="de-DE" sz="2400" dirty="0" err="1" smtClean="0"/>
              <a:t>or</a:t>
            </a:r>
            <a:r>
              <a:rPr lang="de-DE" sz="2400" dirty="0" smtClean="0"/>
              <a:t> </a:t>
            </a:r>
            <a:r>
              <a:rPr lang="de-DE" sz="2400" dirty="0" err="1" smtClean="0"/>
              <a:t>even</a:t>
            </a:r>
            <a:r>
              <a:rPr lang="de-DE" sz="2400" dirty="0" smtClean="0"/>
              <a:t> </a:t>
            </a:r>
            <a:r>
              <a:rPr lang="de-DE" sz="2400" dirty="0" err="1" smtClean="0"/>
              <a:t>retraumatisation</a:t>
            </a:r>
            <a:r>
              <a:rPr lang="de-DE" sz="2400" dirty="0" smtClean="0"/>
              <a:t> in </a:t>
            </a:r>
            <a:r>
              <a:rPr lang="de-DE" sz="2400" dirty="0" err="1" smtClean="0"/>
              <a:t>the</a:t>
            </a:r>
            <a:r>
              <a:rPr lang="de-DE" sz="2400" dirty="0" smtClean="0"/>
              <a:t> </a:t>
            </a:r>
            <a:r>
              <a:rPr lang="de-DE" sz="2400" dirty="0" err="1" smtClean="0"/>
              <a:t>victim</a:t>
            </a:r>
            <a:r>
              <a:rPr lang="de-DE" sz="2400" dirty="0" smtClean="0"/>
              <a:t>. </a:t>
            </a:r>
          </a:p>
          <a:p>
            <a:endParaRPr lang="de-DE" sz="2400" dirty="0" smtClean="0"/>
          </a:p>
          <a:p>
            <a:pPr marL="0"/>
            <a:r>
              <a:rPr lang="de-DE" sz="2400" dirty="0" smtClean="0"/>
              <a:t>This </a:t>
            </a:r>
            <a:r>
              <a:rPr lang="de-DE" sz="2400" dirty="0" err="1" smtClean="0"/>
              <a:t>is</a:t>
            </a:r>
            <a:r>
              <a:rPr lang="de-DE" sz="2400" dirty="0" smtClean="0"/>
              <a:t> relevant </a:t>
            </a:r>
            <a:r>
              <a:rPr lang="de-DE" sz="2400" dirty="0" err="1" smtClean="0"/>
              <a:t>for</a:t>
            </a:r>
            <a:r>
              <a:rPr lang="de-DE" sz="2400" dirty="0" smtClean="0"/>
              <a:t> all </a:t>
            </a:r>
            <a:r>
              <a:rPr lang="de-DE" sz="2400" dirty="0" err="1" smtClean="0"/>
              <a:t>steps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investigation</a:t>
            </a:r>
            <a:r>
              <a:rPr lang="de-DE" sz="2400" dirty="0" smtClean="0"/>
              <a:t> </a:t>
            </a:r>
            <a:r>
              <a:rPr lang="de-DE" sz="2400" dirty="0" err="1" smtClean="0"/>
              <a:t>and</a:t>
            </a:r>
            <a:r>
              <a:rPr lang="de-DE" sz="2400" dirty="0" smtClean="0"/>
              <a:t> </a:t>
            </a:r>
            <a:r>
              <a:rPr lang="de-DE" sz="2400" dirty="0" err="1"/>
              <a:t>documentation</a:t>
            </a:r>
            <a:r>
              <a:rPr lang="de-DE" sz="2400" dirty="0"/>
              <a:t> </a:t>
            </a:r>
            <a:r>
              <a:rPr lang="de-DE" sz="2400" dirty="0" err="1"/>
              <a:t>and</a:t>
            </a:r>
            <a:r>
              <a:rPr lang="de-DE" sz="2400" dirty="0"/>
              <a:t> </a:t>
            </a:r>
            <a:r>
              <a:rPr lang="de-DE" sz="2400" dirty="0" err="1"/>
              <a:t>basic</a:t>
            </a:r>
            <a:r>
              <a:rPr lang="de-DE" sz="2400" dirty="0"/>
              <a:t> </a:t>
            </a:r>
            <a:r>
              <a:rPr lang="de-DE" sz="2400" dirty="0" err="1"/>
              <a:t>aspects</a:t>
            </a:r>
            <a:r>
              <a:rPr lang="de-DE" sz="2400" dirty="0"/>
              <a:t> </a:t>
            </a:r>
            <a:r>
              <a:rPr lang="de-DE" sz="2400" dirty="0" err="1"/>
              <a:t>of</a:t>
            </a:r>
            <a:r>
              <a:rPr lang="de-DE" sz="2400" dirty="0"/>
              <a:t> </a:t>
            </a:r>
            <a:r>
              <a:rPr lang="de-DE" sz="2400" dirty="0" err="1"/>
              <a:t>psychological</a:t>
            </a:r>
            <a:r>
              <a:rPr lang="de-DE" sz="2400" dirty="0"/>
              <a:t> </a:t>
            </a:r>
            <a:r>
              <a:rPr lang="de-DE" sz="2400" dirty="0" err="1"/>
              <a:t>cnsequences</a:t>
            </a:r>
            <a:r>
              <a:rPr lang="de-DE" sz="2400" dirty="0"/>
              <a:t> </a:t>
            </a:r>
            <a:r>
              <a:rPr lang="de-DE" sz="2400" dirty="0" err="1"/>
              <a:t>should</a:t>
            </a:r>
            <a:r>
              <a:rPr lang="de-DE" sz="2400" dirty="0"/>
              <a:t> </a:t>
            </a:r>
            <a:r>
              <a:rPr lang="de-DE" sz="2400" dirty="0" err="1"/>
              <a:t>be</a:t>
            </a:r>
            <a:r>
              <a:rPr lang="de-DE" sz="2400" dirty="0"/>
              <a:t> </a:t>
            </a:r>
            <a:r>
              <a:rPr lang="de-DE" sz="2400" dirty="0" err="1"/>
              <a:t>known</a:t>
            </a:r>
            <a:r>
              <a:rPr lang="de-DE" sz="2400" dirty="0"/>
              <a:t> </a:t>
            </a:r>
            <a:r>
              <a:rPr lang="de-DE" sz="2400" dirty="0" err="1"/>
              <a:t>by</a:t>
            </a:r>
            <a:r>
              <a:rPr lang="de-DE" sz="2400" dirty="0"/>
              <a:t> all </a:t>
            </a:r>
            <a:r>
              <a:rPr lang="de-DE" sz="2400" dirty="0" err="1"/>
              <a:t>involved</a:t>
            </a:r>
            <a:r>
              <a:rPr lang="de-DE" sz="2400" dirty="0"/>
              <a:t> professionals.</a:t>
            </a:r>
            <a:br>
              <a:rPr lang="de-DE" sz="2400" dirty="0"/>
            </a:br>
            <a:r>
              <a:rPr lang="de-DE" sz="2400" dirty="0"/>
              <a:t/>
            </a:r>
            <a:br>
              <a:rPr lang="de-DE" sz="2400" dirty="0"/>
            </a:br>
            <a:r>
              <a:rPr lang="de-DE" sz="2400" dirty="0"/>
              <a:t>The </a:t>
            </a:r>
            <a:r>
              <a:rPr lang="de-DE" sz="2400" dirty="0" err="1"/>
              <a:t>earlier</a:t>
            </a:r>
            <a:r>
              <a:rPr lang="de-DE" sz="2400" dirty="0"/>
              <a:t> </a:t>
            </a:r>
            <a:r>
              <a:rPr lang="de-DE" sz="2400" dirty="0" err="1"/>
              <a:t>modules</a:t>
            </a:r>
            <a:r>
              <a:rPr lang="de-DE" sz="2400" dirty="0"/>
              <a:t> on </a:t>
            </a:r>
            <a:r>
              <a:rPr lang="de-DE" sz="2400" dirty="0" err="1"/>
              <a:t>setting</a:t>
            </a:r>
            <a:r>
              <a:rPr lang="de-DE" sz="2400" dirty="0"/>
              <a:t>, </a:t>
            </a:r>
            <a:r>
              <a:rPr lang="de-DE" sz="2400" dirty="0" err="1"/>
              <a:t>culture</a:t>
            </a:r>
            <a:r>
              <a:rPr lang="de-DE" sz="2400" dirty="0"/>
              <a:t> </a:t>
            </a:r>
            <a:r>
              <a:rPr lang="de-DE" sz="2400" dirty="0" err="1"/>
              <a:t>and</a:t>
            </a:r>
            <a:r>
              <a:rPr lang="de-DE" sz="2400" dirty="0"/>
              <a:t> </a:t>
            </a:r>
            <a:r>
              <a:rPr lang="de-DE" sz="2400" dirty="0" err="1"/>
              <a:t>the</a:t>
            </a:r>
            <a:r>
              <a:rPr lang="de-DE" sz="2400" dirty="0"/>
              <a:t> </a:t>
            </a:r>
            <a:r>
              <a:rPr lang="de-DE" sz="2400" dirty="0" err="1"/>
              <a:t>importance</a:t>
            </a:r>
            <a:r>
              <a:rPr lang="de-DE" sz="2400" dirty="0"/>
              <a:t> </a:t>
            </a:r>
            <a:r>
              <a:rPr lang="de-DE" sz="2400" dirty="0" err="1"/>
              <a:t>of</a:t>
            </a:r>
            <a:r>
              <a:rPr lang="de-DE" sz="2400" dirty="0"/>
              <a:t> a </a:t>
            </a:r>
            <a:r>
              <a:rPr lang="de-DE" sz="2400" dirty="0" err="1"/>
              <a:t>psychological</a:t>
            </a:r>
            <a:r>
              <a:rPr lang="de-DE" sz="2400" dirty="0"/>
              <a:t>/</a:t>
            </a:r>
            <a:r>
              <a:rPr lang="de-DE" sz="2400" dirty="0" err="1"/>
              <a:t>psychiatric</a:t>
            </a:r>
            <a:r>
              <a:rPr lang="de-DE" sz="2400" dirty="0"/>
              <a:t> </a:t>
            </a:r>
            <a:r>
              <a:rPr lang="de-DE" sz="2400" dirty="0" err="1"/>
              <a:t>assessment</a:t>
            </a:r>
            <a:r>
              <a:rPr lang="de-DE" sz="2400" dirty="0"/>
              <a:t> </a:t>
            </a:r>
            <a:r>
              <a:rPr lang="de-DE" sz="2400" dirty="0" err="1"/>
              <a:t>should</a:t>
            </a:r>
            <a:r>
              <a:rPr lang="de-DE" sz="2400" dirty="0"/>
              <a:t> </a:t>
            </a:r>
            <a:r>
              <a:rPr lang="de-DE" sz="2400" dirty="0" err="1"/>
              <a:t>be</a:t>
            </a:r>
            <a:r>
              <a:rPr lang="de-DE" sz="2400" dirty="0"/>
              <a:t> </a:t>
            </a:r>
            <a:r>
              <a:rPr lang="de-DE" sz="2400" dirty="0" err="1"/>
              <a:t>included</a:t>
            </a:r>
            <a:r>
              <a:rPr lang="de-DE" sz="2400" dirty="0"/>
              <a:t> in </a:t>
            </a:r>
            <a:r>
              <a:rPr lang="de-DE" sz="2400" dirty="0" err="1"/>
              <a:t>training</a:t>
            </a:r>
            <a:r>
              <a:rPr lang="de-DE" sz="2400" dirty="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800" dirty="0" smtClean="0"/>
              <a:t>C. 2. the interview process</a:t>
            </a:r>
            <a:endParaRPr lang="de-DE" sz="2800" dirty="0"/>
          </a:p>
        </p:txBody>
      </p:sp>
      <p:sp>
        <p:nvSpPr>
          <p:cNvPr id="292866"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p:txBody>
          <a:bodyPr/>
          <a:lstStyle/>
          <a:p>
            <a:pPr eaLnBrk="1" hangingPunct="1"/>
            <a:r>
              <a:rPr lang="de-DE" sz="3600" smtClean="0"/>
              <a:t>Importance of mental health aspects</a:t>
            </a:r>
          </a:p>
        </p:txBody>
      </p:sp>
      <p:sp>
        <p:nvSpPr>
          <p:cNvPr id="235523" name="Text Box 12"/>
          <p:cNvSpPr txBox="1">
            <a:spLocks noChangeArrowheads="1"/>
          </p:cNvSpPr>
          <p:nvPr/>
        </p:nvSpPr>
        <p:spPr bwMode="auto">
          <a:xfrm>
            <a:off x="7019925" y="1807022"/>
            <a:ext cx="1727200" cy="1570037"/>
          </a:xfrm>
          <a:prstGeom prst="rect">
            <a:avLst/>
          </a:prstGeom>
          <a:noFill/>
          <a:ln w="9525">
            <a:noFill/>
            <a:miter lim="800000"/>
            <a:headEnd/>
            <a:tailEnd/>
          </a:ln>
        </p:spPr>
        <p:txBody>
          <a:bodyPr anchor="b">
            <a:spAutoFit/>
          </a:bodyPr>
          <a:lstStyle/>
          <a:p>
            <a:pPr>
              <a:spcBef>
                <a:spcPct val="50000"/>
              </a:spcBef>
              <a:buClr>
                <a:srgbClr val="000000"/>
              </a:buClr>
              <a:buSzPct val="100000"/>
              <a:buFont typeface="Times New Roman" pitchFamily="18" charset="0"/>
              <a:buNone/>
            </a:pPr>
            <a:r>
              <a:rPr lang="de-DE" sz="1600">
                <a:solidFill>
                  <a:srgbClr val="FF0000"/>
                </a:solidFill>
                <a:latin typeface="Arial" charset="0"/>
              </a:rPr>
              <a:t>Immediate treatment needs and secondary prevention - including suicidality</a:t>
            </a:r>
          </a:p>
        </p:txBody>
      </p:sp>
      <p:sp>
        <p:nvSpPr>
          <p:cNvPr id="235524" name="Line 13"/>
          <p:cNvSpPr>
            <a:spLocks noChangeShapeType="1"/>
          </p:cNvSpPr>
          <p:nvPr/>
        </p:nvSpPr>
        <p:spPr bwMode="auto">
          <a:xfrm flipV="1">
            <a:off x="5148263" y="2454722"/>
            <a:ext cx="1944687" cy="792162"/>
          </a:xfrm>
          <a:prstGeom prst="line">
            <a:avLst/>
          </a:prstGeom>
          <a:noFill/>
          <a:ln w="9525">
            <a:noFill/>
            <a:round/>
            <a:headEnd/>
            <a:tailEnd/>
          </a:ln>
        </p:spPr>
        <p:txBody>
          <a:bodyPr anchor="b"/>
          <a:lstStyle/>
          <a:p>
            <a:endParaRPr lang="de-DE"/>
          </a:p>
        </p:txBody>
      </p:sp>
      <p:sp>
        <p:nvSpPr>
          <p:cNvPr id="1327118" name="AutoShape 14"/>
          <p:cNvSpPr>
            <a:spLocks noChangeArrowheads="1"/>
          </p:cNvSpPr>
          <p:nvPr/>
        </p:nvSpPr>
        <p:spPr bwMode="auto">
          <a:xfrm>
            <a:off x="7235825" y="3678684"/>
            <a:ext cx="576263" cy="18097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lgn="ctr">
            <a:solidFill>
              <a:srgbClr val="FF6600"/>
            </a:solidFill>
            <a:miter lim="800000"/>
            <a:headEnd/>
            <a:tailEnd/>
          </a:ln>
          <a:effectLst/>
          <a:extLst/>
        </p:spPr>
        <p:txBody>
          <a:bodyPr wrap="none" anchor="ctr"/>
          <a:lstStyle/>
          <a:p>
            <a:pPr algn="ctr">
              <a:buClr>
                <a:srgbClr val="000000"/>
              </a:buClr>
              <a:buSzPct val="100000"/>
              <a:buFont typeface="Times New Roman" pitchFamily="18" charset="0"/>
              <a:buNone/>
              <a:defRPr/>
            </a:pPr>
            <a:endParaRPr lang="en-US" dirty="0">
              <a:solidFill>
                <a:srgbClr val="FF6600"/>
              </a:solidFill>
              <a:effectLst>
                <a:outerShdw blurRad="38100" dist="38100" dir="2700000" algn="tl">
                  <a:srgbClr val="000000"/>
                </a:outerShdw>
              </a:effectLst>
              <a:latin typeface="Calibri" pitchFamily="32" charset="0"/>
              <a:cs typeface="+mn-cs"/>
            </a:endParaRPr>
          </a:p>
        </p:txBody>
      </p:sp>
      <p:graphicFrame>
        <p:nvGraphicFramePr>
          <p:cNvPr id="14" name="Diagram 1"/>
          <p:cNvGraphicFramePr/>
          <p:nvPr>
            <p:extLst>
              <p:ext uri="{D42A27DB-BD31-4B8C-83A1-F6EECF244321}">
                <p14:modId xmlns:p14="http://schemas.microsoft.com/office/powerpoint/2010/main" val="332826910"/>
              </p:ext>
            </p:extLst>
          </p:nvPr>
        </p:nvGraphicFramePr>
        <p:xfrm>
          <a:off x="-1" y="1124744"/>
          <a:ext cx="8893175" cy="50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3. components of the psychological psychiatric evaluation</a:t>
            </a:r>
            <a:endParaRPr lang="de-DE" sz="2400" dirty="0"/>
          </a:p>
        </p:txBody>
      </p:sp>
      <p:sp>
        <p:nvSpPr>
          <p:cNvPr id="294914"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r>
              <a:rPr lang="de-DE" sz="2800" dirty="0" smtClean="0"/>
              <a:t>C. 3. Components of the psychological psychiatric evaluation</a:t>
            </a:r>
          </a:p>
        </p:txBody>
      </p:sp>
      <p:sp>
        <p:nvSpPr>
          <p:cNvPr id="3" name="Content Placeholder 2"/>
          <p:cNvSpPr>
            <a:spLocks noGrp="1"/>
          </p:cNvSpPr>
          <p:nvPr>
            <p:ph idx="1"/>
          </p:nvPr>
        </p:nvSpPr>
        <p:spPr>
          <a:xfrm>
            <a:off x="468313" y="1341438"/>
            <a:ext cx="8228012" cy="4999037"/>
          </a:xfrm>
        </p:spPr>
        <p:txBody>
          <a:bodyPr/>
          <a:lstStyle/>
          <a:p>
            <a:pPr marL="457200" indent="-457200">
              <a:buFont typeface="Arial" pitchFamily="34" charset="0"/>
              <a:buChar char="•"/>
              <a:defRPr/>
            </a:pPr>
            <a:r>
              <a:rPr lang="de-DE" dirty="0" smtClean="0"/>
              <a:t>History of torture and ill-treatment</a:t>
            </a:r>
            <a:br>
              <a:rPr lang="de-DE" dirty="0" smtClean="0"/>
            </a:br>
            <a:r>
              <a:rPr lang="de-DE" dirty="0"/>
              <a:t>history </a:t>
            </a:r>
            <a:r>
              <a:rPr lang="de-DE" i="1" dirty="0"/>
              <a:t>(might have to be taken together </a:t>
            </a:r>
            <a:r>
              <a:rPr lang="de-DE" i="1" dirty="0" smtClean="0"/>
              <a:t> with or </a:t>
            </a:r>
            <a:r>
              <a:rPr lang="de-DE" i="1" dirty="0"/>
              <a:t>in addition to the general medical </a:t>
            </a:r>
            <a:r>
              <a:rPr lang="de-DE" i="1" dirty="0" smtClean="0"/>
              <a:t>examinaton history taking) </a:t>
            </a:r>
            <a:endParaRPr lang="de-DE" i="1" dirty="0"/>
          </a:p>
          <a:p>
            <a:pPr marL="457200" indent="-457200">
              <a:buFont typeface="Arial" pitchFamily="34" charset="0"/>
              <a:buChar char="•"/>
              <a:defRPr/>
            </a:pPr>
            <a:r>
              <a:rPr lang="de-DE" dirty="0" smtClean="0"/>
              <a:t>Current complaints</a:t>
            </a:r>
          </a:p>
          <a:p>
            <a:pPr marL="457200" indent="-457200">
              <a:buFont typeface="Arial" pitchFamily="34" charset="0"/>
              <a:buChar char="•"/>
              <a:defRPr/>
            </a:pPr>
            <a:r>
              <a:rPr lang="de-DE" dirty="0" smtClean="0"/>
              <a:t>Post-torture history (including impact on live, current stress factors, support, treatment) </a:t>
            </a:r>
          </a:p>
          <a:p>
            <a:pPr marL="457200" indent="-457200">
              <a:buFont typeface="Arial" pitchFamily="34" charset="0"/>
              <a:buChar char="•"/>
              <a:defRPr/>
            </a:pPr>
            <a:r>
              <a:rPr lang="de-DE" dirty="0" smtClean="0"/>
              <a:t>Pre-torture history (incuding education and occupation)</a:t>
            </a:r>
          </a:p>
          <a:p>
            <a:pPr>
              <a:defRPr/>
            </a:pPr>
            <a:endParaRPr lang="de-DE" dirty="0" smtClean="0"/>
          </a:p>
          <a:p>
            <a:pPr>
              <a:defRPr/>
            </a:pP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de-DE" sz="2800" dirty="0" smtClean="0"/>
              <a:t>C. 3. Components of the psychological psychiatric evaluation</a:t>
            </a:r>
          </a:p>
        </p:txBody>
      </p:sp>
      <p:sp>
        <p:nvSpPr>
          <p:cNvPr id="3" name="Content Placeholder 2"/>
          <p:cNvSpPr>
            <a:spLocks noGrp="1"/>
          </p:cNvSpPr>
          <p:nvPr>
            <p:ph idx="1"/>
          </p:nvPr>
        </p:nvSpPr>
        <p:spPr>
          <a:xfrm>
            <a:off x="468313" y="1341438"/>
            <a:ext cx="8228012" cy="4999037"/>
          </a:xfrm>
        </p:spPr>
        <p:txBody>
          <a:bodyPr/>
          <a:lstStyle/>
          <a:p>
            <a:pPr marL="457200" indent="-457200">
              <a:buFont typeface="Arial" pitchFamily="34" charset="0"/>
              <a:buChar char="•"/>
              <a:defRPr/>
            </a:pPr>
            <a:r>
              <a:rPr lang="de-DE" dirty="0"/>
              <a:t>Medical history </a:t>
            </a:r>
            <a:r>
              <a:rPr lang="de-DE" i="1" dirty="0"/>
              <a:t>(might have to be taken together  with or in addition to the general medical examinaton history taking)</a:t>
            </a:r>
          </a:p>
          <a:p>
            <a:pPr marL="457200" indent="-457200">
              <a:buFont typeface="Arial" pitchFamily="34" charset="0"/>
              <a:buChar char="•"/>
              <a:defRPr/>
            </a:pPr>
            <a:r>
              <a:rPr lang="de-DE" dirty="0" smtClean="0"/>
              <a:t>Psychiatric history (problems might exist before torture, but might increase under torture, a negative history might indicate </a:t>
            </a:r>
          </a:p>
          <a:p>
            <a:pPr marL="457200" indent="-457200">
              <a:buFont typeface="Arial" pitchFamily="34" charset="0"/>
              <a:buChar char="•"/>
              <a:defRPr/>
            </a:pPr>
            <a:r>
              <a:rPr lang="de-DE" dirty="0" smtClean="0"/>
              <a:t>Substance use/abuse/dependency</a:t>
            </a:r>
          </a:p>
          <a:p>
            <a:pPr marL="457200" indent="-457200">
              <a:buFont typeface="Arial" pitchFamily="34" charset="0"/>
              <a:buChar char="•"/>
              <a:defRPr/>
            </a:pPr>
            <a:r>
              <a:rPr lang="de-DE" dirty="0" smtClean="0"/>
              <a:t>Mental status examination</a:t>
            </a:r>
          </a:p>
          <a:p>
            <a:pPr>
              <a:defRPr/>
            </a:pPr>
            <a:r>
              <a:rPr lang="de-DE" dirty="0" smtClean="0"/>
              <a:t/>
            </a:r>
            <a:br>
              <a:rPr lang="de-DE" dirty="0" smtClean="0"/>
            </a:br>
            <a:endParaRPr lang="de-DE" dirty="0" smtClean="0"/>
          </a:p>
          <a:p>
            <a:pPr>
              <a:defRPr/>
            </a:pPr>
            <a:endParaRPr lang="de-DE" dirty="0" smtClean="0"/>
          </a:p>
          <a:p>
            <a:pPr>
              <a:defRPr/>
            </a:pP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p:txBody>
          <a:bodyPr/>
          <a:lstStyle/>
          <a:p>
            <a:r>
              <a:rPr lang="de-DE" sz="2400" dirty="0" smtClean="0"/>
              <a:t>C. 3. </a:t>
            </a:r>
            <a:r>
              <a:rPr lang="de-DE" sz="2400" dirty="0"/>
              <a:t>C</a:t>
            </a:r>
            <a:r>
              <a:rPr lang="de-DE" sz="2400" dirty="0" smtClean="0"/>
              <a:t>omponents of the psychological psychiatric evaluation</a:t>
            </a:r>
          </a:p>
        </p:txBody>
      </p:sp>
      <p:sp>
        <p:nvSpPr>
          <p:cNvPr id="301058" name="Content Placeholder 2"/>
          <p:cNvSpPr>
            <a:spLocks noGrp="1"/>
          </p:cNvSpPr>
          <p:nvPr>
            <p:ph idx="1"/>
          </p:nvPr>
        </p:nvSpPr>
        <p:spPr>
          <a:xfrm>
            <a:off x="468313" y="1341438"/>
            <a:ext cx="8228012" cy="4999037"/>
          </a:xfrm>
        </p:spPr>
        <p:txBody>
          <a:bodyPr/>
          <a:lstStyle/>
          <a:p>
            <a:pPr marL="0"/>
            <a:r>
              <a:rPr lang="de-DE" sz="2400" dirty="0" smtClean="0"/>
              <a:t>Psychological </a:t>
            </a:r>
            <a:r>
              <a:rPr lang="de-DE" sz="2400" dirty="0" err="1" smtClean="0"/>
              <a:t>testing</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use</a:t>
            </a:r>
            <a:r>
              <a:rPr lang="de-DE" sz="2400" dirty="0" smtClean="0"/>
              <a:t> </a:t>
            </a:r>
            <a:r>
              <a:rPr lang="de-DE" sz="2400" dirty="0" err="1" smtClean="0"/>
              <a:t>of</a:t>
            </a:r>
            <a:r>
              <a:rPr lang="de-DE" sz="2400" dirty="0" smtClean="0"/>
              <a:t> </a:t>
            </a:r>
            <a:r>
              <a:rPr lang="de-DE" sz="2400" dirty="0" err="1" smtClean="0"/>
              <a:t>checklists</a:t>
            </a:r>
            <a:r>
              <a:rPr lang="de-DE" sz="2400" dirty="0" smtClean="0"/>
              <a:t> </a:t>
            </a:r>
            <a:r>
              <a:rPr lang="de-DE" sz="2400" dirty="0" err="1" smtClean="0"/>
              <a:t>and</a:t>
            </a:r>
            <a:r>
              <a:rPr lang="de-DE" sz="2400" dirty="0" smtClean="0"/>
              <a:t> </a:t>
            </a:r>
            <a:r>
              <a:rPr lang="de-DE" sz="2400" dirty="0" err="1" smtClean="0"/>
              <a:t>questionnaires</a:t>
            </a:r>
            <a:r>
              <a:rPr lang="de-DE" sz="2400" dirty="0" smtClean="0"/>
              <a:t>:</a:t>
            </a:r>
          </a:p>
          <a:p>
            <a:pPr marL="0"/>
            <a:endParaRPr lang="de-DE" sz="2400" dirty="0" smtClean="0"/>
          </a:p>
          <a:p>
            <a:pPr marL="0"/>
            <a:r>
              <a:rPr lang="de-DE" sz="2400" i="1" dirty="0" smtClean="0"/>
              <a:t>Note: </a:t>
            </a:r>
            <a:r>
              <a:rPr lang="de-DE" sz="2400" i="1" dirty="0" err="1" smtClean="0"/>
              <a:t>While</a:t>
            </a:r>
            <a:r>
              <a:rPr lang="de-DE" sz="2400" i="1" dirty="0" smtClean="0"/>
              <a:t> a </a:t>
            </a:r>
            <a:r>
              <a:rPr lang="de-DE" sz="2400" i="1" dirty="0" err="1" smtClean="0"/>
              <a:t>clinical</a:t>
            </a:r>
            <a:r>
              <a:rPr lang="de-DE" sz="2400" i="1" dirty="0" smtClean="0"/>
              <a:t> </a:t>
            </a:r>
            <a:r>
              <a:rPr lang="de-DE" sz="2400" i="1" dirty="0" err="1" smtClean="0"/>
              <a:t>assessment</a:t>
            </a:r>
            <a:r>
              <a:rPr lang="de-DE" sz="2400" i="1" dirty="0" smtClean="0"/>
              <a:t> </a:t>
            </a:r>
            <a:r>
              <a:rPr lang="de-DE" sz="2400" i="1" dirty="0" err="1" smtClean="0"/>
              <a:t>and</a:t>
            </a:r>
            <a:r>
              <a:rPr lang="de-DE" sz="2400" i="1" dirty="0" smtClean="0"/>
              <a:t> </a:t>
            </a:r>
            <a:r>
              <a:rPr lang="de-DE" sz="2400" i="1" dirty="0" err="1" smtClean="0"/>
              <a:t>diagnosis</a:t>
            </a:r>
            <a:r>
              <a:rPr lang="de-DE" sz="2400" i="1" dirty="0" smtClean="0"/>
              <a:t> </a:t>
            </a:r>
            <a:r>
              <a:rPr lang="de-DE" sz="2400" i="1" dirty="0" err="1" smtClean="0"/>
              <a:t>is</a:t>
            </a:r>
            <a:r>
              <a:rPr lang="de-DE" sz="2400" i="1" dirty="0" smtClean="0"/>
              <a:t> </a:t>
            </a:r>
            <a:r>
              <a:rPr lang="de-DE" sz="2400" i="1" dirty="0" err="1" smtClean="0"/>
              <a:t>the</a:t>
            </a:r>
            <a:r>
              <a:rPr lang="de-DE" sz="2400" i="1" dirty="0" smtClean="0"/>
              <a:t> </a:t>
            </a:r>
            <a:r>
              <a:rPr lang="de-DE" sz="2400" i="1" dirty="0" err="1" smtClean="0"/>
              <a:t>key</a:t>
            </a:r>
            <a:r>
              <a:rPr lang="de-DE" sz="2400" i="1" dirty="0" smtClean="0"/>
              <a:t> </a:t>
            </a:r>
            <a:r>
              <a:rPr lang="de-DE" sz="2400" i="1" dirty="0" err="1" smtClean="0"/>
              <a:t>element</a:t>
            </a:r>
            <a:r>
              <a:rPr lang="de-DE" sz="2400" i="1" dirty="0" smtClean="0"/>
              <a:t> in </a:t>
            </a:r>
            <a:r>
              <a:rPr lang="de-DE" sz="2400" i="1" dirty="0" err="1" smtClean="0"/>
              <a:t>the</a:t>
            </a:r>
            <a:r>
              <a:rPr lang="de-DE" sz="2400" i="1" dirty="0" smtClean="0"/>
              <a:t> </a:t>
            </a:r>
            <a:r>
              <a:rPr lang="de-DE" sz="2400" i="1" dirty="0" err="1" smtClean="0"/>
              <a:t>examination</a:t>
            </a:r>
            <a:r>
              <a:rPr lang="de-DE" sz="2400" i="1" dirty="0" smtClean="0"/>
              <a:t>, </a:t>
            </a:r>
            <a:r>
              <a:rPr lang="de-DE" sz="2400" i="1" dirty="0" err="1" smtClean="0"/>
              <a:t>testing</a:t>
            </a:r>
            <a:r>
              <a:rPr lang="de-DE" sz="2400" i="1" dirty="0" smtClean="0"/>
              <a:t>, </a:t>
            </a:r>
            <a:r>
              <a:rPr lang="de-DE" sz="2400" i="1" dirty="0" err="1" smtClean="0"/>
              <a:t>standardised</a:t>
            </a:r>
            <a:r>
              <a:rPr lang="de-DE" sz="2400" i="1" dirty="0" smtClean="0"/>
              <a:t> </a:t>
            </a:r>
            <a:r>
              <a:rPr lang="de-DE" sz="2400" i="1" dirty="0" err="1" smtClean="0"/>
              <a:t>questionnaires</a:t>
            </a:r>
            <a:r>
              <a:rPr lang="de-DE" sz="2400" i="1" dirty="0" smtClean="0"/>
              <a:t>  </a:t>
            </a:r>
            <a:r>
              <a:rPr lang="de-DE" sz="2400" i="1" dirty="0" err="1" smtClean="0"/>
              <a:t>and</a:t>
            </a:r>
            <a:r>
              <a:rPr lang="de-DE" sz="2400" i="1" dirty="0" smtClean="0"/>
              <a:t> </a:t>
            </a:r>
            <a:r>
              <a:rPr lang="de-DE" sz="2400" i="1" dirty="0" err="1" smtClean="0"/>
              <a:t>interviews</a:t>
            </a:r>
            <a:r>
              <a:rPr lang="de-DE" sz="2400" i="1" dirty="0" smtClean="0"/>
              <a:t> </a:t>
            </a:r>
            <a:r>
              <a:rPr lang="de-DE" sz="2400" i="1" dirty="0" err="1" smtClean="0"/>
              <a:t>can</a:t>
            </a:r>
            <a:r>
              <a:rPr lang="de-DE" sz="2400" i="1" dirty="0" smtClean="0"/>
              <a:t> </a:t>
            </a:r>
            <a:r>
              <a:rPr lang="de-DE" sz="2400" i="1" dirty="0" err="1" smtClean="0"/>
              <a:t>and</a:t>
            </a:r>
            <a:r>
              <a:rPr lang="de-DE" sz="2400" i="1" dirty="0" smtClean="0"/>
              <a:t> in </a:t>
            </a:r>
            <a:r>
              <a:rPr lang="de-DE" sz="2400" i="1" dirty="0" err="1" smtClean="0"/>
              <a:t>some</a:t>
            </a:r>
            <a:r>
              <a:rPr lang="de-DE" sz="2400" i="1" dirty="0" smtClean="0"/>
              <a:t> </a:t>
            </a:r>
            <a:r>
              <a:rPr lang="de-DE" sz="2400" i="1" dirty="0" err="1" smtClean="0"/>
              <a:t>situations</a:t>
            </a:r>
            <a:r>
              <a:rPr lang="de-DE" sz="2400" i="1" dirty="0" smtClean="0"/>
              <a:t> </a:t>
            </a:r>
            <a:r>
              <a:rPr lang="de-DE" sz="2400" i="1" dirty="0" err="1" smtClean="0"/>
              <a:t>should</a:t>
            </a:r>
            <a:r>
              <a:rPr lang="de-DE" sz="2400" i="1" dirty="0" smtClean="0"/>
              <a:t> </a:t>
            </a:r>
            <a:r>
              <a:rPr lang="de-DE" sz="2400" i="1" dirty="0" err="1" smtClean="0"/>
              <a:t>be</a:t>
            </a:r>
            <a:r>
              <a:rPr lang="de-DE" sz="2400" i="1" dirty="0" smtClean="0"/>
              <a:t> </a:t>
            </a:r>
            <a:r>
              <a:rPr lang="de-DE" sz="2400" i="1" dirty="0" err="1" smtClean="0"/>
              <a:t>included</a:t>
            </a:r>
            <a:r>
              <a:rPr lang="de-DE" sz="2400" i="1" dirty="0" smtClean="0"/>
              <a:t> </a:t>
            </a:r>
            <a:r>
              <a:rPr lang="de-DE" sz="2400" i="1" dirty="0" err="1" smtClean="0"/>
              <a:t>if</a:t>
            </a:r>
            <a:r>
              <a:rPr lang="de-DE" sz="2400" i="1" dirty="0" smtClean="0"/>
              <a:t> </a:t>
            </a:r>
            <a:r>
              <a:rPr lang="de-DE" sz="2400" i="1" dirty="0" err="1" smtClean="0"/>
              <a:t>they</a:t>
            </a:r>
            <a:r>
              <a:rPr lang="de-DE" sz="2400" i="1" dirty="0" smtClean="0"/>
              <a:t> </a:t>
            </a:r>
            <a:r>
              <a:rPr lang="de-DE" sz="2400" i="1" dirty="0" err="1" smtClean="0"/>
              <a:t>are</a:t>
            </a:r>
            <a:r>
              <a:rPr lang="de-DE" sz="2400" i="1" dirty="0" smtClean="0"/>
              <a:t> </a:t>
            </a:r>
            <a:r>
              <a:rPr lang="de-DE" sz="2400" i="1" dirty="0" err="1" smtClean="0"/>
              <a:t>available</a:t>
            </a:r>
            <a:r>
              <a:rPr lang="de-DE" sz="2400" i="1" dirty="0" smtClean="0"/>
              <a:t> </a:t>
            </a:r>
            <a:r>
              <a:rPr lang="de-DE" sz="2400" i="1" dirty="0" err="1" smtClean="0"/>
              <a:t>and</a:t>
            </a:r>
            <a:r>
              <a:rPr lang="de-DE" sz="2400" i="1" dirty="0" smtClean="0"/>
              <a:t> </a:t>
            </a:r>
            <a:r>
              <a:rPr lang="de-DE" sz="2400" i="1" dirty="0" err="1" smtClean="0"/>
              <a:t>validated</a:t>
            </a:r>
            <a:r>
              <a:rPr lang="de-DE" sz="2400" i="1" dirty="0" smtClean="0"/>
              <a:t> in </a:t>
            </a:r>
            <a:r>
              <a:rPr lang="de-DE" sz="2400" i="1" dirty="0" err="1" smtClean="0"/>
              <a:t>the</a:t>
            </a:r>
            <a:r>
              <a:rPr lang="de-DE" sz="2400" i="1" dirty="0" smtClean="0"/>
              <a:t> relevant </a:t>
            </a:r>
            <a:r>
              <a:rPr lang="de-DE" sz="2400" i="1" dirty="0" err="1" smtClean="0"/>
              <a:t>language</a:t>
            </a:r>
            <a:r>
              <a:rPr lang="de-DE" sz="2400" i="1" dirty="0" smtClean="0"/>
              <a:t>. </a:t>
            </a:r>
            <a:r>
              <a:rPr lang="de-DE" sz="2400" i="1" dirty="0" err="1" smtClean="0"/>
              <a:t>They</a:t>
            </a:r>
            <a:r>
              <a:rPr lang="de-DE" sz="2400" i="1" dirty="0" smtClean="0"/>
              <a:t> </a:t>
            </a:r>
            <a:r>
              <a:rPr lang="de-DE" sz="2400" i="1" dirty="0" err="1" smtClean="0"/>
              <a:t>are</a:t>
            </a:r>
            <a:r>
              <a:rPr lang="de-DE" sz="2400" i="1" dirty="0" smtClean="0"/>
              <a:t> not </a:t>
            </a:r>
            <a:r>
              <a:rPr lang="de-DE" sz="2400" i="1" dirty="0" err="1" smtClean="0"/>
              <a:t>explained</a:t>
            </a:r>
            <a:r>
              <a:rPr lang="de-DE" sz="2400" i="1" dirty="0" smtClean="0"/>
              <a:t> in </a:t>
            </a:r>
            <a:r>
              <a:rPr lang="de-DE" sz="2400" i="1" dirty="0" err="1" smtClean="0"/>
              <a:t>more</a:t>
            </a:r>
            <a:r>
              <a:rPr lang="de-DE" sz="2400" i="1" dirty="0" smtClean="0"/>
              <a:t> </a:t>
            </a:r>
            <a:r>
              <a:rPr lang="de-DE" sz="2400" i="1" dirty="0" err="1" smtClean="0"/>
              <a:t>detail</a:t>
            </a:r>
            <a:r>
              <a:rPr lang="de-DE" sz="2400" i="1" dirty="0" smtClean="0"/>
              <a:t> in </a:t>
            </a:r>
            <a:r>
              <a:rPr lang="de-DE" sz="2400" i="1" dirty="0" err="1" smtClean="0"/>
              <a:t>the</a:t>
            </a:r>
            <a:r>
              <a:rPr lang="de-DE" sz="2400" i="1" dirty="0" smtClean="0"/>
              <a:t> IP, </a:t>
            </a:r>
            <a:r>
              <a:rPr lang="de-DE" sz="2400" i="1" dirty="0" err="1" smtClean="0"/>
              <a:t>the</a:t>
            </a:r>
            <a:r>
              <a:rPr lang="de-DE" sz="2400" i="1" dirty="0" smtClean="0"/>
              <a:t> </a:t>
            </a:r>
            <a:r>
              <a:rPr lang="de-DE" sz="2400" i="1" dirty="0" err="1" smtClean="0"/>
              <a:t>psychologist</a:t>
            </a:r>
            <a:r>
              <a:rPr lang="de-DE" sz="2400" i="1" dirty="0" smtClean="0"/>
              <a:t>/</a:t>
            </a:r>
            <a:r>
              <a:rPr lang="de-DE" sz="2400" i="1" dirty="0" err="1" smtClean="0"/>
              <a:t>psychiatrist</a:t>
            </a:r>
            <a:r>
              <a:rPr lang="de-DE" sz="2400" i="1" dirty="0" smtClean="0"/>
              <a:t> </a:t>
            </a:r>
            <a:r>
              <a:rPr lang="de-DE" sz="2400" i="1" dirty="0" err="1" smtClean="0"/>
              <a:t>should</a:t>
            </a:r>
            <a:r>
              <a:rPr lang="de-DE" sz="2400" i="1" dirty="0" smtClean="0"/>
              <a:t> </a:t>
            </a:r>
            <a:r>
              <a:rPr lang="de-DE" sz="2400" i="1" dirty="0" err="1" smtClean="0"/>
              <a:t>be</a:t>
            </a:r>
            <a:r>
              <a:rPr lang="de-DE" sz="2400" i="1" dirty="0" smtClean="0"/>
              <a:t> </a:t>
            </a:r>
            <a:r>
              <a:rPr lang="de-DE" sz="2400" i="1" dirty="0" err="1" smtClean="0"/>
              <a:t>experienced</a:t>
            </a:r>
            <a:r>
              <a:rPr lang="de-DE" sz="2400" i="1" dirty="0" smtClean="0"/>
              <a:t> in </a:t>
            </a:r>
            <a:r>
              <a:rPr lang="de-DE" sz="2400" i="1" dirty="0" err="1" smtClean="0"/>
              <a:t>their</a:t>
            </a:r>
            <a:r>
              <a:rPr lang="de-DE" sz="2400" i="1" dirty="0" smtClean="0"/>
              <a:t> </a:t>
            </a:r>
            <a:r>
              <a:rPr lang="de-DE" sz="2400" i="1" dirty="0" err="1" smtClean="0"/>
              <a:t>application</a:t>
            </a:r>
            <a:r>
              <a:rPr lang="de-DE" sz="2400" i="1" dirty="0" smtClean="0"/>
              <a:t>, (</a:t>
            </a:r>
            <a:r>
              <a:rPr lang="de-DE" sz="2400" i="1" dirty="0" err="1" smtClean="0"/>
              <a:t>see</a:t>
            </a:r>
            <a:r>
              <a:rPr lang="de-DE" sz="2400" i="1" dirty="0" smtClean="0"/>
              <a:t> </a:t>
            </a:r>
            <a:r>
              <a:rPr lang="de-DE" sz="2400" i="1" dirty="0" err="1" smtClean="0"/>
              <a:t>special</a:t>
            </a:r>
            <a:r>
              <a:rPr lang="de-DE" sz="2400" i="1" dirty="0" smtClean="0"/>
              <a:t> </a:t>
            </a:r>
            <a:r>
              <a:rPr lang="de-DE" sz="2400" i="1" dirty="0" err="1" smtClean="0"/>
              <a:t>training</a:t>
            </a:r>
            <a:r>
              <a:rPr lang="de-DE" sz="2400" i="1" dirty="0" smtClean="0"/>
              <a:t> </a:t>
            </a:r>
            <a:r>
              <a:rPr lang="de-DE" sz="2400" i="1" dirty="0" err="1" smtClean="0"/>
              <a:t>modules</a:t>
            </a:r>
            <a:r>
              <a:rPr lang="de-DE" sz="2400" i="1" dirty="0" smtClean="0"/>
              <a:t> </a:t>
            </a:r>
            <a:r>
              <a:rPr lang="de-DE" sz="2400" i="1" dirty="0" err="1" smtClean="0"/>
              <a:t>by</a:t>
            </a:r>
            <a:r>
              <a:rPr lang="de-DE" sz="2400" i="1" dirty="0" smtClean="0"/>
              <a:t> WPA).  </a:t>
            </a:r>
          </a:p>
          <a:p>
            <a:pPr marL="0"/>
            <a:r>
              <a:rPr lang="de-DE" sz="2400" i="1" dirty="0" smtClean="0"/>
              <a:t>   </a:t>
            </a:r>
            <a:br>
              <a:rPr lang="de-DE" sz="2400" i="1" dirty="0" smtClean="0"/>
            </a:br>
            <a:endParaRPr lang="de-DE" sz="2400" i="1"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p:txBody>
          <a:bodyPr/>
          <a:lstStyle/>
          <a:p>
            <a:r>
              <a:rPr lang="de-DE" sz="2400" smtClean="0"/>
              <a:t>C. 3. components of the psychological psychiatric evaluation</a:t>
            </a:r>
          </a:p>
        </p:txBody>
      </p:sp>
      <p:sp>
        <p:nvSpPr>
          <p:cNvPr id="303106" name="Content Placeholder 2"/>
          <p:cNvSpPr>
            <a:spLocks noGrp="1"/>
          </p:cNvSpPr>
          <p:nvPr>
            <p:ph idx="1"/>
          </p:nvPr>
        </p:nvSpPr>
        <p:spPr>
          <a:xfrm>
            <a:off x="468313" y="1341438"/>
            <a:ext cx="8228012" cy="4999037"/>
          </a:xfrm>
        </p:spPr>
        <p:txBody>
          <a:bodyPr/>
          <a:lstStyle/>
          <a:p>
            <a:pPr marL="0"/>
            <a:r>
              <a:rPr lang="de-DE" sz="2400" dirty="0" smtClean="0"/>
              <a:t>Psychological </a:t>
            </a:r>
            <a:r>
              <a:rPr lang="de-DE" sz="2400" dirty="0" err="1" smtClean="0"/>
              <a:t>testing</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use</a:t>
            </a:r>
            <a:r>
              <a:rPr lang="de-DE" sz="2400" dirty="0" smtClean="0"/>
              <a:t> </a:t>
            </a:r>
            <a:r>
              <a:rPr lang="de-DE" sz="2400" dirty="0" err="1" smtClean="0"/>
              <a:t>of</a:t>
            </a:r>
            <a:r>
              <a:rPr lang="de-DE" sz="2400" dirty="0" smtClean="0"/>
              <a:t> </a:t>
            </a:r>
            <a:r>
              <a:rPr lang="de-DE" sz="2400" dirty="0" err="1" smtClean="0"/>
              <a:t>checklists</a:t>
            </a:r>
            <a:r>
              <a:rPr lang="de-DE" sz="2400" dirty="0" smtClean="0"/>
              <a:t> </a:t>
            </a:r>
            <a:r>
              <a:rPr lang="de-DE" sz="2400" dirty="0" err="1" smtClean="0"/>
              <a:t>and</a:t>
            </a:r>
            <a:r>
              <a:rPr lang="de-DE" sz="2400" dirty="0" smtClean="0"/>
              <a:t> </a:t>
            </a:r>
            <a:r>
              <a:rPr lang="de-DE" sz="2400" dirty="0" err="1" smtClean="0"/>
              <a:t>questionnaires</a:t>
            </a:r>
            <a:r>
              <a:rPr lang="de-DE" sz="2400" dirty="0" smtClean="0"/>
              <a:t>- </a:t>
            </a:r>
            <a:br>
              <a:rPr lang="de-DE" sz="2400" dirty="0" smtClean="0"/>
            </a:br>
            <a:endParaRPr lang="de-DE" sz="2400" dirty="0" smtClean="0"/>
          </a:p>
          <a:p>
            <a:pPr marL="0"/>
            <a:r>
              <a:rPr lang="de-DE" sz="2400" dirty="0" smtClean="0"/>
              <a:t>In </a:t>
            </a:r>
            <a:r>
              <a:rPr lang="de-DE" sz="2400" dirty="0" err="1" smtClean="0"/>
              <a:t>forensic</a:t>
            </a:r>
            <a:r>
              <a:rPr lang="de-DE" sz="2400" dirty="0" smtClean="0"/>
              <a:t> </a:t>
            </a:r>
            <a:r>
              <a:rPr lang="de-DE" sz="2400" dirty="0" err="1" smtClean="0"/>
              <a:t>testing</a:t>
            </a:r>
            <a:r>
              <a:rPr lang="de-DE" sz="2400" dirty="0" smtClean="0"/>
              <a:t>, </a:t>
            </a:r>
            <a:r>
              <a:rPr lang="de-DE" sz="2400" dirty="0" err="1" smtClean="0"/>
              <a:t>special</a:t>
            </a:r>
            <a:r>
              <a:rPr lang="de-DE" sz="2400" dirty="0" smtClean="0"/>
              <a:t> </a:t>
            </a:r>
            <a:r>
              <a:rPr lang="de-DE" sz="2400" dirty="0" err="1" smtClean="0"/>
              <a:t>questions</a:t>
            </a:r>
            <a:r>
              <a:rPr lang="de-DE" sz="2400" dirty="0" smtClean="0"/>
              <a:t> such </a:t>
            </a:r>
            <a:r>
              <a:rPr lang="de-DE" sz="2400" dirty="0" err="1" smtClean="0"/>
              <a:t>as</a:t>
            </a:r>
            <a:r>
              <a:rPr lang="de-DE" sz="2400" dirty="0" smtClean="0"/>
              <a:t> </a:t>
            </a:r>
            <a:r>
              <a:rPr lang="de-DE" sz="2400" dirty="0" err="1" smtClean="0"/>
              <a:t>fabrication</a:t>
            </a:r>
            <a:r>
              <a:rPr lang="de-DE" sz="2400" dirty="0" smtClean="0"/>
              <a:t> </a:t>
            </a:r>
            <a:r>
              <a:rPr lang="de-DE" sz="2400" dirty="0" err="1" smtClean="0"/>
              <a:t>of</a:t>
            </a:r>
            <a:r>
              <a:rPr lang="de-DE" sz="2400" dirty="0" smtClean="0"/>
              <a:t> </a:t>
            </a:r>
            <a:r>
              <a:rPr lang="de-DE" sz="2400" dirty="0" err="1" smtClean="0"/>
              <a:t>symptoms</a:t>
            </a:r>
            <a:r>
              <a:rPr lang="de-DE" sz="2400" dirty="0" smtClean="0"/>
              <a:t> </a:t>
            </a:r>
            <a:r>
              <a:rPr lang="de-DE" sz="2400" dirty="0" err="1" smtClean="0"/>
              <a:t>is</a:t>
            </a:r>
            <a:r>
              <a:rPr lang="de-DE" sz="2400" dirty="0" smtClean="0"/>
              <a:t> </a:t>
            </a:r>
            <a:r>
              <a:rPr lang="de-DE" sz="2400" dirty="0" err="1" smtClean="0"/>
              <a:t>sometimes</a:t>
            </a:r>
            <a:r>
              <a:rPr lang="de-DE" sz="2400" dirty="0" smtClean="0"/>
              <a:t> </a:t>
            </a:r>
            <a:r>
              <a:rPr lang="de-DE" sz="2400" dirty="0" err="1" smtClean="0"/>
              <a:t>adressed</a:t>
            </a:r>
            <a:r>
              <a:rPr lang="de-DE" sz="2400" dirty="0" smtClean="0"/>
              <a:t> </a:t>
            </a:r>
            <a:r>
              <a:rPr lang="de-DE" sz="2400" dirty="0" err="1" smtClean="0"/>
              <a:t>by</a:t>
            </a:r>
            <a:r>
              <a:rPr lang="de-DE" sz="2400" dirty="0" smtClean="0"/>
              <a:t> </a:t>
            </a:r>
            <a:r>
              <a:rPr lang="de-DE" sz="2400" dirty="0" err="1" smtClean="0"/>
              <a:t>special</a:t>
            </a:r>
            <a:r>
              <a:rPr lang="de-DE" sz="2400" dirty="0" smtClean="0"/>
              <a:t> </a:t>
            </a:r>
            <a:r>
              <a:rPr lang="de-DE" sz="2400" dirty="0" err="1" smtClean="0"/>
              <a:t>tools</a:t>
            </a:r>
            <a:r>
              <a:rPr lang="de-DE" sz="2400" dirty="0" smtClean="0"/>
              <a:t> </a:t>
            </a:r>
            <a:r>
              <a:rPr lang="de-DE" sz="2400" dirty="0" err="1" smtClean="0"/>
              <a:t>or</a:t>
            </a:r>
            <a:r>
              <a:rPr lang="de-DE" sz="2400" dirty="0" smtClean="0"/>
              <a:t> </a:t>
            </a:r>
            <a:r>
              <a:rPr lang="de-DE" sz="2400" dirty="0" err="1" smtClean="0"/>
              <a:t>questionnaire</a:t>
            </a:r>
            <a:r>
              <a:rPr lang="de-DE" sz="2400" dirty="0" smtClean="0"/>
              <a:t> </a:t>
            </a:r>
            <a:r>
              <a:rPr lang="de-DE" sz="2400" dirty="0" err="1" smtClean="0"/>
              <a:t>scales</a:t>
            </a:r>
            <a:r>
              <a:rPr lang="de-DE" sz="2400" dirty="0" smtClean="0"/>
              <a:t> </a:t>
            </a:r>
            <a:r>
              <a:rPr lang="de-DE" sz="2400" dirty="0" err="1" smtClean="0"/>
              <a:t>to</a:t>
            </a:r>
            <a:r>
              <a:rPr lang="de-DE" sz="2400" dirty="0" smtClean="0"/>
              <a:t> </a:t>
            </a:r>
            <a:r>
              <a:rPr lang="de-DE" sz="2400" dirty="0" err="1" smtClean="0"/>
              <a:t>get</a:t>
            </a:r>
            <a:r>
              <a:rPr lang="de-DE" sz="2400" dirty="0" smtClean="0"/>
              <a:t> a </a:t>
            </a:r>
            <a:r>
              <a:rPr lang="de-DE" sz="2400" dirty="0" err="1" smtClean="0"/>
              <a:t>more</a:t>
            </a:r>
            <a:r>
              <a:rPr lang="de-DE" sz="2400" dirty="0" smtClean="0"/>
              <a:t> „</a:t>
            </a:r>
            <a:r>
              <a:rPr lang="de-DE" sz="2400" dirty="0" err="1" smtClean="0"/>
              <a:t>objective</a:t>
            </a:r>
            <a:r>
              <a:rPr lang="de-DE" sz="2400" dirty="0" smtClean="0"/>
              <a:t>“ </a:t>
            </a:r>
            <a:r>
              <a:rPr lang="de-DE" sz="2400" dirty="0" err="1" smtClean="0"/>
              <a:t>finding</a:t>
            </a:r>
            <a:r>
              <a:rPr lang="de-DE" sz="2400" dirty="0" smtClean="0"/>
              <a:t>. </a:t>
            </a:r>
            <a:br>
              <a:rPr lang="de-DE" sz="2400" dirty="0" smtClean="0"/>
            </a:br>
            <a:endParaRPr lang="de-DE" sz="2400" dirty="0" smtClean="0"/>
          </a:p>
          <a:p>
            <a:pPr marL="0"/>
            <a:r>
              <a:rPr lang="de-DE" sz="2400" dirty="0" err="1" smtClean="0"/>
              <a:t>Results</a:t>
            </a:r>
            <a:r>
              <a:rPr lang="de-DE" sz="2400" dirty="0" smtClean="0"/>
              <a:t> </a:t>
            </a:r>
            <a:r>
              <a:rPr lang="de-DE" sz="2400" dirty="0" err="1" smtClean="0"/>
              <a:t>should</a:t>
            </a:r>
            <a:r>
              <a:rPr lang="de-DE" sz="2400" dirty="0" smtClean="0"/>
              <a:t> </a:t>
            </a:r>
            <a:r>
              <a:rPr lang="de-DE" sz="2400" dirty="0" err="1" smtClean="0"/>
              <a:t>be</a:t>
            </a:r>
            <a:r>
              <a:rPr lang="de-DE" sz="2400" dirty="0" smtClean="0"/>
              <a:t> </a:t>
            </a:r>
            <a:r>
              <a:rPr lang="de-DE" sz="2400" dirty="0" err="1" smtClean="0"/>
              <a:t>handled</a:t>
            </a:r>
            <a:r>
              <a:rPr lang="de-DE" sz="2400" dirty="0" smtClean="0"/>
              <a:t> </a:t>
            </a:r>
            <a:r>
              <a:rPr lang="de-DE" sz="2400" dirty="0" err="1" smtClean="0"/>
              <a:t>with</a:t>
            </a:r>
            <a:r>
              <a:rPr lang="de-DE" sz="2400" dirty="0" smtClean="0"/>
              <a:t> </a:t>
            </a:r>
            <a:r>
              <a:rPr lang="de-DE" sz="2400" dirty="0" err="1" smtClean="0"/>
              <a:t>care</a:t>
            </a:r>
            <a:r>
              <a:rPr lang="de-DE" sz="2400" dirty="0" smtClean="0"/>
              <a:t> </a:t>
            </a:r>
            <a:r>
              <a:rPr lang="de-DE" sz="2400" dirty="0" err="1" smtClean="0"/>
              <a:t>as</a:t>
            </a:r>
            <a:r>
              <a:rPr lang="de-DE" sz="2400" dirty="0" smtClean="0"/>
              <a:t> </a:t>
            </a:r>
            <a:r>
              <a:rPr lang="de-DE" sz="2400" dirty="0" err="1" smtClean="0"/>
              <a:t>lnaguage</a:t>
            </a:r>
            <a:r>
              <a:rPr lang="de-DE" sz="2400" dirty="0" smtClean="0"/>
              <a:t>, </a:t>
            </a:r>
            <a:r>
              <a:rPr lang="de-DE" sz="2400" dirty="0" err="1" smtClean="0"/>
              <a:t>cultural</a:t>
            </a:r>
            <a:r>
              <a:rPr lang="de-DE" sz="2400" dirty="0" smtClean="0"/>
              <a:t> </a:t>
            </a:r>
            <a:r>
              <a:rPr lang="de-DE" sz="2400" dirty="0" err="1" smtClean="0"/>
              <a:t>and</a:t>
            </a:r>
            <a:r>
              <a:rPr lang="de-DE" sz="2400" dirty="0" smtClean="0"/>
              <a:t> </a:t>
            </a:r>
            <a:r>
              <a:rPr lang="de-DE" sz="2400" dirty="0" err="1" smtClean="0"/>
              <a:t>trauma</a:t>
            </a:r>
            <a:r>
              <a:rPr lang="de-DE" sz="2400" dirty="0" smtClean="0"/>
              <a:t> </a:t>
            </a:r>
            <a:r>
              <a:rPr lang="de-DE" sz="2400" dirty="0" err="1" smtClean="0"/>
              <a:t>specific</a:t>
            </a:r>
            <a:r>
              <a:rPr lang="de-DE" sz="2400" dirty="0" smtClean="0"/>
              <a:t> </a:t>
            </a:r>
            <a:r>
              <a:rPr lang="de-DE" sz="2400" dirty="0" err="1" smtClean="0"/>
              <a:t>factors</a:t>
            </a:r>
            <a:r>
              <a:rPr lang="de-DE" sz="2400" dirty="0" smtClean="0"/>
              <a:t>  such </a:t>
            </a:r>
            <a:r>
              <a:rPr lang="de-DE" sz="2400" dirty="0" err="1" smtClean="0"/>
              <a:t>as</a:t>
            </a:r>
            <a:r>
              <a:rPr lang="de-DE" sz="2400" dirty="0" smtClean="0"/>
              <a:t> </a:t>
            </a:r>
            <a:r>
              <a:rPr lang="de-DE" sz="2400" dirty="0" err="1" smtClean="0"/>
              <a:t>shame</a:t>
            </a:r>
            <a:r>
              <a:rPr lang="de-DE" sz="2400" dirty="0" smtClean="0"/>
              <a:t> </a:t>
            </a:r>
            <a:r>
              <a:rPr lang="de-DE" sz="2400" dirty="0" err="1" smtClean="0"/>
              <a:t>or</a:t>
            </a:r>
            <a:r>
              <a:rPr lang="de-DE" sz="2400" dirty="0" smtClean="0"/>
              <a:t> </a:t>
            </a:r>
            <a:r>
              <a:rPr lang="de-DE" sz="2400" dirty="0" err="1" smtClean="0"/>
              <a:t>brain</a:t>
            </a:r>
            <a:r>
              <a:rPr lang="de-DE" sz="2400" dirty="0" smtClean="0"/>
              <a:t> </a:t>
            </a:r>
            <a:r>
              <a:rPr lang="de-DE" sz="2400" dirty="0" err="1" smtClean="0"/>
              <a:t>trauma</a:t>
            </a:r>
            <a:r>
              <a:rPr lang="de-DE" sz="2400" dirty="0" smtClean="0"/>
              <a:t> </a:t>
            </a:r>
            <a:r>
              <a:rPr lang="de-DE" sz="2400" dirty="0" err="1" smtClean="0"/>
              <a:t>can</a:t>
            </a:r>
            <a:r>
              <a:rPr lang="de-DE" sz="2400" dirty="0" smtClean="0"/>
              <a:t> </a:t>
            </a:r>
            <a:r>
              <a:rPr lang="de-DE" sz="2400" dirty="0" err="1" smtClean="0"/>
              <a:t>influence</a:t>
            </a:r>
            <a:r>
              <a:rPr lang="de-DE" sz="2400" dirty="0" smtClean="0"/>
              <a:t> </a:t>
            </a:r>
            <a:r>
              <a:rPr lang="de-DE" sz="2400" dirty="0" err="1" smtClean="0"/>
              <a:t>and</a:t>
            </a:r>
            <a:r>
              <a:rPr lang="de-DE" sz="2400" dirty="0" smtClean="0"/>
              <a:t> </a:t>
            </a:r>
            <a:r>
              <a:rPr lang="de-DE" sz="2400" dirty="0" err="1" smtClean="0"/>
              <a:t>distort</a:t>
            </a:r>
            <a:r>
              <a:rPr lang="de-DE" sz="2400" dirty="0" smtClean="0"/>
              <a:t> </a:t>
            </a:r>
            <a:r>
              <a:rPr lang="de-DE" sz="2400" dirty="0" err="1" smtClean="0"/>
              <a:t>results</a:t>
            </a:r>
            <a:r>
              <a:rPr lang="de-DE" sz="2400" dirty="0" smtClean="0"/>
              <a:t>. </a:t>
            </a:r>
            <a:r>
              <a:rPr lang="de-DE" sz="2400" dirty="0" err="1" smtClean="0"/>
              <a:t>Only</a:t>
            </a:r>
            <a:r>
              <a:rPr lang="de-DE" sz="2400" dirty="0" smtClean="0"/>
              <a:t> a </a:t>
            </a:r>
            <a:r>
              <a:rPr lang="de-DE" sz="2400" dirty="0" err="1" smtClean="0"/>
              <a:t>comprehensive</a:t>
            </a:r>
            <a:r>
              <a:rPr lang="de-DE" sz="2400" dirty="0" smtClean="0"/>
              <a:t> </a:t>
            </a:r>
            <a:r>
              <a:rPr lang="de-DE" sz="2400" dirty="0" err="1" smtClean="0"/>
              <a:t>assessment</a:t>
            </a:r>
            <a:r>
              <a:rPr lang="de-DE" sz="2400" dirty="0" smtClean="0"/>
              <a:t> </a:t>
            </a:r>
            <a:r>
              <a:rPr lang="de-DE" sz="2400" dirty="0" err="1" smtClean="0"/>
              <a:t>can</a:t>
            </a:r>
            <a:r>
              <a:rPr lang="de-DE" sz="2400" dirty="0" smtClean="0"/>
              <a:t> </a:t>
            </a:r>
            <a:r>
              <a:rPr lang="de-DE" sz="2400" dirty="0" err="1" smtClean="0"/>
              <a:t>lead</a:t>
            </a:r>
            <a:r>
              <a:rPr lang="de-DE" sz="2400" dirty="0" smtClean="0"/>
              <a:t> </a:t>
            </a:r>
            <a:r>
              <a:rPr lang="de-DE" sz="2400" dirty="0" err="1" smtClean="0"/>
              <a:t>to</a:t>
            </a:r>
            <a:r>
              <a:rPr lang="de-DE" sz="2400" dirty="0" smtClean="0"/>
              <a:t> </a:t>
            </a:r>
            <a:r>
              <a:rPr lang="de-DE" sz="2400" dirty="0" err="1" smtClean="0"/>
              <a:t>good</a:t>
            </a:r>
            <a:r>
              <a:rPr lang="de-DE" sz="2400" dirty="0" smtClean="0"/>
              <a:t> </a:t>
            </a:r>
            <a:r>
              <a:rPr lang="de-DE" sz="2400" dirty="0" err="1" smtClean="0"/>
              <a:t>results</a:t>
            </a:r>
            <a:r>
              <a:rPr lang="de-DE" sz="2400" dirty="0" smtClean="0"/>
              <a:t>, </a:t>
            </a:r>
            <a:r>
              <a:rPr lang="de-DE" sz="2400" dirty="0" err="1" smtClean="0"/>
              <a:t>and</a:t>
            </a:r>
            <a:r>
              <a:rPr lang="de-DE" sz="2400" dirty="0" smtClean="0"/>
              <a:t> </a:t>
            </a:r>
            <a:r>
              <a:rPr lang="de-DE" sz="2400" dirty="0" err="1" smtClean="0"/>
              <a:t>limitations</a:t>
            </a:r>
            <a:r>
              <a:rPr lang="de-DE" sz="2400" dirty="0" smtClean="0"/>
              <a:t> such </a:t>
            </a:r>
            <a:r>
              <a:rPr lang="de-DE" sz="2400" dirty="0" err="1" smtClean="0"/>
              <a:t>as</a:t>
            </a:r>
            <a:r>
              <a:rPr lang="de-DE" sz="2400" dirty="0" smtClean="0"/>
              <a:t> </a:t>
            </a:r>
            <a:r>
              <a:rPr lang="de-DE" sz="2400" dirty="0" err="1" smtClean="0"/>
              <a:t>language</a:t>
            </a:r>
            <a:r>
              <a:rPr lang="de-DE" sz="2400" dirty="0" smtClean="0"/>
              <a:t> </a:t>
            </a:r>
            <a:r>
              <a:rPr lang="de-DE" sz="2400" dirty="0" err="1" smtClean="0"/>
              <a:t>or</a:t>
            </a:r>
            <a:r>
              <a:rPr lang="de-DE" sz="2400" dirty="0" smtClean="0"/>
              <a:t> </a:t>
            </a:r>
            <a:r>
              <a:rPr lang="de-DE" sz="2400" dirty="0" err="1" smtClean="0"/>
              <a:t>culture</a:t>
            </a:r>
            <a:r>
              <a:rPr lang="de-DE" sz="2400" dirty="0" smtClean="0"/>
              <a:t> </a:t>
            </a:r>
            <a:r>
              <a:rPr lang="de-DE" sz="2400" dirty="0" err="1" smtClean="0"/>
              <a:t>should</a:t>
            </a:r>
            <a:r>
              <a:rPr lang="de-DE" sz="2400" dirty="0" smtClean="0"/>
              <a:t> </a:t>
            </a:r>
            <a:r>
              <a:rPr lang="de-DE" sz="2400" dirty="0" err="1" smtClean="0"/>
              <a:t>be</a:t>
            </a:r>
            <a:r>
              <a:rPr lang="de-DE" sz="2400" dirty="0" smtClean="0"/>
              <a:t> </a:t>
            </a:r>
            <a:r>
              <a:rPr lang="de-DE" sz="2400" dirty="0" err="1" smtClean="0"/>
              <a:t>addressed</a:t>
            </a:r>
            <a:r>
              <a:rPr lang="de-DE" sz="2400" dirty="0" smtClean="0"/>
              <a:t> in </a:t>
            </a:r>
            <a:r>
              <a:rPr lang="de-DE" sz="2400" dirty="0" err="1" smtClean="0"/>
              <a:t>the</a:t>
            </a:r>
            <a:r>
              <a:rPr lang="de-DE" sz="2400" dirty="0" smtClean="0"/>
              <a:t> </a:t>
            </a:r>
            <a:r>
              <a:rPr lang="de-DE" sz="2400" dirty="0" err="1" smtClean="0"/>
              <a:t>conclusions</a:t>
            </a:r>
            <a:r>
              <a:rPr lang="de-DE" sz="2400" dirty="0" smtClean="0"/>
              <a:t>.  </a:t>
            </a:r>
          </a:p>
          <a:p>
            <a:pPr marL="0"/>
            <a:r>
              <a:rPr lang="de-DE" sz="2400" dirty="0" smtClean="0"/>
              <a:t>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 name="Picture 16" descr="C:\Users\Stevy\Desktop\Chat-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434131"/>
            <a:ext cx="520824" cy="520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de-DE" sz="2400" dirty="0" smtClean="0"/>
              <a:t>C. 3. </a:t>
            </a:r>
            <a:r>
              <a:rPr lang="de-DE" sz="2400" dirty="0"/>
              <a:t>C</a:t>
            </a:r>
            <a:r>
              <a:rPr lang="de-DE" sz="2400" dirty="0" smtClean="0"/>
              <a:t>omponents of the psychological psychiatric evaluation</a:t>
            </a:r>
          </a:p>
        </p:txBody>
      </p:sp>
      <p:sp>
        <p:nvSpPr>
          <p:cNvPr id="305154" name="Content Placeholder 2"/>
          <p:cNvSpPr>
            <a:spLocks noGrp="1"/>
          </p:cNvSpPr>
          <p:nvPr>
            <p:ph idx="1"/>
          </p:nvPr>
        </p:nvSpPr>
        <p:spPr>
          <a:xfrm>
            <a:off x="468313" y="1341438"/>
            <a:ext cx="8228012" cy="4999037"/>
          </a:xfrm>
        </p:spPr>
        <p:txBody>
          <a:bodyPr/>
          <a:lstStyle/>
          <a:p>
            <a:pPr marL="0"/>
            <a:r>
              <a:rPr lang="de-DE" sz="2400" dirty="0" smtClean="0"/>
              <a:t>Psychological </a:t>
            </a:r>
            <a:r>
              <a:rPr lang="de-DE" sz="2400" dirty="0" err="1" smtClean="0"/>
              <a:t>testing</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use</a:t>
            </a:r>
            <a:r>
              <a:rPr lang="de-DE" sz="2400" dirty="0" smtClean="0"/>
              <a:t> </a:t>
            </a:r>
            <a:r>
              <a:rPr lang="de-DE" sz="2400" dirty="0" err="1" smtClean="0"/>
              <a:t>of</a:t>
            </a:r>
            <a:r>
              <a:rPr lang="de-DE" sz="2400" dirty="0" smtClean="0"/>
              <a:t> </a:t>
            </a:r>
            <a:r>
              <a:rPr lang="de-DE" sz="2400" dirty="0" err="1" smtClean="0"/>
              <a:t>checklists</a:t>
            </a:r>
            <a:r>
              <a:rPr lang="de-DE" sz="2400" dirty="0" smtClean="0"/>
              <a:t> </a:t>
            </a:r>
            <a:r>
              <a:rPr lang="de-DE" sz="2400" dirty="0" err="1" smtClean="0"/>
              <a:t>and</a:t>
            </a:r>
            <a:r>
              <a:rPr lang="de-DE" sz="2400" dirty="0" smtClean="0"/>
              <a:t> </a:t>
            </a:r>
            <a:r>
              <a:rPr lang="de-DE" sz="2400" dirty="0" err="1" smtClean="0"/>
              <a:t>questionnaires</a:t>
            </a:r>
            <a:r>
              <a:rPr lang="de-DE" sz="2400" dirty="0" smtClean="0"/>
              <a:t/>
            </a:r>
            <a:br>
              <a:rPr lang="de-DE" sz="2400" dirty="0" smtClean="0"/>
            </a:br>
            <a:endParaRPr lang="de-DE" sz="2400" dirty="0" smtClean="0"/>
          </a:p>
          <a:p>
            <a:pPr marL="0"/>
            <a:r>
              <a:rPr lang="de-DE" sz="2400" i="1" dirty="0" err="1" smtClean="0"/>
              <a:t>Examples</a:t>
            </a:r>
            <a:r>
              <a:rPr lang="de-DE" sz="2400" i="1" dirty="0" smtClean="0"/>
              <a:t>: </a:t>
            </a:r>
            <a:r>
              <a:rPr lang="de-DE" sz="2400" i="1" dirty="0" err="1" smtClean="0"/>
              <a:t>Standardised</a:t>
            </a:r>
            <a:r>
              <a:rPr lang="de-DE" sz="2400" i="1" dirty="0" smtClean="0"/>
              <a:t> </a:t>
            </a:r>
            <a:r>
              <a:rPr lang="de-DE" sz="2400" i="1" dirty="0" err="1" smtClean="0"/>
              <a:t>assessment</a:t>
            </a:r>
            <a:r>
              <a:rPr lang="de-DE" sz="2400" i="1" dirty="0" smtClean="0"/>
              <a:t> </a:t>
            </a:r>
            <a:r>
              <a:rPr lang="de-DE" sz="2400" i="1" dirty="0" err="1" smtClean="0"/>
              <a:t>of</a:t>
            </a:r>
            <a:r>
              <a:rPr lang="de-DE" sz="2400" i="1" dirty="0" smtClean="0"/>
              <a:t> </a:t>
            </a:r>
            <a:r>
              <a:rPr lang="de-DE" sz="2400" i="1" dirty="0" err="1" smtClean="0"/>
              <a:t>Functioning</a:t>
            </a:r>
            <a:r>
              <a:rPr lang="de-DE" sz="2400" i="1" dirty="0" smtClean="0"/>
              <a:t> </a:t>
            </a:r>
            <a:r>
              <a:rPr lang="de-DE" sz="2400" i="1" dirty="0" err="1" smtClean="0"/>
              <a:t>and</a:t>
            </a:r>
            <a:r>
              <a:rPr lang="de-DE" sz="2400" i="1" dirty="0" smtClean="0"/>
              <a:t> Quality </a:t>
            </a:r>
            <a:r>
              <a:rPr lang="de-DE" sz="2400" i="1" dirty="0" err="1" smtClean="0"/>
              <a:t>of</a:t>
            </a:r>
            <a:r>
              <a:rPr lang="de-DE" sz="2400" i="1" dirty="0" smtClean="0"/>
              <a:t> Life </a:t>
            </a:r>
            <a:r>
              <a:rPr lang="de-DE" sz="2400" i="1" dirty="0" err="1" smtClean="0"/>
              <a:t>based</a:t>
            </a:r>
            <a:r>
              <a:rPr lang="de-DE" sz="2400" i="1" dirty="0" smtClean="0"/>
              <a:t> on </a:t>
            </a:r>
            <a:r>
              <a:rPr lang="de-DE" sz="2400" i="1" dirty="0" err="1" smtClean="0"/>
              <a:t>the</a:t>
            </a:r>
            <a:r>
              <a:rPr lang="de-DE" sz="2400" i="1" dirty="0" smtClean="0"/>
              <a:t> World </a:t>
            </a:r>
            <a:r>
              <a:rPr lang="de-DE" sz="2400" i="1" dirty="0" err="1" smtClean="0"/>
              <a:t>Health</a:t>
            </a:r>
            <a:r>
              <a:rPr lang="de-DE" sz="2400" i="1" dirty="0" smtClean="0"/>
              <a:t> </a:t>
            </a:r>
            <a:r>
              <a:rPr lang="de-DE" sz="2400" i="1" dirty="0" err="1" smtClean="0"/>
              <a:t>Organisations</a:t>
            </a:r>
            <a:r>
              <a:rPr lang="de-DE" sz="2400" i="1" dirty="0" smtClean="0"/>
              <a:t> BREF </a:t>
            </a:r>
            <a:r>
              <a:rPr lang="de-DE" sz="2400" i="1" dirty="0" err="1" smtClean="0"/>
              <a:t>instrument</a:t>
            </a:r>
            <a:r>
              <a:rPr lang="de-DE" sz="2400" i="1" dirty="0" smtClean="0"/>
              <a:t>, </a:t>
            </a:r>
            <a:r>
              <a:rPr lang="de-DE" sz="2400" i="1" dirty="0" err="1" smtClean="0"/>
              <a:t>confirmation</a:t>
            </a:r>
            <a:r>
              <a:rPr lang="de-DE" sz="2400" i="1" dirty="0" smtClean="0"/>
              <a:t> </a:t>
            </a:r>
            <a:r>
              <a:rPr lang="de-DE" sz="2400" i="1" dirty="0" err="1" smtClean="0"/>
              <a:t>of</a:t>
            </a:r>
            <a:r>
              <a:rPr lang="de-DE" sz="2400" i="1" dirty="0" smtClean="0"/>
              <a:t> a </a:t>
            </a:r>
            <a:r>
              <a:rPr lang="de-DE" sz="2400" i="1" dirty="0" err="1" smtClean="0"/>
              <a:t>clinical</a:t>
            </a:r>
            <a:r>
              <a:rPr lang="de-DE" sz="2400" i="1" dirty="0" smtClean="0"/>
              <a:t> PTSD </a:t>
            </a:r>
            <a:r>
              <a:rPr lang="de-DE" sz="2400" i="1" dirty="0" err="1" smtClean="0"/>
              <a:t>diagnosis</a:t>
            </a:r>
            <a:r>
              <a:rPr lang="de-DE" sz="2400" i="1" dirty="0" smtClean="0"/>
              <a:t> (CAPS interview), </a:t>
            </a:r>
            <a:r>
              <a:rPr lang="de-DE" sz="2400" i="1" dirty="0" err="1" smtClean="0"/>
              <a:t>standardised</a:t>
            </a:r>
            <a:r>
              <a:rPr lang="de-DE" sz="2400" i="1" dirty="0" smtClean="0"/>
              <a:t> </a:t>
            </a:r>
            <a:r>
              <a:rPr lang="de-DE" sz="2400" i="1" dirty="0" err="1" smtClean="0"/>
              <a:t>indicator</a:t>
            </a:r>
            <a:r>
              <a:rPr lang="de-DE" sz="2400" i="1" dirty="0" smtClean="0"/>
              <a:t> </a:t>
            </a:r>
            <a:r>
              <a:rPr lang="de-DE" sz="2400" i="1" dirty="0" err="1" smtClean="0"/>
              <a:t>of</a:t>
            </a:r>
            <a:r>
              <a:rPr lang="de-DE" sz="2400" i="1" dirty="0" smtClean="0"/>
              <a:t> PTSD </a:t>
            </a:r>
            <a:r>
              <a:rPr lang="de-DE" sz="2400" i="1" dirty="0" err="1" smtClean="0"/>
              <a:t>symptom</a:t>
            </a:r>
            <a:r>
              <a:rPr lang="de-DE" sz="2400" i="1" dirty="0" smtClean="0"/>
              <a:t> score </a:t>
            </a:r>
            <a:r>
              <a:rPr lang="de-DE" sz="2400" i="1" dirty="0" err="1" smtClean="0"/>
              <a:t>to</a:t>
            </a:r>
            <a:r>
              <a:rPr lang="de-DE" sz="2400" i="1" dirty="0" smtClean="0"/>
              <a:t> </a:t>
            </a:r>
            <a:r>
              <a:rPr lang="de-DE" sz="2400" i="1" dirty="0" err="1" smtClean="0"/>
              <a:t>document</a:t>
            </a:r>
            <a:r>
              <a:rPr lang="de-DE" sz="2400" i="1" dirty="0" smtClean="0"/>
              <a:t> </a:t>
            </a:r>
            <a:r>
              <a:rPr lang="de-DE" sz="2400" i="1" dirty="0" err="1" smtClean="0"/>
              <a:t>changes</a:t>
            </a:r>
            <a:r>
              <a:rPr lang="de-DE" sz="2400" i="1" dirty="0" smtClean="0"/>
              <a:t> </a:t>
            </a:r>
            <a:r>
              <a:rPr lang="de-DE" sz="2400" i="1" dirty="0" err="1" smtClean="0"/>
              <a:t>over</a:t>
            </a:r>
            <a:r>
              <a:rPr lang="de-DE" sz="2400" i="1" dirty="0" smtClean="0"/>
              <a:t> time </a:t>
            </a:r>
            <a:r>
              <a:rPr lang="de-DE" sz="2400" i="1" dirty="0" err="1" smtClean="0"/>
              <a:t>or</a:t>
            </a:r>
            <a:r>
              <a:rPr lang="de-DE" sz="2400" i="1" dirty="0" smtClean="0"/>
              <a:t> </a:t>
            </a:r>
            <a:r>
              <a:rPr lang="de-DE" sz="2400" i="1" dirty="0" err="1" smtClean="0"/>
              <a:t>the</a:t>
            </a:r>
            <a:r>
              <a:rPr lang="de-DE" sz="2400" i="1" dirty="0" smtClean="0"/>
              <a:t> </a:t>
            </a:r>
            <a:r>
              <a:rPr lang="de-DE" sz="2400" i="1" dirty="0" err="1" smtClean="0"/>
              <a:t>impact</a:t>
            </a:r>
            <a:r>
              <a:rPr lang="de-DE" sz="2400" i="1" dirty="0" smtClean="0"/>
              <a:t> </a:t>
            </a:r>
            <a:r>
              <a:rPr lang="de-DE" sz="2400" i="1" dirty="0" err="1" smtClean="0"/>
              <a:t>of</a:t>
            </a:r>
            <a:r>
              <a:rPr lang="de-DE" sz="2400" i="1" dirty="0" smtClean="0"/>
              <a:t> </a:t>
            </a:r>
            <a:r>
              <a:rPr lang="de-DE" sz="2400" i="1" dirty="0" err="1" smtClean="0"/>
              <a:t>treatment</a:t>
            </a:r>
            <a:r>
              <a:rPr lang="de-DE" sz="2400" i="1" dirty="0" smtClean="0"/>
              <a:t> (Harvard Trauma </a:t>
            </a:r>
            <a:r>
              <a:rPr lang="de-DE" sz="2400" i="1" dirty="0" err="1" smtClean="0"/>
              <a:t>Questionnaire</a:t>
            </a:r>
            <a:r>
              <a:rPr lang="de-DE" sz="2400" i="1" dirty="0" smtClean="0"/>
              <a:t>), </a:t>
            </a:r>
            <a:r>
              <a:rPr lang="de-DE" sz="2400" i="1" dirty="0" err="1" smtClean="0"/>
              <a:t>neuropsychological</a:t>
            </a:r>
            <a:r>
              <a:rPr lang="de-DE" sz="2400" i="1" dirty="0" smtClean="0"/>
              <a:t> </a:t>
            </a:r>
            <a:r>
              <a:rPr lang="de-DE" sz="2400" i="1" dirty="0" err="1" smtClean="0"/>
              <a:t>testing</a:t>
            </a:r>
            <a:r>
              <a:rPr lang="de-DE" sz="2400" i="1" dirty="0" smtClean="0"/>
              <a:t> </a:t>
            </a:r>
            <a:r>
              <a:rPr lang="de-DE" sz="2400" i="1" dirty="0" err="1" smtClean="0"/>
              <a:t>to</a:t>
            </a:r>
            <a:r>
              <a:rPr lang="de-DE" sz="2400" i="1" dirty="0" smtClean="0"/>
              <a:t> </a:t>
            </a:r>
            <a:r>
              <a:rPr lang="de-DE" sz="2400" i="1" dirty="0" err="1" smtClean="0"/>
              <a:t>identify</a:t>
            </a:r>
            <a:r>
              <a:rPr lang="de-DE" sz="2400" i="1" dirty="0" smtClean="0"/>
              <a:t> </a:t>
            </a:r>
            <a:r>
              <a:rPr lang="de-DE" sz="2400" i="1" dirty="0" err="1" smtClean="0"/>
              <a:t>brain</a:t>
            </a:r>
            <a:r>
              <a:rPr lang="de-DE" sz="2400" i="1" dirty="0" smtClean="0"/>
              <a:t> </a:t>
            </a:r>
            <a:r>
              <a:rPr lang="de-DE" sz="2400" i="1" dirty="0" err="1" smtClean="0"/>
              <a:t>trauma</a:t>
            </a:r>
            <a:r>
              <a:rPr lang="de-DE" sz="2400" i="1" dirty="0" smtClean="0"/>
              <a:t> (in </a:t>
            </a:r>
            <a:r>
              <a:rPr lang="de-DE" sz="2400" i="1" dirty="0" err="1" smtClean="0"/>
              <a:t>addition</a:t>
            </a:r>
            <a:r>
              <a:rPr lang="de-DE" sz="2400" i="1" dirty="0" smtClean="0"/>
              <a:t> </a:t>
            </a:r>
            <a:r>
              <a:rPr lang="de-DE" sz="2400" i="1" dirty="0" err="1" smtClean="0"/>
              <a:t>to</a:t>
            </a:r>
            <a:r>
              <a:rPr lang="de-DE" sz="2400" i="1" dirty="0" smtClean="0"/>
              <a:t> </a:t>
            </a:r>
            <a:r>
              <a:rPr lang="de-DE" sz="2400" i="1" dirty="0" err="1" smtClean="0"/>
              <a:t>radiology</a:t>
            </a:r>
            <a:r>
              <a:rPr lang="de-DE" sz="2400" i="1" dirty="0" smtClean="0"/>
              <a:t> (CAT/MRI).   </a:t>
            </a:r>
            <a:br>
              <a:rPr lang="de-DE" sz="2400" i="1" dirty="0" smtClean="0"/>
            </a:br>
            <a:endParaRPr lang="de-DE" sz="2400" i="1" dirty="0" smtClean="0"/>
          </a:p>
          <a:p>
            <a:pPr marL="0"/>
            <a:r>
              <a:rPr lang="de-DE" sz="2400" dirty="0" smtClean="0"/>
              <a:t>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 name="Picture 3" descr="C:\Users\Stevy\Desktop\1348565967_Docu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556792"/>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a:xfrm>
            <a:off x="395288" y="0"/>
            <a:ext cx="8228012" cy="1311275"/>
          </a:xfrm>
        </p:spPr>
        <p:txBody>
          <a:bodyPr/>
          <a:lstStyle/>
          <a:p>
            <a:r>
              <a:rPr lang="de-DE" sz="2800" dirty="0" smtClean="0"/>
              <a:t>C. 3. components of the psychological psychiatric evaluation</a:t>
            </a:r>
          </a:p>
        </p:txBody>
      </p:sp>
      <p:sp>
        <p:nvSpPr>
          <p:cNvPr id="307202" name="Content Placeholder 2"/>
          <p:cNvSpPr>
            <a:spLocks noGrp="1"/>
          </p:cNvSpPr>
          <p:nvPr>
            <p:ph idx="1"/>
          </p:nvPr>
        </p:nvSpPr>
        <p:spPr>
          <a:xfrm>
            <a:off x="468313" y="1341438"/>
            <a:ext cx="8228012" cy="4999037"/>
          </a:xfrm>
        </p:spPr>
        <p:txBody>
          <a:bodyPr/>
          <a:lstStyle/>
          <a:p>
            <a:pPr marL="114300" indent="-457200">
              <a:buFont typeface="Arial" pitchFamily="34" charset="0"/>
              <a:buChar char="•"/>
            </a:pPr>
            <a:r>
              <a:rPr lang="de-DE" dirty="0" smtClean="0"/>
              <a:t>Assessment of </a:t>
            </a:r>
            <a:r>
              <a:rPr lang="de-DE" dirty="0" err="1" smtClean="0"/>
              <a:t>social</a:t>
            </a:r>
            <a:r>
              <a:rPr lang="de-DE" dirty="0" smtClean="0"/>
              <a:t> </a:t>
            </a:r>
            <a:r>
              <a:rPr lang="de-DE" dirty="0" err="1" smtClean="0"/>
              <a:t>functioning</a:t>
            </a:r>
            <a:r>
              <a:rPr lang="de-DE" dirty="0" smtClean="0"/>
              <a:t/>
            </a:r>
            <a:br>
              <a:rPr lang="de-DE" dirty="0" smtClean="0"/>
            </a:br>
            <a:endParaRPr lang="de-DE" dirty="0" smtClean="0"/>
          </a:p>
          <a:p>
            <a:pPr marL="114300" indent="-457200">
              <a:buFont typeface="Arial" pitchFamily="34" charset="0"/>
              <a:buChar char="•"/>
            </a:pPr>
            <a:r>
              <a:rPr lang="de-DE" dirty="0" smtClean="0"/>
              <a:t>Descriptive or using standard scales (if validated in a culture or language).</a:t>
            </a:r>
            <a:br>
              <a:rPr lang="de-DE" dirty="0" smtClean="0"/>
            </a:br>
            <a:r>
              <a:rPr lang="de-DE" dirty="0" smtClean="0"/>
              <a:t/>
            </a:r>
            <a:br>
              <a:rPr lang="de-DE" dirty="0" smtClean="0"/>
            </a:br>
            <a:r>
              <a:rPr lang="de-DE" sz="2800" i="1" dirty="0" smtClean="0"/>
              <a:t>Note: </a:t>
            </a:r>
            <a:r>
              <a:rPr lang="de-DE" sz="2800" i="1" dirty="0" err="1" smtClean="0"/>
              <a:t>this</a:t>
            </a:r>
            <a:r>
              <a:rPr lang="de-DE" sz="2800" i="1" dirty="0" smtClean="0"/>
              <a:t> </a:t>
            </a:r>
            <a:r>
              <a:rPr lang="de-DE" sz="2800" i="1" dirty="0" err="1" smtClean="0"/>
              <a:t>might</a:t>
            </a:r>
            <a:r>
              <a:rPr lang="de-DE" sz="2800" i="1" dirty="0" smtClean="0"/>
              <a:t> </a:t>
            </a:r>
            <a:r>
              <a:rPr lang="de-DE" sz="2800" i="1" dirty="0" err="1" smtClean="0"/>
              <a:t>indicate</a:t>
            </a:r>
            <a:r>
              <a:rPr lang="de-DE" sz="2800" i="1" dirty="0" smtClean="0"/>
              <a:t> </a:t>
            </a:r>
            <a:r>
              <a:rPr lang="de-DE" sz="2800" i="1" dirty="0" err="1" smtClean="0"/>
              <a:t>the</a:t>
            </a:r>
            <a:r>
              <a:rPr lang="de-DE" sz="2800" i="1" dirty="0" smtClean="0"/>
              <a:t> </a:t>
            </a:r>
            <a:r>
              <a:rPr lang="de-DE" sz="2800" i="1" dirty="0" err="1" smtClean="0"/>
              <a:t>impact</a:t>
            </a:r>
            <a:r>
              <a:rPr lang="de-DE" sz="2800" i="1" dirty="0" smtClean="0"/>
              <a:t> </a:t>
            </a:r>
            <a:r>
              <a:rPr lang="de-DE" sz="2800" i="1" dirty="0" err="1" smtClean="0"/>
              <a:t>of</a:t>
            </a:r>
            <a:r>
              <a:rPr lang="de-DE" sz="2800" i="1" dirty="0" smtClean="0"/>
              <a:t> </a:t>
            </a:r>
            <a:r>
              <a:rPr lang="de-DE" sz="2800" i="1" dirty="0" err="1" smtClean="0"/>
              <a:t>torture</a:t>
            </a:r>
            <a:r>
              <a:rPr lang="de-DE" sz="2800" i="1" dirty="0" smtClean="0"/>
              <a:t>, </a:t>
            </a:r>
            <a:r>
              <a:rPr lang="de-DE" sz="2800" i="1" dirty="0" err="1" smtClean="0"/>
              <a:t>and</a:t>
            </a:r>
            <a:r>
              <a:rPr lang="de-DE" sz="2800" i="1" dirty="0" smtClean="0"/>
              <a:t> </a:t>
            </a:r>
            <a:r>
              <a:rPr lang="de-DE" sz="2800" i="1" dirty="0" err="1" smtClean="0"/>
              <a:t>can</a:t>
            </a:r>
            <a:r>
              <a:rPr lang="de-DE" sz="2800" i="1" dirty="0" smtClean="0"/>
              <a:t> </a:t>
            </a:r>
            <a:r>
              <a:rPr lang="de-DE" sz="2800" i="1" dirty="0" err="1" smtClean="0"/>
              <a:t>be</a:t>
            </a:r>
            <a:r>
              <a:rPr lang="de-DE" sz="2800" i="1" dirty="0" smtClean="0"/>
              <a:t> relevant also </a:t>
            </a:r>
            <a:r>
              <a:rPr lang="de-DE" sz="2800" i="1" dirty="0" err="1" smtClean="0"/>
              <a:t>for</a:t>
            </a:r>
            <a:r>
              <a:rPr lang="de-DE" sz="2800" i="1" dirty="0" smtClean="0"/>
              <a:t> </a:t>
            </a:r>
            <a:r>
              <a:rPr lang="de-DE" sz="2800" i="1" dirty="0" err="1" smtClean="0"/>
              <a:t>recompensation</a:t>
            </a:r>
            <a:r>
              <a:rPr lang="de-DE" sz="2800" i="1" dirty="0" smtClean="0"/>
              <a:t>.</a:t>
            </a:r>
          </a:p>
          <a:p>
            <a:pPr marL="0"/>
            <a:endParaRPr lang="de-DE" i="1" dirty="0" smtClean="0"/>
          </a:p>
          <a:p>
            <a:pPr marL="0"/>
            <a:endParaRPr lang="de-DE" dirty="0" smtClean="0"/>
          </a:p>
          <a:p>
            <a:pPr marL="0"/>
            <a:endParaRPr lang="de-DE" dirty="0" smtClean="0"/>
          </a:p>
          <a:p>
            <a:pPr marL="0"/>
            <a:endParaRPr lang="de-DE" dirty="0" smtClean="0"/>
          </a:p>
          <a:p>
            <a:pPr marL="0"/>
            <a:endParaRPr lang="de-DE" dirty="0" smtClean="0"/>
          </a:p>
          <a:p>
            <a:pPr marL="0"/>
            <a:endParaRPr lang="de-DE"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p:txBody>
          <a:bodyPr/>
          <a:lstStyle/>
          <a:p>
            <a:r>
              <a:rPr lang="de-DE" sz="2800" dirty="0" smtClean="0"/>
              <a:t>C. 3. Components of the psychological psychiatric evaluation</a:t>
            </a:r>
          </a:p>
        </p:txBody>
      </p:sp>
      <p:sp>
        <p:nvSpPr>
          <p:cNvPr id="309250" name="Content Placeholder 2"/>
          <p:cNvSpPr>
            <a:spLocks noGrp="1"/>
          </p:cNvSpPr>
          <p:nvPr>
            <p:ph idx="1"/>
          </p:nvPr>
        </p:nvSpPr>
        <p:spPr>
          <a:xfrm>
            <a:off x="468313" y="1341438"/>
            <a:ext cx="8228012" cy="4999037"/>
          </a:xfrm>
        </p:spPr>
        <p:txBody>
          <a:bodyPr/>
          <a:lstStyle/>
          <a:p>
            <a:pPr marL="0">
              <a:spcBef>
                <a:spcPts val="1200"/>
              </a:spcBef>
              <a:spcAft>
                <a:spcPts val="1200"/>
              </a:spcAft>
              <a:buFont typeface="Arial" pitchFamily="34" charset="0"/>
              <a:buChar char="•"/>
            </a:pPr>
            <a:r>
              <a:rPr lang="de-DE" sz="2400" dirty="0" smtClean="0"/>
              <a:t>Clinical </a:t>
            </a:r>
            <a:r>
              <a:rPr lang="de-DE" sz="2400" dirty="0" err="1" smtClean="0"/>
              <a:t>impression</a:t>
            </a:r>
            <a:r>
              <a:rPr lang="de-DE" sz="2400" dirty="0" smtClean="0"/>
              <a:t>: This </a:t>
            </a:r>
            <a:r>
              <a:rPr lang="de-DE" sz="2400" dirty="0" err="1" smtClean="0"/>
              <a:t>includes</a:t>
            </a:r>
            <a:r>
              <a:rPr lang="de-DE" sz="2400" dirty="0" smtClean="0"/>
              <a:t> </a:t>
            </a:r>
            <a:r>
              <a:rPr lang="de-DE" sz="2400" dirty="0" err="1" smtClean="0"/>
              <a:t>questions</a:t>
            </a:r>
            <a:r>
              <a:rPr lang="de-DE" sz="2400" dirty="0" smtClean="0"/>
              <a:t> such </a:t>
            </a:r>
            <a:r>
              <a:rPr lang="de-DE" sz="2400" dirty="0" err="1" smtClean="0"/>
              <a:t>as</a:t>
            </a:r>
            <a:r>
              <a:rPr lang="de-DE" sz="2400" dirty="0" smtClean="0"/>
              <a:t> </a:t>
            </a:r>
            <a:r>
              <a:rPr lang="de-DE" sz="2400" dirty="0" err="1" smtClean="0"/>
              <a:t>consistency</a:t>
            </a:r>
            <a:r>
              <a:rPr lang="de-DE" sz="2400" dirty="0" smtClean="0"/>
              <a:t>, </a:t>
            </a:r>
            <a:r>
              <a:rPr lang="de-DE" sz="2400" dirty="0" err="1" smtClean="0"/>
              <a:t>the</a:t>
            </a:r>
            <a:r>
              <a:rPr lang="de-DE" sz="2400" dirty="0" smtClean="0"/>
              <a:t> </a:t>
            </a:r>
            <a:r>
              <a:rPr lang="de-DE" sz="2400" dirty="0" err="1" smtClean="0"/>
              <a:t>discussion</a:t>
            </a:r>
            <a:r>
              <a:rPr lang="de-DE" sz="2400" dirty="0" smtClean="0"/>
              <a:t> </a:t>
            </a:r>
            <a:r>
              <a:rPr lang="de-DE" sz="2400" dirty="0" err="1" smtClean="0"/>
              <a:t>of</a:t>
            </a:r>
            <a:r>
              <a:rPr lang="de-DE" sz="2400" dirty="0" smtClean="0"/>
              <a:t> </a:t>
            </a:r>
            <a:r>
              <a:rPr lang="de-DE" sz="2400" dirty="0" err="1" smtClean="0"/>
              <a:t>possible</a:t>
            </a:r>
            <a:r>
              <a:rPr lang="de-DE" sz="2400" dirty="0" smtClean="0"/>
              <a:t> </a:t>
            </a:r>
            <a:r>
              <a:rPr lang="de-DE" sz="2400" dirty="0" err="1" smtClean="0"/>
              <a:t>explanations</a:t>
            </a:r>
            <a:r>
              <a:rPr lang="de-DE" sz="2400" dirty="0" smtClean="0"/>
              <a:t> (</a:t>
            </a:r>
            <a:r>
              <a:rPr lang="de-DE" sz="2400" dirty="0" err="1" smtClean="0"/>
              <a:t>or</a:t>
            </a:r>
            <a:r>
              <a:rPr lang="de-DE" sz="2400" dirty="0" smtClean="0"/>
              <a:t> alternatives) </a:t>
            </a:r>
            <a:r>
              <a:rPr lang="de-DE" sz="2400" dirty="0" err="1" smtClean="0"/>
              <a:t>for</a:t>
            </a:r>
            <a:r>
              <a:rPr lang="de-DE" sz="2400" dirty="0" smtClean="0"/>
              <a:t> </a:t>
            </a:r>
            <a:r>
              <a:rPr lang="de-DE" sz="2400" dirty="0" err="1" smtClean="0"/>
              <a:t>findings</a:t>
            </a:r>
            <a:r>
              <a:rPr lang="de-DE" sz="2400" dirty="0" smtClean="0"/>
              <a:t>, </a:t>
            </a:r>
            <a:r>
              <a:rPr lang="de-DE" sz="2400" dirty="0" err="1" smtClean="0"/>
              <a:t>the</a:t>
            </a:r>
            <a:r>
              <a:rPr lang="de-DE" sz="2400" dirty="0" smtClean="0"/>
              <a:t> </a:t>
            </a:r>
            <a:r>
              <a:rPr lang="de-DE" sz="2400" dirty="0" err="1" smtClean="0"/>
              <a:t>possible</a:t>
            </a:r>
            <a:r>
              <a:rPr lang="de-DE" sz="2400" dirty="0" smtClean="0"/>
              <a:t> </a:t>
            </a:r>
            <a:r>
              <a:rPr lang="de-DE" sz="2400" dirty="0" err="1" smtClean="0"/>
              <a:t>contribution</a:t>
            </a:r>
            <a:r>
              <a:rPr lang="de-DE" sz="2400" dirty="0" smtClean="0"/>
              <a:t> </a:t>
            </a:r>
            <a:r>
              <a:rPr lang="de-DE" sz="2400" dirty="0" err="1" smtClean="0"/>
              <a:t>of</a:t>
            </a:r>
            <a:r>
              <a:rPr lang="de-DE" sz="2400" dirty="0" smtClean="0"/>
              <a:t> </a:t>
            </a:r>
            <a:r>
              <a:rPr lang="de-DE" sz="2400" dirty="0" err="1" smtClean="0"/>
              <a:t>alleged</a:t>
            </a:r>
            <a:r>
              <a:rPr lang="de-DE" sz="2400" dirty="0" smtClean="0"/>
              <a:t> </a:t>
            </a:r>
            <a:r>
              <a:rPr lang="de-DE" sz="2400" dirty="0" err="1" smtClean="0"/>
              <a:t>torture</a:t>
            </a:r>
            <a:r>
              <a:rPr lang="de-DE" sz="2400" dirty="0" smtClean="0"/>
              <a:t> </a:t>
            </a:r>
            <a:r>
              <a:rPr lang="de-DE" sz="2400" dirty="0" err="1" smtClean="0"/>
              <a:t>to</a:t>
            </a:r>
            <a:r>
              <a:rPr lang="de-DE" sz="2400" dirty="0" smtClean="0"/>
              <a:t> </a:t>
            </a:r>
            <a:r>
              <a:rPr lang="de-DE" sz="2400" dirty="0" err="1" smtClean="0"/>
              <a:t>clinical</a:t>
            </a:r>
            <a:r>
              <a:rPr lang="de-DE" sz="2400" dirty="0" smtClean="0"/>
              <a:t> </a:t>
            </a:r>
            <a:r>
              <a:rPr lang="de-DE" sz="2400" dirty="0" err="1" smtClean="0"/>
              <a:t>symptoms</a:t>
            </a:r>
            <a:r>
              <a:rPr lang="de-DE" sz="2400" dirty="0" smtClean="0"/>
              <a:t>, </a:t>
            </a:r>
            <a:r>
              <a:rPr lang="de-DE" sz="2400" dirty="0" err="1" smtClean="0"/>
              <a:t>and</a:t>
            </a:r>
            <a:r>
              <a:rPr lang="de-DE" sz="2400" dirty="0" smtClean="0"/>
              <a:t> a </a:t>
            </a:r>
            <a:r>
              <a:rPr lang="de-DE" sz="2400" dirty="0" err="1" smtClean="0"/>
              <a:t>discussion</a:t>
            </a:r>
            <a:r>
              <a:rPr lang="de-DE" sz="2400" dirty="0" smtClean="0"/>
              <a:t> </a:t>
            </a:r>
            <a:r>
              <a:rPr lang="de-DE" sz="2400" dirty="0" err="1" smtClean="0"/>
              <a:t>of</a:t>
            </a:r>
            <a:r>
              <a:rPr lang="de-DE" sz="2400" dirty="0" smtClean="0"/>
              <a:t> all </a:t>
            </a:r>
            <a:r>
              <a:rPr lang="de-DE" sz="2400" dirty="0" err="1" smtClean="0"/>
              <a:t>possible</a:t>
            </a:r>
            <a:r>
              <a:rPr lang="de-DE" sz="2400" dirty="0" smtClean="0"/>
              <a:t> </a:t>
            </a:r>
            <a:r>
              <a:rPr lang="de-DE" sz="2400" dirty="0" err="1" smtClean="0"/>
              <a:t>jnfluences</a:t>
            </a:r>
            <a:r>
              <a:rPr lang="de-DE" sz="2400" dirty="0" smtClean="0"/>
              <a:t>.</a:t>
            </a:r>
          </a:p>
          <a:p>
            <a:pPr marL="0">
              <a:buFont typeface="Arial" pitchFamily="34" charset="0"/>
              <a:buChar char="•"/>
            </a:pPr>
            <a:r>
              <a:rPr lang="de-DE" sz="2400" dirty="0" err="1" smtClean="0"/>
              <a:t>It</a:t>
            </a:r>
            <a:r>
              <a:rPr lang="de-DE" sz="2400" dirty="0" smtClean="0"/>
              <a:t> </a:t>
            </a:r>
            <a:r>
              <a:rPr lang="de-DE" sz="2400" dirty="0" err="1" smtClean="0"/>
              <a:t>should</a:t>
            </a:r>
            <a:r>
              <a:rPr lang="de-DE" sz="2400" dirty="0" smtClean="0"/>
              <a:t> </a:t>
            </a:r>
            <a:r>
              <a:rPr lang="de-DE" sz="2400" dirty="0" err="1" smtClean="0"/>
              <a:t>be</a:t>
            </a:r>
            <a:r>
              <a:rPr lang="de-DE" sz="2400" dirty="0" smtClean="0"/>
              <a:t> </a:t>
            </a:r>
            <a:r>
              <a:rPr lang="de-DE" sz="2400" dirty="0" err="1" smtClean="0"/>
              <a:t>considered</a:t>
            </a:r>
            <a:r>
              <a:rPr lang="de-DE" sz="2400" dirty="0" smtClean="0"/>
              <a:t>, </a:t>
            </a:r>
            <a:r>
              <a:rPr lang="de-DE" sz="2400" dirty="0" err="1" smtClean="0"/>
              <a:t>if</a:t>
            </a:r>
            <a:r>
              <a:rPr lang="de-DE" sz="2400" dirty="0" smtClean="0"/>
              <a:t> </a:t>
            </a:r>
            <a:r>
              <a:rPr lang="de-DE" sz="2400" dirty="0" err="1" smtClean="0"/>
              <a:t>contradictions</a:t>
            </a:r>
            <a:r>
              <a:rPr lang="de-DE" sz="2400" dirty="0" smtClean="0"/>
              <a:t> </a:t>
            </a:r>
            <a:r>
              <a:rPr lang="de-DE" sz="2400" dirty="0" err="1" smtClean="0"/>
              <a:t>exist</a:t>
            </a:r>
            <a:r>
              <a:rPr lang="de-DE" sz="2400" dirty="0" smtClean="0"/>
              <a:t> </a:t>
            </a:r>
            <a:r>
              <a:rPr lang="de-DE" sz="2400" dirty="0" err="1" smtClean="0"/>
              <a:t>between</a:t>
            </a:r>
            <a:r>
              <a:rPr lang="de-DE" sz="2400" dirty="0" smtClean="0"/>
              <a:t> </a:t>
            </a:r>
            <a:r>
              <a:rPr lang="de-DE" sz="2400" dirty="0" err="1" smtClean="0"/>
              <a:t>medical</a:t>
            </a:r>
            <a:r>
              <a:rPr lang="de-DE" sz="2400" dirty="0" smtClean="0"/>
              <a:t> </a:t>
            </a:r>
            <a:r>
              <a:rPr lang="de-DE" sz="2400" dirty="0" err="1" smtClean="0"/>
              <a:t>examination</a:t>
            </a:r>
            <a:r>
              <a:rPr lang="de-DE" sz="2400" dirty="0" smtClean="0"/>
              <a:t> </a:t>
            </a:r>
            <a:r>
              <a:rPr lang="de-DE" sz="2400" dirty="0" err="1" smtClean="0"/>
              <a:t>results</a:t>
            </a:r>
            <a:r>
              <a:rPr lang="de-DE" sz="2400" dirty="0" smtClean="0"/>
              <a:t>, </a:t>
            </a:r>
            <a:r>
              <a:rPr lang="de-DE" sz="2400" dirty="0" err="1" smtClean="0"/>
              <a:t>and</a:t>
            </a:r>
            <a:r>
              <a:rPr lang="de-DE" sz="2400" dirty="0" smtClean="0"/>
              <a:t> </a:t>
            </a:r>
            <a:r>
              <a:rPr lang="de-DE" sz="2400" dirty="0" err="1" smtClean="0"/>
              <a:t>reported</a:t>
            </a:r>
            <a:r>
              <a:rPr lang="de-DE" sz="2400" dirty="0" smtClean="0"/>
              <a:t> </a:t>
            </a:r>
            <a:r>
              <a:rPr lang="de-DE" sz="2400" dirty="0" err="1" smtClean="0"/>
              <a:t>events</a:t>
            </a:r>
            <a:r>
              <a:rPr lang="de-DE" sz="2400" dirty="0" smtClean="0"/>
              <a:t> (narrative), </a:t>
            </a:r>
            <a:r>
              <a:rPr lang="de-DE" sz="2400" dirty="0" err="1" smtClean="0"/>
              <a:t>or</a:t>
            </a:r>
            <a:r>
              <a:rPr lang="de-DE" sz="2400" dirty="0" smtClean="0"/>
              <a:t> </a:t>
            </a:r>
            <a:r>
              <a:rPr lang="de-DE" sz="2400" dirty="0" err="1" smtClean="0"/>
              <a:t>when</a:t>
            </a:r>
            <a:r>
              <a:rPr lang="de-DE" sz="2400" dirty="0" smtClean="0"/>
              <a:t> </a:t>
            </a:r>
            <a:r>
              <a:rPr lang="de-DE" sz="2400" dirty="0" err="1" smtClean="0"/>
              <a:t>incomplete</a:t>
            </a:r>
            <a:r>
              <a:rPr lang="de-DE" sz="2400" dirty="0" smtClean="0"/>
              <a:t> </a:t>
            </a:r>
            <a:r>
              <a:rPr lang="de-DE" sz="2400" dirty="0" err="1" smtClean="0"/>
              <a:t>reporting</a:t>
            </a:r>
            <a:r>
              <a:rPr lang="de-DE" sz="2400" dirty="0" smtClean="0"/>
              <a:t> </a:t>
            </a:r>
            <a:r>
              <a:rPr lang="de-DE" sz="2400" dirty="0" err="1" smtClean="0"/>
              <a:t>is</a:t>
            </a:r>
            <a:r>
              <a:rPr lang="de-DE" sz="2400" dirty="0" smtClean="0"/>
              <a:t> </a:t>
            </a:r>
            <a:r>
              <a:rPr lang="de-DE" sz="2400" dirty="0" err="1" smtClean="0"/>
              <a:t>suspected</a:t>
            </a:r>
            <a:r>
              <a:rPr lang="de-DE" sz="2400" dirty="0" smtClean="0"/>
              <a:t> </a:t>
            </a:r>
            <a:r>
              <a:rPr lang="de-DE" sz="2400" dirty="0" err="1" smtClean="0"/>
              <a:t>this</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dirty="0" err="1" smtClean="0"/>
              <a:t>explained</a:t>
            </a:r>
            <a:r>
              <a:rPr lang="de-DE" sz="2400" dirty="0" smtClean="0"/>
              <a:t> </a:t>
            </a:r>
            <a:r>
              <a:rPr lang="de-DE" sz="2400" dirty="0" err="1" smtClean="0"/>
              <a:t>by</a:t>
            </a:r>
            <a:r>
              <a:rPr lang="de-DE" sz="2400" dirty="0" smtClean="0"/>
              <a:t> </a:t>
            </a:r>
            <a:r>
              <a:rPr lang="de-DE" sz="2400" dirty="0" err="1" smtClean="0"/>
              <a:t>psychological</a:t>
            </a:r>
            <a:r>
              <a:rPr lang="de-DE" sz="2400" dirty="0" smtClean="0"/>
              <a:t> </a:t>
            </a:r>
            <a:r>
              <a:rPr lang="de-DE" sz="2400" dirty="0" err="1" smtClean="0"/>
              <a:t>or</a:t>
            </a:r>
            <a:r>
              <a:rPr lang="de-DE" sz="2400" dirty="0" smtClean="0"/>
              <a:t> </a:t>
            </a:r>
            <a:r>
              <a:rPr lang="de-DE" sz="2400" dirty="0" err="1" smtClean="0"/>
              <a:t>neuropsychological</a:t>
            </a:r>
            <a:r>
              <a:rPr lang="de-DE" sz="2400" dirty="0" smtClean="0"/>
              <a:t> </a:t>
            </a:r>
            <a:r>
              <a:rPr lang="de-DE" sz="2400" dirty="0" err="1" smtClean="0"/>
              <a:t>factors</a:t>
            </a:r>
            <a:r>
              <a:rPr lang="de-DE" sz="2400" dirty="0" smtClean="0"/>
              <a:t>.</a:t>
            </a:r>
          </a:p>
          <a:p>
            <a:pPr marL="0">
              <a:buFont typeface="Arial" pitchFamily="34" charset="0"/>
              <a:buChar char="•"/>
            </a:pPr>
            <a:r>
              <a:rPr lang="de-DE" sz="2400" dirty="0" smtClean="0"/>
              <a:t>Medical and psychological reports if separate should be seen as corresponding and integrated parts of the oeverall findings.  </a:t>
            </a:r>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p:txBody>
          <a:bodyPr/>
          <a:lstStyle/>
          <a:p>
            <a:r>
              <a:rPr lang="de-DE" sz="2800" dirty="0" smtClean="0"/>
              <a:t>C. 3. components of the psychological psychiatric evaluation</a:t>
            </a:r>
          </a:p>
        </p:txBody>
      </p:sp>
      <p:sp>
        <p:nvSpPr>
          <p:cNvPr id="311298" name="Content Placeholder 2"/>
          <p:cNvSpPr>
            <a:spLocks noGrp="1"/>
          </p:cNvSpPr>
          <p:nvPr>
            <p:ph idx="1"/>
          </p:nvPr>
        </p:nvSpPr>
        <p:spPr>
          <a:xfrm>
            <a:off x="468313" y="1341438"/>
            <a:ext cx="8228012" cy="4999037"/>
          </a:xfrm>
        </p:spPr>
        <p:txBody>
          <a:bodyPr/>
          <a:lstStyle/>
          <a:p>
            <a:pPr marL="0"/>
            <a:r>
              <a:rPr lang="de-DE" sz="2800" dirty="0" smtClean="0"/>
              <a:t>Clinical </a:t>
            </a:r>
            <a:r>
              <a:rPr lang="de-DE" sz="2800" dirty="0" err="1" smtClean="0"/>
              <a:t>impression</a:t>
            </a:r>
            <a:r>
              <a:rPr lang="de-DE" sz="2800" dirty="0" smtClean="0"/>
              <a:t> </a:t>
            </a:r>
            <a:br>
              <a:rPr lang="de-DE" sz="2800" dirty="0" smtClean="0"/>
            </a:br>
            <a:r>
              <a:rPr lang="de-DE" sz="2800" dirty="0" smtClean="0"/>
              <a:t/>
            </a:r>
            <a:br>
              <a:rPr lang="de-DE" sz="2800" dirty="0" smtClean="0"/>
            </a:br>
            <a:r>
              <a:rPr lang="de-DE" sz="2800" i="1" dirty="0" smtClean="0"/>
              <a:t>Note: This </a:t>
            </a:r>
            <a:r>
              <a:rPr lang="de-DE" sz="2800" i="1" dirty="0" err="1" smtClean="0"/>
              <a:t>part</a:t>
            </a:r>
            <a:r>
              <a:rPr lang="de-DE" sz="2800" i="1" dirty="0" smtClean="0"/>
              <a:t> </a:t>
            </a:r>
            <a:r>
              <a:rPr lang="de-DE" sz="2800" i="1" dirty="0" err="1" smtClean="0"/>
              <a:t>might</a:t>
            </a:r>
            <a:r>
              <a:rPr lang="de-DE" sz="2800" i="1" dirty="0" smtClean="0"/>
              <a:t> </a:t>
            </a:r>
            <a:r>
              <a:rPr lang="de-DE" sz="2800" i="1" dirty="0" err="1" smtClean="0"/>
              <a:t>strongly</a:t>
            </a:r>
            <a:r>
              <a:rPr lang="de-DE" sz="2800" i="1" dirty="0" smtClean="0"/>
              <a:t> </a:t>
            </a:r>
            <a:r>
              <a:rPr lang="de-DE" sz="2800" i="1" dirty="0" err="1" smtClean="0"/>
              <a:t>depend</a:t>
            </a:r>
            <a:r>
              <a:rPr lang="de-DE" sz="2800" i="1" dirty="0" smtClean="0"/>
              <a:t> on </a:t>
            </a:r>
            <a:r>
              <a:rPr lang="de-DE" sz="2800" i="1" dirty="0" err="1" smtClean="0"/>
              <a:t>the</a:t>
            </a:r>
            <a:r>
              <a:rPr lang="de-DE" sz="2800" i="1" dirty="0" smtClean="0"/>
              <a:t> </a:t>
            </a:r>
            <a:r>
              <a:rPr lang="de-DE" sz="2800" i="1" dirty="0" err="1" smtClean="0"/>
              <a:t>medico</a:t>
            </a:r>
            <a:r>
              <a:rPr lang="de-DE" sz="2800" i="1" dirty="0" smtClean="0"/>
              <a:t>-legal </a:t>
            </a:r>
            <a:r>
              <a:rPr lang="de-DE" sz="2800" i="1" dirty="0" err="1" smtClean="0"/>
              <a:t>culture</a:t>
            </a:r>
            <a:r>
              <a:rPr lang="de-DE" sz="2800" i="1" dirty="0" smtClean="0"/>
              <a:t> </a:t>
            </a:r>
            <a:r>
              <a:rPr lang="de-DE" sz="2800" i="1" dirty="0" err="1" smtClean="0"/>
              <a:t>and</a:t>
            </a:r>
            <a:r>
              <a:rPr lang="de-DE" sz="2800" i="1" dirty="0" smtClean="0"/>
              <a:t> </a:t>
            </a:r>
            <a:r>
              <a:rPr lang="de-DE" sz="2800" i="1" dirty="0" err="1" smtClean="0"/>
              <a:t>aspects</a:t>
            </a:r>
            <a:r>
              <a:rPr lang="de-DE" sz="2800" i="1" dirty="0" smtClean="0"/>
              <a:t> </a:t>
            </a:r>
            <a:r>
              <a:rPr lang="de-DE" sz="2800" i="1" dirty="0" err="1" smtClean="0"/>
              <a:t>of</a:t>
            </a:r>
            <a:r>
              <a:rPr lang="de-DE" sz="2800" i="1" dirty="0" smtClean="0"/>
              <a:t> </a:t>
            </a:r>
            <a:r>
              <a:rPr lang="de-DE" sz="2800" i="1" dirty="0" err="1" smtClean="0"/>
              <a:t>the</a:t>
            </a:r>
            <a:r>
              <a:rPr lang="de-DE" sz="2800" i="1" dirty="0" smtClean="0"/>
              <a:t> </a:t>
            </a:r>
            <a:r>
              <a:rPr lang="de-DE" sz="2800" i="1" dirty="0" err="1" smtClean="0"/>
              <a:t>role</a:t>
            </a:r>
            <a:r>
              <a:rPr lang="de-DE" sz="2800" i="1" dirty="0" smtClean="0"/>
              <a:t> </a:t>
            </a:r>
            <a:r>
              <a:rPr lang="de-DE" sz="2800" i="1" dirty="0" err="1" smtClean="0"/>
              <a:t>of</a:t>
            </a:r>
            <a:r>
              <a:rPr lang="de-DE" sz="2800" i="1" dirty="0" smtClean="0"/>
              <a:t> </a:t>
            </a:r>
            <a:r>
              <a:rPr lang="de-DE" sz="2800" i="1" dirty="0" err="1" smtClean="0"/>
              <a:t>the</a:t>
            </a:r>
            <a:r>
              <a:rPr lang="de-DE" sz="2800" i="1" dirty="0" smtClean="0"/>
              <a:t> (</a:t>
            </a:r>
            <a:r>
              <a:rPr lang="de-DE" sz="2800" i="1" dirty="0" err="1" smtClean="0"/>
              <a:t>forensic</a:t>
            </a:r>
            <a:r>
              <a:rPr lang="de-DE" sz="2800" i="1" dirty="0" smtClean="0"/>
              <a:t>) expert in </a:t>
            </a:r>
            <a:r>
              <a:rPr lang="de-DE" sz="2800" i="1" dirty="0" err="1" smtClean="0"/>
              <a:t>the</a:t>
            </a:r>
            <a:r>
              <a:rPr lang="de-DE" sz="2800" i="1" dirty="0" smtClean="0"/>
              <a:t> </a:t>
            </a:r>
            <a:r>
              <a:rPr lang="de-DE" sz="2800" i="1" dirty="0" err="1" smtClean="0"/>
              <a:t>interpretation</a:t>
            </a:r>
            <a:r>
              <a:rPr lang="de-DE" sz="2800" i="1" dirty="0" smtClean="0"/>
              <a:t> </a:t>
            </a:r>
            <a:r>
              <a:rPr lang="de-DE" sz="2800" i="1" dirty="0" err="1" smtClean="0"/>
              <a:t>of</a:t>
            </a:r>
            <a:r>
              <a:rPr lang="de-DE" sz="2800" i="1" dirty="0" smtClean="0"/>
              <a:t> </a:t>
            </a:r>
            <a:r>
              <a:rPr lang="de-DE" sz="2800" i="1" dirty="0" err="1" smtClean="0"/>
              <a:t>findings</a:t>
            </a:r>
            <a:r>
              <a:rPr lang="de-DE" sz="2800" i="1" dirty="0" smtClean="0"/>
              <a:t>. </a:t>
            </a:r>
            <a:r>
              <a:rPr lang="de-DE" sz="2800" i="1" dirty="0" err="1" smtClean="0"/>
              <a:t>Conclusions</a:t>
            </a:r>
            <a:r>
              <a:rPr lang="de-DE" sz="2800" i="1" dirty="0" smtClean="0"/>
              <a:t> </a:t>
            </a:r>
            <a:r>
              <a:rPr lang="de-DE" sz="2800" i="1" dirty="0" err="1" smtClean="0"/>
              <a:t>might</a:t>
            </a:r>
            <a:r>
              <a:rPr lang="de-DE" sz="2800" i="1" dirty="0" smtClean="0"/>
              <a:t> </a:t>
            </a:r>
            <a:r>
              <a:rPr lang="de-DE" sz="2800" i="1" dirty="0" err="1" smtClean="0"/>
              <a:t>either</a:t>
            </a:r>
            <a:r>
              <a:rPr lang="de-DE" sz="2800" i="1" dirty="0" smtClean="0"/>
              <a:t> </a:t>
            </a:r>
            <a:r>
              <a:rPr lang="de-DE" sz="2800" i="1" dirty="0" err="1" smtClean="0"/>
              <a:t>be</a:t>
            </a:r>
            <a:r>
              <a:rPr lang="de-DE" sz="2800" i="1" dirty="0" smtClean="0"/>
              <a:t> </a:t>
            </a:r>
            <a:r>
              <a:rPr lang="de-DE" sz="2800" i="1" dirty="0" err="1" smtClean="0"/>
              <a:t>expected</a:t>
            </a:r>
            <a:r>
              <a:rPr lang="de-DE" sz="2800" i="1" dirty="0" smtClean="0"/>
              <a:t> </a:t>
            </a:r>
            <a:r>
              <a:rPr lang="de-DE" sz="2800" i="1" dirty="0" err="1" smtClean="0"/>
              <a:t>or</a:t>
            </a:r>
            <a:r>
              <a:rPr lang="de-DE" sz="2800" i="1" dirty="0" smtClean="0"/>
              <a:t> </a:t>
            </a:r>
            <a:r>
              <a:rPr lang="de-DE" sz="2800" i="1" dirty="0" err="1" smtClean="0"/>
              <a:t>discouraged</a:t>
            </a:r>
            <a:r>
              <a:rPr lang="de-DE" sz="2800" i="1" dirty="0" smtClean="0"/>
              <a:t> </a:t>
            </a:r>
            <a:r>
              <a:rPr lang="de-DE" sz="2800" i="1" dirty="0" err="1" smtClean="0"/>
              <a:t>by</a:t>
            </a:r>
            <a:r>
              <a:rPr lang="de-DE" sz="2800" i="1" dirty="0" smtClean="0"/>
              <a:t> </a:t>
            </a:r>
            <a:r>
              <a:rPr lang="de-DE" sz="2800" i="1" dirty="0" err="1" smtClean="0"/>
              <a:t>local</a:t>
            </a:r>
            <a:r>
              <a:rPr lang="de-DE" sz="2800" i="1" dirty="0" smtClean="0"/>
              <a:t> </a:t>
            </a:r>
            <a:r>
              <a:rPr lang="de-DE" sz="2800" i="1" dirty="0" err="1" smtClean="0"/>
              <a:t>courts</a:t>
            </a:r>
            <a:r>
              <a:rPr lang="de-DE" sz="2800" i="1" dirty="0" smtClean="0"/>
              <a:t>. This </a:t>
            </a:r>
            <a:r>
              <a:rPr lang="de-DE" sz="2800" i="1" dirty="0" err="1" smtClean="0"/>
              <a:t>should</a:t>
            </a:r>
            <a:r>
              <a:rPr lang="de-DE" sz="2800" i="1" dirty="0" smtClean="0"/>
              <a:t> </a:t>
            </a:r>
            <a:r>
              <a:rPr lang="de-DE" sz="2800" i="1" dirty="0" err="1" smtClean="0"/>
              <a:t>be</a:t>
            </a:r>
            <a:r>
              <a:rPr lang="de-DE" sz="2800" i="1" dirty="0" smtClean="0"/>
              <a:t> </a:t>
            </a:r>
            <a:r>
              <a:rPr lang="de-DE" sz="2800" i="1" dirty="0" err="1" smtClean="0"/>
              <a:t>addressed</a:t>
            </a:r>
            <a:r>
              <a:rPr lang="de-DE" sz="2800" i="1" dirty="0" smtClean="0"/>
              <a:t> </a:t>
            </a:r>
            <a:r>
              <a:rPr lang="de-DE" sz="2800" i="1" dirty="0" err="1" smtClean="0"/>
              <a:t>by</a:t>
            </a:r>
            <a:r>
              <a:rPr lang="de-DE" sz="2800" i="1" dirty="0" smtClean="0"/>
              <a:t> </a:t>
            </a:r>
            <a:r>
              <a:rPr lang="de-DE" sz="2800" i="1" dirty="0" err="1" smtClean="0"/>
              <a:t>local</a:t>
            </a:r>
            <a:r>
              <a:rPr lang="de-DE" sz="2800" i="1" dirty="0" smtClean="0"/>
              <a:t> IP </a:t>
            </a:r>
            <a:r>
              <a:rPr lang="de-DE" sz="2800" i="1" dirty="0" err="1" smtClean="0"/>
              <a:t>country</a:t>
            </a:r>
            <a:r>
              <a:rPr lang="de-DE" sz="2800" i="1" dirty="0" smtClean="0"/>
              <a:t> </a:t>
            </a:r>
            <a:r>
              <a:rPr lang="de-DE" sz="2800" i="1" dirty="0" err="1" smtClean="0"/>
              <a:t>materials</a:t>
            </a:r>
            <a:r>
              <a:rPr lang="de-DE" sz="2800" i="1" dirty="0" smtClean="0"/>
              <a:t>.</a:t>
            </a:r>
            <a:br>
              <a:rPr lang="de-DE" sz="2800" i="1" dirty="0" smtClean="0"/>
            </a:br>
            <a:r>
              <a:rPr lang="de-DE" sz="2800" i="1" dirty="0" smtClean="0"/>
              <a:t/>
            </a:r>
            <a:br>
              <a:rPr lang="de-DE" sz="2800" i="1" dirty="0" smtClean="0"/>
            </a:br>
            <a:r>
              <a:rPr lang="de-DE" sz="2800" i="1" dirty="0" smtClean="0"/>
              <a:t>This </a:t>
            </a:r>
            <a:r>
              <a:rPr lang="de-DE" sz="2800" i="1" dirty="0" err="1" smtClean="0"/>
              <a:t>applies</a:t>
            </a:r>
            <a:r>
              <a:rPr lang="de-DE" sz="2800" i="1" dirty="0" smtClean="0"/>
              <a:t> also </a:t>
            </a:r>
            <a:r>
              <a:rPr lang="de-DE" sz="2800" i="1" dirty="0" err="1" smtClean="0"/>
              <a:t>to</a:t>
            </a:r>
            <a:r>
              <a:rPr lang="de-DE" sz="2800" i="1" dirty="0" smtClean="0"/>
              <a:t> </a:t>
            </a:r>
            <a:r>
              <a:rPr lang="de-DE" sz="2800" i="1" dirty="0" err="1" smtClean="0"/>
              <a:t>common</a:t>
            </a:r>
            <a:r>
              <a:rPr lang="de-DE" sz="2800" i="1" dirty="0" smtClean="0"/>
              <a:t> </a:t>
            </a:r>
            <a:r>
              <a:rPr lang="de-DE" sz="2800" i="1" dirty="0" err="1" smtClean="0"/>
              <a:t>formulation</a:t>
            </a:r>
            <a:r>
              <a:rPr lang="de-DE" sz="2800" i="1" dirty="0" smtClean="0"/>
              <a:t> </a:t>
            </a:r>
            <a:r>
              <a:rPr lang="de-DE" sz="2800" i="1" dirty="0" err="1" smtClean="0"/>
              <a:t>of</a:t>
            </a:r>
            <a:r>
              <a:rPr lang="de-DE" sz="2800" i="1" dirty="0" smtClean="0"/>
              <a:t> </a:t>
            </a:r>
            <a:r>
              <a:rPr lang="de-DE" sz="2800" i="1" dirty="0" err="1" smtClean="0"/>
              <a:t>results</a:t>
            </a:r>
            <a:r>
              <a:rPr lang="de-DE" sz="2800" i="1" dirty="0" smtClean="0"/>
              <a:t> (</a:t>
            </a:r>
            <a:r>
              <a:rPr lang="de-DE" sz="2800" i="1" dirty="0" err="1" smtClean="0"/>
              <a:t>like</a:t>
            </a:r>
            <a:r>
              <a:rPr lang="de-DE" sz="2800" i="1" dirty="0" smtClean="0"/>
              <a:t> (</a:t>
            </a:r>
            <a:r>
              <a:rPr lang="de-DE" sz="2800" i="1" dirty="0" err="1" smtClean="0"/>
              <a:t>is</a:t>
            </a:r>
            <a:r>
              <a:rPr lang="de-DE" sz="2800" i="1" dirty="0" smtClean="0"/>
              <a:t> </a:t>
            </a:r>
            <a:r>
              <a:rPr lang="de-DE" sz="2800" i="1" dirty="0" err="1" smtClean="0"/>
              <a:t>highly</a:t>
            </a:r>
            <a:r>
              <a:rPr lang="de-DE" sz="2800" i="1" dirty="0" smtClean="0"/>
              <a:t> </a:t>
            </a:r>
            <a:r>
              <a:rPr lang="de-DE" sz="2800" i="1" dirty="0" err="1" smtClean="0"/>
              <a:t>consistent</a:t>
            </a:r>
            <a:r>
              <a:rPr lang="de-DE" sz="2800" i="1" dirty="0" smtClean="0"/>
              <a:t> </a:t>
            </a:r>
            <a:r>
              <a:rPr lang="de-DE" sz="2800" i="1" dirty="0" err="1" smtClean="0"/>
              <a:t>with</a:t>
            </a:r>
            <a:r>
              <a:rPr lang="de-DE" sz="2800" i="1" dirty="0" smtClean="0"/>
              <a:t> ..)).  </a:t>
            </a:r>
            <a:br>
              <a:rPr lang="de-DE" sz="2800" i="1" dirty="0" smtClean="0"/>
            </a:br>
            <a:endParaRPr lang="de-DE" sz="2800" i="1" dirty="0" smtClean="0"/>
          </a:p>
          <a:p>
            <a:pPr marL="0"/>
            <a:endParaRPr lang="de-DE" sz="2800" dirty="0" smtClean="0"/>
          </a:p>
          <a:p>
            <a:pPr marL="0"/>
            <a:endParaRPr lang="de-DE" sz="2800" dirty="0" smtClean="0"/>
          </a:p>
          <a:p>
            <a:pPr marL="0"/>
            <a:endParaRPr lang="de-DE" sz="2800" dirty="0" smtClean="0"/>
          </a:p>
        </p:txBody>
      </p:sp>
      <p:pic>
        <p:nvPicPr>
          <p:cNvPr id="4"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412776"/>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itle 1"/>
          <p:cNvSpPr>
            <a:spLocks noGrp="1"/>
          </p:cNvSpPr>
          <p:nvPr>
            <p:ph type="title"/>
          </p:nvPr>
        </p:nvSpPr>
        <p:spPr/>
        <p:txBody>
          <a:bodyPr/>
          <a:lstStyle/>
          <a:p>
            <a:r>
              <a:rPr lang="de-DE" sz="2400" dirty="0" smtClean="0"/>
              <a:t>C. 3. </a:t>
            </a:r>
            <a:r>
              <a:rPr lang="de-DE" sz="2400" dirty="0"/>
              <a:t>C</a:t>
            </a:r>
            <a:r>
              <a:rPr lang="de-DE" sz="2400" dirty="0" smtClean="0"/>
              <a:t>omponents of the psychological psychiatric evaluation</a:t>
            </a:r>
          </a:p>
        </p:txBody>
      </p:sp>
      <p:sp>
        <p:nvSpPr>
          <p:cNvPr id="313346" name="Content Placeholder 2"/>
          <p:cNvSpPr>
            <a:spLocks noGrp="1"/>
          </p:cNvSpPr>
          <p:nvPr>
            <p:ph idx="1"/>
          </p:nvPr>
        </p:nvSpPr>
        <p:spPr>
          <a:xfrm>
            <a:off x="468313" y="1341438"/>
            <a:ext cx="8228012" cy="4999037"/>
          </a:xfrm>
        </p:spPr>
        <p:txBody>
          <a:bodyPr/>
          <a:lstStyle/>
          <a:p>
            <a:r>
              <a:rPr lang="de-DE" dirty="0" smtClean="0"/>
              <a:t>Recommendations:</a:t>
            </a:r>
            <a:br>
              <a:rPr lang="de-DE" dirty="0" smtClean="0"/>
            </a:br>
            <a:endParaRPr lang="de-DE" dirty="0" smtClean="0"/>
          </a:p>
          <a:p>
            <a:r>
              <a:rPr lang="de-DE" dirty="0" smtClean="0"/>
              <a:t>.. depend on results, and the examination setting. </a:t>
            </a:r>
            <a:br>
              <a:rPr lang="de-DE" dirty="0" smtClean="0"/>
            </a:br>
            <a:endParaRPr lang="de-DE" dirty="0" smtClean="0"/>
          </a:p>
          <a:p>
            <a:r>
              <a:rPr lang="de-DE" dirty="0" smtClean="0"/>
              <a:t>Examples: report immediate treatment needs (as for suicidality), need of further assessment, and long term treatment or support needs (such as protection). </a:t>
            </a:r>
            <a:br>
              <a:rPr lang="de-DE" dirty="0" smtClean="0"/>
            </a:br>
            <a:endParaRPr lang="de-DE" dirty="0" smtClean="0"/>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de-DE" sz="3600" smtClean="0"/>
              <a:t>Importance of mental health sequels </a:t>
            </a:r>
          </a:p>
        </p:txBody>
      </p:sp>
      <p:sp>
        <p:nvSpPr>
          <p:cNvPr id="237570" name="Content Placeholder 2"/>
          <p:cNvSpPr>
            <a:spLocks noGrp="1"/>
          </p:cNvSpPr>
          <p:nvPr>
            <p:ph idx="1"/>
          </p:nvPr>
        </p:nvSpPr>
        <p:spPr>
          <a:xfrm>
            <a:off x="539750" y="1341438"/>
            <a:ext cx="8228013" cy="4999037"/>
          </a:xfrm>
        </p:spPr>
        <p:txBody>
          <a:bodyPr/>
          <a:lstStyle/>
          <a:p>
            <a:pPr marL="457200" indent="-457200">
              <a:buFont typeface="Arial" charset="0"/>
              <a:buChar char="•"/>
            </a:pPr>
            <a:r>
              <a:rPr lang="de-DE" sz="2800" smtClean="0"/>
              <a:t>Frequent</a:t>
            </a:r>
          </a:p>
          <a:p>
            <a:pPr marL="457200" indent="-457200">
              <a:buFont typeface="Arial" charset="0"/>
              <a:buChar char="•"/>
            </a:pPr>
            <a:r>
              <a:rPr lang="de-DE" sz="2800" smtClean="0"/>
              <a:t>Often long lasting, persisting after physical traces have vanished</a:t>
            </a:r>
          </a:p>
          <a:p>
            <a:pPr marL="457200" indent="-457200">
              <a:buFont typeface="Arial" charset="0"/>
              <a:buChar char="•"/>
            </a:pPr>
            <a:r>
              <a:rPr lang="de-DE" sz="2800" smtClean="0"/>
              <a:t>Physical scars often avoided by torturers</a:t>
            </a:r>
          </a:p>
          <a:p>
            <a:pPr marL="457200" indent="-457200">
              <a:buFont typeface="Arial" charset="0"/>
              <a:buChar char="•"/>
            </a:pPr>
            <a:r>
              <a:rPr lang="de-DE" sz="2800" smtClean="0"/>
              <a:t>Severe long term impact</a:t>
            </a:r>
          </a:p>
          <a:p>
            <a:pPr marL="457200" indent="-457200">
              <a:buFont typeface="Arial" charset="0"/>
              <a:buChar char="•"/>
            </a:pPr>
            <a:r>
              <a:rPr lang="de-DE" sz="2800" smtClean="0"/>
              <a:t>Interact with memory</a:t>
            </a:r>
          </a:p>
          <a:p>
            <a:pPr marL="457200" indent="-457200">
              <a:buFont typeface="Arial" charset="0"/>
              <a:buChar char="•"/>
            </a:pPr>
            <a:r>
              <a:rPr lang="de-DE" sz="2800" smtClean="0"/>
              <a:t>Might limit capacity to participate in legal procedures such as by underreporting or apparent contradictions</a:t>
            </a:r>
          </a:p>
          <a:p>
            <a:pPr marL="457200" indent="-457200">
              <a:buFont typeface="Arial" charset="0"/>
              <a:buChar char="•"/>
            </a:pPr>
            <a:endParaRPr lang="de-DE" sz="2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4. neuropsychological  assessment</a:t>
            </a:r>
            <a:endParaRPr lang="de-DE" sz="2400" dirty="0"/>
          </a:p>
        </p:txBody>
      </p:sp>
      <p:sp>
        <p:nvSpPr>
          <p:cNvPr id="315394"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3"/>
          <p:cNvSpPr>
            <a:spLocks noGrp="1"/>
          </p:cNvSpPr>
          <p:nvPr>
            <p:ph type="title"/>
          </p:nvPr>
        </p:nvSpPr>
        <p:spPr/>
        <p:txBody>
          <a:bodyPr/>
          <a:lstStyle/>
          <a:p>
            <a:r>
              <a:rPr lang="de-DE" sz="3600" dirty="0" smtClean="0"/>
              <a:t>C. 4. </a:t>
            </a:r>
            <a:r>
              <a:rPr lang="de-DE" sz="3600" dirty="0"/>
              <a:t>N</a:t>
            </a:r>
            <a:r>
              <a:rPr lang="de-DE" sz="3600" dirty="0" smtClean="0"/>
              <a:t>europsychological  assessment</a:t>
            </a:r>
          </a:p>
        </p:txBody>
      </p:sp>
      <p:sp>
        <p:nvSpPr>
          <p:cNvPr id="5" name="Content Placeholder 4"/>
          <p:cNvSpPr>
            <a:spLocks noGrp="1"/>
          </p:cNvSpPr>
          <p:nvPr>
            <p:ph idx="1"/>
          </p:nvPr>
        </p:nvSpPr>
        <p:spPr/>
        <p:txBody>
          <a:bodyPr/>
          <a:lstStyle/>
          <a:p>
            <a:pPr>
              <a:spcBef>
                <a:spcPts val="600"/>
              </a:spcBef>
              <a:spcAft>
                <a:spcPts val="1200"/>
              </a:spcAft>
              <a:defRPr/>
            </a:pPr>
            <a:r>
              <a:rPr lang="de-DE" sz="2800" b="1" dirty="0" smtClean="0"/>
              <a:t>Key </a:t>
            </a:r>
            <a:r>
              <a:rPr lang="de-DE" sz="2800" b="1" dirty="0" err="1" smtClean="0"/>
              <a:t>issues</a:t>
            </a:r>
            <a:r>
              <a:rPr lang="de-DE" sz="2800" b="1" dirty="0" smtClean="0"/>
              <a:t>:</a:t>
            </a:r>
          </a:p>
          <a:p>
            <a:pPr marL="457200" indent="-457200">
              <a:spcBef>
                <a:spcPts val="600"/>
              </a:spcBef>
              <a:spcAft>
                <a:spcPts val="1200"/>
              </a:spcAft>
              <a:buFont typeface="Arial" pitchFamily="34" charset="0"/>
              <a:buChar char="•"/>
              <a:defRPr/>
            </a:pPr>
            <a:r>
              <a:rPr lang="de-DE" sz="2800" dirty="0" smtClean="0"/>
              <a:t>Neuropsychological </a:t>
            </a:r>
            <a:r>
              <a:rPr lang="de-DE" sz="2800" dirty="0" err="1" smtClean="0"/>
              <a:t>testing</a:t>
            </a:r>
            <a:r>
              <a:rPr lang="de-DE" sz="2800" dirty="0" smtClean="0"/>
              <a:t> </a:t>
            </a:r>
            <a:r>
              <a:rPr lang="de-DE" sz="2800" dirty="0" err="1" smtClean="0"/>
              <a:t>can</a:t>
            </a:r>
            <a:r>
              <a:rPr lang="de-DE" sz="2800" dirty="0" smtClean="0"/>
              <a:t> </a:t>
            </a:r>
            <a:r>
              <a:rPr lang="de-DE" sz="2800" dirty="0" err="1" smtClean="0"/>
              <a:t>yield</a:t>
            </a:r>
            <a:r>
              <a:rPr lang="de-DE" sz="2800" dirty="0" smtClean="0"/>
              <a:t> </a:t>
            </a:r>
            <a:r>
              <a:rPr lang="de-DE" sz="2800" dirty="0" err="1" smtClean="0"/>
              <a:t>infomation</a:t>
            </a:r>
            <a:r>
              <a:rPr lang="de-DE" sz="2800" dirty="0" smtClean="0"/>
              <a:t> on </a:t>
            </a:r>
            <a:r>
              <a:rPr lang="de-DE" sz="2800" dirty="0" err="1" smtClean="0"/>
              <a:t>special</a:t>
            </a:r>
            <a:r>
              <a:rPr lang="de-DE" sz="2800" dirty="0" smtClean="0"/>
              <a:t> </a:t>
            </a:r>
            <a:r>
              <a:rPr lang="de-DE" sz="2800" dirty="0" err="1" smtClean="0"/>
              <a:t>questions</a:t>
            </a:r>
            <a:r>
              <a:rPr lang="de-DE" sz="2800" dirty="0" smtClean="0"/>
              <a:t> </a:t>
            </a:r>
            <a:r>
              <a:rPr lang="de-DE" sz="2800" dirty="0" err="1" smtClean="0"/>
              <a:t>like</a:t>
            </a:r>
            <a:r>
              <a:rPr lang="de-DE" sz="2800" dirty="0" smtClean="0"/>
              <a:t> </a:t>
            </a:r>
            <a:r>
              <a:rPr lang="de-DE" sz="2800" dirty="0" err="1" smtClean="0"/>
              <a:t>indicators</a:t>
            </a:r>
            <a:r>
              <a:rPr lang="de-DE" sz="2800" dirty="0" smtClean="0"/>
              <a:t>  </a:t>
            </a:r>
            <a:r>
              <a:rPr lang="de-DE" sz="2800" dirty="0" err="1" smtClean="0"/>
              <a:t>or</a:t>
            </a:r>
            <a:r>
              <a:rPr lang="de-DE" sz="2800" dirty="0" smtClean="0"/>
              <a:t> </a:t>
            </a:r>
            <a:r>
              <a:rPr lang="de-DE" sz="2800" dirty="0" err="1" smtClean="0"/>
              <a:t>degree</a:t>
            </a:r>
            <a:r>
              <a:rPr lang="de-DE" sz="2800" dirty="0" smtClean="0"/>
              <a:t> </a:t>
            </a:r>
            <a:r>
              <a:rPr lang="de-DE" sz="2800" dirty="0" err="1" smtClean="0"/>
              <a:t>of</a:t>
            </a:r>
            <a:r>
              <a:rPr lang="de-DE" sz="2800" dirty="0" smtClean="0"/>
              <a:t> </a:t>
            </a:r>
            <a:r>
              <a:rPr lang="de-DE" sz="2800" dirty="0" err="1" smtClean="0"/>
              <a:t>impairment</a:t>
            </a:r>
            <a:r>
              <a:rPr lang="de-DE" sz="2800" dirty="0" smtClean="0"/>
              <a:t> due </a:t>
            </a:r>
            <a:r>
              <a:rPr lang="de-DE" sz="2800" dirty="0" err="1" smtClean="0"/>
              <a:t>to</a:t>
            </a:r>
            <a:r>
              <a:rPr lang="de-DE" sz="2800" dirty="0" smtClean="0"/>
              <a:t> </a:t>
            </a:r>
            <a:r>
              <a:rPr lang="de-DE" sz="2800" dirty="0" err="1" smtClean="0"/>
              <a:t>brain</a:t>
            </a:r>
            <a:r>
              <a:rPr lang="de-DE" sz="2800" dirty="0" smtClean="0"/>
              <a:t> </a:t>
            </a:r>
            <a:r>
              <a:rPr lang="de-DE" sz="2800" dirty="0" err="1" smtClean="0"/>
              <a:t>trauma</a:t>
            </a:r>
            <a:r>
              <a:rPr lang="de-DE" sz="2800" dirty="0" smtClean="0"/>
              <a:t> </a:t>
            </a:r>
            <a:r>
              <a:rPr lang="de-DE" sz="2800" dirty="0" err="1" smtClean="0"/>
              <a:t>through</a:t>
            </a:r>
            <a:r>
              <a:rPr lang="de-DE" sz="2800" dirty="0" smtClean="0"/>
              <a:t> </a:t>
            </a:r>
            <a:r>
              <a:rPr lang="de-DE" sz="2800" dirty="0" err="1" smtClean="0"/>
              <a:t>force</a:t>
            </a:r>
            <a:r>
              <a:rPr lang="de-DE" sz="2800" dirty="0" smtClean="0"/>
              <a:t>, </a:t>
            </a:r>
            <a:r>
              <a:rPr lang="de-DE" sz="2800" dirty="0" err="1" smtClean="0"/>
              <a:t>hypoxia</a:t>
            </a:r>
            <a:r>
              <a:rPr lang="de-DE" sz="2800" dirty="0" smtClean="0"/>
              <a:t> (</a:t>
            </a:r>
            <a:r>
              <a:rPr lang="de-DE" sz="2800" dirty="0" err="1" smtClean="0"/>
              <a:t>oxygendeprivation</a:t>
            </a:r>
            <a:r>
              <a:rPr lang="de-DE" sz="2800" dirty="0" smtClean="0"/>
              <a:t>), </a:t>
            </a:r>
            <a:r>
              <a:rPr lang="de-DE" sz="2800" dirty="0" err="1" smtClean="0"/>
              <a:t>or</a:t>
            </a:r>
            <a:r>
              <a:rPr lang="de-DE" sz="2800" dirty="0" smtClean="0"/>
              <a:t> </a:t>
            </a:r>
            <a:r>
              <a:rPr lang="de-DE" sz="2800" dirty="0" err="1" smtClean="0"/>
              <a:t>toxic</a:t>
            </a:r>
            <a:r>
              <a:rPr lang="de-DE" sz="2800" dirty="0" smtClean="0"/>
              <a:t> </a:t>
            </a:r>
            <a:r>
              <a:rPr lang="de-DE" sz="2800" dirty="0" err="1" smtClean="0"/>
              <a:t>substances</a:t>
            </a:r>
            <a:r>
              <a:rPr lang="de-DE" sz="2800" dirty="0" smtClean="0"/>
              <a:t>.</a:t>
            </a:r>
          </a:p>
          <a:p>
            <a:pPr marL="457200" indent="-457200">
              <a:spcBef>
                <a:spcPts val="600"/>
              </a:spcBef>
              <a:spcAft>
                <a:spcPts val="1200"/>
              </a:spcAft>
              <a:buFont typeface="Arial" pitchFamily="34" charset="0"/>
              <a:buChar char="•"/>
              <a:defRPr/>
            </a:pPr>
            <a:r>
              <a:rPr lang="de-DE" sz="2800" dirty="0" err="1" smtClean="0"/>
              <a:t>It</a:t>
            </a:r>
            <a:r>
              <a:rPr lang="de-DE" sz="2800" dirty="0" smtClean="0"/>
              <a:t> cannot exclude brain trauma as impairment can be mild or not recognised by a test due to the unspecific nature of many injuries. </a:t>
            </a:r>
            <a:endParaRPr lang="de-DE" sz="2800" dirty="0"/>
          </a:p>
          <a:p>
            <a:pPr>
              <a:spcBef>
                <a:spcPts val="600"/>
              </a:spcBef>
              <a:spcAft>
                <a:spcPts val="1200"/>
              </a:spcAft>
              <a:defRPr/>
            </a:pPr>
            <a:endParaRPr lang="de-DE"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3"/>
          <p:cNvSpPr>
            <a:spLocks noGrp="1"/>
          </p:cNvSpPr>
          <p:nvPr>
            <p:ph type="title"/>
          </p:nvPr>
        </p:nvSpPr>
        <p:spPr/>
        <p:txBody>
          <a:bodyPr/>
          <a:lstStyle/>
          <a:p>
            <a:r>
              <a:rPr lang="de-DE" sz="3600" dirty="0" smtClean="0"/>
              <a:t>C. 4. </a:t>
            </a:r>
            <a:r>
              <a:rPr lang="de-DE" sz="3600" dirty="0"/>
              <a:t>N</a:t>
            </a:r>
            <a:r>
              <a:rPr lang="de-DE" sz="3600" dirty="0" smtClean="0"/>
              <a:t>europsychological  assessment</a:t>
            </a:r>
          </a:p>
        </p:txBody>
      </p:sp>
      <p:sp>
        <p:nvSpPr>
          <p:cNvPr id="5" name="Content Placeholder 4"/>
          <p:cNvSpPr>
            <a:spLocks noGrp="1"/>
          </p:cNvSpPr>
          <p:nvPr>
            <p:ph idx="1"/>
          </p:nvPr>
        </p:nvSpPr>
        <p:spPr>
          <a:xfrm>
            <a:off x="468313" y="1341438"/>
            <a:ext cx="8228012" cy="4999037"/>
          </a:xfrm>
        </p:spPr>
        <p:txBody>
          <a:bodyPr/>
          <a:lstStyle/>
          <a:p>
            <a:pPr marL="457200" indent="-457200">
              <a:spcBef>
                <a:spcPts val="600"/>
              </a:spcBef>
              <a:spcAft>
                <a:spcPts val="1200"/>
              </a:spcAft>
              <a:buFont typeface="Arial" pitchFamily="34" charset="0"/>
              <a:buChar char="•"/>
              <a:defRPr/>
            </a:pPr>
            <a:r>
              <a:rPr lang="de-DE" sz="2800" dirty="0" smtClean="0"/>
              <a:t>To </a:t>
            </a:r>
            <a:r>
              <a:rPr lang="de-DE" sz="2800" dirty="0"/>
              <a:t>a considerable part dependent on </a:t>
            </a:r>
            <a:r>
              <a:rPr lang="de-DE" sz="2800" dirty="0" smtClean="0"/>
              <a:t>language, though non-verbal tests or neurophysiological tests with „simple to follow“ instructions are available in some areas. </a:t>
            </a:r>
          </a:p>
          <a:p>
            <a:pPr marL="457200" indent="-457200">
              <a:spcBef>
                <a:spcPts val="600"/>
              </a:spcBef>
              <a:spcAft>
                <a:spcPts val="1200"/>
              </a:spcAft>
              <a:buFont typeface="Arial" pitchFamily="34" charset="0"/>
              <a:buChar char="•"/>
              <a:defRPr/>
            </a:pPr>
            <a:r>
              <a:rPr lang="de-DE" sz="2800" dirty="0" smtClean="0"/>
              <a:t>Similar as in psychiatric diagnostic assessment for depression or PTSD, some tests are also culture dependent and need special culture-based validation.  </a:t>
            </a:r>
            <a:endParaRPr lang="de-DE" sz="2800" dirty="0"/>
          </a:p>
          <a:p>
            <a:pPr>
              <a:spcBef>
                <a:spcPts val="600"/>
              </a:spcBef>
              <a:spcAft>
                <a:spcPts val="1200"/>
              </a:spcAft>
              <a:defRPr/>
            </a:pPr>
            <a:endParaRPr lang="de-DE" sz="2800" dirty="0"/>
          </a:p>
        </p:txBody>
      </p:sp>
      <p:pic>
        <p:nvPicPr>
          <p:cNvPr id="4"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50912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3"/>
          <p:cNvSpPr>
            <a:spLocks noGrp="1"/>
          </p:cNvSpPr>
          <p:nvPr>
            <p:ph type="title"/>
          </p:nvPr>
        </p:nvSpPr>
        <p:spPr/>
        <p:txBody>
          <a:bodyPr/>
          <a:lstStyle/>
          <a:p>
            <a:r>
              <a:rPr lang="de-DE" sz="3600" dirty="0" smtClean="0"/>
              <a:t>C. 4. </a:t>
            </a:r>
            <a:r>
              <a:rPr lang="de-DE" sz="3600" dirty="0"/>
              <a:t>N</a:t>
            </a:r>
            <a:r>
              <a:rPr lang="de-DE" sz="3600" dirty="0" smtClean="0"/>
              <a:t>europsychological assessment</a:t>
            </a:r>
          </a:p>
        </p:txBody>
      </p:sp>
      <p:sp>
        <p:nvSpPr>
          <p:cNvPr id="321538"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de-DE" dirty="0" smtClean="0"/>
              <a:t>Clinical- especially PTSD diagnosis - is usually reached not immediately through neuropsychological testing, but through clinical diagnostics </a:t>
            </a:r>
            <a:r>
              <a:rPr lang="de-DE" dirty="0" err="1" smtClean="0"/>
              <a:t>and</a:t>
            </a:r>
            <a:r>
              <a:rPr lang="de-DE" dirty="0" smtClean="0"/>
              <a:t> </a:t>
            </a:r>
            <a:r>
              <a:rPr lang="de-DE" dirty="0" err="1" smtClean="0"/>
              <a:t>interviews</a:t>
            </a:r>
            <a:r>
              <a:rPr lang="de-DE" dirty="0" smtClean="0"/>
              <a:t>. </a:t>
            </a:r>
            <a:endParaRPr lang="de-DE" dirty="0"/>
          </a:p>
          <a:p>
            <a:pPr marL="114300" indent="-457200">
              <a:spcBef>
                <a:spcPts val="600"/>
              </a:spcBef>
              <a:spcAft>
                <a:spcPts val="1200"/>
              </a:spcAft>
              <a:buFont typeface="Arial" pitchFamily="34" charset="0"/>
              <a:buChar char="•"/>
            </a:pPr>
            <a:r>
              <a:rPr lang="de-DE" dirty="0" smtClean="0"/>
              <a:t>that can be supported by psychological testing, though some aspects like the startle response (a reaction to sudden noise) or impairment of concentration can be quantified through neuropsychological assessment. </a:t>
            </a:r>
          </a:p>
          <a:p>
            <a:pPr>
              <a:spcBef>
                <a:spcPts val="600"/>
              </a:spcBef>
              <a:spcAft>
                <a:spcPts val="1200"/>
              </a:spcAft>
            </a:pPr>
            <a:endParaRPr lang="de-DE" dirty="0" smtClean="0"/>
          </a:p>
          <a:p>
            <a:pPr>
              <a:spcBef>
                <a:spcPts val="600"/>
              </a:spcBef>
              <a:spcAft>
                <a:spcPts val="1200"/>
              </a:spcAft>
            </a:pPr>
            <a:endParaRPr lang="de-DE"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itle 3"/>
          <p:cNvSpPr>
            <a:spLocks noGrp="1"/>
          </p:cNvSpPr>
          <p:nvPr>
            <p:ph type="title"/>
          </p:nvPr>
        </p:nvSpPr>
        <p:spPr/>
        <p:txBody>
          <a:bodyPr/>
          <a:lstStyle/>
          <a:p>
            <a:r>
              <a:rPr lang="de-DE" sz="3600" smtClean="0"/>
              <a:t>C. 4. neuropsychological  assessment</a:t>
            </a:r>
          </a:p>
        </p:txBody>
      </p:sp>
      <p:sp>
        <p:nvSpPr>
          <p:cNvPr id="323586" name="Content Placeholder 4"/>
          <p:cNvSpPr>
            <a:spLocks noGrp="1"/>
          </p:cNvSpPr>
          <p:nvPr>
            <p:ph idx="1"/>
          </p:nvPr>
        </p:nvSpPr>
        <p:spPr/>
        <p:txBody>
          <a:bodyPr/>
          <a:lstStyle/>
          <a:p>
            <a:pPr marL="0"/>
            <a:endParaRPr lang="de-DE" dirty="0" smtClean="0"/>
          </a:p>
          <a:p>
            <a:pPr marL="0"/>
            <a:r>
              <a:rPr lang="de-DE" dirty="0" smtClean="0"/>
              <a:t>The IP </a:t>
            </a:r>
            <a:r>
              <a:rPr lang="de-DE" dirty="0" err="1" smtClean="0"/>
              <a:t>underlines</a:t>
            </a:r>
            <a:r>
              <a:rPr lang="de-DE" dirty="0" smtClean="0"/>
              <a:t> </a:t>
            </a:r>
            <a:r>
              <a:rPr lang="de-DE" dirty="0" err="1" smtClean="0"/>
              <a:t>that</a:t>
            </a:r>
            <a:r>
              <a:rPr lang="de-DE" dirty="0" smtClean="0"/>
              <a:t> </a:t>
            </a:r>
            <a:r>
              <a:rPr lang="de-DE" dirty="0" err="1" smtClean="0"/>
              <a:t>special</a:t>
            </a:r>
            <a:r>
              <a:rPr lang="de-DE" dirty="0" smtClean="0"/>
              <a:t> </a:t>
            </a:r>
            <a:r>
              <a:rPr lang="de-DE" dirty="0" err="1" smtClean="0"/>
              <a:t>care</a:t>
            </a:r>
            <a:r>
              <a:rPr lang="de-DE" dirty="0" smtClean="0"/>
              <a:t> must </a:t>
            </a:r>
            <a:r>
              <a:rPr lang="de-DE" dirty="0" err="1" smtClean="0"/>
              <a:t>be</a:t>
            </a:r>
            <a:r>
              <a:rPr lang="de-DE" dirty="0" smtClean="0"/>
              <a:t> </a:t>
            </a:r>
            <a:r>
              <a:rPr lang="de-DE" dirty="0" err="1" smtClean="0"/>
              <a:t>taken</a:t>
            </a:r>
            <a:r>
              <a:rPr lang="de-DE" dirty="0" smtClean="0"/>
              <a:t> </a:t>
            </a:r>
            <a:r>
              <a:rPr lang="de-DE" dirty="0" err="1" smtClean="0"/>
              <a:t>again</a:t>
            </a:r>
            <a:r>
              <a:rPr lang="de-DE" dirty="0" smtClean="0"/>
              <a:t> in </a:t>
            </a:r>
            <a:r>
              <a:rPr lang="de-DE" dirty="0" err="1" smtClean="0"/>
              <a:t>avoding</a:t>
            </a:r>
            <a:r>
              <a:rPr lang="de-DE" dirty="0" smtClean="0"/>
              <a:t> </a:t>
            </a:r>
            <a:r>
              <a:rPr lang="de-DE" dirty="0" err="1" smtClean="0"/>
              <a:t>undue</a:t>
            </a:r>
            <a:r>
              <a:rPr lang="de-DE" dirty="0" smtClean="0"/>
              <a:t> stress </a:t>
            </a:r>
            <a:r>
              <a:rPr lang="de-DE" dirty="0" err="1" smtClean="0"/>
              <a:t>or</a:t>
            </a:r>
            <a:r>
              <a:rPr lang="de-DE" dirty="0" smtClean="0"/>
              <a:t> </a:t>
            </a:r>
            <a:r>
              <a:rPr lang="de-DE" dirty="0" err="1" smtClean="0"/>
              <a:t>retraumatisation</a:t>
            </a:r>
            <a:r>
              <a:rPr lang="de-DE" dirty="0" smtClean="0"/>
              <a:t>.</a:t>
            </a:r>
            <a:br>
              <a:rPr lang="de-DE" dirty="0" smtClean="0"/>
            </a:br>
            <a:endParaRPr lang="de-DE" dirty="0" smtClean="0"/>
          </a:p>
          <a:p>
            <a:pPr marL="0"/>
            <a:r>
              <a:rPr lang="de-DE" dirty="0" err="1" smtClean="0"/>
              <a:t>Example</a:t>
            </a:r>
            <a:r>
              <a:rPr lang="de-DE" dirty="0" smtClean="0"/>
              <a:t>: </a:t>
            </a:r>
            <a:r>
              <a:rPr lang="de-DE" dirty="0" err="1" smtClean="0"/>
              <a:t>Blindfolding</a:t>
            </a:r>
            <a:r>
              <a:rPr lang="de-DE" dirty="0" smtClean="0"/>
              <a:t> in </a:t>
            </a:r>
            <a:r>
              <a:rPr lang="de-DE" dirty="0" err="1" smtClean="0"/>
              <a:t>some</a:t>
            </a:r>
            <a:r>
              <a:rPr lang="de-DE" dirty="0" smtClean="0"/>
              <a:t> </a:t>
            </a:r>
            <a:r>
              <a:rPr lang="de-DE" dirty="0" err="1" smtClean="0"/>
              <a:t>tests</a:t>
            </a:r>
            <a:r>
              <a:rPr lang="de-DE" dirty="0" smtClean="0"/>
              <a:t>, </a:t>
            </a:r>
            <a:r>
              <a:rPr lang="de-DE" dirty="0" err="1" smtClean="0"/>
              <a:t>feeling</a:t>
            </a:r>
            <a:r>
              <a:rPr lang="de-DE" dirty="0" smtClean="0"/>
              <a:t> </a:t>
            </a:r>
            <a:r>
              <a:rPr lang="de-DE" dirty="0" err="1" smtClean="0"/>
              <a:t>overwhelmed</a:t>
            </a:r>
            <a:r>
              <a:rPr lang="de-DE" dirty="0" smtClean="0"/>
              <a:t> </a:t>
            </a:r>
            <a:r>
              <a:rPr lang="de-DE" dirty="0" err="1" smtClean="0"/>
              <a:t>by</a:t>
            </a:r>
            <a:r>
              <a:rPr lang="de-DE" dirty="0" smtClean="0"/>
              <a:t> </a:t>
            </a:r>
            <a:r>
              <a:rPr lang="de-DE" dirty="0" err="1" smtClean="0"/>
              <a:t>questioning</a:t>
            </a:r>
            <a:r>
              <a:rPr lang="de-DE" dirty="0" smtClean="0"/>
              <a:t>, </a:t>
            </a:r>
            <a:r>
              <a:rPr lang="de-DE" dirty="0" err="1" smtClean="0"/>
              <a:t>sensors</a:t>
            </a:r>
            <a:r>
              <a:rPr lang="de-DE" dirty="0" smtClean="0"/>
              <a:t> </a:t>
            </a:r>
            <a:r>
              <a:rPr lang="de-DE" dirty="0" err="1" smtClean="0"/>
              <a:t>reminding</a:t>
            </a:r>
            <a:r>
              <a:rPr lang="de-DE" dirty="0" smtClean="0"/>
              <a:t> </a:t>
            </a:r>
            <a:r>
              <a:rPr lang="de-DE" dirty="0" err="1" smtClean="0"/>
              <a:t>the</a:t>
            </a:r>
            <a:r>
              <a:rPr lang="de-DE" dirty="0" smtClean="0"/>
              <a:t> </a:t>
            </a:r>
            <a:r>
              <a:rPr lang="de-DE" dirty="0" err="1" smtClean="0"/>
              <a:t>survivor</a:t>
            </a:r>
            <a:r>
              <a:rPr lang="de-DE" dirty="0" smtClean="0"/>
              <a:t> </a:t>
            </a:r>
            <a:r>
              <a:rPr lang="de-DE" dirty="0" err="1" smtClean="0"/>
              <a:t>of</a:t>
            </a:r>
            <a:r>
              <a:rPr lang="de-DE" dirty="0" smtClean="0"/>
              <a:t> </a:t>
            </a:r>
            <a:r>
              <a:rPr lang="de-DE" dirty="0" err="1" smtClean="0"/>
              <a:t>electric</a:t>
            </a:r>
            <a:r>
              <a:rPr lang="de-DE" dirty="0" smtClean="0"/>
              <a:t> </a:t>
            </a:r>
            <a:r>
              <a:rPr lang="de-DE" dirty="0" err="1" smtClean="0"/>
              <a:t>torture</a:t>
            </a:r>
            <a:r>
              <a:rPr lang="de-DE" dirty="0" smtClean="0"/>
              <a:t>, time </a:t>
            </a:r>
            <a:r>
              <a:rPr lang="de-DE" dirty="0" err="1" smtClean="0"/>
              <a:t>pressure</a:t>
            </a:r>
            <a:r>
              <a:rPr lang="de-DE" dirty="0" smtClean="0"/>
              <a:t>, </a:t>
            </a:r>
            <a:r>
              <a:rPr lang="de-DE" dirty="0" err="1" smtClean="0"/>
              <a:t>closed</a:t>
            </a:r>
            <a:r>
              <a:rPr lang="de-DE" dirty="0" smtClean="0"/>
              <a:t> </a:t>
            </a:r>
            <a:r>
              <a:rPr lang="de-DE" dirty="0" err="1" smtClean="0"/>
              <a:t>spaces</a:t>
            </a:r>
            <a:r>
              <a:rPr lang="de-DE" dirty="0" smtClean="0"/>
              <a:t>.   </a:t>
            </a:r>
          </a:p>
          <a:p>
            <a:pPr marL="0"/>
            <a:endParaRPr lang="de-DE"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3"/>
          <p:cNvSpPr>
            <a:spLocks noGrp="1"/>
          </p:cNvSpPr>
          <p:nvPr>
            <p:ph type="title"/>
          </p:nvPr>
        </p:nvSpPr>
        <p:spPr/>
        <p:txBody>
          <a:bodyPr/>
          <a:lstStyle/>
          <a:p>
            <a:r>
              <a:rPr lang="de-DE" sz="3600" smtClean="0"/>
              <a:t>C. 4. neuropsychological  assessment</a:t>
            </a:r>
          </a:p>
        </p:txBody>
      </p:sp>
      <p:sp>
        <p:nvSpPr>
          <p:cNvPr id="325634" name="Content Placeholder 4"/>
          <p:cNvSpPr>
            <a:spLocks noGrp="1"/>
          </p:cNvSpPr>
          <p:nvPr>
            <p:ph idx="1"/>
          </p:nvPr>
        </p:nvSpPr>
        <p:spPr/>
        <p:txBody>
          <a:bodyPr/>
          <a:lstStyle/>
          <a:p>
            <a:pPr marL="0"/>
            <a:r>
              <a:rPr lang="de-DE" sz="2800" i="1" dirty="0" smtClean="0"/>
              <a:t>A new issue not yet covered in IP is that of developing radioimaging techniques (like functional Magnetic Resonance Imaging) in the psychiatric or neuropsychological assessment. </a:t>
            </a:r>
            <a:br>
              <a:rPr lang="de-DE" sz="2800" i="1" dirty="0" smtClean="0"/>
            </a:br>
            <a:endParaRPr lang="de-DE" sz="2800" i="1" dirty="0" smtClean="0"/>
          </a:p>
          <a:p>
            <a:pPr marL="0"/>
            <a:r>
              <a:rPr lang="de-DE" sz="2800" i="1" dirty="0" err="1" smtClean="0"/>
              <a:t>It</a:t>
            </a:r>
            <a:r>
              <a:rPr lang="de-DE" sz="2800" i="1" dirty="0" smtClean="0"/>
              <a:t> </a:t>
            </a:r>
            <a:r>
              <a:rPr lang="de-DE" sz="2800" i="1" dirty="0" err="1" smtClean="0"/>
              <a:t>is</a:t>
            </a:r>
            <a:r>
              <a:rPr lang="de-DE" sz="2800" i="1" dirty="0" smtClean="0"/>
              <a:t> </a:t>
            </a:r>
            <a:r>
              <a:rPr lang="de-DE" sz="2800" i="1" dirty="0" err="1" smtClean="0"/>
              <a:t>standard</a:t>
            </a:r>
            <a:r>
              <a:rPr lang="de-DE" sz="2800" i="1" dirty="0" smtClean="0"/>
              <a:t> in </a:t>
            </a:r>
            <a:r>
              <a:rPr lang="de-DE" sz="2800" i="1" dirty="0" err="1" smtClean="0"/>
              <a:t>the</a:t>
            </a:r>
            <a:r>
              <a:rPr lang="de-DE" sz="2800" i="1" dirty="0" smtClean="0"/>
              <a:t> </a:t>
            </a:r>
            <a:r>
              <a:rPr lang="de-DE" sz="2800" i="1" dirty="0" err="1" smtClean="0"/>
              <a:t>assessment</a:t>
            </a:r>
            <a:r>
              <a:rPr lang="de-DE" sz="2800" i="1" dirty="0" smtClean="0"/>
              <a:t> </a:t>
            </a:r>
            <a:r>
              <a:rPr lang="de-DE" sz="2800" i="1" dirty="0" err="1" smtClean="0"/>
              <a:t>of</a:t>
            </a:r>
            <a:r>
              <a:rPr lang="de-DE" sz="2800" i="1" dirty="0" smtClean="0"/>
              <a:t> </a:t>
            </a:r>
            <a:r>
              <a:rPr lang="de-DE" sz="2800" i="1" dirty="0" err="1" smtClean="0"/>
              <a:t>brain</a:t>
            </a:r>
            <a:r>
              <a:rPr lang="de-DE" sz="2800" i="1" dirty="0" smtClean="0"/>
              <a:t> </a:t>
            </a:r>
            <a:r>
              <a:rPr lang="de-DE" sz="2800" i="1" dirty="0" err="1" smtClean="0"/>
              <a:t>trauma</a:t>
            </a:r>
            <a:r>
              <a:rPr lang="de-DE" sz="2800" i="1" dirty="0" smtClean="0"/>
              <a:t>, </a:t>
            </a:r>
            <a:r>
              <a:rPr lang="de-DE" sz="2800" i="1" dirty="0" err="1" smtClean="0"/>
              <a:t>though</a:t>
            </a:r>
            <a:r>
              <a:rPr lang="de-DE" sz="2800" i="1" dirty="0" smtClean="0"/>
              <a:t> a negative </a:t>
            </a:r>
            <a:r>
              <a:rPr lang="de-DE" sz="2800" i="1" dirty="0" err="1" smtClean="0"/>
              <a:t>finding</a:t>
            </a:r>
            <a:r>
              <a:rPr lang="de-DE" sz="2800" i="1" dirty="0" smtClean="0"/>
              <a:t> </a:t>
            </a:r>
            <a:r>
              <a:rPr lang="de-DE" sz="2800" i="1" dirty="0" err="1" smtClean="0"/>
              <a:t>cannot</a:t>
            </a:r>
            <a:r>
              <a:rPr lang="de-DE" sz="2800" i="1" dirty="0" smtClean="0"/>
              <a:t> </a:t>
            </a:r>
            <a:r>
              <a:rPr lang="de-DE" sz="2800" i="1" dirty="0" err="1" smtClean="0"/>
              <a:t>disprove</a:t>
            </a:r>
            <a:r>
              <a:rPr lang="de-DE" sz="2800" i="1" dirty="0" smtClean="0"/>
              <a:t> </a:t>
            </a:r>
            <a:r>
              <a:rPr lang="de-DE" sz="2800" i="1" dirty="0" err="1" smtClean="0"/>
              <a:t>brain</a:t>
            </a:r>
            <a:r>
              <a:rPr lang="de-DE" sz="2800" i="1" dirty="0" smtClean="0"/>
              <a:t> </a:t>
            </a:r>
            <a:r>
              <a:rPr lang="de-DE" sz="2800" i="1" dirty="0" err="1" smtClean="0"/>
              <a:t>trauma</a:t>
            </a:r>
            <a:r>
              <a:rPr lang="de-DE" sz="2800" i="1" dirty="0" smtClean="0"/>
              <a:t>. </a:t>
            </a:r>
            <a:br>
              <a:rPr lang="de-DE" sz="2800" i="1" dirty="0" smtClean="0"/>
            </a:br>
            <a:endParaRPr lang="de-DE" sz="2800" i="1" dirty="0" smtClean="0"/>
          </a:p>
          <a:p>
            <a:pPr marL="0"/>
            <a:r>
              <a:rPr lang="de-DE" sz="2800" i="1" dirty="0" err="1" smtClean="0"/>
              <a:t>It</a:t>
            </a:r>
            <a:r>
              <a:rPr lang="de-DE" sz="2800" i="1" dirty="0" smtClean="0"/>
              <a:t> </a:t>
            </a:r>
            <a:r>
              <a:rPr lang="de-DE" sz="2800" i="1" dirty="0" err="1" smtClean="0"/>
              <a:t>is</a:t>
            </a:r>
            <a:r>
              <a:rPr lang="de-DE" sz="2800" i="1" dirty="0" smtClean="0"/>
              <a:t> an </a:t>
            </a:r>
            <a:r>
              <a:rPr lang="de-DE" sz="2800" i="1" dirty="0" err="1" smtClean="0"/>
              <a:t>up-coming</a:t>
            </a:r>
            <a:r>
              <a:rPr lang="de-DE" sz="2800" i="1" dirty="0" smtClean="0"/>
              <a:t> </a:t>
            </a:r>
            <a:r>
              <a:rPr lang="de-DE" sz="2800" i="1" dirty="0" err="1" smtClean="0"/>
              <a:t>strategy</a:t>
            </a:r>
            <a:r>
              <a:rPr lang="de-DE" sz="2800" i="1" dirty="0" smtClean="0"/>
              <a:t> in </a:t>
            </a:r>
            <a:r>
              <a:rPr lang="de-DE" sz="2800" i="1" dirty="0" err="1" smtClean="0"/>
              <a:t>psychiatric</a:t>
            </a:r>
            <a:r>
              <a:rPr lang="de-DE" sz="2800" i="1" dirty="0" smtClean="0"/>
              <a:t> </a:t>
            </a:r>
            <a:r>
              <a:rPr lang="de-DE" sz="2800" i="1" dirty="0" err="1" smtClean="0"/>
              <a:t>disorders</a:t>
            </a:r>
            <a:r>
              <a:rPr lang="de-DE" sz="2800" i="1" dirty="0" smtClean="0"/>
              <a:t>, - but </a:t>
            </a:r>
            <a:r>
              <a:rPr lang="de-DE" sz="2800" i="1" dirty="0" err="1" smtClean="0"/>
              <a:t>cannot</a:t>
            </a:r>
            <a:r>
              <a:rPr lang="de-DE" sz="2800" i="1" dirty="0" smtClean="0"/>
              <a:t> </a:t>
            </a:r>
            <a:r>
              <a:rPr lang="de-DE" sz="2800" i="1" dirty="0" err="1" smtClean="0"/>
              <a:t>be</a:t>
            </a:r>
            <a:r>
              <a:rPr lang="de-DE" sz="2800" i="1" dirty="0" smtClean="0"/>
              <a:t> </a:t>
            </a:r>
            <a:r>
              <a:rPr lang="de-DE" sz="2800" i="1" dirty="0" err="1" smtClean="0"/>
              <a:t>yet</a:t>
            </a:r>
            <a:r>
              <a:rPr lang="de-DE" sz="2800" i="1" dirty="0" smtClean="0"/>
              <a:t> </a:t>
            </a:r>
            <a:r>
              <a:rPr lang="de-DE" sz="2800" i="1" dirty="0" err="1" smtClean="0"/>
              <a:t>recommended</a:t>
            </a:r>
            <a:r>
              <a:rPr lang="de-DE" sz="2800" i="1" dirty="0" smtClean="0"/>
              <a:t> </a:t>
            </a:r>
            <a:r>
              <a:rPr lang="de-DE" sz="2800" i="1" dirty="0" err="1" smtClean="0"/>
              <a:t>as</a:t>
            </a:r>
            <a:r>
              <a:rPr lang="de-DE" sz="2800" i="1" dirty="0" smtClean="0"/>
              <a:t> a </a:t>
            </a:r>
            <a:r>
              <a:rPr lang="de-DE" sz="2800" i="1" dirty="0" err="1" smtClean="0"/>
              <a:t>standard</a:t>
            </a:r>
            <a:r>
              <a:rPr lang="de-DE" sz="2800" i="1" dirty="0" smtClean="0"/>
              <a:t>.</a:t>
            </a:r>
          </a:p>
          <a:p>
            <a:pPr marL="0"/>
            <a:endParaRPr lang="de-DE" sz="2800" i="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5. children and torture</a:t>
            </a:r>
            <a:endParaRPr lang="de-DE" sz="2400" dirty="0"/>
          </a:p>
        </p:txBody>
      </p:sp>
      <p:sp>
        <p:nvSpPr>
          <p:cNvPr id="327682"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3"/>
          <p:cNvSpPr>
            <a:spLocks noGrp="1"/>
          </p:cNvSpPr>
          <p:nvPr>
            <p:ph type="title"/>
          </p:nvPr>
        </p:nvSpPr>
        <p:spPr/>
        <p:txBody>
          <a:bodyPr/>
          <a:lstStyle/>
          <a:p>
            <a:r>
              <a:rPr lang="de-DE" dirty="0" smtClean="0"/>
              <a:t>C. 5. </a:t>
            </a:r>
            <a:r>
              <a:rPr lang="de-DE" dirty="0"/>
              <a:t>C</a:t>
            </a:r>
            <a:r>
              <a:rPr lang="de-DE" dirty="0" smtClean="0"/>
              <a:t>hildren and torture</a:t>
            </a:r>
          </a:p>
        </p:txBody>
      </p:sp>
      <p:sp>
        <p:nvSpPr>
          <p:cNvPr id="329730"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de-DE" dirty="0" smtClean="0"/>
              <a:t>Special </a:t>
            </a:r>
            <a:r>
              <a:rPr lang="de-DE" dirty="0" err="1" smtClean="0"/>
              <a:t>care</a:t>
            </a:r>
            <a:r>
              <a:rPr lang="de-DE" dirty="0" smtClean="0"/>
              <a:t> must </a:t>
            </a:r>
            <a:r>
              <a:rPr lang="de-DE" dirty="0" err="1" smtClean="0"/>
              <a:t>be</a:t>
            </a:r>
            <a:r>
              <a:rPr lang="de-DE" dirty="0" smtClean="0"/>
              <a:t> </a:t>
            </a:r>
            <a:r>
              <a:rPr lang="de-DE" dirty="0" err="1" smtClean="0"/>
              <a:t>taken</a:t>
            </a:r>
            <a:r>
              <a:rPr lang="de-DE" dirty="0" smtClean="0"/>
              <a:t> </a:t>
            </a:r>
            <a:r>
              <a:rPr lang="de-DE" dirty="0" err="1" smtClean="0"/>
              <a:t>because</a:t>
            </a:r>
            <a:r>
              <a:rPr lang="de-DE" dirty="0" smtClean="0"/>
              <a:t> </a:t>
            </a:r>
            <a:r>
              <a:rPr lang="de-DE" dirty="0" err="1" smtClean="0"/>
              <a:t>of</a:t>
            </a:r>
            <a:r>
              <a:rPr lang="de-DE" dirty="0" smtClean="0"/>
              <a:t> potential </a:t>
            </a:r>
            <a:r>
              <a:rPr lang="de-DE" dirty="0" err="1" smtClean="0"/>
              <a:t>harm</a:t>
            </a:r>
            <a:r>
              <a:rPr lang="de-DE" dirty="0" smtClean="0"/>
              <a:t> </a:t>
            </a:r>
            <a:r>
              <a:rPr lang="de-DE" dirty="0" err="1" smtClean="0"/>
              <a:t>through</a:t>
            </a:r>
            <a:r>
              <a:rPr lang="de-DE" dirty="0" smtClean="0"/>
              <a:t> </a:t>
            </a:r>
            <a:r>
              <a:rPr lang="de-DE" dirty="0" err="1" smtClean="0"/>
              <a:t>inadequate</a:t>
            </a:r>
            <a:r>
              <a:rPr lang="de-DE" dirty="0" smtClean="0"/>
              <a:t> </a:t>
            </a:r>
            <a:r>
              <a:rPr lang="de-DE" dirty="0" err="1" smtClean="0"/>
              <a:t>examination</a:t>
            </a:r>
            <a:r>
              <a:rPr lang="de-DE" dirty="0" smtClean="0"/>
              <a:t>.</a:t>
            </a:r>
          </a:p>
          <a:p>
            <a:pPr marL="114300" indent="-457200">
              <a:spcBef>
                <a:spcPts val="600"/>
              </a:spcBef>
              <a:spcAft>
                <a:spcPts val="1200"/>
              </a:spcAft>
              <a:buFont typeface="Arial" pitchFamily="34" charset="0"/>
              <a:buChar char="•"/>
            </a:pPr>
            <a:r>
              <a:rPr lang="de-DE" dirty="0" err="1" smtClean="0"/>
              <a:t>Examination</a:t>
            </a:r>
            <a:r>
              <a:rPr lang="de-DE" dirty="0" smtClean="0"/>
              <a:t> </a:t>
            </a:r>
            <a:r>
              <a:rPr lang="de-DE" dirty="0" err="1" smtClean="0"/>
              <a:t>should</a:t>
            </a:r>
            <a:r>
              <a:rPr lang="de-DE" dirty="0" smtClean="0"/>
              <a:t> </a:t>
            </a:r>
            <a:r>
              <a:rPr lang="de-DE" dirty="0" err="1" smtClean="0"/>
              <a:t>always</a:t>
            </a:r>
            <a:r>
              <a:rPr lang="de-DE" dirty="0" smtClean="0"/>
              <a:t> </a:t>
            </a:r>
            <a:r>
              <a:rPr lang="de-DE" dirty="0" err="1" smtClean="0"/>
              <a:t>be</a:t>
            </a:r>
            <a:r>
              <a:rPr lang="de-DE" dirty="0" smtClean="0"/>
              <a:t> </a:t>
            </a:r>
            <a:r>
              <a:rPr lang="de-DE" dirty="0" err="1" smtClean="0"/>
              <a:t>embedded</a:t>
            </a:r>
            <a:r>
              <a:rPr lang="de-DE" dirty="0" smtClean="0"/>
              <a:t> in </a:t>
            </a:r>
            <a:r>
              <a:rPr lang="de-DE" dirty="0" err="1" smtClean="0"/>
              <a:t>support</a:t>
            </a:r>
            <a:r>
              <a:rPr lang="de-DE" dirty="0" smtClean="0"/>
              <a:t> </a:t>
            </a:r>
            <a:r>
              <a:rPr lang="de-DE" dirty="0" err="1" smtClean="0"/>
              <a:t>and</a:t>
            </a:r>
            <a:r>
              <a:rPr lang="de-DE" dirty="0" smtClean="0"/>
              <a:t> </a:t>
            </a:r>
            <a:r>
              <a:rPr lang="de-DE" dirty="0" err="1" smtClean="0"/>
              <a:t>treatment</a:t>
            </a:r>
            <a:r>
              <a:rPr lang="de-DE" dirty="0" smtClean="0"/>
              <a:t>.</a:t>
            </a:r>
            <a:endParaRPr lang="de-DE" dirty="0"/>
          </a:p>
          <a:p>
            <a:pPr marL="114300" indent="-457200">
              <a:spcBef>
                <a:spcPts val="600"/>
              </a:spcBef>
              <a:spcAft>
                <a:spcPts val="1200"/>
              </a:spcAft>
              <a:buFont typeface="Arial" pitchFamily="34" charset="0"/>
              <a:buChar char="•"/>
            </a:pPr>
            <a:r>
              <a:rPr lang="de-DE" dirty="0" smtClean="0"/>
              <a:t>Examination strategies must reflect age and should be used only by specialised experts.</a:t>
            </a:r>
            <a:endParaRPr lang="de-DE" dirty="0"/>
          </a:p>
          <a:p>
            <a:pPr marL="114300" indent="-457200">
              <a:spcBef>
                <a:spcPts val="600"/>
              </a:spcBef>
              <a:spcAft>
                <a:spcPts val="1200"/>
              </a:spcAft>
              <a:buFont typeface="Arial" pitchFamily="34" charset="0"/>
              <a:buChar char="•"/>
            </a:pPr>
            <a:endParaRPr lang="de-DE"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 5. Children and torture</a:t>
            </a:r>
          </a:p>
        </p:txBody>
      </p:sp>
      <p:pic>
        <p:nvPicPr>
          <p:cNvPr id="173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96441" y="-196883"/>
            <a:ext cx="4675599" cy="717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733256"/>
            <a:ext cx="9144000" cy="461665"/>
          </a:xfrm>
          <a:prstGeom prst="rect">
            <a:avLst/>
          </a:prstGeom>
          <a:noFill/>
        </p:spPr>
        <p:txBody>
          <a:bodyPr wrap="square" rtlCol="0">
            <a:spAutoFit/>
          </a:bodyPr>
          <a:lstStyle/>
          <a:p>
            <a:pPr algn="ctr"/>
            <a:r>
              <a:rPr lang="de-DE" sz="2400" dirty="0" smtClean="0">
                <a:effectLst>
                  <a:outerShdw blurRad="38100" dist="38100" dir="2700000" algn="tl">
                    <a:srgbClr val="000000">
                      <a:alpha val="43137"/>
                    </a:srgbClr>
                  </a:outerShdw>
                </a:effectLst>
              </a:rPr>
              <a:t>Pictures can frequently transmit a narrative better then words.</a:t>
            </a:r>
            <a:endParaRPr lang="de-D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0088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3"/>
          <p:cNvSpPr>
            <a:spLocks noGrp="1"/>
          </p:cNvSpPr>
          <p:nvPr>
            <p:ph type="title"/>
          </p:nvPr>
        </p:nvSpPr>
        <p:spPr/>
        <p:txBody>
          <a:bodyPr/>
          <a:lstStyle/>
          <a:p>
            <a:r>
              <a:rPr lang="de-DE" dirty="0" smtClean="0"/>
              <a:t>C. 5. </a:t>
            </a:r>
            <a:r>
              <a:rPr lang="de-DE" dirty="0"/>
              <a:t>C</a:t>
            </a:r>
            <a:r>
              <a:rPr lang="de-DE" dirty="0" smtClean="0"/>
              <a:t>hildren and torture</a:t>
            </a:r>
          </a:p>
        </p:txBody>
      </p:sp>
      <p:sp>
        <p:nvSpPr>
          <p:cNvPr id="331778" name="Content Placeholder 4"/>
          <p:cNvSpPr>
            <a:spLocks noGrp="1"/>
          </p:cNvSpPr>
          <p:nvPr>
            <p:ph idx="1"/>
          </p:nvPr>
        </p:nvSpPr>
        <p:spPr/>
        <p:txBody>
          <a:bodyPr/>
          <a:lstStyle/>
          <a:p>
            <a:pPr marL="0" indent="0"/>
            <a:r>
              <a:rPr lang="de-DE" sz="2400" dirty="0" smtClean="0"/>
              <a:t>While children can suffer from all trauma related  problems – like Posttraumatic Stress Disorder – as adults, expression might depend on age and developmental stage and include: </a:t>
            </a:r>
            <a:br>
              <a:rPr lang="de-DE" sz="2400" dirty="0" smtClean="0"/>
            </a:br>
            <a:endParaRPr lang="de-DE" sz="2400" dirty="0" smtClean="0"/>
          </a:p>
          <a:p>
            <a:pPr>
              <a:buFont typeface="Arial" pitchFamily="34" charset="0"/>
              <a:buChar char="•"/>
            </a:pPr>
            <a:r>
              <a:rPr lang="de-DE" sz="2400" dirty="0" smtClean="0"/>
              <a:t>Changes in behaviour or expression – in play (example: playing torture and being saved with dolls) or actions (example: mutism, agressive behaviour) instead of in conversation, </a:t>
            </a:r>
            <a:br>
              <a:rPr lang="de-DE" sz="2400" dirty="0" smtClean="0"/>
            </a:br>
            <a:r>
              <a:rPr lang="de-DE" sz="2400" dirty="0" smtClean="0"/>
              <a:t/>
            </a:r>
            <a:br>
              <a:rPr lang="de-DE" sz="2400" dirty="0" smtClean="0"/>
            </a:br>
            <a:r>
              <a:rPr lang="de-DE" sz="2400" dirty="0" smtClean="0"/>
              <a:t>or</a:t>
            </a:r>
            <a:endParaRPr lang="de-DE" sz="2400" dirty="0"/>
          </a:p>
          <a:p>
            <a:pPr>
              <a:buFont typeface="Arial" pitchFamily="34" charset="0"/>
              <a:buChar char="•"/>
            </a:pPr>
            <a:r>
              <a:rPr lang="de-DE" sz="2400" dirty="0" smtClean="0"/>
              <a:t>regression (emotional reaction leading to loss of skills like bed-wetting reappearing from earlier development)</a:t>
            </a:r>
          </a:p>
          <a:p>
            <a:pPr marL="0">
              <a:buFont typeface="Arial" pitchFamily="34" charset="0"/>
              <a:buChar char="•"/>
            </a:pPr>
            <a:endParaRPr lang="de-DE"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A. 2. The context of the psychological evaluation</a:t>
            </a:r>
            <a:endParaRPr lang="de-DE" sz="3200" dirty="0"/>
          </a:p>
        </p:txBody>
      </p:sp>
      <p:sp>
        <p:nvSpPr>
          <p:cNvPr id="239618"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3"/>
          <p:cNvSpPr>
            <a:spLocks noGrp="1"/>
          </p:cNvSpPr>
          <p:nvPr>
            <p:ph type="title"/>
          </p:nvPr>
        </p:nvSpPr>
        <p:spPr/>
        <p:txBody>
          <a:bodyPr/>
          <a:lstStyle/>
          <a:p>
            <a:r>
              <a:rPr lang="de-DE" dirty="0" smtClean="0"/>
              <a:t>C. 5. </a:t>
            </a:r>
            <a:r>
              <a:rPr lang="de-DE" dirty="0"/>
              <a:t>C</a:t>
            </a:r>
            <a:r>
              <a:rPr lang="de-DE" dirty="0" smtClean="0"/>
              <a:t>hildren and torture</a:t>
            </a:r>
          </a:p>
        </p:txBody>
      </p:sp>
      <p:sp>
        <p:nvSpPr>
          <p:cNvPr id="331778"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de-DE" sz="2800" dirty="0" smtClean="0"/>
              <a:t>Assessment depends on biological and psychological  (developmental) age, background (literacy), and culture.</a:t>
            </a:r>
          </a:p>
          <a:p>
            <a:pPr marL="114300" indent="-457200">
              <a:spcBef>
                <a:spcPts val="600"/>
              </a:spcBef>
              <a:spcAft>
                <a:spcPts val="1200"/>
              </a:spcAft>
              <a:buFont typeface="Arial" pitchFamily="34" charset="0"/>
              <a:buChar char="•"/>
            </a:pPr>
            <a:r>
              <a:rPr lang="de-DE" sz="2800" dirty="0" smtClean="0"/>
              <a:t>Tools to augment interview and observation include both standardised questionnaires and schedules in elder children, (neuro)psychological testing, but also – especially in younger children -  nonverbal instruments, tools and pictorial narratives.</a:t>
            </a:r>
          </a:p>
          <a:p>
            <a:pPr marL="114300" indent="-457200">
              <a:spcBef>
                <a:spcPts val="600"/>
              </a:spcBef>
              <a:spcAft>
                <a:spcPts val="1200"/>
              </a:spcAft>
              <a:buFont typeface="Arial" pitchFamily="34" charset="0"/>
              <a:buChar char="•"/>
            </a:pPr>
            <a:endParaRPr lang="de-DE" sz="2800" dirty="0" smtClean="0"/>
          </a:p>
        </p:txBody>
      </p:sp>
    </p:spTree>
    <p:extLst>
      <p:ext uri="{BB962C8B-B14F-4D97-AF65-F5344CB8AC3E}">
        <p14:creationId xmlns:p14="http://schemas.microsoft.com/office/powerpoint/2010/main" val="29479681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3"/>
          <p:cNvSpPr>
            <a:spLocks noGrp="1"/>
          </p:cNvSpPr>
          <p:nvPr>
            <p:ph type="title"/>
          </p:nvPr>
        </p:nvSpPr>
        <p:spPr/>
        <p:txBody>
          <a:bodyPr/>
          <a:lstStyle/>
          <a:p>
            <a:r>
              <a:rPr lang="de-DE" dirty="0" smtClean="0"/>
              <a:t>C. 5. </a:t>
            </a:r>
            <a:r>
              <a:rPr lang="de-DE" dirty="0"/>
              <a:t>C</a:t>
            </a:r>
            <a:r>
              <a:rPr lang="de-DE" dirty="0" smtClean="0"/>
              <a:t>hildren and torture</a:t>
            </a:r>
          </a:p>
        </p:txBody>
      </p:sp>
      <p:sp>
        <p:nvSpPr>
          <p:cNvPr id="331778"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de-DE" sz="2800" dirty="0" smtClean="0"/>
              <a:t>While in many countries, even children and young adults are tortured, children are frequently also  indirect victims. </a:t>
            </a:r>
          </a:p>
          <a:p>
            <a:pPr marL="114300" indent="-457200">
              <a:spcBef>
                <a:spcPts val="600"/>
              </a:spcBef>
              <a:spcAft>
                <a:spcPts val="1200"/>
              </a:spcAft>
              <a:buFont typeface="Arial" pitchFamily="34" charset="0"/>
              <a:buChar char="•"/>
            </a:pPr>
            <a:r>
              <a:rPr lang="de-DE" sz="2800" dirty="0" smtClean="0"/>
              <a:t>Suffering can be life long, as documented in studies such as those on the „Second generation syndrome“. </a:t>
            </a:r>
          </a:p>
          <a:p>
            <a:pPr marL="114300" indent="-457200">
              <a:spcBef>
                <a:spcPts val="600"/>
              </a:spcBef>
              <a:spcAft>
                <a:spcPts val="1200"/>
              </a:spcAft>
              <a:buFont typeface="Arial" pitchFamily="34" charset="0"/>
              <a:buChar char="•"/>
            </a:pPr>
            <a:r>
              <a:rPr lang="de-DE" sz="2800" dirty="0" smtClean="0"/>
              <a:t>Impact on </a:t>
            </a:r>
            <a:r>
              <a:rPr lang="de-DE" sz="2800" dirty="0" err="1" smtClean="0"/>
              <a:t>children</a:t>
            </a:r>
            <a:r>
              <a:rPr lang="de-DE" sz="2800" dirty="0" smtClean="0"/>
              <a:t>, </a:t>
            </a:r>
            <a:r>
              <a:rPr lang="de-DE" sz="2800" dirty="0" err="1" smtClean="0"/>
              <a:t>the</a:t>
            </a:r>
            <a:r>
              <a:rPr lang="de-DE" sz="2800" dirty="0" smtClean="0"/>
              <a:t> </a:t>
            </a:r>
            <a:r>
              <a:rPr lang="de-DE" sz="2800" dirty="0" err="1" smtClean="0"/>
              <a:t>family</a:t>
            </a:r>
            <a:r>
              <a:rPr lang="de-DE" sz="2800" dirty="0" smtClean="0"/>
              <a:t> </a:t>
            </a:r>
            <a:r>
              <a:rPr lang="de-DE" sz="2800" dirty="0" err="1" smtClean="0"/>
              <a:t>and</a:t>
            </a:r>
            <a:r>
              <a:rPr lang="de-DE" sz="2800" dirty="0" smtClean="0"/>
              <a:t> </a:t>
            </a:r>
            <a:r>
              <a:rPr lang="de-DE" sz="2800" dirty="0" err="1" smtClean="0"/>
              <a:t>family</a:t>
            </a:r>
            <a:r>
              <a:rPr lang="de-DE" sz="2800" dirty="0" smtClean="0"/>
              <a:t> </a:t>
            </a:r>
            <a:r>
              <a:rPr lang="de-DE" sz="2800" dirty="0" err="1" smtClean="0"/>
              <a:t>functioning</a:t>
            </a:r>
            <a:r>
              <a:rPr lang="de-DE" sz="2800" dirty="0" smtClean="0"/>
              <a:t> in </a:t>
            </a:r>
            <a:r>
              <a:rPr lang="de-DE" sz="2800" dirty="0" err="1" smtClean="0"/>
              <a:t>general</a:t>
            </a:r>
            <a:r>
              <a:rPr lang="de-DE" sz="2800" dirty="0" smtClean="0"/>
              <a:t>, </a:t>
            </a:r>
            <a:r>
              <a:rPr lang="de-DE" sz="2800" dirty="0" err="1" smtClean="0"/>
              <a:t>should</a:t>
            </a:r>
            <a:r>
              <a:rPr lang="de-DE" sz="2800" dirty="0" smtClean="0"/>
              <a:t> </a:t>
            </a:r>
            <a:r>
              <a:rPr lang="de-DE" sz="2800" dirty="0" err="1" smtClean="0"/>
              <a:t>therefore</a:t>
            </a:r>
            <a:r>
              <a:rPr lang="de-DE" sz="2800" dirty="0" smtClean="0"/>
              <a:t> </a:t>
            </a:r>
            <a:r>
              <a:rPr lang="de-DE" sz="2800" dirty="0" err="1" smtClean="0"/>
              <a:t>be</a:t>
            </a:r>
            <a:r>
              <a:rPr lang="de-DE" sz="2800" dirty="0" smtClean="0"/>
              <a:t> </a:t>
            </a:r>
            <a:r>
              <a:rPr lang="de-DE" sz="2800" dirty="0" err="1" smtClean="0"/>
              <a:t>taken</a:t>
            </a:r>
            <a:r>
              <a:rPr lang="de-DE" sz="2800" dirty="0" smtClean="0"/>
              <a:t> </a:t>
            </a:r>
            <a:r>
              <a:rPr lang="de-DE" sz="2800" dirty="0" err="1" smtClean="0"/>
              <a:t>into</a:t>
            </a:r>
            <a:r>
              <a:rPr lang="de-DE" sz="2800" dirty="0" smtClean="0"/>
              <a:t> </a:t>
            </a:r>
            <a:r>
              <a:rPr lang="de-DE" sz="2800" dirty="0" err="1" smtClean="0"/>
              <a:t>account</a:t>
            </a:r>
            <a:r>
              <a:rPr lang="de-DE" sz="2800" dirty="0" smtClean="0"/>
              <a:t> </a:t>
            </a:r>
            <a:r>
              <a:rPr lang="de-DE" sz="2800" dirty="0" err="1" smtClean="0"/>
              <a:t>when</a:t>
            </a:r>
            <a:r>
              <a:rPr lang="de-DE" sz="2800" dirty="0" smtClean="0"/>
              <a:t> </a:t>
            </a:r>
            <a:r>
              <a:rPr lang="de-DE" sz="2800" dirty="0" err="1" smtClean="0"/>
              <a:t>assessing</a:t>
            </a:r>
            <a:r>
              <a:rPr lang="de-DE" sz="2800" dirty="0" smtClean="0"/>
              <a:t> </a:t>
            </a:r>
            <a:r>
              <a:rPr lang="de-DE" sz="2800" dirty="0" err="1" smtClean="0"/>
              <a:t>both</a:t>
            </a:r>
            <a:r>
              <a:rPr lang="de-DE" sz="2800" dirty="0" smtClean="0"/>
              <a:t> </a:t>
            </a:r>
            <a:r>
              <a:rPr lang="de-DE" sz="2800" dirty="0" err="1" smtClean="0"/>
              <a:t>children</a:t>
            </a:r>
            <a:r>
              <a:rPr lang="de-DE" sz="2800" dirty="0" smtClean="0"/>
              <a:t> </a:t>
            </a:r>
            <a:r>
              <a:rPr lang="de-DE" sz="2800" dirty="0" err="1" smtClean="0"/>
              <a:t>and</a:t>
            </a:r>
            <a:r>
              <a:rPr lang="de-DE" sz="2800" dirty="0" smtClean="0"/>
              <a:t> </a:t>
            </a:r>
            <a:r>
              <a:rPr lang="de-DE" sz="2800" dirty="0" err="1" smtClean="0"/>
              <a:t>adults</a:t>
            </a:r>
            <a:r>
              <a:rPr lang="de-DE" sz="2800" dirty="0" smtClean="0"/>
              <a:t>.</a:t>
            </a:r>
          </a:p>
          <a:p>
            <a:pPr marL="0">
              <a:spcBef>
                <a:spcPts val="600"/>
              </a:spcBef>
              <a:spcAft>
                <a:spcPts val="1200"/>
              </a:spcAft>
            </a:pPr>
            <a:endParaRPr lang="de-DE" sz="2800" dirty="0"/>
          </a:p>
          <a:p>
            <a:pPr marL="0">
              <a:spcBef>
                <a:spcPts val="600"/>
              </a:spcBef>
              <a:spcAft>
                <a:spcPts val="1200"/>
              </a:spcAft>
            </a:pPr>
            <a:endParaRPr lang="de-DE" sz="2800" dirty="0" smtClean="0"/>
          </a:p>
          <a:p>
            <a:pPr marL="0">
              <a:spcBef>
                <a:spcPts val="600"/>
              </a:spcBef>
              <a:spcAft>
                <a:spcPts val="1200"/>
              </a:spcAft>
            </a:pPr>
            <a:endParaRPr lang="de-DE" sz="2800" dirty="0"/>
          </a:p>
          <a:p>
            <a:pPr marL="0">
              <a:spcBef>
                <a:spcPts val="600"/>
              </a:spcBef>
              <a:spcAft>
                <a:spcPts val="1200"/>
              </a:spcAft>
            </a:pPr>
            <a:endParaRPr lang="de-DE" sz="2800" dirty="0" smtClean="0"/>
          </a:p>
          <a:p>
            <a:pPr marL="0">
              <a:spcBef>
                <a:spcPts val="600"/>
              </a:spcBef>
              <a:spcAft>
                <a:spcPts val="1200"/>
              </a:spcAft>
            </a:pPr>
            <a:endParaRPr lang="de-DE" sz="2800" dirty="0"/>
          </a:p>
          <a:p>
            <a:pPr marL="0">
              <a:spcBef>
                <a:spcPts val="600"/>
              </a:spcBef>
              <a:spcAft>
                <a:spcPts val="1200"/>
              </a:spcAft>
            </a:pPr>
            <a:endParaRPr lang="de-DE" sz="2800" dirty="0" smtClean="0"/>
          </a:p>
          <a:p>
            <a:pPr marL="0">
              <a:spcBef>
                <a:spcPts val="600"/>
              </a:spcBef>
              <a:spcAft>
                <a:spcPts val="1200"/>
              </a:spcAft>
            </a:pPr>
            <a:endParaRPr lang="de-DE" sz="2800" dirty="0" smtClean="0"/>
          </a:p>
        </p:txBody>
      </p:sp>
    </p:spTree>
    <p:extLst>
      <p:ext uri="{BB962C8B-B14F-4D97-AF65-F5344CB8AC3E}">
        <p14:creationId xmlns:p14="http://schemas.microsoft.com/office/powerpoint/2010/main" val="306236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3"/>
          <p:cNvSpPr>
            <a:spLocks noGrp="1"/>
          </p:cNvSpPr>
          <p:nvPr>
            <p:ph type="title"/>
          </p:nvPr>
        </p:nvSpPr>
        <p:spPr/>
        <p:txBody>
          <a:bodyPr/>
          <a:lstStyle/>
          <a:p>
            <a:r>
              <a:rPr lang="de-DE" sz="2400" smtClean="0"/>
              <a:t>A. 2. The context of the psychological evaluation</a:t>
            </a:r>
          </a:p>
        </p:txBody>
      </p:sp>
      <p:sp>
        <p:nvSpPr>
          <p:cNvPr id="2" name="Content Placeholder 1"/>
          <p:cNvSpPr>
            <a:spLocks noGrp="1"/>
          </p:cNvSpPr>
          <p:nvPr>
            <p:ph idx="1"/>
          </p:nvPr>
        </p:nvSpPr>
        <p:spPr/>
        <p:txBody>
          <a:bodyPr/>
          <a:lstStyle/>
          <a:p>
            <a:r>
              <a:rPr lang="de-AT" dirty="0" smtClean="0"/>
              <a:t/>
            </a:r>
            <a:br>
              <a:rPr lang="de-AT" dirty="0" smtClean="0"/>
            </a:br>
            <a:r>
              <a:rPr lang="de-AT" dirty="0" smtClean="0"/>
              <a:t>The setting – all aspects of environment and the context of an examination - must be considered and later described as part of the examination.</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3"/>
          <p:cNvSpPr>
            <a:spLocks noGrp="1"/>
          </p:cNvSpPr>
          <p:nvPr>
            <p:ph type="title"/>
          </p:nvPr>
        </p:nvSpPr>
        <p:spPr/>
        <p:txBody>
          <a:bodyPr/>
          <a:lstStyle/>
          <a:p>
            <a:r>
              <a:rPr lang="de-DE" sz="2400" smtClean="0"/>
              <a:t>A. 2. The context of the psychological evaluation</a:t>
            </a:r>
          </a:p>
        </p:txBody>
      </p:sp>
      <p:graphicFrame>
        <p:nvGraphicFramePr>
          <p:cNvPr id="6" name="Content Placeholder 5"/>
          <p:cNvGraphicFramePr>
            <a:graphicFrameLocks noGrp="1"/>
          </p:cNvGraphicFramePr>
          <p:nvPr>
            <p:ph idx="1"/>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02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a:t>
            </a:r>
            <a:r>
              <a:rPr lang="de-DE" dirty="0" smtClean="0"/>
              <a:t>. Psychological Consequences of torture</a:t>
            </a:r>
            <a:endParaRPr lang="de-DE" dirty="0"/>
          </a:p>
        </p:txBody>
      </p:sp>
      <p:sp>
        <p:nvSpPr>
          <p:cNvPr id="243714" name="Text Placeholder 2"/>
          <p:cNvSpPr>
            <a:spLocks noGrp="1"/>
          </p:cNvSpPr>
          <p:nvPr>
            <p:ph type="body" idx="1"/>
          </p:nvPr>
        </p:nvSpPr>
        <p:spPr/>
        <p:txBody>
          <a:bodyPr/>
          <a:lstStyle/>
          <a:p>
            <a:r>
              <a:rPr lang="de-AT" sz="2400" dirty="0" smtClean="0"/>
              <a:t>Psychological </a:t>
            </a:r>
            <a:r>
              <a:rPr lang="de-AT" sz="2400" dirty="0" err="1" smtClean="0"/>
              <a:t>aspects</a:t>
            </a:r>
            <a:endParaRPr lang="de-DE"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194</TotalTime>
  <Words>3001</Words>
  <Application>Microsoft Office PowerPoint</Application>
  <PresentationFormat>Προβολή στην οθόνη (4:3)</PresentationFormat>
  <Paragraphs>476</Paragraphs>
  <Slides>61</Slides>
  <Notes>61</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1_Standarddesign</vt:lpstr>
      <vt:lpstr>Παρουσίαση του PowerPoint</vt:lpstr>
      <vt:lpstr>A. General considerations</vt:lpstr>
      <vt:lpstr>A. 1. The central role of the psychological evaluation</vt:lpstr>
      <vt:lpstr>Importance of mental health aspects</vt:lpstr>
      <vt:lpstr>Importance of mental health sequels </vt:lpstr>
      <vt:lpstr>A. 2. The context of the psychological evaluation</vt:lpstr>
      <vt:lpstr>A. 2. The context of the psychological evaluation</vt:lpstr>
      <vt:lpstr>A. 2. The context of the psychological evaluation</vt:lpstr>
      <vt:lpstr>B. Psychological Consequences of torture</vt:lpstr>
      <vt:lpstr>B. 1. cautionary remarks</vt:lpstr>
      <vt:lpstr>B. 1. Cautionary remarks</vt:lpstr>
      <vt:lpstr>B. 1. Cautionary remarks</vt:lpstr>
      <vt:lpstr>B. 2.  Common psychological responses</vt:lpstr>
      <vt:lpstr>B. 2.  Common psychological responses</vt:lpstr>
      <vt:lpstr>Documenting psychological sequels: example</vt:lpstr>
      <vt:lpstr>B. 2.  Common psychological responses</vt:lpstr>
      <vt:lpstr>B. 2.  Common psychological responses</vt:lpstr>
      <vt:lpstr>B. 2.  Common psychological responses</vt:lpstr>
      <vt:lpstr>B. 2.  Common psychological responses</vt:lpstr>
      <vt:lpstr>Παρουσίαση του PowerPoint</vt:lpstr>
      <vt:lpstr>B. 3.  Diagnostical classifications</vt:lpstr>
      <vt:lpstr>B. 3.  Diagnostical classifications</vt:lpstr>
      <vt:lpstr>B. 3.  Diagnostical classifications</vt:lpstr>
      <vt:lpstr>Two systems: ICD 10, DSM IV</vt:lpstr>
      <vt:lpstr>Posttraumatic Stress Disorder</vt:lpstr>
      <vt:lpstr>Evaluation</vt:lpstr>
      <vt:lpstr>B. 3.  Diagnostical classifications</vt:lpstr>
      <vt:lpstr>Posttraumatic Stress Disorder</vt:lpstr>
      <vt:lpstr>Complex PTSD/ PTSD DESNOES</vt:lpstr>
      <vt:lpstr>Specific reactions to extreme life events: ICD 10 * (must not be all present in each case)</vt:lpstr>
      <vt:lpstr>ICD 10 Codes relevant to violence</vt:lpstr>
      <vt:lpstr>B. 3.  Diagnostical classifications</vt:lpstr>
      <vt:lpstr>ICD 10: Personality change after extreme life experience</vt:lpstr>
      <vt:lpstr>The ICD 10 system- Chapter V (Mental health) Most relevant categories</vt:lpstr>
      <vt:lpstr>B. 3.  Diagnostical classifications</vt:lpstr>
      <vt:lpstr>C. The psychological /  psychiatric evaluation</vt:lpstr>
      <vt:lpstr>C. 1. ethical and clinical considerations</vt:lpstr>
      <vt:lpstr>C. 1. Ethical and clinical considerations</vt:lpstr>
      <vt:lpstr>C. 2. the interview process</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3. Components of the psychological psychiatric evaluation</vt:lpstr>
      <vt:lpstr>C. 4. neuropsychological  assessment</vt:lpstr>
      <vt:lpstr>C. 4. Neuropsychological  assessment</vt:lpstr>
      <vt:lpstr>C. 4. Neuropsychological  assessment</vt:lpstr>
      <vt:lpstr>C. 4. Neuropsychological assessment</vt:lpstr>
      <vt:lpstr>C. 4. neuropsychological  assessment</vt:lpstr>
      <vt:lpstr>C. 4. neuropsychological  assessment</vt:lpstr>
      <vt:lpstr>C. 5. children and torture</vt:lpstr>
      <vt:lpstr>C. 5. Children and torture</vt:lpstr>
      <vt:lpstr>C. 5. Children and torture</vt:lpstr>
      <vt:lpstr>C. 5. Children and torture</vt:lpstr>
      <vt:lpstr>C. 5. Children and torture</vt:lpstr>
      <vt:lpstr>C. 5. Children and torture</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271</cp:revision>
  <cp:lastPrinted>1601-01-01T00:00:00Z</cp:lastPrinted>
  <dcterms:created xsi:type="dcterms:W3CDTF">2011-11-08T11:48:10Z</dcterms:created>
  <dcterms:modified xsi:type="dcterms:W3CDTF">2013-03-04T15:28:30Z</dcterms:modified>
</cp:coreProperties>
</file>