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20" r:id="rId2"/>
    <p:sldId id="259" r:id="rId3"/>
    <p:sldId id="260" r:id="rId4"/>
    <p:sldId id="317" r:id="rId5"/>
    <p:sldId id="318" r:id="rId6"/>
    <p:sldId id="319" r:id="rId7"/>
    <p:sldId id="310" r:id="rId8"/>
    <p:sldId id="311" r:id="rId9"/>
    <p:sldId id="312" r:id="rId10"/>
    <p:sldId id="313" r:id="rId11"/>
    <p:sldId id="314" r:id="rId12"/>
    <p:sldId id="315"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63932C-6DDD-410E-AE8B-4CA511F61DBF}" type="datetimeFigureOut">
              <a:rPr lang="el-GR" smtClean="0"/>
              <a:pPr/>
              <a:t>13/2/2013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8053F1-96F3-4097-A068-A851F0E773FD}" type="slidenum">
              <a:rPr lang="el-GR" smtClean="0"/>
              <a:pPr/>
              <a:t>‹#›</a:t>
            </a:fld>
            <a:endParaRPr lang="el-GR"/>
          </a:p>
        </p:txBody>
      </p:sp>
    </p:spTree>
    <p:extLst>
      <p:ext uri="{BB962C8B-B14F-4D97-AF65-F5344CB8AC3E}">
        <p14:creationId xmlns:p14="http://schemas.microsoft.com/office/powerpoint/2010/main" xmlns="" val="3818051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2450"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7FFA7266-CFE4-4A6F-9557-B577AA268986}" type="slidenum">
              <a:rPr lang="el-GR" smtClean="0">
                <a:solidFill>
                  <a:srgbClr val="000000"/>
                </a:solidFill>
                <a:latin typeface="Times New Roman" pitchFamily="18" charset="0"/>
              </a:rPr>
              <a:pPr eaLnBrk="1" hangingPunct="1">
                <a:buSzPct val="45000"/>
                <a:buFont typeface="Wingdings" pitchFamily="2" charset="2"/>
                <a:buNone/>
                <a:defRPr/>
              </a:pPr>
              <a:t>1</a:t>
            </a:fld>
            <a:endParaRPr lang="el-GR" smtClean="0">
              <a:solidFill>
                <a:srgbClr val="000000"/>
              </a:solidFill>
              <a:latin typeface="Times New Roman" pitchFamily="18" charset="0"/>
            </a:endParaRPr>
          </a:p>
        </p:txBody>
      </p:sp>
      <p:sp>
        <p:nvSpPr>
          <p:cNvPr id="34819"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ln>
        </p:spPr>
      </p:sp>
      <p:sp>
        <p:nvSpPr>
          <p:cNvPr id="34820" name="Rectangle 2"/>
          <p:cNvSpPr>
            <a:spLocks noGrp="1" noChangeArrowheads="1"/>
          </p:cNvSpPr>
          <p:nvPr>
            <p:ph type="body" idx="1"/>
          </p:nvPr>
        </p:nvSpPr>
        <p:spPr>
          <a:xfrm>
            <a:off x="685800" y="4343400"/>
            <a:ext cx="5486400" cy="4114800"/>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dirty="0" smtClean="0">
              <a:latin typeface="Calibri" pitchFamily="34" charset="0"/>
            </a:endParaRPr>
          </a:p>
        </p:txBody>
      </p:sp>
      <p:sp>
        <p:nvSpPr>
          <p:cNvPr id="34821" name="Text Box 3"/>
          <p:cNvSpPr txBox="1">
            <a:spLocks noChangeArrowheads="1"/>
          </p:cNvSpPr>
          <p:nvPr/>
        </p:nvSpPr>
        <p:spPr bwMode="auto">
          <a:xfrm>
            <a:off x="3884613" y="8685213"/>
            <a:ext cx="2971800" cy="457200"/>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30C5D9-B347-468F-9D46-36F0CADE075F}"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4778C8E-C8FA-4191-B231-32C0D68C508B}"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4778C8E-C8FA-4191-B231-32C0D68C508B}" type="slidenum">
              <a:rPr lang="el-GR" smtClean="0"/>
              <a:pPr/>
              <a:t>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2348880"/>
            <a:ext cx="7772400" cy="936104"/>
          </a:xfrm>
        </p:spPr>
        <p:txBody>
          <a:bodyPr/>
          <a:lstStyle/>
          <a:p>
            <a:r>
              <a:rPr lang="el-GR" dirty="0" err="1" smtClean="0"/>
              <a:t>Kλικ</a:t>
            </a:r>
            <a:r>
              <a:rPr lang="el-GR" dirty="0" smtClean="0"/>
              <a:t> για επεξεργασία του τίτλου</a:t>
            </a:r>
            <a:endParaRPr lang="el-GR" dirty="0"/>
          </a:p>
        </p:txBody>
      </p:sp>
      <p:sp>
        <p:nvSpPr>
          <p:cNvPr id="3" name="2 - Υπότιτλος"/>
          <p:cNvSpPr>
            <a:spLocks noGrp="1"/>
          </p:cNvSpPr>
          <p:nvPr>
            <p:ph type="subTitle" idx="1"/>
          </p:nvPr>
        </p:nvSpPr>
        <p:spPr>
          <a:xfrm>
            <a:off x="1403648" y="3284984"/>
            <a:ext cx="64008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Κάντε κλικ για να επεξεργαστείτε τον υπότιτλο του υποδείγματος</a:t>
            </a:r>
            <a:endParaRPr lang="el-GR" dirty="0"/>
          </a:p>
        </p:txBody>
      </p:sp>
      <p:pic>
        <p:nvPicPr>
          <p:cNvPr id="4" name="3 - Εικόνα" descr="by-nc-nd.png"/>
          <p:cNvPicPr>
            <a:picLocks noChangeAspect="1"/>
          </p:cNvPicPr>
          <p:nvPr userDrawn="1"/>
        </p:nvPicPr>
        <p:blipFill>
          <a:blip r:embed="rId3" cstate="print"/>
          <a:stretch>
            <a:fillRect/>
          </a:stretch>
        </p:blipFill>
        <p:spPr>
          <a:xfrm>
            <a:off x="251520" y="6165304"/>
            <a:ext cx="1584176" cy="554266"/>
          </a:xfrm>
          <a:prstGeom prst="rect">
            <a:avLst/>
          </a:prstGeom>
        </p:spPr>
      </p:pic>
      <p:pic>
        <p:nvPicPr>
          <p:cNvPr id="6" name="Content Placeholder 4" descr="LLP logo english.JPG"/>
          <p:cNvPicPr>
            <a:picLocks noChangeAspect="1"/>
          </p:cNvPicPr>
          <p:nvPr userDrawn="1"/>
        </p:nvPicPr>
        <p:blipFill>
          <a:blip r:embed="rId4" cstate="print"/>
          <a:stretch>
            <a:fillRect/>
          </a:stretch>
        </p:blipFill>
        <p:spPr>
          <a:xfrm>
            <a:off x="6755264" y="5805042"/>
            <a:ext cx="2339752" cy="946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lvl2pPr>
              <a:buClr>
                <a:schemeClr val="bg1">
                  <a:lumMod val="50000"/>
                </a:schemeClr>
              </a:buClr>
              <a:defRPr/>
            </a:lvl2pPr>
            <a:lvl5pPr>
              <a:buClr>
                <a:schemeClr val="accent1">
                  <a:lumMod val="50000"/>
                </a:schemeClr>
              </a:buClr>
              <a:defRPr/>
            </a:lvl5pPr>
          </a:lstStyle>
          <a:p>
            <a:pPr lvl="0"/>
            <a:r>
              <a:rPr lang="el-GR" dirty="0" err="1" smtClean="0"/>
              <a:t>Kλικ</a:t>
            </a:r>
            <a:r>
              <a:rPr lang="el-GR" dirty="0" smtClean="0"/>
              <a:t> για επεξεργασία των στυλ του υποδείγματος</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5" name="1 - Θέση τίτλου"/>
          <p:cNvSpPr>
            <a:spLocks noGrp="1"/>
          </p:cNvSpPr>
          <p:nvPr>
            <p:ph type="title"/>
          </p:nvPr>
        </p:nvSpPr>
        <p:spPr>
          <a:xfrm>
            <a:off x="457200" y="116632"/>
            <a:ext cx="8229600" cy="864096"/>
          </a:xfrm>
          <a:prstGeom prst="rect">
            <a:avLst/>
          </a:prstGeom>
        </p:spPr>
        <p:txBody>
          <a:bodyPr vert="horz" lIns="91440" tIns="45720" rIns="91440" bIns="45720" rtlCol="0" anchor="ctr">
            <a:normAutofit/>
          </a:bodyPr>
          <a:lstStyle/>
          <a:p>
            <a:r>
              <a:rPr lang="el-GR" dirty="0" err="1" smtClean="0"/>
              <a:t>Kλικ</a:t>
            </a:r>
            <a:r>
              <a:rPr lang="el-GR" dirty="0" smtClean="0"/>
              <a:t> για επεξεργασία του τίτλου</a:t>
            </a:r>
            <a:endParaRPr lang="el-GR" dirty="0"/>
          </a:p>
        </p:txBody>
      </p:sp>
      <p:pic>
        <p:nvPicPr>
          <p:cNvPr id="9" name="3 - Εικόνα" descr="by-nc-nd.png"/>
          <p:cNvPicPr>
            <a:picLocks noChangeAspect="1"/>
          </p:cNvPicPr>
          <p:nvPr userDrawn="1"/>
        </p:nvPicPr>
        <p:blipFill>
          <a:blip r:embed="rId2" cstate="print"/>
          <a:stretch>
            <a:fillRect/>
          </a:stretch>
        </p:blipFill>
        <p:spPr>
          <a:xfrm>
            <a:off x="7034893" y="6500852"/>
            <a:ext cx="823239" cy="288032"/>
          </a:xfrm>
          <a:prstGeom prst="rect">
            <a:avLst/>
          </a:prstGeom>
        </p:spPr>
      </p:pic>
      <p:pic>
        <p:nvPicPr>
          <p:cNvPr id="10" name="Content Placeholder 4" descr="LLP logo english.JPG"/>
          <p:cNvPicPr>
            <a:picLocks noChangeAspect="1"/>
          </p:cNvPicPr>
          <p:nvPr userDrawn="1"/>
        </p:nvPicPr>
        <p:blipFill>
          <a:blip r:embed="rId3" cstate="print"/>
          <a:srcRect l="1314" t="3111" r="63210" b="37782"/>
          <a:stretch>
            <a:fillRect/>
          </a:stretch>
        </p:blipFill>
        <p:spPr>
          <a:xfrm>
            <a:off x="7907153" y="6494156"/>
            <a:ext cx="409263" cy="288000"/>
          </a:xfrm>
          <a:prstGeom prst="rect">
            <a:avLst/>
          </a:prstGeom>
        </p:spPr>
      </p:pic>
      <p:pic>
        <p:nvPicPr>
          <p:cNvPr id="11" name="Content Placeholder 4" descr="LLP logo english.JPG"/>
          <p:cNvPicPr>
            <a:picLocks noChangeAspect="1"/>
          </p:cNvPicPr>
          <p:nvPr userDrawn="1"/>
        </p:nvPicPr>
        <p:blipFill>
          <a:blip r:embed="rId3" cstate="print"/>
          <a:srcRect l="38104" r="7916" b="52920"/>
          <a:stretch>
            <a:fillRect/>
          </a:stretch>
        </p:blipFill>
        <p:spPr>
          <a:xfrm>
            <a:off x="8300087" y="6490814"/>
            <a:ext cx="788834" cy="28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Κεφαλίδα ενότητας">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1 - Θέση τίτλου"/>
          <p:cNvSpPr>
            <a:spLocks noGrp="1"/>
          </p:cNvSpPr>
          <p:nvPr>
            <p:ph type="title"/>
          </p:nvPr>
        </p:nvSpPr>
        <p:spPr>
          <a:xfrm>
            <a:off x="683568" y="2852936"/>
            <a:ext cx="8229600" cy="936104"/>
          </a:xfrm>
          <a:prstGeom prst="rect">
            <a:avLst/>
          </a:prstGeom>
        </p:spPr>
        <p:txBody>
          <a:bodyPr vert="horz" lIns="91440" tIns="45720" rIns="91440" bIns="45720" rtlCol="0" anchor="ctr">
            <a:normAutofit/>
          </a:bodyPr>
          <a:lstStyle>
            <a:lvl1pPr algn="r">
              <a:defRPr/>
            </a:lvl1pPr>
          </a:lstStyle>
          <a:p>
            <a:r>
              <a:rPr lang="el-GR" dirty="0" err="1" smtClean="0"/>
              <a:t>Kλικ</a:t>
            </a:r>
            <a:r>
              <a:rPr lang="el-GR" dirty="0" smtClean="0"/>
              <a:t> για επεξεργασία του τίτλου</a:t>
            </a:r>
            <a:endParaRPr lang="el-GR" dirty="0"/>
          </a:p>
        </p:txBody>
      </p:sp>
      <p:pic>
        <p:nvPicPr>
          <p:cNvPr id="8" name="3 - Εικόνα" descr="by-nc-nd.png"/>
          <p:cNvPicPr>
            <a:picLocks noChangeAspect="1"/>
          </p:cNvPicPr>
          <p:nvPr userDrawn="1"/>
        </p:nvPicPr>
        <p:blipFill>
          <a:blip r:embed="rId3" cstate="print"/>
          <a:stretch>
            <a:fillRect/>
          </a:stretch>
        </p:blipFill>
        <p:spPr>
          <a:xfrm>
            <a:off x="7034893" y="6500852"/>
            <a:ext cx="823239" cy="288032"/>
          </a:xfrm>
          <a:prstGeom prst="rect">
            <a:avLst/>
          </a:prstGeom>
        </p:spPr>
      </p:pic>
      <p:pic>
        <p:nvPicPr>
          <p:cNvPr id="9" name="Content Placeholder 4" descr="LLP logo english.JPG"/>
          <p:cNvPicPr>
            <a:picLocks noChangeAspect="1"/>
          </p:cNvPicPr>
          <p:nvPr userDrawn="1"/>
        </p:nvPicPr>
        <p:blipFill>
          <a:blip r:embed="rId4" cstate="print"/>
          <a:srcRect l="1314" t="3111" r="63210" b="37782"/>
          <a:stretch>
            <a:fillRect/>
          </a:stretch>
        </p:blipFill>
        <p:spPr>
          <a:xfrm>
            <a:off x="7907153" y="6494156"/>
            <a:ext cx="409263" cy="288000"/>
          </a:xfrm>
          <a:prstGeom prst="rect">
            <a:avLst/>
          </a:prstGeom>
        </p:spPr>
      </p:pic>
      <p:pic>
        <p:nvPicPr>
          <p:cNvPr id="10" name="Content Placeholder 4" descr="LLP logo english.JPG"/>
          <p:cNvPicPr>
            <a:picLocks noChangeAspect="1"/>
          </p:cNvPicPr>
          <p:nvPr userDrawn="1"/>
        </p:nvPicPr>
        <p:blipFill>
          <a:blip r:embed="rId4" cstate="print"/>
          <a:srcRect l="38104" r="7916" b="52920"/>
          <a:stretch>
            <a:fillRect/>
          </a:stretch>
        </p:blipFill>
        <p:spPr>
          <a:xfrm>
            <a:off x="8300087" y="6490814"/>
            <a:ext cx="788834" cy="28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68313" y="-107950"/>
            <a:ext cx="8228012" cy="1311275"/>
          </a:xfrm>
        </p:spPr>
        <p:txBody>
          <a:bodyPr/>
          <a:lstStyle/>
          <a:p>
            <a:r>
              <a:rPr lang="en-US" smtClean="0"/>
              <a:t>Click to edit Master title style</a:t>
            </a:r>
            <a:endParaRPr lang="de-AT"/>
          </a:p>
        </p:txBody>
      </p:sp>
      <p:pic>
        <p:nvPicPr>
          <p:cNvPr id="3" name="Picture 2" descr="image2.jpeg"/>
          <p:cNvPicPr>
            <a:picLocks noChangeAspect="1"/>
          </p:cNvPicPr>
          <p:nvPr userDrawn="1"/>
        </p:nvPicPr>
        <p:blipFill>
          <a:blip r:embed="rId2" cstate="print"/>
          <a:stretch>
            <a:fillRect/>
          </a:stretch>
        </p:blipFill>
        <p:spPr>
          <a:xfrm>
            <a:off x="9525" y="0"/>
            <a:ext cx="9124950"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cstate="print">
            <a:lum/>
          </a:blip>
          <a:srcRect/>
          <a:stretch>
            <a:fillRect/>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67544" y="116632"/>
            <a:ext cx="8229600" cy="864096"/>
          </a:xfrm>
          <a:prstGeom prst="rect">
            <a:avLst/>
          </a:prstGeom>
        </p:spPr>
        <p:txBody>
          <a:bodyPr vert="horz" lIns="91440" tIns="45720" rIns="91440" bIns="45720" rtlCol="0" anchor="ctr">
            <a:normAutofit/>
          </a:bodyPr>
          <a:lstStyle/>
          <a:p>
            <a:r>
              <a:rPr lang="el-GR" dirty="0" err="1" smtClean="0"/>
              <a:t>Kλικ</a:t>
            </a:r>
            <a:r>
              <a:rPr lang="el-GR" dirty="0" smtClean="0"/>
              <a:t> για επεξεργασία του τίτλου</a:t>
            </a:r>
            <a:endParaRPr lang="el-GR" dirty="0"/>
          </a:p>
        </p:txBody>
      </p:sp>
      <p:sp>
        <p:nvSpPr>
          <p:cNvPr id="3" name="2 - Θέση κειμένου"/>
          <p:cNvSpPr>
            <a:spLocks noGrp="1"/>
          </p:cNvSpPr>
          <p:nvPr>
            <p:ph type="body" idx="1"/>
          </p:nvPr>
        </p:nvSpPr>
        <p:spPr>
          <a:xfrm>
            <a:off x="457200" y="1124744"/>
            <a:ext cx="8229600" cy="5001419"/>
          </a:xfrm>
          <a:prstGeom prst="rect">
            <a:avLst/>
          </a:prstGeom>
        </p:spPr>
        <p:txBody>
          <a:bodyPr vert="horz" lIns="91440" tIns="45720" rIns="91440" bIns="45720" rtlCol="0">
            <a:normAutofit/>
          </a:bodyPr>
          <a:lstStyle/>
          <a:p>
            <a:pPr lvl="0"/>
            <a:r>
              <a:rPr lang="el-GR" dirty="0" err="1" smtClean="0"/>
              <a:t>Kλικ</a:t>
            </a:r>
            <a:r>
              <a:rPr lang="el-GR" dirty="0" smtClean="0"/>
              <a:t> για επεξεργασία των στυλ του υποδείγματος</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000" b="1" kern="1200">
          <a:solidFill>
            <a:schemeClr val="accent1">
              <a:lumMod val="75000"/>
            </a:schemeClr>
          </a:solidFill>
          <a:latin typeface="Trebuchet MS" pitchFamily="34" charset="0"/>
          <a:ea typeface="+mj-ea"/>
          <a:cs typeface="+mj-cs"/>
        </a:defRPr>
      </a:lvl1pPr>
    </p:titleStyle>
    <p:bodyStyle>
      <a:lvl1pPr marL="342900" indent="-342900" algn="l" defTabSz="914400" rtl="0" eaLnBrk="1" latinLnBrk="0" hangingPunct="1">
        <a:spcBef>
          <a:spcPct val="20000"/>
        </a:spcBef>
        <a:buClr>
          <a:schemeClr val="accent1">
            <a:lumMod val="75000"/>
          </a:schemeClr>
        </a:buClr>
        <a:buFont typeface="Courier New" pitchFamily="49" charset="0"/>
        <a:buChar char="o"/>
        <a:defRPr sz="32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Clr>
          <a:schemeClr val="tx1">
            <a:lumMod val="75000"/>
            <a:lumOff val="25000"/>
          </a:schemeClr>
        </a:buClr>
        <a:buFont typeface="Wingdings" pitchFamily="2" charset="2"/>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Clr>
          <a:schemeClr val="accent1">
            <a:lumMod val="75000"/>
          </a:schemeClr>
        </a:buClr>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Clr>
          <a:schemeClr val="bg1">
            <a:lumMod val="50000"/>
          </a:schemeClr>
        </a:buClr>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Clr>
          <a:schemeClr val="accent1">
            <a:lumMod val="50000"/>
          </a:schemeClr>
        </a:buClr>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creativecommons.org/" TargetMode="External"/><Relationship Id="rId4" Type="http://schemas.openxmlformats.org/officeDocument/2006/relationships/hyperlink" Target="http://creativecommons.org/licenses/by-nc-nd/3.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wma.net/en/10home/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irct.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ChangeArrowheads="1"/>
          </p:cNvSpPr>
          <p:nvPr/>
        </p:nvSpPr>
        <p:spPr bwMode="auto">
          <a:xfrm>
            <a:off x="1403350" y="3284538"/>
            <a:ext cx="6400800" cy="1752600"/>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sp>
        <p:nvSpPr>
          <p:cNvPr id="33794" name="Text Box 3"/>
          <p:cNvSpPr txBox="1">
            <a:spLocks noChangeArrowheads="1"/>
          </p:cNvSpPr>
          <p:nvPr/>
        </p:nvSpPr>
        <p:spPr bwMode="auto">
          <a:xfrm>
            <a:off x="1403350" y="2276475"/>
            <a:ext cx="6480175" cy="1473200"/>
          </a:xfrm>
          <a:prstGeom prst="rect">
            <a:avLst/>
          </a:prstGeom>
          <a:noFill/>
          <a:ln w="9525">
            <a:noFill/>
            <a:miter lim="800000"/>
            <a:headEnd/>
            <a:tailEnd/>
          </a:ln>
        </p:spPr>
        <p:txBody>
          <a:bodyPr lIns="90000" tIns="45000" rIns="90000" bIns="45000"/>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uk-UA" sz="2400" b="1" dirty="0" smtClean="0">
                <a:solidFill>
                  <a:schemeClr val="accent1">
                    <a:lumMod val="75000"/>
                  </a:schemeClr>
                </a:solidFill>
                <a:latin typeface="Trebuchet MS" pitchFamily="34" charset="0"/>
                <a:ea typeface="+mj-ea"/>
                <a:cs typeface="+mj-cs"/>
              </a:rPr>
              <a:t>WMA Declaration of Tokyo </a:t>
            </a:r>
            <a:r>
              <a:rPr lang="en-US" sz="2200" b="1" dirty="0" smtClean="0">
                <a:solidFill>
                  <a:schemeClr val="accent1">
                    <a:lumMod val="75000"/>
                  </a:schemeClr>
                </a:solidFill>
                <a:latin typeface="Trebuchet MS" pitchFamily="34" charset="0"/>
                <a:ea typeface="+mj-ea"/>
                <a:cs typeface="+mj-cs"/>
              </a:rPr>
              <a:t/>
            </a:r>
            <a:br>
              <a:rPr lang="en-US" sz="2200" b="1" dirty="0" smtClean="0">
                <a:solidFill>
                  <a:schemeClr val="accent1">
                    <a:lumMod val="75000"/>
                  </a:schemeClr>
                </a:solidFill>
                <a:latin typeface="Trebuchet MS" pitchFamily="34" charset="0"/>
                <a:ea typeface="+mj-ea"/>
                <a:cs typeface="+mj-cs"/>
              </a:rPr>
            </a:br>
            <a:r>
              <a:rPr lang="uk-UA" sz="2200" b="1" dirty="0" smtClean="0">
                <a:solidFill>
                  <a:schemeClr val="accent1">
                    <a:lumMod val="75000"/>
                  </a:schemeClr>
                </a:solidFill>
                <a:latin typeface="Trebuchet MS" pitchFamily="34" charset="0"/>
                <a:ea typeface="+mj-ea"/>
                <a:cs typeface="+mj-cs"/>
              </a:rPr>
              <a:t>Guidelines for Physicians Concerning Torture and other Cruel, Inhuman or Degrading Treatment or Punishment in Relation to Detention and Imprison</a:t>
            </a:r>
            <a:endParaRPr lang="en-US" sz="2200" b="1" dirty="0">
              <a:solidFill>
                <a:schemeClr val="accent1">
                  <a:lumMod val="75000"/>
                </a:schemeClr>
              </a:solidFill>
              <a:latin typeface="Trebuchet MS" pitchFamily="34" charset="0"/>
              <a:ea typeface="+mj-ea"/>
              <a:cs typeface="+mj-cs"/>
            </a:endParaRPr>
          </a:p>
        </p:txBody>
      </p:sp>
      <p:pic>
        <p:nvPicPr>
          <p:cNvPr id="7" name="Content Placeholder 4" descr="LLP logo english.JPG"/>
          <p:cNvPicPr>
            <a:picLocks noChangeAspect="1"/>
          </p:cNvPicPr>
          <p:nvPr/>
        </p:nvPicPr>
        <p:blipFill>
          <a:blip r:embed="rId3" cstate="print"/>
          <a:stretch>
            <a:fillRect/>
          </a:stretch>
        </p:blipFill>
        <p:spPr>
          <a:xfrm>
            <a:off x="6755264" y="5805042"/>
            <a:ext cx="2339752" cy="946825"/>
          </a:xfrm>
          <a:prstGeom prst="rect">
            <a:avLst/>
          </a:prstGeom>
        </p:spPr>
      </p:pic>
      <p:pic>
        <p:nvPicPr>
          <p:cNvPr id="8" name="3 - Εικόνα" descr="by-nc-nd.png"/>
          <p:cNvPicPr>
            <a:picLocks noChangeAspect="1"/>
          </p:cNvPicPr>
          <p:nvPr/>
        </p:nvPicPr>
        <p:blipFill>
          <a:blip r:embed="rId4" cstate="print"/>
          <a:stretch>
            <a:fillRect/>
          </a:stretch>
        </p:blipFill>
        <p:spPr>
          <a:xfrm>
            <a:off x="251520" y="6165304"/>
            <a:ext cx="1584176" cy="554266"/>
          </a:xfrm>
          <a:prstGeom prst="rect">
            <a:avLst/>
          </a:prstGeom>
        </p:spPr>
      </p:pic>
      <p:sp>
        <p:nvSpPr>
          <p:cNvPr id="6" name="2 - Υπότιτλος"/>
          <p:cNvSpPr txBox="1">
            <a:spLocks/>
          </p:cNvSpPr>
          <p:nvPr/>
        </p:nvSpPr>
        <p:spPr>
          <a:xfrm>
            <a:off x="899592" y="4221088"/>
            <a:ext cx="7488832" cy="1248544"/>
          </a:xfrm>
          <a:prstGeom prst="rect">
            <a:avLst/>
          </a:prstGeom>
        </p:spPr>
        <p:txBody>
          <a:bodyPr>
            <a:noAutofit/>
          </a:bodyPr>
          <a:lstStyle/>
          <a:p>
            <a:pPr marR="0" lvl="0" algn="l" defTabSz="914400" rtl="0" eaLnBrk="1" fontAlgn="auto" latinLnBrk="0" hangingPunct="1">
              <a:lnSpc>
                <a:spcPct val="100000"/>
              </a:lnSpc>
              <a:spcAft>
                <a:spcPts val="0"/>
              </a:spcAft>
              <a:buClr>
                <a:schemeClr val="accent1">
                  <a:lumMod val="75000"/>
                </a:schemeClr>
              </a:buClr>
              <a:buSzTx/>
              <a:tabLst/>
              <a:defRPr/>
            </a:pPr>
            <a:r>
              <a:rPr kumimoji="0" lang="uk-UA" sz="1600" b="1"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Adopted by the 29</a:t>
            </a:r>
            <a:r>
              <a:rPr kumimoji="0" lang="uk-UA" sz="1600" b="1" i="1" u="none" strike="noStrike" kern="1200" cap="none" spc="0" normalizeH="0" baseline="30000" noProof="0" dirty="0" smtClean="0">
                <a:ln>
                  <a:noFill/>
                </a:ln>
                <a:solidFill>
                  <a:schemeClr val="tx1">
                    <a:lumMod val="85000"/>
                    <a:lumOff val="15000"/>
                  </a:schemeClr>
                </a:solidFill>
                <a:effectLst/>
                <a:uLnTx/>
                <a:uFillTx/>
                <a:latin typeface="+mn-lt"/>
                <a:ea typeface="+mn-ea"/>
                <a:cs typeface="+mn-cs"/>
              </a:rPr>
              <a:t>th</a:t>
            </a:r>
            <a:r>
              <a:rPr kumimoji="0" lang="uk-UA" sz="1600" b="1"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World Medical Assembly, Tokyo, Japan, October 1975</a:t>
            </a:r>
            <a:br>
              <a:rPr kumimoji="0" lang="uk-UA" sz="1600" b="1"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br>
            <a:r>
              <a:rPr kumimoji="0" lang="uk-UA" sz="1600" b="1"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and editorially revised by the 170</a:t>
            </a:r>
            <a:r>
              <a:rPr kumimoji="0" lang="uk-UA" sz="1600" b="1" i="1" u="none" strike="noStrike" kern="1200" cap="none" spc="0" normalizeH="0" baseline="30000" noProof="0" dirty="0" smtClean="0">
                <a:ln>
                  <a:noFill/>
                </a:ln>
                <a:solidFill>
                  <a:schemeClr val="tx1">
                    <a:lumMod val="85000"/>
                    <a:lumOff val="15000"/>
                  </a:schemeClr>
                </a:solidFill>
                <a:effectLst/>
                <a:uLnTx/>
                <a:uFillTx/>
                <a:latin typeface="+mn-lt"/>
                <a:ea typeface="+mn-ea"/>
                <a:cs typeface="+mn-cs"/>
              </a:rPr>
              <a:t>th</a:t>
            </a:r>
            <a:r>
              <a:rPr kumimoji="0" lang="uk-UA" sz="1600" b="1"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WMA Council Session, Divonne-les-Bains, France, May 2005 </a:t>
            </a:r>
            <a:endParaRPr lang="en-GB" sz="1600" b="1" i="1" dirty="0" smtClean="0">
              <a:solidFill>
                <a:schemeClr val="tx1">
                  <a:lumMod val="85000"/>
                  <a:lumOff val="15000"/>
                </a:schemeClr>
              </a:solidFill>
            </a:endParaRPr>
          </a:p>
          <a:p>
            <a:pPr marL="342900" marR="0" lvl="0" indent="-342900" algn="l" defTabSz="914400" rtl="0" eaLnBrk="1" fontAlgn="auto" latinLnBrk="0" hangingPunct="1">
              <a:lnSpc>
                <a:spcPct val="100000"/>
              </a:lnSpc>
              <a:spcBef>
                <a:spcPct val="20000"/>
              </a:spcBef>
              <a:spcAft>
                <a:spcPts val="0"/>
              </a:spcAft>
              <a:buClr>
                <a:schemeClr val="accent1">
                  <a:lumMod val="75000"/>
                </a:schemeClr>
              </a:buClr>
              <a:buSzTx/>
              <a:tabLst/>
              <a:defRPr/>
            </a:pPr>
            <a:r>
              <a:rPr kumimoji="0" lang="uk-UA" sz="1600" b="1"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and the 173</a:t>
            </a:r>
            <a:r>
              <a:rPr kumimoji="0" lang="uk-UA" sz="1600" b="1" i="1" u="none" strike="noStrike" kern="1200" cap="none" spc="0" normalizeH="0" baseline="30000" noProof="0" dirty="0" smtClean="0">
                <a:ln>
                  <a:noFill/>
                </a:ln>
                <a:solidFill>
                  <a:schemeClr val="tx1">
                    <a:lumMod val="85000"/>
                    <a:lumOff val="15000"/>
                  </a:schemeClr>
                </a:solidFill>
                <a:effectLst/>
                <a:uLnTx/>
                <a:uFillTx/>
                <a:latin typeface="+mn-lt"/>
                <a:ea typeface="+mn-ea"/>
                <a:cs typeface="+mn-cs"/>
              </a:rPr>
              <a:t>rd</a:t>
            </a:r>
            <a:r>
              <a:rPr kumimoji="0" lang="uk-UA" sz="1600" b="1"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WMA Council Session, Divonne-les-Bains, France, May 200</a:t>
            </a:r>
            <a:r>
              <a:rPr kumimoji="0" lang="en-US" sz="1600" b="1"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6</a:t>
            </a:r>
            <a:endParaRPr kumimoji="0" lang="uk-UA" sz="16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lvl="0" indent="-457200" algn="just">
              <a:spcBef>
                <a:spcPts val="600"/>
              </a:spcBef>
              <a:spcAft>
                <a:spcPts val="1200"/>
              </a:spcAft>
              <a:buFont typeface="+mj-lt"/>
              <a:buAutoNum type="arabicPeriod" startAt="4"/>
            </a:pPr>
            <a:r>
              <a:rPr lang="uk-UA" sz="2400" dirty="0"/>
              <a:t>The physician shall not be present during any procedure during which torture or any other forms of cruel, inhuman or degrading treatment is used or </a:t>
            </a:r>
            <a:r>
              <a:rPr lang="uk-UA" sz="2400" dirty="0" smtClean="0"/>
              <a:t>threatened</a:t>
            </a:r>
            <a:endParaRPr lang="uk-UA" sz="2400" dirty="0"/>
          </a:p>
          <a:p>
            <a:pPr marL="457200" lvl="0" indent="-457200" algn="just">
              <a:spcBef>
                <a:spcPts val="600"/>
              </a:spcBef>
              <a:spcAft>
                <a:spcPts val="1200"/>
              </a:spcAft>
              <a:buFont typeface="+mj-lt"/>
              <a:buAutoNum type="arabicPeriod" startAt="4"/>
            </a:pPr>
            <a:r>
              <a:rPr lang="uk-UA" sz="2400" dirty="0"/>
              <a:t>A physician must have complete clinical independence in deciding upon the care of a person for whom he or she is medically responsible. The physician's fundamental role is to alleviate the distress of his or her fellow human beings, and no motive, whether personal, collective or political, shall prevail against this higher </a:t>
            </a:r>
            <a:r>
              <a:rPr lang="uk-UA" sz="2400" dirty="0" smtClean="0"/>
              <a:t>purpose</a:t>
            </a:r>
            <a:endParaRPr lang="uk-UA" sz="2400" dirty="0"/>
          </a:p>
        </p:txBody>
      </p:sp>
      <p:sp>
        <p:nvSpPr>
          <p:cNvPr id="3" name="Title 2"/>
          <p:cNvSpPr>
            <a:spLocks noGrp="1"/>
          </p:cNvSpPr>
          <p:nvPr>
            <p:ph type="title"/>
          </p:nvPr>
        </p:nvSpPr>
        <p:spPr/>
        <p:txBody>
          <a:bodyPr/>
          <a:lstStyle/>
          <a:p>
            <a:r>
              <a:rPr lang="uk-UA" dirty="0"/>
              <a:t>DECLARATION</a:t>
            </a:r>
          </a:p>
        </p:txBody>
      </p:sp>
    </p:spTree>
    <p:extLst>
      <p:ext uri="{BB962C8B-B14F-4D97-AF65-F5344CB8AC3E}">
        <p14:creationId xmlns:p14="http://schemas.microsoft.com/office/powerpoint/2010/main" xmlns="" val="1428296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lvl="0" indent="-514350" algn="just">
              <a:buFont typeface="+mj-lt"/>
              <a:buAutoNum type="arabicPeriod" startAt="7"/>
            </a:pPr>
            <a:r>
              <a:rPr lang="uk-UA" sz="2400" dirty="0"/>
              <a:t>Where a prisoner refuses nourishment and is considered by the physician as capable of forming an unimpaired and rational judgment concerning the consequences of such a voluntary refusal of nourishment, he or she shall not be fed artificially. The decision as to the capacity of the prisoner to form such a judgment should be confirmed by at least one other independent physician. The consequences of the refusal of nourishment shall be explained by the physician to the </a:t>
            </a:r>
            <a:r>
              <a:rPr lang="uk-UA" sz="2400" dirty="0" smtClean="0"/>
              <a:t>prisoner</a:t>
            </a:r>
            <a:endParaRPr lang="uk-UA" sz="2400" dirty="0"/>
          </a:p>
        </p:txBody>
      </p:sp>
      <p:sp>
        <p:nvSpPr>
          <p:cNvPr id="3" name="Title 2"/>
          <p:cNvSpPr>
            <a:spLocks noGrp="1"/>
          </p:cNvSpPr>
          <p:nvPr>
            <p:ph type="title"/>
          </p:nvPr>
        </p:nvSpPr>
        <p:spPr/>
        <p:txBody>
          <a:bodyPr/>
          <a:lstStyle/>
          <a:p>
            <a:r>
              <a:rPr lang="uk-UA" dirty="0"/>
              <a:t>DECLARATION</a:t>
            </a:r>
          </a:p>
        </p:txBody>
      </p:sp>
    </p:spTree>
    <p:extLst>
      <p:ext uri="{BB962C8B-B14F-4D97-AF65-F5344CB8AC3E}">
        <p14:creationId xmlns:p14="http://schemas.microsoft.com/office/powerpoint/2010/main" xmlns="" val="27894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0" indent="-457200" algn="just">
              <a:buFont typeface="+mj-lt"/>
              <a:buAutoNum type="arabicPeriod" startAt="8"/>
            </a:pPr>
            <a:r>
              <a:rPr lang="uk-UA" sz="2400" dirty="0"/>
              <a:t>The World Medical Association will support, and should encourage the international community, the National Medical Associations and fellow physicians to support, the physician and his or her family in the face of threats or reprisals resulting from a refusal to condone the use of torture or other forms of cruel, inhuman or degrading </a:t>
            </a:r>
            <a:r>
              <a:rPr lang="uk-UA" sz="2400" dirty="0" smtClean="0"/>
              <a:t>treatment</a:t>
            </a:r>
            <a:endParaRPr lang="uk-UA" sz="2400" dirty="0"/>
          </a:p>
          <a:p>
            <a:endParaRPr lang="uk-UA" dirty="0"/>
          </a:p>
        </p:txBody>
      </p:sp>
      <p:sp>
        <p:nvSpPr>
          <p:cNvPr id="3" name="Title 2"/>
          <p:cNvSpPr>
            <a:spLocks noGrp="1"/>
          </p:cNvSpPr>
          <p:nvPr>
            <p:ph type="title"/>
          </p:nvPr>
        </p:nvSpPr>
        <p:spPr/>
        <p:txBody>
          <a:bodyPr/>
          <a:lstStyle/>
          <a:p>
            <a:r>
              <a:rPr lang="uk-UA" dirty="0"/>
              <a:t>DECLARATION</a:t>
            </a:r>
          </a:p>
        </p:txBody>
      </p:sp>
    </p:spTree>
    <p:extLst>
      <p:ext uri="{BB962C8B-B14F-4D97-AF65-F5344CB8AC3E}">
        <p14:creationId xmlns:p14="http://schemas.microsoft.com/office/powerpoint/2010/main" xmlns="" val="1546127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Funding support</a:t>
            </a:r>
            <a:endParaRPr lang="el-GR" dirty="0"/>
          </a:p>
        </p:txBody>
      </p:sp>
      <p:pic>
        <p:nvPicPr>
          <p:cNvPr id="5" name="Content Placeholder 4" descr="LLP logo english.JPG"/>
          <p:cNvPicPr>
            <a:picLocks noGrp="1" noChangeAspect="1"/>
          </p:cNvPicPr>
          <p:nvPr>
            <p:ph idx="1"/>
          </p:nvPr>
        </p:nvPicPr>
        <p:blipFill>
          <a:blip r:embed="rId3" cstate="print"/>
          <a:stretch>
            <a:fillRect/>
          </a:stretch>
        </p:blipFill>
        <p:spPr>
          <a:xfrm>
            <a:off x="1801769" y="1387559"/>
            <a:ext cx="5578543" cy="2257465"/>
          </a:xfrm>
          <a:solidFill>
            <a:schemeClr val="tx2">
              <a:lumMod val="20000"/>
              <a:lumOff val="80000"/>
            </a:schemeClr>
          </a:solidFill>
          <a:ln w="3175">
            <a:solidFill>
              <a:schemeClr val="tx1"/>
            </a:solidFill>
          </a:ln>
        </p:spPr>
      </p:pic>
      <p:sp>
        <p:nvSpPr>
          <p:cNvPr id="4" name="Rectangle 3"/>
          <p:cNvSpPr/>
          <p:nvPr/>
        </p:nvSpPr>
        <p:spPr>
          <a:xfrm>
            <a:off x="467544" y="4149080"/>
            <a:ext cx="8208912" cy="1569660"/>
          </a:xfrm>
          <a:prstGeom prst="rect">
            <a:avLst/>
          </a:prstGeom>
        </p:spPr>
        <p:txBody>
          <a:bodyPr wrap="square">
            <a:spAutoFit/>
          </a:bodyPr>
          <a:lstStyle/>
          <a:p>
            <a:r>
              <a:rPr lang="en-US" sz="2400" i="1" dirty="0" smtClean="0"/>
              <a:t>This project has been funded with support from the European Commission. This communication reflects the views only of the author, and the Commission cannot be held responsible for any use which may be made of the information contained therein.</a:t>
            </a:r>
            <a:endParaRPr lang="el-G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Copyrights</a:t>
            </a:r>
            <a:endParaRPr lang="el-GR" dirty="0"/>
          </a:p>
        </p:txBody>
      </p:sp>
      <p:pic>
        <p:nvPicPr>
          <p:cNvPr id="4" name="Content Placeholder 3" descr="by-nc-nd.png"/>
          <p:cNvPicPr>
            <a:picLocks noGrp="1" noChangeAspect="1"/>
          </p:cNvPicPr>
          <p:nvPr>
            <p:ph idx="1"/>
          </p:nvPr>
        </p:nvPicPr>
        <p:blipFill>
          <a:blip r:embed="rId3" cstate="print"/>
          <a:stretch>
            <a:fillRect/>
          </a:stretch>
        </p:blipFill>
        <p:spPr>
          <a:xfrm>
            <a:off x="2483768" y="3284984"/>
            <a:ext cx="3694757" cy="1292708"/>
          </a:xfrm>
        </p:spPr>
      </p:pic>
      <p:sp>
        <p:nvSpPr>
          <p:cNvPr id="5" name="Rectangle 4"/>
          <p:cNvSpPr/>
          <p:nvPr/>
        </p:nvSpPr>
        <p:spPr>
          <a:xfrm>
            <a:off x="827584" y="1556792"/>
            <a:ext cx="6912768" cy="1200329"/>
          </a:xfrm>
          <a:prstGeom prst="rect">
            <a:avLst/>
          </a:prstGeom>
        </p:spPr>
        <p:txBody>
          <a:bodyPr wrap="square">
            <a:spAutoFit/>
          </a:bodyPr>
          <a:lstStyle/>
          <a:p>
            <a:pPr algn="ctr"/>
            <a:r>
              <a:rPr lang="en-US" sz="2400" dirty="0" smtClean="0"/>
              <a:t>This work is licensed under a</a:t>
            </a:r>
          </a:p>
          <a:p>
            <a:pPr algn="ctr"/>
            <a:r>
              <a:rPr lang="en-US" sz="2400" dirty="0" smtClean="0"/>
              <a:t> </a:t>
            </a:r>
            <a:r>
              <a:rPr lang="en-US" sz="2400" dirty="0" smtClean="0">
                <a:hlinkClick r:id="rId4"/>
              </a:rPr>
              <a:t>Creative Commons Attribution-</a:t>
            </a:r>
            <a:r>
              <a:rPr lang="en-US" sz="2400" dirty="0" err="1" smtClean="0">
                <a:hlinkClick r:id="rId4"/>
              </a:rPr>
              <a:t>NonCommercial</a:t>
            </a:r>
            <a:r>
              <a:rPr lang="en-US" sz="2400" dirty="0" smtClean="0">
                <a:hlinkClick r:id="rId4"/>
              </a:rPr>
              <a:t>-</a:t>
            </a:r>
            <a:r>
              <a:rPr lang="en-US" sz="2400" dirty="0" err="1" smtClean="0">
                <a:hlinkClick r:id="rId4"/>
              </a:rPr>
              <a:t>NoDerivs</a:t>
            </a:r>
            <a:r>
              <a:rPr lang="en-US" sz="2400" dirty="0" smtClean="0">
                <a:hlinkClick r:id="rId4"/>
              </a:rPr>
              <a:t> 3.0 </a:t>
            </a:r>
            <a:r>
              <a:rPr lang="en-US" sz="2400" dirty="0" err="1" smtClean="0">
                <a:hlinkClick r:id="rId4"/>
              </a:rPr>
              <a:t>Unported</a:t>
            </a:r>
            <a:r>
              <a:rPr lang="en-US" sz="2400" dirty="0" smtClean="0">
                <a:hlinkClick r:id="rId4"/>
              </a:rPr>
              <a:t> License</a:t>
            </a:r>
            <a:r>
              <a:rPr lang="en-US" sz="2400" dirty="0" smtClean="0"/>
              <a:t>.</a:t>
            </a:r>
            <a:endParaRPr lang="el-GR" sz="2400" dirty="0"/>
          </a:p>
        </p:txBody>
      </p:sp>
      <p:sp>
        <p:nvSpPr>
          <p:cNvPr id="6" name="Rectangle 5"/>
          <p:cNvSpPr/>
          <p:nvPr/>
        </p:nvSpPr>
        <p:spPr>
          <a:xfrm>
            <a:off x="1331640" y="5373216"/>
            <a:ext cx="5760640" cy="461665"/>
          </a:xfrm>
          <a:prstGeom prst="rect">
            <a:avLst/>
          </a:prstGeom>
        </p:spPr>
        <p:txBody>
          <a:bodyPr wrap="square">
            <a:spAutoFit/>
          </a:bodyPr>
          <a:lstStyle/>
          <a:p>
            <a:pPr algn="ctr"/>
            <a:r>
              <a:rPr lang="en-US" sz="2400" dirty="0" smtClean="0"/>
              <a:t>Visit for details:  </a:t>
            </a:r>
            <a:r>
              <a:rPr lang="en-US" sz="2400" dirty="0" smtClean="0">
                <a:hlinkClick r:id="rId5"/>
              </a:rPr>
              <a:t>http://creativecommons.org</a:t>
            </a:r>
            <a:r>
              <a:rPr lang="en-US" sz="2400" dirty="0" smtClean="0"/>
              <a:t> </a:t>
            </a:r>
            <a:endParaRPr lang="el-G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84784"/>
            <a:ext cx="8229600" cy="5001419"/>
          </a:xfrm>
        </p:spPr>
        <p:txBody>
          <a:bodyPr>
            <a:noAutofit/>
          </a:bodyPr>
          <a:lstStyle/>
          <a:p>
            <a:pPr marL="756000" lvl="1" indent="-342900" algn="just">
              <a:spcBef>
                <a:spcPts val="600"/>
              </a:spcBef>
              <a:spcAft>
                <a:spcPts val="1200"/>
              </a:spcAft>
            </a:pPr>
            <a:r>
              <a:rPr lang="de-AT" sz="2400" dirty="0" smtClean="0"/>
              <a:t>The World Medical Association is the umbrella organisation of medical country organisations world wide</a:t>
            </a:r>
            <a:r>
              <a:rPr lang="de-AT" sz="2400" dirty="0" smtClean="0"/>
              <a:t>.</a:t>
            </a:r>
            <a:endParaRPr lang="de-AT" sz="2400" dirty="0"/>
          </a:p>
          <a:p>
            <a:pPr marL="756000" lvl="1" indent="-342900" algn="just">
              <a:spcBef>
                <a:spcPts val="600"/>
              </a:spcBef>
              <a:spcAft>
                <a:spcPts val="1200"/>
              </a:spcAft>
            </a:pPr>
            <a:r>
              <a:rPr lang="de-AT" sz="2400" dirty="0" smtClean="0"/>
              <a:t>It takes special care to elaborate ethical standards, that are based on decisions in the WMA general assembly</a:t>
            </a:r>
            <a:r>
              <a:rPr lang="de-AT" sz="2400" dirty="0" smtClean="0"/>
              <a:t>.</a:t>
            </a:r>
            <a:endParaRPr lang="de-AT" sz="2400" dirty="0"/>
          </a:p>
          <a:p>
            <a:pPr marL="756000" lvl="1" indent="-342900" algn="just">
              <a:spcBef>
                <a:spcPts val="600"/>
              </a:spcBef>
              <a:spcAft>
                <a:spcPts val="1200"/>
              </a:spcAft>
            </a:pPr>
            <a:r>
              <a:rPr lang="de-AT" sz="2400" dirty="0"/>
              <a:t>The WMA maintains a standard database of relevant positions that is available online at </a:t>
            </a:r>
            <a:r>
              <a:rPr lang="de-AT" sz="2400" dirty="0">
                <a:hlinkClick r:id="rId2"/>
              </a:rPr>
              <a:t>http://</a:t>
            </a:r>
            <a:r>
              <a:rPr lang="de-AT" sz="2400" dirty="0" smtClean="0">
                <a:hlinkClick r:id="rId2"/>
              </a:rPr>
              <a:t>www.wma.net/en/10home/index.html</a:t>
            </a:r>
            <a:r>
              <a:rPr lang="de-AT" sz="2400" dirty="0" smtClean="0"/>
              <a:t> </a:t>
            </a:r>
            <a:r>
              <a:rPr lang="de-AT" sz="2400" dirty="0" smtClean="0"/>
              <a:t>.</a:t>
            </a:r>
            <a:endParaRPr lang="de-AT" sz="2400" dirty="0"/>
          </a:p>
          <a:p>
            <a:pPr marL="756000" lvl="1" indent="-342900" algn="just">
              <a:spcBef>
                <a:spcPts val="600"/>
              </a:spcBef>
              <a:spcAft>
                <a:spcPts val="1200"/>
              </a:spcAft>
            </a:pPr>
            <a:r>
              <a:rPr lang="de-AT" sz="2400" dirty="0" smtClean="0"/>
              <a:t>It has taken a clear position against torture and the involvement of physicians, and permits no justification for any participation, concealement of  or aiding in torture</a:t>
            </a:r>
            <a:endParaRPr lang="uk-UA" sz="2400" dirty="0"/>
          </a:p>
        </p:txBody>
      </p:sp>
      <p:sp>
        <p:nvSpPr>
          <p:cNvPr id="3" name="Title 2"/>
          <p:cNvSpPr>
            <a:spLocks noGrp="1"/>
          </p:cNvSpPr>
          <p:nvPr>
            <p:ph type="title"/>
          </p:nvPr>
        </p:nvSpPr>
        <p:spPr/>
        <p:txBody>
          <a:bodyPr>
            <a:normAutofit/>
          </a:bodyPr>
          <a:lstStyle/>
          <a:p>
            <a:r>
              <a:rPr lang="de-AT" dirty="0"/>
              <a:t>The World Medical Association</a:t>
            </a:r>
            <a:endParaRPr lang="uk-UA" dirty="0"/>
          </a:p>
        </p:txBody>
      </p:sp>
      <p:pic>
        <p:nvPicPr>
          <p:cNvPr id="4" name="Picture 3" descr="C:\Users\Stevy\Desktop\1348565967_Documents.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96336" y="5157192"/>
            <a:ext cx="609600" cy="609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14379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340768"/>
            <a:ext cx="8229600" cy="5001419"/>
          </a:xfrm>
        </p:spPr>
        <p:txBody>
          <a:bodyPr>
            <a:normAutofit/>
          </a:bodyPr>
          <a:lstStyle/>
          <a:p>
            <a:pPr lvl="1" indent="-342900" algn="just">
              <a:spcBef>
                <a:spcPts val="1200"/>
              </a:spcBef>
              <a:spcAft>
                <a:spcPts val="1200"/>
              </a:spcAft>
            </a:pPr>
            <a:r>
              <a:rPr lang="de-AT" sz="2400" dirty="0" smtClean="0"/>
              <a:t>The WMA supports the Istanbul Protocol by all physicians.</a:t>
            </a:r>
          </a:p>
          <a:p>
            <a:pPr lvl="1" indent="-342900" algn="just">
              <a:spcBef>
                <a:spcPts val="1200"/>
              </a:spcBef>
              <a:spcAft>
                <a:spcPts val="1200"/>
              </a:spcAft>
            </a:pPr>
            <a:r>
              <a:rPr lang="de-AT" sz="2400" dirty="0" smtClean="0"/>
              <a:t>WMA </a:t>
            </a:r>
            <a:r>
              <a:rPr lang="de-AT" sz="2400" dirty="0" smtClean="0"/>
              <a:t>also supports the UN Convention against Torture, but extend the definition to reflect medical needs and ethical standards to include a broader range of events in some areas.</a:t>
            </a:r>
          </a:p>
          <a:p>
            <a:pPr lvl="1" indent="-342900" algn="just">
              <a:spcBef>
                <a:spcPts val="1200"/>
              </a:spcBef>
              <a:spcAft>
                <a:spcPts val="1200"/>
              </a:spcAft>
            </a:pPr>
            <a:r>
              <a:rPr lang="de-AT" sz="2400" dirty="0" smtClean="0"/>
              <a:t>The </a:t>
            </a:r>
            <a:r>
              <a:rPr lang="de-AT" sz="2400" dirty="0" smtClean="0"/>
              <a:t>WMA has partiicpated in and collaborated with implementation projects for the Istanbul Protocol, such as the IRCT IPIP (see </a:t>
            </a:r>
            <a:r>
              <a:rPr lang="de-AT" sz="2400" dirty="0" smtClean="0">
                <a:hlinkClick r:id="rId2"/>
              </a:rPr>
              <a:t>www.irct.org</a:t>
            </a:r>
            <a:r>
              <a:rPr lang="de-AT" sz="2400" dirty="0" smtClean="0"/>
              <a:t>). </a:t>
            </a:r>
            <a:endParaRPr lang="uk-UA" sz="2400" dirty="0"/>
          </a:p>
        </p:txBody>
      </p:sp>
      <p:sp>
        <p:nvSpPr>
          <p:cNvPr id="3" name="Title 2"/>
          <p:cNvSpPr>
            <a:spLocks noGrp="1"/>
          </p:cNvSpPr>
          <p:nvPr>
            <p:ph type="title"/>
          </p:nvPr>
        </p:nvSpPr>
        <p:spPr/>
        <p:txBody>
          <a:bodyPr>
            <a:normAutofit/>
          </a:bodyPr>
          <a:lstStyle/>
          <a:p>
            <a:r>
              <a:rPr lang="de-AT" dirty="0"/>
              <a:t>The World Medical Association</a:t>
            </a:r>
            <a:endParaRPr lang="uk-UA" dirty="0"/>
          </a:p>
        </p:txBody>
      </p:sp>
      <p:pic>
        <p:nvPicPr>
          <p:cNvPr id="4" name="Picture 3" descr="C:\Users\Stevy\Desktop\1348565967_Documents.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68344" y="5085184"/>
            <a:ext cx="609600" cy="609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85666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340768"/>
            <a:ext cx="8229600" cy="5001419"/>
          </a:xfrm>
        </p:spPr>
        <p:txBody>
          <a:bodyPr>
            <a:normAutofit/>
          </a:bodyPr>
          <a:lstStyle/>
          <a:p>
            <a:pPr lvl="1" indent="-342900" algn="just"/>
            <a:r>
              <a:rPr lang="de-AT" sz="2400" dirty="0" smtClean="0"/>
              <a:t>The WMA gives guidance to a number of relevant and related situations, such as hunger strikes.</a:t>
            </a:r>
          </a:p>
          <a:p>
            <a:pPr lvl="1" indent="-342900" algn="just"/>
            <a:endParaRPr lang="de-AT" sz="2400" dirty="0"/>
          </a:p>
          <a:p>
            <a:pPr lvl="1" indent="-342900"/>
            <a:r>
              <a:rPr lang="de-AT" sz="2400" dirty="0" smtClean="0"/>
              <a:t>The </a:t>
            </a:r>
            <a:r>
              <a:rPr lang="de-AT" sz="2400" dirty="0" smtClean="0"/>
              <a:t>following WMA  </a:t>
            </a:r>
            <a:r>
              <a:rPr lang="uk-UA" sz="2400" dirty="0" smtClean="0"/>
              <a:t>Declaration </a:t>
            </a:r>
            <a:r>
              <a:rPr lang="uk-UA" sz="2400" dirty="0"/>
              <a:t>of Tokyo </a:t>
            </a:r>
            <a:r>
              <a:rPr lang="en-US" sz="2000" dirty="0"/>
              <a:t/>
            </a:r>
            <a:br>
              <a:rPr lang="en-US" sz="2000" dirty="0"/>
            </a:br>
            <a:r>
              <a:rPr lang="en-US" sz="2400" dirty="0"/>
              <a:t>is a key document and should therefore be studies in detail.</a:t>
            </a:r>
          </a:p>
          <a:p>
            <a:pPr lvl="1" indent="-342900" algn="just"/>
            <a:endParaRPr lang="de-AT" sz="2400" dirty="0" smtClean="0"/>
          </a:p>
          <a:p>
            <a:pPr lvl="1" indent="-342900" algn="just"/>
            <a:endParaRPr lang="de-AT" sz="2400" dirty="0"/>
          </a:p>
          <a:p>
            <a:pPr lvl="1" indent="-342900" algn="just"/>
            <a:endParaRPr lang="de-AT" sz="2400" dirty="0" smtClean="0"/>
          </a:p>
          <a:p>
            <a:pPr lvl="1" indent="-342900" algn="just"/>
            <a:endParaRPr lang="uk-UA" sz="2400" dirty="0"/>
          </a:p>
        </p:txBody>
      </p:sp>
      <p:sp>
        <p:nvSpPr>
          <p:cNvPr id="3" name="Title 2"/>
          <p:cNvSpPr>
            <a:spLocks noGrp="1"/>
          </p:cNvSpPr>
          <p:nvPr>
            <p:ph type="title"/>
          </p:nvPr>
        </p:nvSpPr>
        <p:spPr/>
        <p:txBody>
          <a:bodyPr>
            <a:normAutofit/>
          </a:bodyPr>
          <a:lstStyle/>
          <a:p>
            <a:r>
              <a:rPr lang="de-AT" dirty="0"/>
              <a:t>The World Medical Association</a:t>
            </a:r>
            <a:endParaRPr lang="uk-UA" dirty="0"/>
          </a:p>
        </p:txBody>
      </p:sp>
      <p:pic>
        <p:nvPicPr>
          <p:cNvPr id="4" name="Picture 3" descr="C:\Users\Stevy\Desktop\1348565967_Documents.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68344" y="5085184"/>
            <a:ext cx="609600" cy="609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37583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24744"/>
            <a:ext cx="8229600" cy="5001419"/>
          </a:xfrm>
        </p:spPr>
        <p:txBody>
          <a:bodyPr>
            <a:normAutofit/>
          </a:bodyPr>
          <a:lstStyle/>
          <a:p>
            <a:pPr marL="400050" lvl="1" indent="0" algn="just">
              <a:spcBef>
                <a:spcPts val="600"/>
              </a:spcBef>
              <a:spcAft>
                <a:spcPts val="1200"/>
              </a:spcAft>
              <a:buNone/>
            </a:pPr>
            <a:r>
              <a:rPr lang="uk-UA" sz="2000" dirty="0" smtClean="0"/>
              <a:t>It </a:t>
            </a:r>
            <a:r>
              <a:rPr lang="uk-UA" sz="2000" dirty="0"/>
              <a:t>is the privilege of the physician to practise medicine in the service of humanity, to preserve and restore bodily and mental health without distinction as to persons, to comfort and to ease the suffering of his or her patients. </a:t>
            </a:r>
            <a:endParaRPr lang="en-US" sz="2000" dirty="0" smtClean="0"/>
          </a:p>
          <a:p>
            <a:pPr marL="400050" lvl="1" indent="0" algn="just">
              <a:spcBef>
                <a:spcPts val="600"/>
              </a:spcBef>
              <a:spcAft>
                <a:spcPts val="1200"/>
              </a:spcAft>
              <a:buNone/>
            </a:pPr>
            <a:r>
              <a:rPr lang="uk-UA" sz="2000" dirty="0" smtClean="0"/>
              <a:t>The </a:t>
            </a:r>
            <a:r>
              <a:rPr lang="uk-UA" sz="2000" dirty="0"/>
              <a:t>utmost respect for human life is to be maintained even under threat, and no use made of any medical knowledge contrary to the laws of </a:t>
            </a:r>
            <a:r>
              <a:rPr lang="uk-UA" sz="2000" dirty="0" smtClean="0"/>
              <a:t>humanity.</a:t>
            </a:r>
            <a:r>
              <a:rPr lang="en-US" sz="2000" dirty="0" smtClean="0"/>
              <a:t> </a:t>
            </a:r>
          </a:p>
          <a:p>
            <a:pPr marL="400050" lvl="1" indent="0" algn="just">
              <a:spcBef>
                <a:spcPts val="600"/>
              </a:spcBef>
              <a:spcAft>
                <a:spcPts val="1200"/>
              </a:spcAft>
              <a:buNone/>
            </a:pPr>
            <a:r>
              <a:rPr lang="uk-UA" sz="2000" dirty="0" smtClean="0"/>
              <a:t>For </a:t>
            </a:r>
            <a:r>
              <a:rPr lang="uk-UA" sz="2000" dirty="0"/>
              <a:t>the purpose of this Declaration, torture is defined as the deliberate, systematic or wanton infliction of physical or mental suffering by one or more persons acting alone or on the orders of any authority, to force another person to yield information, to make a confession, or for any other </a:t>
            </a:r>
            <a:r>
              <a:rPr lang="uk-UA" sz="2000" dirty="0" smtClean="0"/>
              <a:t>reason</a:t>
            </a:r>
            <a:endParaRPr lang="uk-UA" sz="2000" dirty="0"/>
          </a:p>
        </p:txBody>
      </p:sp>
      <p:sp>
        <p:nvSpPr>
          <p:cNvPr id="3" name="Title 2"/>
          <p:cNvSpPr>
            <a:spLocks noGrp="1"/>
          </p:cNvSpPr>
          <p:nvPr>
            <p:ph type="title"/>
          </p:nvPr>
        </p:nvSpPr>
        <p:spPr/>
        <p:txBody>
          <a:bodyPr>
            <a:normAutofit/>
          </a:bodyPr>
          <a:lstStyle/>
          <a:p>
            <a:r>
              <a:rPr lang="uk-UA" dirty="0" smtClean="0"/>
              <a:t>P</a:t>
            </a:r>
            <a:r>
              <a:rPr lang="en-US" dirty="0" smtClean="0"/>
              <a:t>REAMBLE</a:t>
            </a:r>
            <a:endParaRPr lang="uk-UA" dirty="0"/>
          </a:p>
        </p:txBody>
      </p:sp>
    </p:spTree>
    <p:extLst>
      <p:ext uri="{BB962C8B-B14F-4D97-AF65-F5344CB8AC3E}">
        <p14:creationId xmlns:p14="http://schemas.microsoft.com/office/powerpoint/2010/main" xmlns="" val="458485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052736"/>
            <a:ext cx="8229600" cy="5001419"/>
          </a:xfrm>
        </p:spPr>
        <p:txBody>
          <a:bodyPr>
            <a:normAutofit/>
          </a:bodyPr>
          <a:lstStyle/>
          <a:p>
            <a:pPr marL="514350" lvl="0" indent="-514350" algn="just">
              <a:buFont typeface="+mj-lt"/>
              <a:buAutoNum type="arabicPeriod"/>
            </a:pPr>
            <a:r>
              <a:rPr lang="uk-UA" sz="2400" dirty="0"/>
              <a:t>The physician shall not countenance, condone or participate in the practice of torture or other forms of cruel, inhuman or degrading procedures, whatever the offense of which the victim of such procedures is suspected, accused or guilty, and whatever the victim's beliefs or motives, and in all situations, including armed conflict and civil </a:t>
            </a:r>
            <a:r>
              <a:rPr lang="uk-UA" sz="2400" dirty="0" smtClean="0"/>
              <a:t>strife</a:t>
            </a:r>
            <a:endParaRPr lang="en-US" sz="2400" dirty="0" smtClean="0"/>
          </a:p>
          <a:p>
            <a:pPr marL="514350" lvl="0" indent="-514350" algn="just">
              <a:buFont typeface="+mj-lt"/>
              <a:buAutoNum type="arabicPeriod"/>
            </a:pPr>
            <a:endParaRPr lang="uk-UA" sz="2400" dirty="0"/>
          </a:p>
          <a:p>
            <a:pPr marL="514350" lvl="0" indent="-514350" algn="just">
              <a:buFont typeface="+mj-lt"/>
              <a:buAutoNum type="arabicPeriod"/>
            </a:pPr>
            <a:r>
              <a:rPr lang="uk-UA" sz="2400" dirty="0"/>
              <a:t>The physician shall not provide any premises, instruments, substances or knowledge to facilitate the practice of torture or other forms of cruel, inhuman or degrading treatment or to diminish the ability of the victim to resist such </a:t>
            </a:r>
            <a:r>
              <a:rPr lang="uk-UA" sz="2400" dirty="0" smtClean="0"/>
              <a:t>treatment</a:t>
            </a:r>
            <a:endParaRPr lang="uk-UA" sz="2400" dirty="0"/>
          </a:p>
        </p:txBody>
      </p:sp>
      <p:sp>
        <p:nvSpPr>
          <p:cNvPr id="3" name="Title 2"/>
          <p:cNvSpPr>
            <a:spLocks noGrp="1"/>
          </p:cNvSpPr>
          <p:nvPr>
            <p:ph type="title"/>
          </p:nvPr>
        </p:nvSpPr>
        <p:spPr/>
        <p:txBody>
          <a:bodyPr>
            <a:normAutofit/>
          </a:bodyPr>
          <a:lstStyle/>
          <a:p>
            <a:r>
              <a:rPr lang="uk-UA" dirty="0" smtClean="0"/>
              <a:t>DECLARATION</a:t>
            </a:r>
            <a:endParaRPr lang="uk-UA" dirty="0"/>
          </a:p>
        </p:txBody>
      </p:sp>
    </p:spTree>
    <p:extLst>
      <p:ext uri="{BB962C8B-B14F-4D97-AF65-F5344CB8AC3E}">
        <p14:creationId xmlns:p14="http://schemas.microsoft.com/office/powerpoint/2010/main" xmlns="" val="3721239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5001419"/>
          </a:xfrm>
        </p:spPr>
        <p:txBody>
          <a:bodyPr>
            <a:normAutofit/>
          </a:bodyPr>
          <a:lstStyle/>
          <a:p>
            <a:pPr marL="514350" lvl="0" indent="-514350" algn="just">
              <a:buFont typeface="+mj-lt"/>
              <a:buAutoNum type="arabicPeriod" startAt="3"/>
            </a:pPr>
            <a:r>
              <a:rPr lang="uk-UA" sz="2400" dirty="0"/>
              <a:t>When providing medical assistance to detainees or prisoners who are, or who could later be, under interrogation, physicians should be particularly careful to ensure the confidentiality of all personal medical information. A breach of the Geneva Conventions shall in any case be reported by the physician to relevant </a:t>
            </a:r>
            <a:r>
              <a:rPr lang="uk-UA" sz="2400" dirty="0" smtClean="0"/>
              <a:t>authorities.</a:t>
            </a:r>
            <a:r>
              <a:rPr lang="en-US" sz="2400" dirty="0" smtClean="0"/>
              <a:t> </a:t>
            </a:r>
            <a:r>
              <a:rPr lang="uk-UA" sz="2400" dirty="0" smtClean="0"/>
              <a:t>The </a:t>
            </a:r>
            <a:r>
              <a:rPr lang="uk-UA" sz="2400" dirty="0"/>
              <a:t>physician shall not use nor allow to be used, as far as he or she can, medical knowledge or skills, or health information specific to individuals, to facilitate or otherwise aid any interrogation, legal or illegal, of those </a:t>
            </a:r>
            <a:r>
              <a:rPr lang="uk-UA" sz="2400" dirty="0" smtClean="0"/>
              <a:t>individuals</a:t>
            </a:r>
            <a:endParaRPr lang="uk-UA" sz="2400" dirty="0"/>
          </a:p>
        </p:txBody>
      </p:sp>
      <p:sp>
        <p:nvSpPr>
          <p:cNvPr id="3" name="Title 2"/>
          <p:cNvSpPr>
            <a:spLocks noGrp="1"/>
          </p:cNvSpPr>
          <p:nvPr>
            <p:ph type="title"/>
          </p:nvPr>
        </p:nvSpPr>
        <p:spPr/>
        <p:txBody>
          <a:bodyPr/>
          <a:lstStyle/>
          <a:p>
            <a:r>
              <a:rPr lang="uk-UA" dirty="0"/>
              <a:t>DECLARATION</a:t>
            </a:r>
          </a:p>
        </p:txBody>
      </p:sp>
    </p:spTree>
    <p:extLst>
      <p:ext uri="{BB962C8B-B14F-4D97-AF65-F5344CB8AC3E}">
        <p14:creationId xmlns:p14="http://schemas.microsoft.com/office/powerpoint/2010/main" xmlns="" val="2996605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813</Words>
  <Application>Microsoft Office PowerPoint</Application>
  <PresentationFormat>On-screen Show (4:3)</PresentationFormat>
  <Paragraphs>45</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Θέμα του Office</vt:lpstr>
      <vt:lpstr>Slide 1</vt:lpstr>
      <vt:lpstr>Funding support</vt:lpstr>
      <vt:lpstr>Copyrights</vt:lpstr>
      <vt:lpstr>The World Medical Association</vt:lpstr>
      <vt:lpstr>The World Medical Association</vt:lpstr>
      <vt:lpstr>The World Medical Association</vt:lpstr>
      <vt:lpstr>PREAMBLE</vt:lpstr>
      <vt:lpstr>DECLARATION</vt:lpstr>
      <vt:lpstr>DECLARATION</vt:lpstr>
      <vt:lpstr>DECLARATION</vt:lpstr>
      <vt:lpstr>DECLARATION</vt:lpstr>
      <vt:lpstr>DECLARATION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Medicine module for trainers</dc:title>
  <dc:creator>Zeti Karydi</dc:creator>
  <cp:lastModifiedBy>pantelis</cp:lastModifiedBy>
  <cp:revision>42</cp:revision>
  <dcterms:created xsi:type="dcterms:W3CDTF">2011-06-15T12:35:52Z</dcterms:created>
  <dcterms:modified xsi:type="dcterms:W3CDTF">2013-02-13T00:24:43Z</dcterms:modified>
</cp:coreProperties>
</file>