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1" r:id="rId3"/>
  </p:sldMasterIdLst>
  <p:notesMasterIdLst>
    <p:notesMasterId r:id="rId20"/>
  </p:notesMasterIdLst>
  <p:sldIdLst>
    <p:sldId id="272" r:id="rId4"/>
    <p:sldId id="257" r:id="rId5"/>
    <p:sldId id="258" r:id="rId6"/>
    <p:sldId id="261" r:id="rId7"/>
    <p:sldId id="262" r:id="rId8"/>
    <p:sldId id="263" r:id="rId9"/>
    <p:sldId id="264" r:id="rId10"/>
    <p:sldId id="265" r:id="rId11"/>
    <p:sldId id="275" r:id="rId12"/>
    <p:sldId id="266" r:id="rId13"/>
    <p:sldId id="267" r:id="rId14"/>
    <p:sldId id="274" r:id="rId15"/>
    <p:sldId id="269" r:id="rId16"/>
    <p:sldId id="270" r:id="rId17"/>
    <p:sldId id="271" r:id="rId18"/>
    <p:sldId id="273" r:id="rId1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5pPr>
    <a:lvl6pPr marL="2286000" algn="l" defTabSz="914400" rtl="0" eaLnBrk="1" latinLnBrk="0" hangingPunct="1">
      <a:defRPr kern="1200">
        <a:solidFill>
          <a:schemeClr val="bg1"/>
        </a:solidFill>
        <a:latin typeface="Calibri" pitchFamily="32" charset="0"/>
        <a:ea typeface="+mn-ea"/>
        <a:cs typeface="+mn-cs"/>
      </a:defRPr>
    </a:lvl6pPr>
    <a:lvl7pPr marL="2743200" algn="l" defTabSz="914400" rtl="0" eaLnBrk="1" latinLnBrk="0" hangingPunct="1">
      <a:defRPr kern="1200">
        <a:solidFill>
          <a:schemeClr val="bg1"/>
        </a:solidFill>
        <a:latin typeface="Calibri" pitchFamily="32" charset="0"/>
        <a:ea typeface="+mn-ea"/>
        <a:cs typeface="+mn-cs"/>
      </a:defRPr>
    </a:lvl7pPr>
    <a:lvl8pPr marL="3200400" algn="l" defTabSz="914400" rtl="0" eaLnBrk="1" latinLnBrk="0" hangingPunct="1">
      <a:defRPr kern="1200">
        <a:solidFill>
          <a:schemeClr val="bg1"/>
        </a:solidFill>
        <a:latin typeface="Calibri" pitchFamily="32" charset="0"/>
        <a:ea typeface="+mn-ea"/>
        <a:cs typeface="+mn-cs"/>
      </a:defRPr>
    </a:lvl8pPr>
    <a:lvl9pPr marL="3657600" algn="l" defTabSz="914400" rtl="0" eaLnBrk="1" latinLnBrk="0" hangingPunct="1">
      <a:defRPr kern="1200">
        <a:solidFill>
          <a:schemeClr val="bg1"/>
        </a:solidFill>
        <a:latin typeface="Calibri"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86" autoAdjust="0"/>
  </p:normalViewPr>
  <p:slideViewPr>
    <p:cSldViewPr>
      <p:cViewPr varScale="1">
        <p:scale>
          <a:sx n="57" d="100"/>
          <a:sy n="57" d="100"/>
        </p:scale>
        <p:origin x="-1546" y="-9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6387"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Lucida Sans Unicode" charset="0"/>
                <a:cs typeface="Lucida Sans Unicode" charset="0"/>
              </a:defRPr>
            </a:lvl1pPr>
          </a:lstStyle>
          <a:p>
            <a:pPr>
              <a:defRPr/>
            </a:pPr>
            <a:endParaRPr lang="el-GR"/>
          </a:p>
        </p:txBody>
      </p:sp>
      <p:sp>
        <p:nvSpPr>
          <p:cNvPr id="16389" name="Rectangle 4"/>
          <p:cNvSpPr>
            <a:spLocks noGrp="1" noRot="1" noChangeAspect="1" noChangeArrowheads="1"/>
          </p:cNvSpPr>
          <p:nvPr>
            <p:ph type="sldImg"/>
          </p:nvPr>
        </p:nvSpPr>
        <p:spPr bwMode="auto">
          <a:xfrm>
            <a:off x="1143000" y="685800"/>
            <a:ext cx="4570413" cy="342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AT" noProof="0" smtClean="0"/>
          </a:p>
        </p:txBody>
      </p:sp>
      <p:sp>
        <p:nvSpPr>
          <p:cNvPr id="16391" name="Text Box 6"/>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Lucida Sans Unicode" charset="0"/>
                <a:cs typeface="Lucida Sans Unicode" charset="0"/>
              </a:defRPr>
            </a:lvl1pPr>
          </a:lstStyle>
          <a:p>
            <a:pPr>
              <a:defRPr/>
            </a:pPr>
            <a:fld id="{61ACF42B-DE55-420B-A168-4ABC94ACE84D}" type="slidenum">
              <a:rPr lang="el-GR"/>
              <a:pPr>
                <a:defRPr/>
              </a:pPr>
              <a:t>‹#›</a:t>
            </a:fld>
            <a:endParaRPr lang="el-GR"/>
          </a:p>
        </p:txBody>
      </p:sp>
    </p:spTree>
    <p:extLst>
      <p:ext uri="{BB962C8B-B14F-4D97-AF65-F5344CB8AC3E}">
        <p14:creationId xmlns:p14="http://schemas.microsoft.com/office/powerpoint/2010/main" val="253040470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Module author: Prof. Thomas Wenzel</a:t>
            </a:r>
          </a:p>
          <a:p>
            <a:endParaRPr lang="en-GB" dirty="0"/>
          </a:p>
        </p:txBody>
      </p:sp>
      <p:sp>
        <p:nvSpPr>
          <p:cNvPr id="4" name="Slide Number Placeholder 3"/>
          <p:cNvSpPr>
            <a:spLocks noGrp="1"/>
          </p:cNvSpPr>
          <p:nvPr>
            <p:ph type="sldNum" sz="quarter" idx="10"/>
          </p:nvPr>
        </p:nvSpPr>
        <p:spPr/>
        <p:txBody>
          <a:bodyPr/>
          <a:lstStyle/>
          <a:p>
            <a:fld id="{586722EC-FD05-40CA-A7F3-FD6655CC3BB4}" type="slidenum">
              <a:rPr lang="de-DE" smtClean="0"/>
              <a:t>1</a:t>
            </a:fld>
            <a:endParaRPr lang="de-DE"/>
          </a:p>
        </p:txBody>
      </p:sp>
    </p:spTree>
    <p:extLst>
      <p:ext uri="{BB962C8B-B14F-4D97-AF65-F5344CB8AC3E}">
        <p14:creationId xmlns:p14="http://schemas.microsoft.com/office/powerpoint/2010/main" val="3003517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Queensland Program of Assistance for Survivors of Torture and Trauma (QPASTT) </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10</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 </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13</a:t>
            </a:fld>
            <a:endParaRPr lang="de-DE"/>
          </a:p>
        </p:txBody>
      </p:sp>
    </p:spTree>
    <p:extLst>
      <p:ext uri="{BB962C8B-B14F-4D97-AF65-F5344CB8AC3E}">
        <p14:creationId xmlns:p14="http://schemas.microsoft.com/office/powerpoint/2010/main" val="325643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La contratransferencia, destacó como un aspecto importante de la interacción en el Protocolo de Estambul, originalmente extraído de modelos psicoanalíticos. Puede afectar a todos los involucrados en un </a:t>
            </a:r>
            <a:r>
              <a:rPr lang="es-ES" dirty="0" err="1" smtClean="0"/>
              <a:t>invetsigation</a:t>
            </a:r>
            <a:r>
              <a:rPr lang="es-ES" dirty="0" smtClean="0"/>
              <a:t> incluyendo, cuidado de la salud y expertos en traducción jurídica.</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14</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15</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16</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alibri" pitchFamily="32" charset="0"/>
              </a:defRPr>
            </a:lvl1pPr>
            <a:lvl2pPr eaLnBrk="0" hangingPunct="0">
              <a:tabLst>
                <a:tab pos="723900" algn="l"/>
                <a:tab pos="1447800" algn="l"/>
                <a:tab pos="2171700" algn="l"/>
                <a:tab pos="2895600" algn="l"/>
              </a:tabLst>
              <a:defRPr>
                <a:solidFill>
                  <a:schemeClr val="bg1"/>
                </a:solidFill>
                <a:latin typeface="Calibri" pitchFamily="32" charset="0"/>
              </a:defRPr>
            </a:lvl2pPr>
            <a:lvl3pPr eaLnBrk="0" hangingPunct="0">
              <a:tabLst>
                <a:tab pos="723900" algn="l"/>
                <a:tab pos="1447800" algn="l"/>
                <a:tab pos="2171700" algn="l"/>
                <a:tab pos="2895600" algn="l"/>
              </a:tabLst>
              <a:defRPr>
                <a:solidFill>
                  <a:schemeClr val="bg1"/>
                </a:solidFill>
                <a:latin typeface="Calibri" pitchFamily="32" charset="0"/>
              </a:defRPr>
            </a:lvl3pPr>
            <a:lvl4pPr eaLnBrk="0" hangingPunct="0">
              <a:tabLst>
                <a:tab pos="723900" algn="l"/>
                <a:tab pos="1447800" algn="l"/>
                <a:tab pos="2171700" algn="l"/>
                <a:tab pos="2895600" algn="l"/>
              </a:tabLst>
              <a:defRPr>
                <a:solidFill>
                  <a:schemeClr val="bg1"/>
                </a:solidFill>
                <a:latin typeface="Calibri" pitchFamily="32" charset="0"/>
              </a:defRPr>
            </a:lvl4pPr>
            <a:lvl5pPr eaLnBrk="0" hangingPunct="0">
              <a:tabLst>
                <a:tab pos="723900" algn="l"/>
                <a:tab pos="1447800" algn="l"/>
                <a:tab pos="2171700" algn="l"/>
                <a:tab pos="28956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9pPr>
          </a:lstStyle>
          <a:p>
            <a:pPr eaLnBrk="1" hangingPunct="1"/>
            <a:fld id="{3FEBB11B-48CF-4197-A22B-BAF1EECEFE25}" type="slidenum">
              <a:rPr lang="el-GR">
                <a:solidFill>
                  <a:srgbClr val="000000"/>
                </a:solidFill>
                <a:latin typeface="Times New Roman" pitchFamily="16" charset="0"/>
              </a:rPr>
              <a:pPr eaLnBrk="1" hangingPunct="1"/>
              <a:t>2</a:t>
            </a:fld>
            <a:endParaRPr lang="el-GR">
              <a:solidFill>
                <a:srgbClr val="000000"/>
              </a:solidFill>
              <a:latin typeface="Times New Roman" pitchFamily="16" charset="0"/>
            </a:endParaRPr>
          </a:p>
        </p:txBody>
      </p:sp>
      <p:sp>
        <p:nvSpPr>
          <p:cNvPr id="1843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pPr>
            <a:endParaRPr lang="de-AT" smtClean="0">
              <a:latin typeface="Calibri" pitchFamily="32" charset="0"/>
            </a:endParaRPr>
          </a:p>
        </p:txBody>
      </p:sp>
      <p:sp>
        <p:nvSpPr>
          <p:cNvPr id="1843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r" eaLnBrk="1" hangingPunct="1">
              <a:buClrTx/>
              <a:buFontTx/>
              <a:buNone/>
            </a:pPr>
            <a:fld id="{CD19D2A2-C95D-4430-9C18-8C2CEE7AACB4}" type="slidenum">
              <a:rPr lang="el-GR" sz="1200">
                <a:solidFill>
                  <a:srgbClr val="000000"/>
                </a:solidFill>
              </a:rPr>
              <a:pPr algn="r" eaLnBrk="1" hangingPunct="1">
                <a:buClrTx/>
                <a:buFontTx/>
                <a:buNone/>
              </a:pPr>
              <a:t>2</a:t>
            </a:fld>
            <a:endParaRPr lang="el-G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alibri" pitchFamily="32" charset="0"/>
              </a:defRPr>
            </a:lvl1pPr>
            <a:lvl2pPr eaLnBrk="0" hangingPunct="0">
              <a:tabLst>
                <a:tab pos="723900" algn="l"/>
                <a:tab pos="1447800" algn="l"/>
                <a:tab pos="2171700" algn="l"/>
                <a:tab pos="2895600" algn="l"/>
              </a:tabLst>
              <a:defRPr>
                <a:solidFill>
                  <a:schemeClr val="bg1"/>
                </a:solidFill>
                <a:latin typeface="Calibri" pitchFamily="32" charset="0"/>
              </a:defRPr>
            </a:lvl2pPr>
            <a:lvl3pPr eaLnBrk="0" hangingPunct="0">
              <a:tabLst>
                <a:tab pos="723900" algn="l"/>
                <a:tab pos="1447800" algn="l"/>
                <a:tab pos="2171700" algn="l"/>
                <a:tab pos="2895600" algn="l"/>
              </a:tabLst>
              <a:defRPr>
                <a:solidFill>
                  <a:schemeClr val="bg1"/>
                </a:solidFill>
                <a:latin typeface="Calibri" pitchFamily="32" charset="0"/>
              </a:defRPr>
            </a:lvl3pPr>
            <a:lvl4pPr eaLnBrk="0" hangingPunct="0">
              <a:tabLst>
                <a:tab pos="723900" algn="l"/>
                <a:tab pos="1447800" algn="l"/>
                <a:tab pos="2171700" algn="l"/>
                <a:tab pos="2895600" algn="l"/>
              </a:tabLst>
              <a:defRPr>
                <a:solidFill>
                  <a:schemeClr val="bg1"/>
                </a:solidFill>
                <a:latin typeface="Calibri" pitchFamily="32" charset="0"/>
              </a:defRPr>
            </a:lvl4pPr>
            <a:lvl5pPr eaLnBrk="0" hangingPunct="0">
              <a:tabLst>
                <a:tab pos="723900" algn="l"/>
                <a:tab pos="1447800" algn="l"/>
                <a:tab pos="2171700" algn="l"/>
                <a:tab pos="28956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9pPr>
          </a:lstStyle>
          <a:p>
            <a:pPr eaLnBrk="1" hangingPunct="1"/>
            <a:fld id="{ADFDD6EF-2B71-4B93-BEBD-F2C70461FC00}" type="slidenum">
              <a:rPr lang="el-GR">
                <a:solidFill>
                  <a:srgbClr val="000000"/>
                </a:solidFill>
                <a:latin typeface="Times New Roman" pitchFamily="16" charset="0"/>
              </a:rPr>
              <a:pPr eaLnBrk="1" hangingPunct="1"/>
              <a:t>3</a:t>
            </a:fld>
            <a:endParaRPr lang="el-GR">
              <a:solidFill>
                <a:srgbClr val="000000"/>
              </a:solidFill>
              <a:latin typeface="Times New Roman" pitchFamily="16" charset="0"/>
            </a:endParaRPr>
          </a:p>
        </p:txBody>
      </p:sp>
      <p:sp>
        <p:nvSpPr>
          <p:cNvPr id="19459"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pPr>
            <a:endParaRPr lang="de-AT" smtClean="0">
              <a:latin typeface="Calibri" pitchFamily="32" charset="0"/>
            </a:endParaRPr>
          </a:p>
        </p:txBody>
      </p:sp>
      <p:sp>
        <p:nvSpPr>
          <p:cNvPr id="1946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r" eaLnBrk="1" hangingPunct="1">
              <a:buClrTx/>
              <a:buFontTx/>
              <a:buNone/>
            </a:pPr>
            <a:fld id="{A9A0148C-83AC-4AB7-8551-13756D72FE6B}" type="slidenum">
              <a:rPr lang="el-GR" sz="1200">
                <a:solidFill>
                  <a:srgbClr val="000000"/>
                </a:solidFill>
              </a:rPr>
              <a:pPr algn="r" eaLnBrk="1" hangingPunct="1">
                <a:buClrTx/>
                <a:buFontTx/>
                <a:buNone/>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Working </a:t>
            </a:r>
            <a:r>
              <a:rPr lang="en-US" sz="1200" b="0" i="0" kern="1200" dirty="0" smtClean="0">
                <a:solidFill>
                  <a:schemeClr val="tx1"/>
                </a:solidFill>
                <a:effectLst/>
                <a:latin typeface="+mn-lt"/>
                <a:ea typeface="+mn-ea"/>
                <a:cs typeface="+mn-cs"/>
              </a:rPr>
              <a:t>with Interpreters in Mental Health, </a:t>
            </a:r>
            <a:r>
              <a:rPr lang="en-US" sz="1200" b="0" i="0" u="sng" kern="1200" dirty="0" smtClean="0">
                <a:solidFill>
                  <a:schemeClr val="tx1"/>
                </a:solidFill>
                <a:effectLst/>
                <a:latin typeface="+mn-lt"/>
                <a:ea typeface="+mn-ea"/>
                <a:cs typeface="+mn-cs"/>
              </a:rPr>
              <a:t>H. </a:t>
            </a:r>
            <a:r>
              <a:rPr lang="en-US" sz="1200" b="0" i="0" kern="1200" dirty="0" smtClean="0">
                <a:solidFill>
                  <a:schemeClr val="tx1"/>
                </a:solidFill>
                <a:effectLst/>
                <a:latin typeface="+mn-lt"/>
                <a:ea typeface="+mn-ea"/>
                <a:cs typeface="+mn-cs"/>
              </a:rPr>
              <a:t> , </a:t>
            </a:r>
            <a:r>
              <a:rPr lang="en-US" sz="1200" b="0" i="0" kern="1200" dirty="0" err="1" smtClean="0">
                <a:solidFill>
                  <a:schemeClr val="tx1"/>
                </a:solidFill>
                <a:effectLst/>
                <a:latin typeface="+mn-lt"/>
                <a:ea typeface="+mn-ea"/>
                <a:cs typeface="+mn-cs"/>
              </a:rPr>
              <a:t>Routledge</a:t>
            </a:r>
            <a:r>
              <a:rPr lang="en-US" sz="1200" b="0" i="0" kern="1200" dirty="0" smtClean="0">
                <a:solidFill>
                  <a:schemeClr val="tx1"/>
                </a:solidFill>
                <a:effectLst/>
                <a:latin typeface="+mn-lt"/>
                <a:ea typeface="+mn-ea"/>
                <a:cs typeface="+mn-cs"/>
              </a:rPr>
              <a:t> Chapman &amp; Hall , 2002</a:t>
            </a:r>
            <a:endParaRPr lang="en-GB" dirty="0"/>
          </a:p>
        </p:txBody>
      </p:sp>
      <p:sp>
        <p:nvSpPr>
          <p:cNvPr id="4" name="Slide Number Placeholder 3"/>
          <p:cNvSpPr>
            <a:spLocks noGrp="1"/>
          </p:cNvSpPr>
          <p:nvPr>
            <p:ph type="sldNum" sz="quarter" idx="10"/>
          </p:nvPr>
        </p:nvSpPr>
        <p:spPr/>
        <p:txBody>
          <a:bodyPr/>
          <a:lstStyle/>
          <a:p>
            <a:fld id="{586722EC-FD05-40CA-A7F3-FD6655CC3BB4}" type="slidenum">
              <a:rPr lang="de-DE" smtClean="0"/>
              <a:t>4</a:t>
            </a:fld>
            <a:endParaRPr lang="de-DE"/>
          </a:p>
        </p:txBody>
      </p:sp>
    </p:spTree>
    <p:extLst>
      <p:ext uri="{BB962C8B-B14F-4D97-AF65-F5344CB8AC3E}">
        <p14:creationId xmlns:p14="http://schemas.microsoft.com/office/powerpoint/2010/main" val="320766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5</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 </a:t>
            </a:r>
            <a:r>
              <a:rPr lang="es-ES" dirty="0" smtClean="0"/>
              <a:t>Programas especiales de capacitación están disponibles en algunos centros de IRCT, ver www.irct.org</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6</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7</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8</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1200" dirty="0" smtClean="0"/>
              <a:t>Véanse también las notas de IP en la creación de la sala de investigación. Cave: cámaras en las cárceles!</a:t>
            </a:r>
          </a:p>
          <a:p>
            <a:r>
              <a:rPr lang="es-ES" sz="1200" dirty="0" smtClean="0"/>
              <a:t>El nombre y la trayectoria profesional del traductor debe tenerse en cuenta en el informe.</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9</a:t>
            </a:fld>
            <a:endParaRPr lang="de-DE"/>
          </a:p>
        </p:txBody>
      </p:sp>
    </p:spTree>
    <p:extLst>
      <p:ext uri="{BB962C8B-B14F-4D97-AF65-F5344CB8AC3E}">
        <p14:creationId xmlns:p14="http://schemas.microsoft.com/office/powerpoint/2010/main" val="365321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392172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46794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778987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3413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5000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207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58871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646122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045014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79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86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971467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394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300782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532742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1273879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510922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874413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972495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9876132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637648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9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4000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58946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845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135290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3271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9745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39851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356938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62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168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407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34213" y="6500813"/>
            <a:ext cx="823912" cy="287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2"/>
          <p:cNvPicPr>
            <a:picLocks noChangeAspect="1" noChangeArrowheads="1"/>
          </p:cNvPicPr>
          <p:nvPr/>
        </p:nvPicPr>
        <p:blipFill>
          <a:blip r:embed="rId15">
            <a:extLst>
              <a:ext uri="{28A0092B-C50C-407E-A947-70E740481C1C}">
                <a14:useLocalDpi xmlns:a14="http://schemas.microsoft.com/office/drawing/2010/main" val="0"/>
              </a:ext>
            </a:extLst>
          </a:blip>
          <a:srcRect l="1314" t="3102" r="63214" b="37788"/>
          <a:stretch>
            <a:fillRect/>
          </a:stretch>
        </p:blipFill>
        <p:spPr bwMode="auto">
          <a:xfrm>
            <a:off x="7907338" y="6494463"/>
            <a:ext cx="409575" cy="287337"/>
          </a:xfrm>
          <a:prstGeom prst="rect">
            <a:avLst/>
          </a:prstGeom>
          <a:noFill/>
          <a:ln>
            <a:noFill/>
          </a:ln>
          <a:effectLst/>
          <a:extLst>
            <a:ext uri="{909E8E84-426E-40DD-AFC4-6F175D3DCCD1}">
              <a14:hiddenFill xmlns:a14="http://schemas.microsoft.com/office/drawing/2010/main">
                <a:blipFill dpi="0" rotWithShape="0">
                  <a:blip/>
                  <a:srcRect l="1314" t="3102" r="63214" b="37788"/>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3"/>
          <p:cNvPicPr>
            <a:picLocks noChangeAspect="1" noChangeArrowheads="1"/>
          </p:cNvPicPr>
          <p:nvPr/>
        </p:nvPicPr>
        <p:blipFill>
          <a:blip r:embed="rId16">
            <a:extLst>
              <a:ext uri="{28A0092B-C50C-407E-A947-70E740481C1C}">
                <a14:useLocalDpi xmlns:a14="http://schemas.microsoft.com/office/drawing/2010/main" val="0"/>
              </a:ext>
            </a:extLst>
          </a:blip>
          <a:srcRect l="38107" r="7919" b="52925"/>
          <a:stretch>
            <a:fillRect/>
          </a:stretch>
        </p:blipFill>
        <p:spPr bwMode="auto">
          <a:xfrm>
            <a:off x="8299450" y="6491288"/>
            <a:ext cx="788988" cy="287337"/>
          </a:xfrm>
          <a:prstGeom prst="rect">
            <a:avLst/>
          </a:prstGeom>
          <a:noFill/>
          <a:ln>
            <a:noFill/>
          </a:ln>
          <a:effectLst/>
          <a:extLst>
            <a:ext uri="{909E8E84-426E-40DD-AFC4-6F175D3DCCD1}">
              <a14:hiddenFill xmlns:a14="http://schemas.microsoft.com/office/drawing/2010/main">
                <a:blipFill dpi="0" rotWithShape="0">
                  <a:blip/>
                  <a:srcRect l="38107" r="7919" b="5292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Rectangle 4"/>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3078" name="Rectangle 5"/>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34213" y="6500813"/>
            <a:ext cx="823912" cy="287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2"/>
          <p:cNvPicPr>
            <a:picLocks noChangeAspect="1" noChangeArrowheads="1"/>
          </p:cNvPicPr>
          <p:nvPr/>
        </p:nvPicPr>
        <p:blipFill>
          <a:blip r:embed="rId15">
            <a:extLst>
              <a:ext uri="{28A0092B-C50C-407E-A947-70E740481C1C}">
                <a14:useLocalDpi xmlns:a14="http://schemas.microsoft.com/office/drawing/2010/main" val="0"/>
              </a:ext>
            </a:extLst>
          </a:blip>
          <a:srcRect l="1314" t="3102" r="63214" b="37788"/>
          <a:stretch>
            <a:fillRect/>
          </a:stretch>
        </p:blipFill>
        <p:spPr bwMode="auto">
          <a:xfrm>
            <a:off x="7907338" y="6494463"/>
            <a:ext cx="409575" cy="287337"/>
          </a:xfrm>
          <a:prstGeom prst="rect">
            <a:avLst/>
          </a:prstGeom>
          <a:noFill/>
          <a:ln>
            <a:noFill/>
          </a:ln>
          <a:effectLst/>
          <a:extLst>
            <a:ext uri="{909E8E84-426E-40DD-AFC4-6F175D3DCCD1}">
              <a14:hiddenFill xmlns:a14="http://schemas.microsoft.com/office/drawing/2010/main">
                <a:blipFill dpi="0" rotWithShape="0">
                  <a:blip/>
                  <a:srcRect l="1314" t="3102" r="63214" b="37788"/>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3"/>
          <p:cNvPicPr>
            <a:picLocks noChangeAspect="1" noChangeArrowheads="1"/>
          </p:cNvPicPr>
          <p:nvPr/>
        </p:nvPicPr>
        <p:blipFill>
          <a:blip r:embed="rId16">
            <a:extLst>
              <a:ext uri="{28A0092B-C50C-407E-A947-70E740481C1C}">
                <a14:useLocalDpi xmlns:a14="http://schemas.microsoft.com/office/drawing/2010/main" val="0"/>
              </a:ext>
            </a:extLst>
          </a:blip>
          <a:srcRect l="38107" r="7919" b="52925"/>
          <a:stretch>
            <a:fillRect/>
          </a:stretch>
        </p:blipFill>
        <p:spPr bwMode="auto">
          <a:xfrm>
            <a:off x="8299450" y="6491288"/>
            <a:ext cx="788988" cy="287337"/>
          </a:xfrm>
          <a:prstGeom prst="rect">
            <a:avLst/>
          </a:prstGeom>
          <a:noFill/>
          <a:ln>
            <a:noFill/>
          </a:ln>
          <a:effectLst/>
          <a:extLst>
            <a:ext uri="{909E8E84-426E-40DD-AFC4-6F175D3DCCD1}">
              <a14:hiddenFill xmlns:a14="http://schemas.microsoft.com/office/drawing/2010/main">
                <a:blipFill dpi="0" rotWithShape="0">
                  <a:blip/>
                  <a:srcRect l="38107" r="7919" b="5292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Rectangle 4"/>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4102" name="Rectangle 5"/>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Trabajar con traductores</a:t>
            </a:r>
            <a:endParaRPr lang="de-DE" dirty="0"/>
          </a:p>
        </p:txBody>
      </p:sp>
      <p:sp>
        <p:nvSpPr>
          <p:cNvPr id="3" name="Subtitle 2"/>
          <p:cNvSpPr>
            <a:spLocks noGrp="1"/>
          </p:cNvSpPr>
          <p:nvPr>
            <p:ph type="subTitle" idx="1"/>
          </p:nvPr>
        </p:nvSpPr>
        <p:spPr/>
        <p:txBody>
          <a:bodyPr/>
          <a:lstStyle/>
          <a:p>
            <a:r>
              <a:rPr lang="de-DE" dirty="0" smtClean="0"/>
              <a:t>Autor </a:t>
            </a:r>
            <a:r>
              <a:rPr lang="de-DE" dirty="0"/>
              <a:t>del módulo : </a:t>
            </a:r>
            <a:r>
              <a:rPr lang="de-DE" dirty="0" smtClean="0"/>
              <a:t>Thomas Wenzel</a:t>
            </a:r>
            <a:endParaRPr lang="de-DE" dirty="0"/>
          </a:p>
        </p:txBody>
      </p:sp>
    </p:spTree>
    <p:extLst>
      <p:ext uri="{BB962C8B-B14F-4D97-AF65-F5344CB8AC3E}">
        <p14:creationId xmlns:p14="http://schemas.microsoft.com/office/powerpoint/2010/main" val="274071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Pautas</a:t>
            </a:r>
            <a:r>
              <a:rPr lang="en-US" sz="3200" dirty="0"/>
              <a:t> </a:t>
            </a:r>
            <a:r>
              <a:rPr lang="en-US" sz="3200" dirty="0" err="1"/>
              <a:t>generales</a:t>
            </a:r>
            <a:r>
              <a:rPr lang="en-US" sz="3200" dirty="0"/>
              <a:t>: </a:t>
            </a:r>
            <a:r>
              <a:rPr lang="en-US" sz="3200" dirty="0" err="1"/>
              <a:t>Preparación</a:t>
            </a:r>
            <a:endParaRPr lang="de-DE" sz="3200" dirty="0"/>
          </a:p>
        </p:txBody>
      </p:sp>
      <p:sp>
        <p:nvSpPr>
          <p:cNvPr id="3" name="Content Placeholder 2"/>
          <p:cNvSpPr>
            <a:spLocks noGrp="1"/>
          </p:cNvSpPr>
          <p:nvPr>
            <p:ph idx="1"/>
          </p:nvPr>
        </p:nvSpPr>
        <p:spPr>
          <a:xfrm>
            <a:off x="467544" y="1556792"/>
            <a:ext cx="8229600" cy="4525963"/>
          </a:xfrm>
        </p:spPr>
        <p:txBody>
          <a:bodyPr>
            <a:normAutofit lnSpcReduction="10000"/>
          </a:bodyPr>
          <a:lstStyle/>
          <a:p>
            <a:pPr marL="457200" indent="-457200">
              <a:buFont typeface="Arial" pitchFamily="34" charset="0"/>
              <a:buChar char="•"/>
            </a:pPr>
            <a:r>
              <a:rPr lang="es-ES" dirty="0"/>
              <a:t>Ponerse de acuerdo sobre el modo de interpretar necesario (es decir, consecutiva o simultánea). Haga una prueba de funcionamiento.</a:t>
            </a:r>
          </a:p>
          <a:p>
            <a:pPr marL="457200" indent="-457200">
              <a:buFont typeface="Arial" pitchFamily="34" charset="0"/>
              <a:buChar char="•"/>
            </a:pPr>
            <a:endParaRPr lang="es-ES" dirty="0"/>
          </a:p>
          <a:p>
            <a:pPr marL="457200" indent="-457200">
              <a:buFont typeface="Arial" pitchFamily="34" charset="0"/>
              <a:buChar char="•"/>
            </a:pPr>
            <a:r>
              <a:rPr lang="es-ES" dirty="0"/>
              <a:t>Plan de las medidas previstas de la entrevista o examen (lo que va a pasar? Tiempo? Descansos? Respuesta a la angustia en el cliente?)</a:t>
            </a:r>
            <a:endParaRPr lang="en-US" dirty="0" smtClean="0"/>
          </a:p>
        </p:txBody>
      </p:sp>
    </p:spTree>
    <p:extLst>
      <p:ext uri="{BB962C8B-B14F-4D97-AF65-F5344CB8AC3E}">
        <p14:creationId xmlns:p14="http://schemas.microsoft.com/office/powerpoint/2010/main" val="339339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600" dirty="0"/>
              <a:t>Intérpretes como "Consultor Cultural </a:t>
            </a:r>
            <a:endParaRPr lang="de-DE" sz="3600" dirty="0"/>
          </a:p>
        </p:txBody>
      </p:sp>
      <p:sp>
        <p:nvSpPr>
          <p:cNvPr id="3" name="Content Placeholder 2"/>
          <p:cNvSpPr>
            <a:spLocks noGrp="1"/>
          </p:cNvSpPr>
          <p:nvPr>
            <p:ph idx="1"/>
          </p:nvPr>
        </p:nvSpPr>
        <p:spPr/>
        <p:txBody>
          <a:bodyPr>
            <a:normAutofit fontScale="92500" lnSpcReduction="20000"/>
          </a:bodyPr>
          <a:lstStyle/>
          <a:p>
            <a:pPr marL="457200" indent="-457200">
              <a:buFont typeface="Arial" pitchFamily="34" charset="0"/>
              <a:buChar char="•"/>
            </a:pPr>
            <a:r>
              <a:rPr lang="es-ES" dirty="0"/>
              <a:t>El intérprete puede servir como "asesor cultural" si el cliente y el investigador o examinador provienen de diferentes orígenes culturales.</a:t>
            </a:r>
          </a:p>
          <a:p>
            <a:pPr marL="457200" indent="-457200">
              <a:buFont typeface="Arial" pitchFamily="34" charset="0"/>
              <a:buChar char="•"/>
            </a:pPr>
            <a:endParaRPr lang="es-ES" dirty="0"/>
          </a:p>
          <a:p>
            <a:pPr marL="457200" indent="-457200">
              <a:buFont typeface="Arial" pitchFamily="34" charset="0"/>
              <a:buChar char="•"/>
            </a:pPr>
            <a:r>
              <a:rPr lang="es-ES" dirty="0"/>
              <a:t>La discusión de los factores basados ​​en la cultura puede ser incluido en todas las etapas del examen.</a:t>
            </a:r>
          </a:p>
          <a:p>
            <a:pPr marL="457200" indent="-457200">
              <a:buFont typeface="Arial" pitchFamily="34" charset="0"/>
              <a:buChar char="•"/>
            </a:pPr>
            <a:endParaRPr lang="es-ES" dirty="0"/>
          </a:p>
          <a:p>
            <a:pPr marL="457200" indent="-457200">
              <a:buFont typeface="Arial" pitchFamily="34" charset="0"/>
              <a:buChar char="•"/>
            </a:pPr>
            <a:r>
              <a:rPr lang="es-ES" dirty="0"/>
              <a:t>Debe tenerse en cuenta que, incluso en una cultura, origen social y étnico puede dar lugar a diferencias sustanciales entre los diferentes grupos.</a:t>
            </a:r>
            <a:endParaRPr lang="de-DE" dirty="0"/>
          </a:p>
        </p:txBody>
      </p:sp>
    </p:spTree>
    <p:extLst>
      <p:ext uri="{BB962C8B-B14F-4D97-AF65-F5344CB8AC3E}">
        <p14:creationId xmlns:p14="http://schemas.microsoft.com/office/powerpoint/2010/main" val="400970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3600" dirty="0"/>
              <a:t>A partir de la entrevista</a:t>
            </a:r>
            <a:endParaRPr lang="de-DE" sz="3600" dirty="0"/>
          </a:p>
        </p:txBody>
      </p:sp>
      <p:sp>
        <p:nvSpPr>
          <p:cNvPr id="3" name="Content Placeholder 2"/>
          <p:cNvSpPr>
            <a:spLocks noGrp="1"/>
          </p:cNvSpPr>
          <p:nvPr>
            <p:ph idx="1"/>
          </p:nvPr>
        </p:nvSpPr>
        <p:spPr>
          <a:xfrm>
            <a:off x="467544" y="1556792"/>
            <a:ext cx="8229600" cy="4525963"/>
          </a:xfrm>
        </p:spPr>
        <p:txBody>
          <a:bodyPr>
            <a:normAutofit fontScale="92500" lnSpcReduction="10000"/>
          </a:bodyPr>
          <a:lstStyle/>
          <a:p>
            <a:pPr marL="457200" indent="-457200">
              <a:buFont typeface="Arial" pitchFamily="34" charset="0"/>
              <a:buChar char="•"/>
            </a:pPr>
            <a:r>
              <a:rPr lang="es-ES" dirty="0"/>
              <a:t>Introducir todos y explicar los roles.</a:t>
            </a:r>
          </a:p>
          <a:p>
            <a:pPr marL="457200" indent="-457200">
              <a:buFont typeface="Arial" pitchFamily="34" charset="0"/>
              <a:buChar char="•"/>
            </a:pPr>
            <a:r>
              <a:rPr lang="es-ES" dirty="0"/>
              <a:t>Cuestiones de confidencialidad deben ser claros y acordados en el inicio.</a:t>
            </a:r>
          </a:p>
          <a:p>
            <a:pPr marL="457200" indent="-457200">
              <a:buFont typeface="Arial" pitchFamily="34" charset="0"/>
              <a:buChar char="•"/>
            </a:pPr>
            <a:r>
              <a:rPr lang="es-ES" dirty="0"/>
              <a:t>Cambie el traductor, si es posible, y pidió.</a:t>
            </a:r>
          </a:p>
          <a:p>
            <a:pPr marL="457200" indent="-457200">
              <a:buFont typeface="Arial" pitchFamily="34" charset="0"/>
              <a:buChar char="•"/>
            </a:pPr>
            <a:r>
              <a:rPr lang="es-ES" dirty="0"/>
              <a:t>Evite conversaciones privadas con el intérprete.</a:t>
            </a:r>
          </a:p>
          <a:p>
            <a:pPr marL="457200" indent="-457200">
              <a:buFont typeface="Arial" pitchFamily="34" charset="0"/>
              <a:buChar char="•"/>
            </a:pPr>
            <a:r>
              <a:rPr lang="es-ES" dirty="0"/>
              <a:t>Dirección en los términos en primera persona.</a:t>
            </a:r>
          </a:p>
          <a:p>
            <a:pPr marL="457200" indent="-457200">
              <a:buFont typeface="Arial" pitchFamily="34" charset="0"/>
              <a:buChar char="•"/>
            </a:pPr>
            <a:r>
              <a:rPr lang="es-ES" dirty="0"/>
              <a:t>Utilice frases cortas.</a:t>
            </a:r>
          </a:p>
          <a:p>
            <a:pPr marL="457200" indent="-457200">
              <a:buFont typeface="Arial" pitchFamily="34" charset="0"/>
              <a:buChar char="•"/>
            </a:pPr>
            <a:r>
              <a:rPr lang="es-ES" dirty="0"/>
              <a:t>Idioma: Poco a poco y con claridad, pero, naturalmente, no levantar la voz.</a:t>
            </a:r>
            <a:endParaRPr lang="en-US" dirty="0" smtClean="0"/>
          </a:p>
        </p:txBody>
      </p:sp>
    </p:spTree>
    <p:extLst>
      <p:ext uri="{BB962C8B-B14F-4D97-AF65-F5344CB8AC3E}">
        <p14:creationId xmlns:p14="http://schemas.microsoft.com/office/powerpoint/2010/main" val="1750256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Durante la </a:t>
            </a:r>
            <a:r>
              <a:rPr lang="en-US" sz="3600" dirty="0" err="1"/>
              <a:t>entrevista</a:t>
            </a:r>
            <a:endParaRPr lang="de-DE" sz="3600" dirty="0"/>
          </a:p>
        </p:txBody>
      </p:sp>
      <p:sp>
        <p:nvSpPr>
          <p:cNvPr id="3" name="Content Placeholder 2"/>
          <p:cNvSpPr>
            <a:spLocks noGrp="1"/>
          </p:cNvSpPr>
          <p:nvPr>
            <p:ph idx="1"/>
          </p:nvPr>
        </p:nvSpPr>
        <p:spPr>
          <a:xfrm>
            <a:off x="467544" y="1556792"/>
            <a:ext cx="8229600" cy="4525963"/>
          </a:xfrm>
        </p:spPr>
        <p:txBody>
          <a:bodyPr>
            <a:normAutofit fontScale="85000" lnSpcReduction="10000"/>
          </a:bodyPr>
          <a:lstStyle/>
          <a:p>
            <a:pPr marL="457200" indent="-457200">
              <a:buFont typeface="Arial" pitchFamily="34" charset="0"/>
              <a:buChar char="•"/>
            </a:pPr>
            <a:r>
              <a:rPr lang="es-ES" dirty="0"/>
              <a:t>Deje que el intérprete traduzca en intervalos regulares y cortos si no se proporciona la traducción simultánea.</a:t>
            </a:r>
          </a:p>
          <a:p>
            <a:pPr marL="457200" indent="-457200">
              <a:buFont typeface="Arial" pitchFamily="34" charset="0"/>
              <a:buChar char="•"/>
            </a:pPr>
            <a:endParaRPr lang="es-ES" dirty="0"/>
          </a:p>
          <a:p>
            <a:pPr marL="457200" indent="-457200">
              <a:buFont typeface="Arial" pitchFamily="34" charset="0"/>
              <a:buChar char="•"/>
            </a:pPr>
            <a:r>
              <a:rPr lang="es-ES" dirty="0"/>
              <a:t>Si se observan signos de sufrimiento intenso, considere abordar el tema, el apoyo al cliente por un descanso, un vaso de agua, o de otras medidas.</a:t>
            </a:r>
          </a:p>
          <a:p>
            <a:pPr marL="457200" indent="-457200">
              <a:buFont typeface="Arial" pitchFamily="34" charset="0"/>
              <a:buChar char="•"/>
            </a:pPr>
            <a:endParaRPr lang="es-ES" dirty="0"/>
          </a:p>
          <a:p>
            <a:pPr marL="457200" indent="-457200">
              <a:buFont typeface="Arial" pitchFamily="34" charset="0"/>
              <a:buChar char="•"/>
            </a:pPr>
            <a:r>
              <a:rPr lang="es-ES" dirty="0"/>
              <a:t>Resumir periódicamente a lo largo de la entrevista para asegurar la comprensión compartida de lo que se está diciendo.</a:t>
            </a:r>
          </a:p>
        </p:txBody>
      </p:sp>
    </p:spTree>
    <p:extLst>
      <p:ext uri="{BB962C8B-B14F-4D97-AF65-F5344CB8AC3E}">
        <p14:creationId xmlns:p14="http://schemas.microsoft.com/office/powerpoint/2010/main" val="76772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Sea consciente de sus emociones</a:t>
            </a:r>
            <a:endParaRPr lang="de-DE" dirty="0"/>
          </a:p>
        </p:txBody>
      </p:sp>
      <p:sp>
        <p:nvSpPr>
          <p:cNvPr id="3" name="Content Placeholder 2"/>
          <p:cNvSpPr>
            <a:spLocks noGrp="1"/>
          </p:cNvSpPr>
          <p:nvPr>
            <p:ph idx="1"/>
          </p:nvPr>
        </p:nvSpPr>
        <p:spPr/>
        <p:txBody>
          <a:bodyPr>
            <a:normAutofit fontScale="92500"/>
          </a:bodyPr>
          <a:lstStyle/>
          <a:p>
            <a:pPr marL="457200" indent="-457200">
              <a:buFont typeface="Arial" pitchFamily="34" charset="0"/>
              <a:buChar char="•"/>
            </a:pPr>
            <a:r>
              <a:rPr lang="es-ES" dirty="0"/>
              <a:t>Las emociones fuertes sobre la base de los antecedentes personales o reacción a la narrativa de traductores ("contratransferencia") son comunes.</a:t>
            </a:r>
          </a:p>
          <a:p>
            <a:pPr marL="457200" indent="-457200">
              <a:buFont typeface="Arial" pitchFamily="34" charset="0"/>
              <a:buChar char="•"/>
            </a:pPr>
            <a:endParaRPr lang="es-ES" dirty="0"/>
          </a:p>
          <a:p>
            <a:pPr marL="457200" indent="-457200">
              <a:buFont typeface="Arial" pitchFamily="34" charset="0"/>
              <a:buChar char="•"/>
            </a:pPr>
            <a:r>
              <a:rPr lang="es-ES" dirty="0"/>
              <a:t>Ser consciente de las emociones y la discusión después de la entrevista en el equipo puede ser un paso importante para mejorar la calidad del trabajo en curso y proteger los expertos involucrados y traductores.</a:t>
            </a: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2247780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Sea consciente de sus emociones</a:t>
            </a:r>
            <a:endParaRPr lang="de-DE" dirty="0"/>
          </a:p>
        </p:txBody>
      </p:sp>
      <p:sp>
        <p:nvSpPr>
          <p:cNvPr id="3" name="Content Placeholder 2"/>
          <p:cNvSpPr>
            <a:spLocks noGrp="1"/>
          </p:cNvSpPr>
          <p:nvPr>
            <p:ph idx="1"/>
          </p:nvPr>
        </p:nvSpPr>
        <p:spPr/>
        <p:txBody>
          <a:bodyPr>
            <a:normAutofit lnSpcReduction="10000"/>
          </a:bodyPr>
          <a:lstStyle/>
          <a:p>
            <a:pPr marL="457200" indent="-457200">
              <a:buFont typeface="Arial" pitchFamily="34" charset="0"/>
              <a:buChar char="•"/>
            </a:pPr>
            <a:r>
              <a:rPr lang="es-ES" dirty="0"/>
              <a:t>Al trabajar con clientes traumatizados sobre una base regular, se deben proporcionar formación preparatoria, apoyo y supervisión a todos los miembros del personal.</a:t>
            </a:r>
          </a:p>
          <a:p>
            <a:pPr marL="457200" indent="-457200">
              <a:buFont typeface="Arial" pitchFamily="34" charset="0"/>
              <a:buChar char="•"/>
            </a:pPr>
            <a:endParaRPr lang="es-ES" dirty="0"/>
          </a:p>
          <a:p>
            <a:pPr marL="457200" indent="-457200">
              <a:buFont typeface="Arial" pitchFamily="34" charset="0"/>
              <a:buChar char="•"/>
            </a:pPr>
            <a:r>
              <a:rPr lang="es-ES" dirty="0" err="1"/>
              <a:t>Burn-out</a:t>
            </a:r>
            <a:r>
              <a:rPr lang="es-ES" dirty="0"/>
              <a:t>, trauma indirecto (vicario), incluyendo el trastorno de estrés, equipo y conflictos familiares postraumático son consecuencias comunes de la falta de "cuidado-para-los cuidadores".</a:t>
            </a: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427290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Sea consciente de sus emociones</a:t>
            </a:r>
            <a:endParaRPr lang="de-DE" dirty="0"/>
          </a:p>
        </p:txBody>
      </p:sp>
      <p:sp>
        <p:nvSpPr>
          <p:cNvPr id="3" name="Content Placeholder 2"/>
          <p:cNvSpPr>
            <a:spLocks noGrp="1"/>
          </p:cNvSpPr>
          <p:nvPr>
            <p:ph idx="1"/>
          </p:nvPr>
        </p:nvSpPr>
        <p:spPr/>
        <p:txBody>
          <a:bodyPr>
            <a:normAutofit fontScale="92500"/>
          </a:bodyPr>
          <a:lstStyle/>
          <a:p>
            <a:pPr marL="457200" indent="-457200">
              <a:buFont typeface="Arial" pitchFamily="34" charset="0"/>
              <a:buChar char="•"/>
            </a:pPr>
            <a:r>
              <a:rPr lang="es-ES" dirty="0"/>
              <a:t>Indicadores: </a:t>
            </a:r>
            <a:r>
              <a:rPr lang="es-ES" dirty="0" err="1"/>
              <a:t>Feeling</a:t>
            </a:r>
            <a:r>
              <a:rPr lang="es-ES" dirty="0"/>
              <a:t> continuamente cansado y cínico ("fatiga de la </a:t>
            </a:r>
            <a:r>
              <a:rPr lang="es-ES" dirty="0" smtClean="0"/>
              <a:t>compasión“, “</a:t>
            </a:r>
            <a:r>
              <a:rPr lang="es-ES" dirty="0" err="1" smtClean="0"/>
              <a:t>compassion</a:t>
            </a:r>
            <a:r>
              <a:rPr lang="es-ES" dirty="0" smtClean="0"/>
              <a:t> fatigue”), </a:t>
            </a:r>
            <a:r>
              <a:rPr lang="es-ES" dirty="0"/>
              <a:t>irritados, meterse en peleas, bebida, uso de psicofármacos, recuerdos intrusivos de oído historias de los clientes.</a:t>
            </a:r>
          </a:p>
          <a:p>
            <a:pPr marL="457200" indent="-457200">
              <a:buFont typeface="Arial" pitchFamily="34" charset="0"/>
              <a:buChar char="•"/>
            </a:pPr>
            <a:endParaRPr lang="es-ES" dirty="0"/>
          </a:p>
          <a:p>
            <a:pPr marL="457200" indent="-457200">
              <a:buFont typeface="Arial" pitchFamily="34" charset="0"/>
              <a:buChar char="•"/>
            </a:pPr>
            <a:r>
              <a:rPr lang="es-ES" dirty="0"/>
              <a:t>Mantener un programa con actividades positivas, incluyendo los contactos sociales, medios de comunicación creativas y deportivas.</a:t>
            </a: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326652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15888"/>
            <a:ext cx="82296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ctr" eaLnBrk="1" hangingPunct="1">
              <a:buClrTx/>
              <a:buFontTx/>
              <a:buNone/>
            </a:pPr>
            <a:r>
              <a:rPr lang="en-US" sz="4000" b="1">
                <a:solidFill>
                  <a:srgbClr val="376092"/>
                </a:solidFill>
                <a:latin typeface="Trebuchet MS" pitchFamily="32" charset="0"/>
              </a:rPr>
              <a:t>Funding support</a:t>
            </a:r>
          </a:p>
        </p:txBody>
      </p:sp>
      <p:grpSp>
        <p:nvGrpSpPr>
          <p:cNvPr id="6147" name="Group 2"/>
          <p:cNvGrpSpPr>
            <a:grpSpLocks/>
          </p:cNvGrpSpPr>
          <p:nvPr/>
        </p:nvGrpSpPr>
        <p:grpSpPr bwMode="auto">
          <a:xfrm>
            <a:off x="1801813" y="1387475"/>
            <a:ext cx="5576887" cy="2255838"/>
            <a:chOff x="1135" y="874"/>
            <a:chExt cx="3513" cy="1421"/>
          </a:xfrm>
        </p:grpSpPr>
        <p:pic>
          <p:nvPicPr>
            <p:cNvPr id="61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 y="874"/>
              <a:ext cx="3513" cy="1421"/>
            </a:xfrm>
            <a:prstGeom prst="rect">
              <a:avLst/>
            </a:prstGeom>
            <a:solidFill>
              <a:srgbClr val="C6D9F1"/>
            </a:solidFill>
            <a:ln w="32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0" name="Text Box 4"/>
            <p:cNvSpPr txBox="1">
              <a:spLocks noChangeArrowheads="1"/>
            </p:cNvSpPr>
            <p:nvPr/>
          </p:nvSpPr>
          <p:spPr bwMode="auto">
            <a:xfrm>
              <a:off x="1135" y="874"/>
              <a:ext cx="3513" cy="1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sp>
        <p:nvSpPr>
          <p:cNvPr id="6148" name="Rectangle 5"/>
          <p:cNvSpPr>
            <a:spLocks noChangeArrowheads="1"/>
          </p:cNvSpPr>
          <p:nvPr/>
        </p:nvSpPr>
        <p:spPr bwMode="auto">
          <a:xfrm>
            <a:off x="468313" y="4149725"/>
            <a:ext cx="8207375" cy="155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a:solidFill>
                  <a:srgbClr val="000000"/>
                </a:solidFill>
              </a:rPr>
              <a:t>This project has been funded with support from the European Commission. This communication reflects the views only of the author, and the Commission cannot be held responsible for any use which may be made of the information contained therein.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115888"/>
            <a:ext cx="82296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ctr" eaLnBrk="1" hangingPunct="1">
              <a:buClrTx/>
              <a:buFontTx/>
              <a:buNone/>
            </a:pPr>
            <a:r>
              <a:rPr lang="en-US" sz="4000" b="1">
                <a:solidFill>
                  <a:srgbClr val="376092"/>
                </a:solidFill>
                <a:latin typeface="Trebuchet MS" pitchFamily="32" charset="0"/>
              </a:rPr>
              <a:t>Copyrights</a:t>
            </a:r>
          </a:p>
        </p:txBody>
      </p:sp>
      <p:grpSp>
        <p:nvGrpSpPr>
          <p:cNvPr id="7171" name="Group 2"/>
          <p:cNvGrpSpPr>
            <a:grpSpLocks/>
          </p:cNvGrpSpPr>
          <p:nvPr/>
        </p:nvGrpSpPr>
        <p:grpSpPr bwMode="auto">
          <a:xfrm>
            <a:off x="2484438" y="3284538"/>
            <a:ext cx="3692525" cy="1292225"/>
            <a:chOff x="1565" y="2069"/>
            <a:chExt cx="2326" cy="814"/>
          </a:xfrm>
        </p:grpSpPr>
        <p:pic>
          <p:nvPicPr>
            <p:cNvPr id="71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 y="2069"/>
              <a:ext cx="2326" cy="81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5" name="Text Box 4"/>
            <p:cNvSpPr txBox="1">
              <a:spLocks noChangeArrowheads="1"/>
            </p:cNvSpPr>
            <p:nvPr/>
          </p:nvSpPr>
          <p:spPr bwMode="auto">
            <a:xfrm>
              <a:off x="1565" y="2069"/>
              <a:ext cx="2326" cy="8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sp>
        <p:nvSpPr>
          <p:cNvPr id="7172" name="Rectangle 5"/>
          <p:cNvSpPr>
            <a:spLocks noChangeArrowheads="1"/>
          </p:cNvSpPr>
          <p:nvPr/>
        </p:nvSpPr>
        <p:spPr bwMode="auto">
          <a:xfrm>
            <a:off x="827088" y="1557338"/>
            <a:ext cx="6913562" cy="156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This work is licensed under a</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 </a:t>
            </a:r>
            <a:r>
              <a:rPr lang="en-US" sz="2400">
                <a:solidFill>
                  <a:srgbClr val="0000FF"/>
                </a:solidFill>
                <a:hlinkClick r:id="rId4"/>
              </a:rPr>
              <a:t>Creative Commons Attribution-NonCommercial-NoDerivs 3.0 Unported License</a:t>
            </a:r>
            <a:r>
              <a:rPr lang="en-US" sz="2400">
                <a:solidFill>
                  <a:srgbClr val="000000"/>
                </a:solidFill>
              </a:rPr>
              <a:t>.</a:t>
            </a:r>
          </a:p>
        </p:txBody>
      </p:sp>
      <p:sp>
        <p:nvSpPr>
          <p:cNvPr id="7173" name="Rectangle 6"/>
          <p:cNvSpPr>
            <a:spLocks noChangeArrowheads="1"/>
          </p:cNvSpPr>
          <p:nvPr/>
        </p:nvSpPr>
        <p:spPr bwMode="auto">
          <a:xfrm>
            <a:off x="1331913" y="5373688"/>
            <a:ext cx="5761037"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Visit for details:  </a:t>
            </a:r>
            <a:r>
              <a:rPr lang="en-US" sz="2400">
                <a:solidFill>
                  <a:srgbClr val="0000FF"/>
                </a:solidFill>
                <a:hlinkClick r:id="rId5"/>
              </a:rPr>
              <a:t>http://creativecommons.org</a:t>
            </a:r>
            <a:r>
              <a:rPr lang="en-US" sz="2400">
                <a:solidFill>
                  <a:srgbClr val="000000"/>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Trabajar con traductores</a:t>
            </a:r>
            <a:endParaRPr lang="en-GB" dirty="0"/>
          </a:p>
        </p:txBody>
      </p:sp>
      <p:sp>
        <p:nvSpPr>
          <p:cNvPr id="3" name="Content Placeholder 2"/>
          <p:cNvSpPr>
            <a:spLocks noGrp="1"/>
          </p:cNvSpPr>
          <p:nvPr>
            <p:ph idx="1"/>
          </p:nvPr>
        </p:nvSpPr>
        <p:spPr>
          <a:xfrm>
            <a:off x="395536" y="1340768"/>
            <a:ext cx="8228013" cy="4999037"/>
          </a:xfrm>
        </p:spPr>
        <p:txBody>
          <a:bodyPr>
            <a:normAutofit/>
          </a:bodyPr>
          <a:lstStyle/>
          <a:p>
            <a:r>
              <a:rPr lang="es-ES" dirty="0"/>
              <a:t>Trabajar con traductores puede ser un desafío en todos los ámbitos jurídicos y de salud.</a:t>
            </a:r>
          </a:p>
          <a:p>
            <a:endParaRPr lang="es-ES" dirty="0"/>
          </a:p>
          <a:p>
            <a:r>
              <a:rPr lang="es-ES" dirty="0"/>
              <a:t>La compleja interacción con las víctimas de la violencia y la tortura y la interacción transcultural requiere una preparación especial cuidado y desarrollo de la investigación en todas las etapas de examen por parte de los profesionales implicados.</a:t>
            </a:r>
            <a:endParaRPr lang="en-GB" dirty="0"/>
          </a:p>
        </p:txBody>
      </p:sp>
    </p:spTree>
    <p:extLst>
      <p:ext uri="{BB962C8B-B14F-4D97-AF65-F5344CB8AC3E}">
        <p14:creationId xmlns:p14="http://schemas.microsoft.com/office/powerpoint/2010/main" val="141960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Pautas</a:t>
            </a:r>
            <a:r>
              <a:rPr lang="en-US" sz="3200" dirty="0"/>
              <a:t> </a:t>
            </a:r>
            <a:r>
              <a:rPr lang="en-US" sz="3200" dirty="0" err="1"/>
              <a:t>generales</a:t>
            </a:r>
            <a:r>
              <a:rPr lang="en-US" sz="3200" dirty="0"/>
              <a:t>: </a:t>
            </a:r>
            <a:r>
              <a:rPr lang="en-US" sz="3200" dirty="0" err="1"/>
              <a:t>Preparación</a:t>
            </a:r>
            <a:endParaRPr lang="de-DE" sz="3200" dirty="0"/>
          </a:p>
        </p:txBody>
      </p:sp>
      <p:sp>
        <p:nvSpPr>
          <p:cNvPr id="3" name="Content Placeholder 2"/>
          <p:cNvSpPr>
            <a:spLocks noGrp="1"/>
          </p:cNvSpPr>
          <p:nvPr>
            <p:ph idx="1"/>
          </p:nvPr>
        </p:nvSpPr>
        <p:spPr>
          <a:xfrm>
            <a:off x="467544" y="1556792"/>
            <a:ext cx="8229600" cy="4525963"/>
          </a:xfrm>
        </p:spPr>
        <p:txBody>
          <a:bodyPr>
            <a:normAutofit fontScale="92500" lnSpcReduction="20000"/>
          </a:bodyPr>
          <a:lstStyle/>
          <a:p>
            <a:pPr marL="0" indent="0">
              <a:buNone/>
            </a:pPr>
            <a:r>
              <a:rPr lang="es-ES" dirty="0"/>
              <a:t>La elección de un intérprete - retos comunes</a:t>
            </a:r>
            <a:r>
              <a:rPr lang="es-ES" dirty="0" smtClean="0"/>
              <a:t>:</a:t>
            </a:r>
            <a:br>
              <a:rPr lang="es-ES" dirty="0" smtClean="0"/>
            </a:br>
            <a:endParaRPr lang="es-ES" dirty="0"/>
          </a:p>
          <a:p>
            <a:pPr marL="457200" indent="-457200">
              <a:buFont typeface="Arial" pitchFamily="34" charset="0"/>
              <a:buChar char="•"/>
            </a:pPr>
            <a:r>
              <a:rPr lang="es-ES" dirty="0"/>
              <a:t>Sexo: En general, los mismos equipos de género deben estar disponibles para llevar a cabo los exámenes, especialmente si los informes se refieren a la violencia sexual</a:t>
            </a:r>
            <a:r>
              <a:rPr lang="es-ES" dirty="0" smtClean="0"/>
              <a:t>.</a:t>
            </a:r>
            <a:endParaRPr lang="es-ES" dirty="0"/>
          </a:p>
          <a:p>
            <a:pPr marL="457200" indent="-457200">
              <a:buFont typeface="Arial" pitchFamily="34" charset="0"/>
              <a:buChar char="•"/>
            </a:pPr>
            <a:r>
              <a:rPr lang="es-ES" dirty="0"/>
              <a:t>Etnia: dependiendo de la situación étnica compartida político puede mejorar o prohibir la confianza</a:t>
            </a:r>
            <a:r>
              <a:rPr lang="es-ES" dirty="0" smtClean="0"/>
              <a:t>.</a:t>
            </a:r>
            <a:endParaRPr lang="es-ES" dirty="0"/>
          </a:p>
          <a:p>
            <a:pPr marL="457200" indent="-457200">
              <a:buFont typeface="Arial" pitchFamily="34" charset="0"/>
              <a:buChar char="•"/>
            </a:pPr>
            <a:r>
              <a:rPr lang="es-ES" dirty="0"/>
              <a:t>Idioma: Las diferencias regionales pueden crear barreras en la comprensión y la confianza.</a:t>
            </a: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52200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Pautas</a:t>
            </a:r>
            <a:r>
              <a:rPr lang="en-US" sz="3200" dirty="0"/>
              <a:t> </a:t>
            </a:r>
            <a:r>
              <a:rPr lang="en-US" sz="3200" dirty="0" err="1"/>
              <a:t>generales</a:t>
            </a:r>
            <a:r>
              <a:rPr lang="en-US" sz="3200" dirty="0"/>
              <a:t>: </a:t>
            </a:r>
            <a:r>
              <a:rPr lang="en-US" sz="3200" dirty="0" err="1"/>
              <a:t>Preparación</a:t>
            </a:r>
            <a:endParaRPr lang="de-DE" sz="3200" dirty="0"/>
          </a:p>
        </p:txBody>
      </p:sp>
      <p:sp>
        <p:nvSpPr>
          <p:cNvPr id="3" name="Content Placeholder 2"/>
          <p:cNvSpPr>
            <a:spLocks noGrp="1"/>
          </p:cNvSpPr>
          <p:nvPr>
            <p:ph idx="1"/>
          </p:nvPr>
        </p:nvSpPr>
        <p:spPr>
          <a:xfrm>
            <a:off x="467544" y="1556792"/>
            <a:ext cx="8229600" cy="4525963"/>
          </a:xfrm>
        </p:spPr>
        <p:txBody>
          <a:bodyPr>
            <a:normAutofit fontScale="92500" lnSpcReduction="10000"/>
          </a:bodyPr>
          <a:lstStyle/>
          <a:p>
            <a:pPr marL="0" indent="0">
              <a:buNone/>
            </a:pPr>
            <a:r>
              <a:rPr lang="es-ES" dirty="0"/>
              <a:t>La elección de un intérprete - retos comunes:?</a:t>
            </a:r>
          </a:p>
          <a:p>
            <a:pPr marL="457200" indent="-457200">
              <a:buFont typeface="Arial" pitchFamily="34" charset="0"/>
              <a:buChar char="•"/>
            </a:pPr>
            <a:r>
              <a:rPr lang="es-ES" b="1" dirty="0"/>
              <a:t>Contexto político: </a:t>
            </a:r>
            <a:r>
              <a:rPr lang="es-ES" dirty="0"/>
              <a:t>Justificado (o injustificada, pero es comprensible) el temor de la traducción incorrecta o informes de gobierno u otros organismos hostiles. Obligaciones duales deben ser evitados.</a:t>
            </a:r>
          </a:p>
          <a:p>
            <a:pPr marL="457200" indent="-457200">
              <a:buFont typeface="Arial" pitchFamily="34" charset="0"/>
              <a:buChar char="•"/>
            </a:pPr>
            <a:endParaRPr lang="es-ES" dirty="0"/>
          </a:p>
          <a:p>
            <a:pPr marL="457200" indent="-457200">
              <a:buFont typeface="Arial" pitchFamily="34" charset="0"/>
              <a:buChar char="•"/>
            </a:pPr>
            <a:r>
              <a:rPr lang="es-ES" b="1" dirty="0"/>
              <a:t>Capacitación y supervisió</a:t>
            </a:r>
            <a:r>
              <a:rPr lang="es-ES" dirty="0"/>
              <a:t>n: Los traductores deben haber recibido capacitación y supervisión especial.</a:t>
            </a:r>
            <a:endParaRPr lang="en-US" dirty="0" smtClean="0"/>
          </a:p>
        </p:txBody>
      </p:sp>
    </p:spTree>
    <p:extLst>
      <p:ext uri="{BB962C8B-B14F-4D97-AF65-F5344CB8AC3E}">
        <p14:creationId xmlns:p14="http://schemas.microsoft.com/office/powerpoint/2010/main" val="294873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Pautas</a:t>
            </a:r>
            <a:r>
              <a:rPr lang="en-US" sz="3200" dirty="0"/>
              <a:t> </a:t>
            </a:r>
            <a:r>
              <a:rPr lang="en-US" sz="3200" dirty="0" err="1"/>
              <a:t>generales</a:t>
            </a:r>
            <a:r>
              <a:rPr lang="en-US" sz="3200" dirty="0"/>
              <a:t>: </a:t>
            </a:r>
            <a:r>
              <a:rPr lang="en-US" sz="3200" dirty="0" err="1"/>
              <a:t>Preparación</a:t>
            </a:r>
            <a:endParaRPr lang="de-DE" sz="3200" dirty="0"/>
          </a:p>
        </p:txBody>
      </p:sp>
      <p:sp>
        <p:nvSpPr>
          <p:cNvPr id="3" name="Content Placeholder 2"/>
          <p:cNvSpPr>
            <a:spLocks noGrp="1"/>
          </p:cNvSpPr>
          <p:nvPr>
            <p:ph idx="1"/>
          </p:nvPr>
        </p:nvSpPr>
        <p:spPr>
          <a:xfrm>
            <a:off x="467544" y="1556792"/>
            <a:ext cx="8229600" cy="4525963"/>
          </a:xfrm>
        </p:spPr>
        <p:txBody>
          <a:bodyPr>
            <a:normAutofit fontScale="92500" lnSpcReduction="20000"/>
          </a:bodyPr>
          <a:lstStyle/>
          <a:p>
            <a:pPr marL="0" indent="0">
              <a:buNone/>
            </a:pPr>
            <a:r>
              <a:rPr lang="es-ES" dirty="0"/>
              <a:t>La elección de un intérprete - retos </a:t>
            </a:r>
            <a:r>
              <a:rPr lang="es-ES" dirty="0" smtClean="0"/>
              <a:t>comunes:</a:t>
            </a:r>
            <a:br>
              <a:rPr lang="es-ES" dirty="0" smtClean="0"/>
            </a:br>
            <a:r>
              <a:rPr lang="es-ES" dirty="0" smtClean="0"/>
              <a:t/>
            </a:r>
            <a:br>
              <a:rPr lang="es-ES" dirty="0" smtClean="0"/>
            </a:br>
            <a:r>
              <a:rPr lang="es-ES" dirty="0" smtClean="0"/>
              <a:t>Los </a:t>
            </a:r>
            <a:r>
              <a:rPr lang="es-ES" dirty="0"/>
              <a:t>familiares pueden no suelen incluirse como intérpretes.</a:t>
            </a:r>
          </a:p>
          <a:p>
            <a:pPr marL="0" indent="0">
              <a:buNone/>
            </a:pPr>
            <a:r>
              <a:rPr lang="es-ES" dirty="0" smtClean="0"/>
              <a:t/>
            </a:r>
            <a:br>
              <a:rPr lang="es-ES" dirty="0" smtClean="0"/>
            </a:br>
            <a:r>
              <a:rPr lang="es-ES" dirty="0" smtClean="0"/>
              <a:t>Además </a:t>
            </a:r>
            <a:r>
              <a:rPr lang="es-ES" dirty="0"/>
              <a:t>de ser testigos potenciales que deberían ser escuchadas por separado y protegidos de trauma indirecto, vergüenza o la intención de proteger a los miembros de la familia de oír atrocidades pueden conducir a una información incompleta o distorsionada.</a:t>
            </a:r>
            <a:endParaRPr lang="en-US" dirty="0" smtClean="0"/>
          </a:p>
        </p:txBody>
      </p:sp>
    </p:spTree>
    <p:extLst>
      <p:ext uri="{BB962C8B-B14F-4D97-AF65-F5344CB8AC3E}">
        <p14:creationId xmlns:p14="http://schemas.microsoft.com/office/powerpoint/2010/main" val="141346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Pautas</a:t>
            </a:r>
            <a:r>
              <a:rPr lang="en-US" sz="3200" dirty="0"/>
              <a:t> </a:t>
            </a:r>
            <a:r>
              <a:rPr lang="en-US" sz="3200" dirty="0" err="1"/>
              <a:t>generales</a:t>
            </a:r>
            <a:r>
              <a:rPr lang="en-US" sz="3200" dirty="0"/>
              <a:t>: </a:t>
            </a:r>
            <a:r>
              <a:rPr lang="en-US" sz="3200" dirty="0" err="1"/>
              <a:t>Preparación</a:t>
            </a:r>
            <a:endParaRPr lang="de-DE" sz="3200" dirty="0"/>
          </a:p>
        </p:txBody>
      </p:sp>
      <p:sp>
        <p:nvSpPr>
          <p:cNvPr id="3" name="Content Placeholder 2"/>
          <p:cNvSpPr>
            <a:spLocks noGrp="1"/>
          </p:cNvSpPr>
          <p:nvPr>
            <p:ph idx="1"/>
          </p:nvPr>
        </p:nvSpPr>
        <p:spPr>
          <a:xfrm>
            <a:off x="467544" y="1556792"/>
            <a:ext cx="8229600" cy="4525963"/>
          </a:xfrm>
        </p:spPr>
        <p:txBody>
          <a:bodyPr>
            <a:normAutofit fontScale="62500" lnSpcReduction="20000"/>
          </a:bodyPr>
          <a:lstStyle/>
          <a:p>
            <a:pPr marL="571500" indent="-571500">
              <a:buFont typeface="Arial" pitchFamily="34" charset="0"/>
              <a:buChar char="•"/>
            </a:pPr>
            <a:r>
              <a:rPr lang="es-ES" sz="4000" dirty="0"/>
              <a:t>Evite situaciones que recuerdan a una situación de interrogatorio o el tribunal.</a:t>
            </a:r>
          </a:p>
          <a:p>
            <a:pPr marL="571500" indent="-571500">
              <a:buFont typeface="Arial" pitchFamily="34" charset="0"/>
              <a:buChar char="•"/>
            </a:pPr>
            <a:endParaRPr lang="es-ES" sz="4000" dirty="0"/>
          </a:p>
          <a:p>
            <a:pPr marL="571500" indent="-571500">
              <a:buFont typeface="Arial" pitchFamily="34" charset="0"/>
              <a:buChar char="•"/>
            </a:pPr>
            <a:endParaRPr lang="es-ES" sz="4000" dirty="0"/>
          </a:p>
          <a:p>
            <a:pPr marL="571500" indent="-571500">
              <a:buFont typeface="Arial" pitchFamily="34" charset="0"/>
              <a:buChar char="•"/>
            </a:pPr>
            <a:r>
              <a:rPr lang="es-ES" sz="4000" dirty="0"/>
              <a:t>Discutir y respetar las pautas culturales, como la cercanía (proximidad), el lenguaje, las formas de tratamiento, los riesgos y el comportamiento que se considera como una falta de respeto o inadecuada</a:t>
            </a:r>
            <a:r>
              <a:rPr lang="es-ES" sz="4000" dirty="0" smtClean="0"/>
              <a:t>.</a:t>
            </a:r>
            <a:br>
              <a:rPr lang="es-ES" sz="4000" dirty="0" smtClean="0"/>
            </a:br>
            <a:r>
              <a:rPr lang="es-ES" sz="4000" dirty="0" smtClean="0"/>
              <a:t/>
            </a:r>
            <a:br>
              <a:rPr lang="es-ES" sz="4000" dirty="0" smtClean="0"/>
            </a:br>
            <a:endParaRPr lang="es-ES" sz="4000" dirty="0"/>
          </a:p>
          <a:p>
            <a:pPr marL="571500" indent="-571500">
              <a:buFont typeface="Arial" pitchFamily="34" charset="0"/>
              <a:buChar char="•"/>
            </a:pPr>
            <a:r>
              <a:rPr lang="es-ES" sz="4000" dirty="0"/>
              <a:t>Distancias adecuadas, - no demasiado cerca ni demasiado lejos, evitar el "hacinamiento".</a:t>
            </a:r>
            <a:endParaRPr lang="en-US" dirty="0" smtClean="0"/>
          </a:p>
        </p:txBody>
      </p:sp>
    </p:spTree>
    <p:extLst>
      <p:ext uri="{BB962C8B-B14F-4D97-AF65-F5344CB8AC3E}">
        <p14:creationId xmlns:p14="http://schemas.microsoft.com/office/powerpoint/2010/main" val="276970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a:t>Pautas</a:t>
            </a:r>
            <a:r>
              <a:rPr lang="en-US" sz="3200" dirty="0"/>
              <a:t> </a:t>
            </a:r>
            <a:r>
              <a:rPr lang="en-US" sz="3200" dirty="0" err="1"/>
              <a:t>generales</a:t>
            </a:r>
            <a:r>
              <a:rPr lang="en-US" sz="3200" dirty="0"/>
              <a:t>: </a:t>
            </a:r>
            <a:r>
              <a:rPr lang="en-US" sz="3200" dirty="0" err="1"/>
              <a:t>Preparación</a:t>
            </a:r>
            <a:endParaRPr lang="de-DE" sz="3200" dirty="0"/>
          </a:p>
        </p:txBody>
      </p:sp>
      <p:sp>
        <p:nvSpPr>
          <p:cNvPr id="3" name="Content Placeholder 2"/>
          <p:cNvSpPr>
            <a:spLocks noGrp="1"/>
          </p:cNvSpPr>
          <p:nvPr>
            <p:ph idx="1"/>
          </p:nvPr>
        </p:nvSpPr>
        <p:spPr>
          <a:xfrm>
            <a:off x="467544" y="1556793"/>
            <a:ext cx="8229600" cy="2088232"/>
          </a:xfrm>
        </p:spPr>
        <p:txBody>
          <a:bodyPr>
            <a:normAutofit fontScale="92500" lnSpcReduction="20000"/>
          </a:bodyPr>
          <a:lstStyle/>
          <a:p>
            <a:pPr marL="0" indent="0"/>
            <a:r>
              <a:rPr lang="es-ES" sz="4000" dirty="0"/>
              <a:t>Una configuración común utiliza un triángulo - pero las modificaciones debidas a la habitación y la cultura podrían ser necesarias.</a:t>
            </a:r>
            <a:endParaRPr lang="en-US" sz="4000" dirty="0" smtClean="0"/>
          </a:p>
          <a:p>
            <a:pPr marL="0" indent="0">
              <a:buNone/>
            </a:pPr>
            <a:endParaRPr lang="en-US" dirty="0" smtClean="0"/>
          </a:p>
        </p:txBody>
      </p:sp>
      <p:sp>
        <p:nvSpPr>
          <p:cNvPr id="4" name="Isosceles Triangle 3"/>
          <p:cNvSpPr/>
          <p:nvPr/>
        </p:nvSpPr>
        <p:spPr bwMode="auto">
          <a:xfrm>
            <a:off x="3347864" y="4149080"/>
            <a:ext cx="1728192" cy="914400"/>
          </a:xfrm>
          <a:prstGeom prst="triangl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782545907"/>
      </p:ext>
    </p:extLst>
  </p:cSld>
  <p:clrMapOvr>
    <a:masterClrMapping/>
  </p:clrMapOvr>
</p:sld>
</file>

<file path=ppt/theme/theme1.xml><?xml version="1.0" encoding="utf-8"?>
<a:theme xmlns:a="http://schemas.openxmlformats.org/drawingml/2006/main" name="ARTIP_TRANCE_ICD tw1">
  <a:themeElements>
    <a:clrScheme name="ARTIP_TRANCE_ICD tw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TIP_TRANCE_ICD tw1">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ARTIP_TRANCE_ICD tw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TIP_TRANCE_ICD tw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RTIP_TRANCE_ICD tw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RTIP_TRANCE_ICD tw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TIP_TRANCE_ICD tw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TIP_TRANCE_ICD tw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RTIP_TRANCE_ICD tw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10</TotalTime>
  <Words>894</Words>
  <Application>Microsoft Office PowerPoint</Application>
  <PresentationFormat>On-screen Show (4:3)</PresentationFormat>
  <Paragraphs>98</Paragraphs>
  <Slides>16</Slides>
  <Notes>14</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ARTIP_TRANCE_ICD tw1</vt:lpstr>
      <vt:lpstr>1_Standarddesign</vt:lpstr>
      <vt:lpstr>2_Standarddesign</vt:lpstr>
      <vt:lpstr>Trabajar con traductores</vt:lpstr>
      <vt:lpstr>PowerPoint Presentation</vt:lpstr>
      <vt:lpstr>PowerPoint Presentation</vt:lpstr>
      <vt:lpstr>Trabajar con traductores</vt:lpstr>
      <vt:lpstr>Pautas generales: Preparación</vt:lpstr>
      <vt:lpstr>Pautas generales: Preparación</vt:lpstr>
      <vt:lpstr>Pautas generales: Preparación</vt:lpstr>
      <vt:lpstr>Pautas generales: Preparación</vt:lpstr>
      <vt:lpstr>Pautas generales: Preparación</vt:lpstr>
      <vt:lpstr>Pautas generales: Preparación</vt:lpstr>
      <vt:lpstr>Intérpretes como "Consultor Cultural </vt:lpstr>
      <vt:lpstr>A partir de la entrevista</vt:lpstr>
      <vt:lpstr>Durante la entrevista</vt:lpstr>
      <vt:lpstr>Sea consciente de sus emociones</vt:lpstr>
      <vt:lpstr>Sea consciente de sus emociones</vt:lpstr>
      <vt:lpstr>Sea consciente de sus emociones</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tw</cp:lastModifiedBy>
  <cp:revision>29</cp:revision>
  <cp:lastPrinted>1601-01-01T00:00:00Z</cp:lastPrinted>
  <dcterms:created xsi:type="dcterms:W3CDTF">2011-11-08T11:48:10Z</dcterms:created>
  <dcterms:modified xsi:type="dcterms:W3CDTF">2013-05-28T09:03:25Z</dcterms:modified>
</cp:coreProperties>
</file>