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0" r:id="rId2"/>
    <p:sldId id="259" r:id="rId3"/>
    <p:sldId id="260" r:id="rId4"/>
    <p:sldId id="317" r:id="rId5"/>
    <p:sldId id="318" r:id="rId6"/>
    <p:sldId id="319" r:id="rId7"/>
    <p:sldId id="310" r:id="rId8"/>
    <p:sldId id="311" r:id="rId9"/>
    <p:sldId id="312" r:id="rId10"/>
    <p:sldId id="313" r:id="rId11"/>
    <p:sldId id="314" r:id="rId12"/>
    <p:sldId id="31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70" autoAdjust="0"/>
    <p:restoredTop sz="94660"/>
  </p:normalViewPr>
  <p:slideViewPr>
    <p:cSldViewPr>
      <p:cViewPr varScale="1">
        <p:scale>
          <a:sx n="70" d="100"/>
          <a:sy n="70" d="100"/>
        </p:scale>
        <p:origin x="151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3932C-6DDD-410E-AE8B-4CA511F61DBF}" type="datetimeFigureOut">
              <a:rPr lang="el-GR" smtClean="0"/>
              <a:pPr/>
              <a:t>21/5/2013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053F1-96F3-4097-A068-A851F0E773FD}" type="slidenum">
              <a:rPr lang="el-GR" smtClean="0"/>
              <a:pPr/>
              <a:t>‹Nr.›</a:t>
            </a:fld>
            <a:endParaRPr lang="el-GR"/>
          </a:p>
        </p:txBody>
      </p:sp>
    </p:spTree>
    <p:extLst>
      <p:ext uri="{BB962C8B-B14F-4D97-AF65-F5344CB8AC3E}">
        <p14:creationId xmlns:p14="http://schemas.microsoft.com/office/powerpoint/2010/main" val="381805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extLst>
      <p:ext uri="{BB962C8B-B14F-4D97-AF65-F5344CB8AC3E}">
        <p14:creationId xmlns:p14="http://schemas.microsoft.com/office/powerpoint/2010/main" val="603490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4778C8E-C8FA-4191-B231-32C0D68C508B}" type="slidenum">
              <a:rPr lang="el-GR" smtClean="0"/>
              <a:pPr/>
              <a:t>2</a:t>
            </a:fld>
            <a:endParaRPr lang="el-GR"/>
          </a:p>
        </p:txBody>
      </p:sp>
    </p:spTree>
    <p:extLst>
      <p:ext uri="{BB962C8B-B14F-4D97-AF65-F5344CB8AC3E}">
        <p14:creationId xmlns:p14="http://schemas.microsoft.com/office/powerpoint/2010/main" val="137741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3</a:t>
            </a:fld>
            <a:endParaRPr lang="el-GR"/>
          </a:p>
        </p:txBody>
      </p:sp>
    </p:spTree>
    <p:extLst>
      <p:ext uri="{BB962C8B-B14F-4D97-AF65-F5344CB8AC3E}">
        <p14:creationId xmlns:p14="http://schemas.microsoft.com/office/powerpoint/2010/main" val="1542581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348880"/>
            <a:ext cx="7772400" cy="936104"/>
          </a:xfrm>
        </p:spPr>
        <p:txBody>
          <a:bodyPr/>
          <a:lstStyle/>
          <a:p>
            <a:r>
              <a:rPr lang="el-GR" dirty="0" err="1" smtClean="0"/>
              <a:t>Kλικ</a:t>
            </a:r>
            <a:r>
              <a:rPr lang="el-GR" dirty="0" smtClean="0"/>
              <a:t> για επεξεργασία του τίτλου</a:t>
            </a:r>
            <a:endParaRPr lang="el-GR" dirty="0"/>
          </a:p>
        </p:txBody>
      </p:sp>
      <p:sp>
        <p:nvSpPr>
          <p:cNvPr id="3" name="2 - Υπότιτλος"/>
          <p:cNvSpPr>
            <a:spLocks noGrp="1"/>
          </p:cNvSpPr>
          <p:nvPr>
            <p:ph type="subTitle" idx="1"/>
          </p:nvPr>
        </p:nvSpPr>
        <p:spPr>
          <a:xfrm>
            <a:off x="1403648" y="3284984"/>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Κάντε κλικ για να επεξεργαστείτε τον υπότιτλο του υποδείγματος</a:t>
            </a:r>
            <a:endParaRPr lang="el-GR" dirty="0"/>
          </a:p>
        </p:txBody>
      </p:sp>
      <p:pic>
        <p:nvPicPr>
          <p:cNvPr id="4" name="3 - Εικόνα" descr="by-nc-nd.png"/>
          <p:cNvPicPr>
            <a:picLocks noChangeAspect="1"/>
          </p:cNvPicPr>
          <p:nvPr userDrawn="1"/>
        </p:nvPicPr>
        <p:blipFill>
          <a:blip r:embed="rId3" cstate="print"/>
          <a:stretch>
            <a:fillRect/>
          </a:stretch>
        </p:blipFill>
        <p:spPr>
          <a:xfrm>
            <a:off x="251520" y="6165304"/>
            <a:ext cx="1584176" cy="554266"/>
          </a:xfrm>
          <a:prstGeom prst="rect">
            <a:avLst/>
          </a:prstGeom>
        </p:spPr>
      </p:pic>
      <p:pic>
        <p:nvPicPr>
          <p:cNvPr id="6" name="Content Placeholder 4" descr="LLP logo english.JPG"/>
          <p:cNvPicPr>
            <a:picLocks noChangeAspect="1"/>
          </p:cNvPicPr>
          <p:nvPr userDrawn="1"/>
        </p:nvPicPr>
        <p:blipFill>
          <a:blip r:embed="rId4" cstate="print"/>
          <a:stretch>
            <a:fillRect/>
          </a:stretch>
        </p:blipFill>
        <p:spPr>
          <a:xfrm>
            <a:off x="6755264" y="5805042"/>
            <a:ext cx="2339752" cy="946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lvl2pPr>
              <a:buClr>
                <a:schemeClr val="bg1">
                  <a:lumMod val="50000"/>
                </a:schemeClr>
              </a:buClr>
              <a:defRPr/>
            </a:lvl2pPr>
            <a:lvl5pPr>
              <a:buClr>
                <a:schemeClr val="accent1">
                  <a:lumMod val="50000"/>
                </a:schemeClr>
              </a:buClr>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5" name="1 - Θέση τίτλου"/>
          <p:cNvSpPr>
            <a:spLocks noGrp="1"/>
          </p:cNvSpPr>
          <p:nvPr>
            <p:ph type="title"/>
          </p:nvPr>
        </p:nvSpPr>
        <p:spPr>
          <a:xfrm>
            <a:off x="457200"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pic>
        <p:nvPicPr>
          <p:cNvPr id="9" name="3 - Εικόνα" descr="by-nc-nd.png"/>
          <p:cNvPicPr>
            <a:picLocks noChangeAspect="1"/>
          </p:cNvPicPr>
          <p:nvPr userDrawn="1"/>
        </p:nvPicPr>
        <p:blipFill>
          <a:blip r:embed="rId2" cstate="print"/>
          <a:stretch>
            <a:fillRect/>
          </a:stretch>
        </p:blipFill>
        <p:spPr>
          <a:xfrm>
            <a:off x="7034893" y="6500852"/>
            <a:ext cx="823239" cy="288032"/>
          </a:xfrm>
          <a:prstGeom prst="rect">
            <a:avLst/>
          </a:prstGeom>
        </p:spPr>
      </p:pic>
      <p:pic>
        <p:nvPicPr>
          <p:cNvPr id="10" name="Content Placeholder 4" descr="LLP logo english.JPG"/>
          <p:cNvPicPr>
            <a:picLocks noChangeAspect="1"/>
          </p:cNvPicPr>
          <p:nvPr userDrawn="1"/>
        </p:nvPicPr>
        <p:blipFill>
          <a:blip r:embed="rId3" cstate="print"/>
          <a:srcRect l="1314" t="3111" r="63210" b="37782"/>
          <a:stretch>
            <a:fillRect/>
          </a:stretch>
        </p:blipFill>
        <p:spPr>
          <a:xfrm>
            <a:off x="7907153" y="6494156"/>
            <a:ext cx="409263" cy="288000"/>
          </a:xfrm>
          <a:prstGeom prst="rect">
            <a:avLst/>
          </a:prstGeom>
        </p:spPr>
      </p:pic>
      <p:pic>
        <p:nvPicPr>
          <p:cNvPr id="11" name="Content Placeholder 4" descr="LLP logo english.JPG"/>
          <p:cNvPicPr>
            <a:picLocks noChangeAspect="1"/>
          </p:cNvPicPr>
          <p:nvPr userDrawn="1"/>
        </p:nvPicPr>
        <p:blipFill>
          <a:blip r:embed="rId3"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1 - Θέση τίτλου"/>
          <p:cNvSpPr>
            <a:spLocks noGrp="1"/>
          </p:cNvSpPr>
          <p:nvPr>
            <p:ph type="title"/>
          </p:nvPr>
        </p:nvSpPr>
        <p:spPr>
          <a:xfrm>
            <a:off x="683568" y="2852936"/>
            <a:ext cx="8229600" cy="936104"/>
          </a:xfrm>
          <a:prstGeom prst="rect">
            <a:avLst/>
          </a:prstGeom>
        </p:spPr>
        <p:txBody>
          <a:bodyPr vert="horz" lIns="91440" tIns="45720" rIns="91440" bIns="45720" rtlCol="0" anchor="ctr">
            <a:normAutofit/>
          </a:bodyPr>
          <a:lstStyle>
            <a:lvl1pPr algn="r">
              <a:defRPr/>
            </a:lvl1pPr>
          </a:lstStyle>
          <a:p>
            <a:r>
              <a:rPr lang="el-GR" dirty="0" err="1" smtClean="0"/>
              <a:t>Kλικ</a:t>
            </a:r>
            <a:r>
              <a:rPr lang="el-GR" dirty="0" smtClean="0"/>
              <a:t> για επεξεργασία του τίτλου</a:t>
            </a:r>
            <a:endParaRPr lang="el-GR" dirty="0"/>
          </a:p>
        </p:txBody>
      </p:sp>
      <p:pic>
        <p:nvPicPr>
          <p:cNvPr id="8" name="3 - Εικόνα" descr="by-nc-nd.png"/>
          <p:cNvPicPr>
            <a:picLocks noChangeAspect="1"/>
          </p:cNvPicPr>
          <p:nvPr userDrawn="1"/>
        </p:nvPicPr>
        <p:blipFill>
          <a:blip r:embed="rId3" cstate="print"/>
          <a:stretch>
            <a:fillRect/>
          </a:stretch>
        </p:blipFill>
        <p:spPr>
          <a:xfrm>
            <a:off x="7034893" y="6500852"/>
            <a:ext cx="823239" cy="288032"/>
          </a:xfrm>
          <a:prstGeom prst="rect">
            <a:avLst/>
          </a:prstGeom>
        </p:spPr>
      </p:pic>
      <p:pic>
        <p:nvPicPr>
          <p:cNvPr id="9" name="Content Placeholder 4" descr="LLP logo english.JPG"/>
          <p:cNvPicPr>
            <a:picLocks noChangeAspect="1"/>
          </p:cNvPicPr>
          <p:nvPr userDrawn="1"/>
        </p:nvPicPr>
        <p:blipFill>
          <a:blip r:embed="rId4" cstate="print"/>
          <a:srcRect l="1314" t="3111" r="63210" b="37782"/>
          <a:stretch>
            <a:fillRect/>
          </a:stretch>
        </p:blipFill>
        <p:spPr>
          <a:xfrm>
            <a:off x="7907153" y="6494156"/>
            <a:ext cx="409263" cy="288000"/>
          </a:xfrm>
          <a:prstGeom prst="rect">
            <a:avLst/>
          </a:prstGeom>
        </p:spPr>
      </p:pic>
      <p:pic>
        <p:nvPicPr>
          <p:cNvPr id="10" name="Content Placeholder 4" descr="LLP logo english.JPG"/>
          <p:cNvPicPr>
            <a:picLocks noChangeAspect="1"/>
          </p:cNvPicPr>
          <p:nvPr userDrawn="1"/>
        </p:nvPicPr>
        <p:blipFill>
          <a:blip r:embed="rId4"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67544"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sp>
        <p:nvSpPr>
          <p:cNvPr id="3" name="2 - Θέση κειμένου"/>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000" b="1" kern="1200">
          <a:solidFill>
            <a:schemeClr val="accent1">
              <a:lumMod val="75000"/>
            </a:schemeClr>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Courier New" pitchFamily="49" charset="0"/>
        <a:buChar char="o"/>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Clr>
          <a:schemeClr val="tx1">
            <a:lumMod val="75000"/>
            <a:lumOff val="25000"/>
          </a:schemeClr>
        </a:buClr>
        <a:buFont typeface="Wingdings" pitchFamily="2" charset="2"/>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bg1">
            <a:lumMod val="50000"/>
          </a:schemeClr>
        </a:buClr>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lumMod val="50000"/>
          </a:schemeClr>
        </a:buClr>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wma.net/en/10home/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rc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422196" y="2115845"/>
            <a:ext cx="6480175" cy="1937538"/>
          </a:xfrm>
          <a:prstGeom prst="rect">
            <a:avLst/>
          </a:prstGeom>
          <a:noFill/>
          <a:ln w="9525">
            <a:noFill/>
            <a:miter lim="800000"/>
            <a:headEnd/>
            <a:tailEnd/>
          </a:ln>
        </p:spPr>
        <p:txBody>
          <a:bodyPr lIns="90000" tIns="45000" rIns="90000" bIns="45000">
            <a:spAutoFit/>
          </a:bodyP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2400" b="1" dirty="0">
                <a:solidFill>
                  <a:schemeClr val="accent1">
                    <a:lumMod val="75000"/>
                  </a:schemeClr>
                </a:solidFill>
                <a:latin typeface="Trebuchet MS" pitchFamily="34" charset="0"/>
                <a:ea typeface="+mj-ea"/>
                <a:cs typeface="+mj-cs"/>
              </a:rPr>
              <a:t>Declaración de Tokio de la AMM Normas Directivas para Médicos con respecto a la Tortura y otros Tratos o Castigos crueles, inhumanos o degradantes, impuestos sobre personas detenidas o encarceladas</a:t>
            </a:r>
            <a:endParaRPr lang="es-ES_tradnl" sz="2200" b="1" dirty="0">
              <a:solidFill>
                <a:schemeClr val="accent1">
                  <a:lumMod val="75000"/>
                </a:schemeClr>
              </a:solidFill>
              <a:latin typeface="Trebuchet MS" pitchFamily="34" charset="0"/>
              <a:ea typeface="+mj-ea"/>
              <a:cs typeface="+mj-cs"/>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
        <p:nvSpPr>
          <p:cNvPr id="6" name="2 - Υπότιτλος"/>
          <p:cNvSpPr txBox="1">
            <a:spLocks/>
          </p:cNvSpPr>
          <p:nvPr/>
        </p:nvSpPr>
        <p:spPr>
          <a:xfrm>
            <a:off x="1039714" y="4268851"/>
            <a:ext cx="7848872" cy="960461"/>
          </a:xfrm>
          <a:prstGeom prst="rect">
            <a:avLst/>
          </a:prstGeom>
        </p:spPr>
        <p:txBody>
          <a:bodyPr>
            <a:noAutofit/>
          </a:bodyPr>
          <a:lstStyle/>
          <a:p>
            <a:pPr lvl="0">
              <a:buClr>
                <a:schemeClr val="accent1">
                  <a:lumMod val="75000"/>
                </a:schemeClr>
              </a:buClr>
              <a:defRPr/>
            </a:pPr>
            <a:r>
              <a:rPr lang="es-ES_tradnl" sz="1600" b="1" i="1" dirty="0">
                <a:solidFill>
                  <a:schemeClr val="tx1">
                    <a:lumMod val="85000"/>
                    <a:lumOff val="15000"/>
                  </a:schemeClr>
                </a:solidFill>
              </a:rPr>
              <a:t>Adoptada por la 29ª Asamblea Médica Mundial Tokio, Japón, Octubre 1975</a:t>
            </a:r>
          </a:p>
          <a:p>
            <a:pPr lvl="0">
              <a:buClr>
                <a:schemeClr val="accent1">
                  <a:lumMod val="75000"/>
                </a:schemeClr>
              </a:buClr>
              <a:defRPr/>
            </a:pPr>
            <a:r>
              <a:rPr lang="es-ES_tradnl" sz="1600" b="1" i="1" dirty="0">
                <a:solidFill>
                  <a:schemeClr val="tx1">
                    <a:lumMod val="85000"/>
                    <a:lumOff val="15000"/>
                  </a:schemeClr>
                </a:solidFill>
              </a:rPr>
              <a:t>y revisada en su redacción por la 170ª Sesión del Consejo </a:t>
            </a:r>
            <a:r>
              <a:rPr lang="es-ES_tradnl" sz="1600" b="1" i="1" dirty="0" err="1">
                <a:solidFill>
                  <a:schemeClr val="tx1">
                    <a:lumMod val="85000"/>
                    <a:lumOff val="15000"/>
                  </a:schemeClr>
                </a:solidFill>
              </a:rPr>
              <a:t>Divonne</a:t>
            </a:r>
            <a:r>
              <a:rPr lang="es-ES_tradnl" sz="1600" b="1" i="1" dirty="0">
                <a:solidFill>
                  <a:schemeClr val="tx1">
                    <a:lumMod val="85000"/>
                    <a:lumOff val="15000"/>
                  </a:schemeClr>
                </a:solidFill>
              </a:rPr>
              <a:t>-les-</a:t>
            </a:r>
            <a:r>
              <a:rPr lang="es-ES_tradnl" sz="1600" b="1" i="1" dirty="0" err="1">
                <a:solidFill>
                  <a:schemeClr val="tx1">
                    <a:lumMod val="85000"/>
                    <a:lumOff val="15000"/>
                  </a:schemeClr>
                </a:solidFill>
              </a:rPr>
              <a:t>Bains</a:t>
            </a:r>
            <a:r>
              <a:rPr lang="es-ES_tradnl" sz="1600" b="1" i="1" dirty="0">
                <a:solidFill>
                  <a:schemeClr val="tx1">
                    <a:lumMod val="85000"/>
                    <a:lumOff val="15000"/>
                  </a:schemeClr>
                </a:solidFill>
              </a:rPr>
              <a:t>, Mayo 2005 </a:t>
            </a:r>
            <a:endParaRPr lang="es-ES_tradnl" sz="1600" b="1" i="1" dirty="0" smtClean="0">
              <a:solidFill>
                <a:schemeClr val="tx1">
                  <a:lumMod val="85000"/>
                  <a:lumOff val="15000"/>
                </a:schemeClr>
              </a:solidFill>
            </a:endParaRPr>
          </a:p>
          <a:p>
            <a:pPr lvl="0">
              <a:buClr>
                <a:schemeClr val="accent1">
                  <a:lumMod val="75000"/>
                </a:schemeClr>
              </a:buClr>
              <a:defRPr/>
            </a:pPr>
            <a:r>
              <a:rPr lang="es-ES_tradnl" sz="1600" b="1" i="1" dirty="0" smtClean="0">
                <a:solidFill>
                  <a:schemeClr val="tx1">
                    <a:lumMod val="85000"/>
                    <a:lumOff val="15000"/>
                  </a:schemeClr>
                </a:solidFill>
              </a:rPr>
              <a:t>y </a:t>
            </a:r>
            <a:r>
              <a:rPr lang="es-ES_tradnl" sz="1600" b="1" i="1" dirty="0">
                <a:solidFill>
                  <a:schemeClr val="tx1">
                    <a:lumMod val="85000"/>
                    <a:lumOff val="15000"/>
                  </a:schemeClr>
                </a:solidFill>
              </a:rPr>
              <a:t>p</a:t>
            </a:r>
            <a:r>
              <a:rPr lang="es-ES_tradnl" sz="1600" b="1" i="1" dirty="0" smtClean="0">
                <a:solidFill>
                  <a:schemeClr val="tx1">
                    <a:lumMod val="85000"/>
                    <a:lumOff val="15000"/>
                  </a:schemeClr>
                </a:solidFill>
              </a:rPr>
              <a:t>or </a:t>
            </a:r>
            <a:r>
              <a:rPr lang="es-ES_tradnl" sz="1600" b="1" i="1" dirty="0">
                <a:solidFill>
                  <a:schemeClr val="tx1">
                    <a:lumMod val="85000"/>
                    <a:lumOff val="15000"/>
                  </a:schemeClr>
                </a:solidFill>
              </a:rPr>
              <a:t>la 173ª Sesión del Consejo, </a:t>
            </a:r>
            <a:r>
              <a:rPr lang="es-ES_tradnl" sz="1600" b="1" i="1" dirty="0" err="1">
                <a:solidFill>
                  <a:schemeClr val="tx1">
                    <a:lumMod val="85000"/>
                    <a:lumOff val="15000"/>
                  </a:schemeClr>
                </a:solidFill>
              </a:rPr>
              <a:t>Divonne</a:t>
            </a:r>
            <a:r>
              <a:rPr lang="es-ES_tradnl" sz="1600" b="1" i="1" dirty="0">
                <a:solidFill>
                  <a:schemeClr val="tx1">
                    <a:lumMod val="85000"/>
                    <a:lumOff val="15000"/>
                  </a:schemeClr>
                </a:solidFill>
              </a:rPr>
              <a:t>-les-</a:t>
            </a:r>
            <a:r>
              <a:rPr lang="es-ES_tradnl" sz="1600" b="1" i="1" dirty="0" err="1">
                <a:solidFill>
                  <a:schemeClr val="tx1">
                    <a:lumMod val="85000"/>
                    <a:lumOff val="15000"/>
                  </a:schemeClr>
                </a:solidFill>
              </a:rPr>
              <a:t>Bains</a:t>
            </a:r>
            <a:r>
              <a:rPr lang="es-ES_tradnl" sz="1600" b="1" i="1" dirty="0">
                <a:solidFill>
                  <a:schemeClr val="tx1">
                    <a:lumMod val="85000"/>
                    <a:lumOff val="15000"/>
                  </a:schemeClr>
                </a:solidFill>
              </a:rPr>
              <a:t>, Francia, Mayo 2006</a:t>
            </a:r>
            <a:endParaRPr kumimoji="0" lang="es-ES_tradnl" sz="1600" b="0" i="0" u="none" strike="noStrike" kern="1200" cap="none" spc="0" normalizeH="0" baseline="0" noProof="0" dirty="0">
              <a:ln>
                <a:noFill/>
              </a:ln>
              <a:solidFill>
                <a:schemeClr val="tx1">
                  <a:lumMod val="85000"/>
                  <a:lumOff val="15000"/>
                </a:schemeClr>
              </a:solidFill>
              <a:effectLst/>
              <a:uLnTx/>
              <a:uFillTx/>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3647152"/>
          </a:xfrm>
        </p:spPr>
        <p:txBody>
          <a:bodyPr>
            <a:spAutoFit/>
          </a:bodyPr>
          <a:lstStyle/>
          <a:p>
            <a:pPr marL="457200" lvl="0" indent="-457200" algn="just">
              <a:spcBef>
                <a:spcPts val="600"/>
              </a:spcBef>
              <a:spcAft>
                <a:spcPts val="1200"/>
              </a:spcAft>
              <a:buFont typeface="+mj-lt"/>
              <a:buAutoNum type="arabicPeriod" startAt="4"/>
            </a:pPr>
            <a:r>
              <a:rPr lang="es-ES_tradnl" sz="2400" dirty="0"/>
              <a:t>El médico no deberá estar presente durante ningún procedimiento que implique el uso o amenaza de tortura, o de cualquiera otra forma de trato cruel, inhumano o degradante. </a:t>
            </a:r>
            <a:endParaRPr lang="es-ES_tradnl" sz="2400" dirty="0" smtClean="0"/>
          </a:p>
          <a:p>
            <a:pPr marL="457200" lvl="0" indent="-457200" algn="just">
              <a:spcBef>
                <a:spcPts val="600"/>
              </a:spcBef>
              <a:spcAft>
                <a:spcPts val="1200"/>
              </a:spcAft>
              <a:buFont typeface="+mj-lt"/>
              <a:buAutoNum type="arabicPeriod" startAt="4"/>
            </a:pPr>
            <a:r>
              <a:rPr lang="es-ES_tradnl" sz="2400" dirty="0" smtClean="0"/>
              <a:t>El </a:t>
            </a:r>
            <a:r>
              <a:rPr lang="es-ES_tradnl" sz="2400" dirty="0"/>
              <a:t>médico debe gozar de una completa independencia clínica para decidir el tipo de atención médica para la persona bajo su responsabilidad. El papel fundamental del médico es aliviar el sufrimiento del ser humano, sin que ningún motivo, personal, colectivo o político, lo aleje de este noble objetivo.</a:t>
            </a:r>
          </a:p>
        </p:txBody>
      </p:sp>
      <p:sp>
        <p:nvSpPr>
          <p:cNvPr id="3" name="Title 2"/>
          <p:cNvSpPr>
            <a:spLocks noGrp="1"/>
          </p:cNvSpPr>
          <p:nvPr>
            <p:ph type="title"/>
          </p:nvPr>
        </p:nvSpPr>
        <p:spPr>
          <a:xfrm>
            <a:off x="457200" y="194737"/>
            <a:ext cx="8229600" cy="707886"/>
          </a:xfrm>
        </p:spPr>
        <p:txBody>
          <a:bodyPr>
            <a:spAutoFit/>
          </a:bodyPr>
          <a:lstStyle/>
          <a:p>
            <a:r>
              <a:rPr lang="es-ES_tradnl" dirty="0" smtClean="0"/>
              <a:t>DECLARACION</a:t>
            </a:r>
            <a:endParaRPr lang="es-ES_tradnl" dirty="0"/>
          </a:p>
        </p:txBody>
      </p:sp>
    </p:spTree>
    <p:extLst>
      <p:ext uri="{BB962C8B-B14F-4D97-AF65-F5344CB8AC3E}">
        <p14:creationId xmlns:p14="http://schemas.microsoft.com/office/powerpoint/2010/main" val="1428296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229600" cy="3046988"/>
          </a:xfrm>
        </p:spPr>
        <p:txBody>
          <a:bodyPr>
            <a:spAutoFit/>
          </a:bodyPr>
          <a:lstStyle/>
          <a:p>
            <a:pPr marL="457200" lvl="0" indent="-457200" algn="just">
              <a:buFont typeface="+mj-lt"/>
              <a:buAutoNum type="arabicPeriod" startAt="6"/>
            </a:pPr>
            <a:r>
              <a:rPr lang="es-ES_tradnl" sz="2400" dirty="0"/>
              <a:t>En el caso de un prisionero que rechace alimentos y a quien el médico considera capaz de comprender racional y sanamente las consecuencias de dicho rechazo voluntario de alimentación, no deberá ser alimentado artificialmente. La decisión sobre la capacidad racional del prisionero debe ser confirmada al menos por otro médico ajeno al caso. El médico deberá explicar al prisionero las consecuencias de su rechazo a alimentarse.</a:t>
            </a:r>
          </a:p>
        </p:txBody>
      </p:sp>
      <p:sp>
        <p:nvSpPr>
          <p:cNvPr id="3" name="Title 2"/>
          <p:cNvSpPr>
            <a:spLocks noGrp="1"/>
          </p:cNvSpPr>
          <p:nvPr>
            <p:ph type="title"/>
          </p:nvPr>
        </p:nvSpPr>
        <p:spPr>
          <a:xfrm>
            <a:off x="457200" y="194737"/>
            <a:ext cx="8229600" cy="707886"/>
          </a:xfrm>
        </p:spPr>
        <p:txBody>
          <a:bodyPr>
            <a:spAutoFit/>
          </a:bodyPr>
          <a:lstStyle/>
          <a:p>
            <a:r>
              <a:rPr lang="es-ES_tradnl" dirty="0" smtClean="0"/>
              <a:t>DECLARACION</a:t>
            </a:r>
            <a:endParaRPr lang="es-ES_tradnl" dirty="0"/>
          </a:p>
        </p:txBody>
      </p:sp>
    </p:spTree>
    <p:extLst>
      <p:ext uri="{BB962C8B-B14F-4D97-AF65-F5344CB8AC3E}">
        <p14:creationId xmlns:p14="http://schemas.microsoft.com/office/powerpoint/2010/main" val="2789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28800"/>
            <a:ext cx="8229600" cy="2308324"/>
          </a:xfrm>
        </p:spPr>
        <p:txBody>
          <a:bodyPr>
            <a:spAutoFit/>
          </a:bodyPr>
          <a:lstStyle/>
          <a:p>
            <a:pPr marL="457200" lvl="0" indent="-457200" algn="just">
              <a:buFont typeface="+mj-lt"/>
              <a:buAutoNum type="arabicPeriod" startAt="7"/>
            </a:pPr>
            <a:r>
              <a:rPr lang="es-ES_tradnl" sz="2400" dirty="0"/>
              <a:t>La Asociación Médica Mundial respaldará y debe instar a la comunidad internacional, asociaciones médicas nacionales y colegas médicos a apoyar al médico y a su familia frente a amenazas o represalias recibidas por haberse negado a aceptar el uso de la tortura y otras formas de trato cruel, inhumano o degradante.</a:t>
            </a:r>
            <a:endParaRPr lang="es-ES_tradnl" dirty="0"/>
          </a:p>
        </p:txBody>
      </p:sp>
      <p:sp>
        <p:nvSpPr>
          <p:cNvPr id="3" name="Title 2"/>
          <p:cNvSpPr>
            <a:spLocks noGrp="1"/>
          </p:cNvSpPr>
          <p:nvPr>
            <p:ph type="title"/>
          </p:nvPr>
        </p:nvSpPr>
        <p:spPr>
          <a:xfrm>
            <a:off x="467544" y="260648"/>
            <a:ext cx="8229600" cy="707886"/>
          </a:xfrm>
        </p:spPr>
        <p:txBody>
          <a:bodyPr>
            <a:spAutoFit/>
          </a:bodyPr>
          <a:lstStyle/>
          <a:p>
            <a:r>
              <a:rPr lang="es-ES_tradnl" dirty="0" smtClean="0"/>
              <a:t>DECLARACION</a:t>
            </a:r>
            <a:endParaRPr lang="es-ES_tradnl" dirty="0"/>
          </a:p>
        </p:txBody>
      </p:sp>
    </p:spTree>
    <p:extLst>
      <p:ext uri="{BB962C8B-B14F-4D97-AF65-F5344CB8AC3E}">
        <p14:creationId xmlns:p14="http://schemas.microsoft.com/office/powerpoint/2010/main" val="1546127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376092"/>
                </a:solidFill>
                <a:latin typeface="Trebuchet MS"/>
              </a:rPr>
              <a:t>Apoyo a la financiación</a:t>
            </a:r>
            <a:endParaRPr lang="es-ES_tradnl" dirty="0"/>
          </a:p>
        </p:txBody>
      </p:sp>
      <p:pic>
        <p:nvPicPr>
          <p:cNvPr id="5" name="Content Placeholder 4" descr="LLP logo english.JPG"/>
          <p:cNvPicPr>
            <a:picLocks noGrp="1" noChangeAspect="1"/>
          </p:cNvPicPr>
          <p:nvPr>
            <p:ph idx="1"/>
          </p:nvPr>
        </p:nvPicPr>
        <p:blipFill>
          <a:blip r:embed="rId3" cstate="print"/>
          <a:stretch>
            <a:fillRect/>
          </a:stretch>
        </p:blipFill>
        <p:spPr>
          <a:xfrm>
            <a:off x="1801769" y="1387559"/>
            <a:ext cx="5578543" cy="2257465"/>
          </a:xfrm>
          <a:solidFill>
            <a:schemeClr val="tx2">
              <a:lumMod val="20000"/>
              <a:lumOff val="80000"/>
            </a:schemeClr>
          </a:solidFill>
          <a:ln w="3175">
            <a:solidFill>
              <a:schemeClr val="tx1"/>
            </a:solidFill>
          </a:ln>
        </p:spPr>
      </p:pic>
      <p:sp>
        <p:nvSpPr>
          <p:cNvPr id="4" name="Rectangle 3"/>
          <p:cNvSpPr/>
          <p:nvPr/>
        </p:nvSpPr>
        <p:spPr>
          <a:xfrm>
            <a:off x="918632" y="4065663"/>
            <a:ext cx="7344816" cy="1938992"/>
          </a:xfrm>
          <a:prstGeom prst="rect">
            <a:avLst/>
          </a:prstGeom>
        </p:spPr>
        <p:txBody>
          <a:bodyPr wrap="square">
            <a:spAutoFit/>
          </a:bodyPr>
          <a:lstStyle/>
          <a:p>
            <a:r>
              <a:rPr lang="es-ES_tradnl" sz="2400" i="1" dirty="0"/>
              <a:t>El presente proyecto ha sido financiado con el apoyo de la Comisión Europea. </a:t>
            </a:r>
            <a:r>
              <a:rPr lang="es-ES_tradnl" sz="2400" i="1" dirty="0" smtClean="0"/>
              <a:t>Esta publicación </a:t>
            </a:r>
            <a:r>
              <a:rPr lang="es-ES_tradnl" sz="2400" i="1" dirty="0"/>
              <a:t>(comunicación) es responsabilidad exclusiva de su autor. La Comisión no es responsable del uso que pueda hacerse de la información</a:t>
            </a:r>
          </a:p>
          <a:p>
            <a:r>
              <a:rPr lang="es-ES_tradnl" sz="2400" i="1" dirty="0"/>
              <a:t>aquí difundida.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376092"/>
                </a:solidFill>
                <a:latin typeface="Trebuchet MS"/>
              </a:rPr>
              <a:t>Derechos de autor</a:t>
            </a:r>
            <a:endParaRPr lang="es-ES_tradnl" dirty="0"/>
          </a:p>
        </p:txBody>
      </p:sp>
      <p:pic>
        <p:nvPicPr>
          <p:cNvPr id="4" name="Content Placeholder 3" descr="by-nc-nd.png"/>
          <p:cNvPicPr>
            <a:picLocks noGrp="1" noChangeAspect="1"/>
          </p:cNvPicPr>
          <p:nvPr>
            <p:ph idx="1"/>
          </p:nvPr>
        </p:nvPicPr>
        <p:blipFill>
          <a:blip r:embed="rId3" cstate="print"/>
          <a:stretch>
            <a:fillRect/>
          </a:stretch>
        </p:blipFill>
        <p:spPr>
          <a:xfrm>
            <a:off x="2483768" y="3284984"/>
            <a:ext cx="3694757" cy="1292708"/>
          </a:xfrm>
        </p:spPr>
      </p:pic>
      <p:sp>
        <p:nvSpPr>
          <p:cNvPr id="5" name="Rectangle 4"/>
          <p:cNvSpPr/>
          <p:nvPr/>
        </p:nvSpPr>
        <p:spPr>
          <a:xfrm>
            <a:off x="827584" y="1556792"/>
            <a:ext cx="6912768" cy="1200329"/>
          </a:xfrm>
          <a:prstGeom prst="rect">
            <a:avLst/>
          </a:prstGeom>
        </p:spPr>
        <p:txBody>
          <a:bodyPr wrap="square">
            <a:spAutoFit/>
          </a:bodyPr>
          <a:lstStyle/>
          <a:p>
            <a:pPr algn="ctr"/>
            <a:r>
              <a:rPr lang="es-ES_tradnl" sz="2400" dirty="0" smtClean="0"/>
              <a:t>Este trabajo está autorizado bajo la licencia: </a:t>
            </a:r>
          </a:p>
          <a:p>
            <a:pPr algn="ctr"/>
            <a:r>
              <a:rPr lang="es-ES_tradnl" sz="2400" dirty="0" smtClean="0"/>
              <a:t> </a:t>
            </a:r>
            <a:r>
              <a:rPr lang="es-ES_tradnl" sz="2400" dirty="0" err="1" smtClean="0">
                <a:hlinkClick r:id="rId4"/>
              </a:rPr>
              <a:t>Creative</a:t>
            </a:r>
            <a:r>
              <a:rPr lang="es-ES_tradnl" sz="2400" dirty="0" smtClean="0">
                <a:hlinkClick r:id="rId4"/>
              </a:rPr>
              <a:t> </a:t>
            </a:r>
            <a:r>
              <a:rPr lang="es-ES_tradnl" sz="2400" dirty="0" err="1" smtClean="0">
                <a:hlinkClick r:id="rId4"/>
              </a:rPr>
              <a:t>Commons</a:t>
            </a:r>
            <a:r>
              <a:rPr lang="es-ES_tradnl" sz="2400" dirty="0" smtClean="0">
                <a:hlinkClick r:id="rId4"/>
              </a:rPr>
              <a:t> </a:t>
            </a:r>
            <a:r>
              <a:rPr lang="es-ES_tradnl" sz="2400" dirty="0" err="1" smtClean="0">
                <a:hlinkClick r:id="rId4"/>
              </a:rPr>
              <a:t>Attribution-NonCommercial-NoDerivs</a:t>
            </a:r>
            <a:r>
              <a:rPr lang="es-ES_tradnl" sz="2400" dirty="0" smtClean="0">
                <a:hlinkClick r:id="rId4"/>
              </a:rPr>
              <a:t> 3.0 </a:t>
            </a:r>
            <a:r>
              <a:rPr lang="es-ES_tradnl" sz="2400" dirty="0" err="1" smtClean="0">
                <a:hlinkClick r:id="rId4"/>
              </a:rPr>
              <a:t>Unported</a:t>
            </a:r>
            <a:r>
              <a:rPr lang="es-ES_tradnl" sz="2400" dirty="0" smtClean="0">
                <a:hlinkClick r:id="rId4"/>
              </a:rPr>
              <a:t> </a:t>
            </a:r>
            <a:r>
              <a:rPr lang="es-ES_tradnl" sz="2400" dirty="0" err="1" smtClean="0">
                <a:hlinkClick r:id="rId4"/>
              </a:rPr>
              <a:t>License</a:t>
            </a:r>
            <a:r>
              <a:rPr lang="es-ES_tradnl" sz="2400" dirty="0" smtClean="0"/>
              <a:t>.</a:t>
            </a:r>
            <a:endParaRPr lang="es-ES_tradnl" sz="2400" dirty="0"/>
          </a:p>
        </p:txBody>
      </p:sp>
      <p:sp>
        <p:nvSpPr>
          <p:cNvPr id="6" name="Rectangle 5"/>
          <p:cNvSpPr/>
          <p:nvPr/>
        </p:nvSpPr>
        <p:spPr>
          <a:xfrm>
            <a:off x="930311" y="5301208"/>
            <a:ext cx="6840760" cy="461665"/>
          </a:xfrm>
          <a:prstGeom prst="rect">
            <a:avLst/>
          </a:prstGeom>
        </p:spPr>
        <p:txBody>
          <a:bodyPr wrap="square">
            <a:spAutoFit/>
          </a:bodyPr>
          <a:lstStyle/>
          <a:p>
            <a:pPr algn="ctr"/>
            <a:r>
              <a:rPr lang="es-ES_tradnl" sz="2400" dirty="0" smtClean="0">
                <a:solidFill>
                  <a:srgbClr val="000000"/>
                </a:solidFill>
              </a:rPr>
              <a:t>Para detalles véase:</a:t>
            </a:r>
            <a:r>
              <a:rPr lang="es-ES_tradnl" sz="2400" dirty="0" smtClean="0"/>
              <a:t>  </a:t>
            </a:r>
            <a:r>
              <a:rPr lang="es-ES_tradnl" sz="2400" dirty="0" smtClean="0">
                <a:hlinkClick r:id="rId5"/>
              </a:rPr>
              <a:t>http://creativecommons.org</a:t>
            </a:r>
            <a:r>
              <a:rPr lang="es-ES_tradnl" sz="2400" dirty="0" smtClean="0"/>
              <a:t> </a:t>
            </a:r>
            <a:endParaRPr lang="es-ES_tradn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568952" cy="5472608"/>
          </a:xfrm>
        </p:spPr>
        <p:txBody>
          <a:bodyPr>
            <a:noAutofit/>
          </a:bodyPr>
          <a:lstStyle/>
          <a:p>
            <a:pPr marL="756000" lvl="1" indent="-342900">
              <a:lnSpc>
                <a:spcPts val="2500"/>
              </a:lnSpc>
              <a:spcBef>
                <a:spcPts val="600"/>
              </a:spcBef>
              <a:spcAft>
                <a:spcPts val="600"/>
              </a:spcAft>
            </a:pPr>
            <a:r>
              <a:rPr lang="es-ES_tradnl" sz="2400" dirty="0"/>
              <a:t>La Asociación Médica </a:t>
            </a:r>
            <a:r>
              <a:rPr lang="es-ES_tradnl" sz="2400" dirty="0" smtClean="0"/>
              <a:t>Mundial es la organización global  de las organizaciones médicas nacionales a través del mundo.</a:t>
            </a:r>
          </a:p>
          <a:p>
            <a:pPr marL="756000" lvl="1" indent="-342900">
              <a:lnSpc>
                <a:spcPts val="2500"/>
              </a:lnSpc>
              <a:spcBef>
                <a:spcPts val="600"/>
              </a:spcBef>
              <a:spcAft>
                <a:spcPts val="600"/>
              </a:spcAft>
            </a:pPr>
            <a:r>
              <a:rPr lang="es-ES_tradnl" sz="2400" dirty="0" smtClean="0"/>
              <a:t>Se encarga especialmente de elaborar normas éticas, que se basan en decisiones tomadas en la Asamblea </a:t>
            </a:r>
            <a:r>
              <a:rPr lang="es-ES_tradnl" sz="2400" dirty="0"/>
              <a:t>G</a:t>
            </a:r>
            <a:r>
              <a:rPr lang="es-ES_tradnl" sz="2400" dirty="0" smtClean="0"/>
              <a:t>eneral de la AMM.</a:t>
            </a:r>
          </a:p>
          <a:p>
            <a:pPr marL="756000" lvl="1" indent="-342900">
              <a:lnSpc>
                <a:spcPts val="2500"/>
              </a:lnSpc>
              <a:spcBef>
                <a:spcPts val="600"/>
              </a:spcBef>
              <a:spcAft>
                <a:spcPts val="600"/>
              </a:spcAft>
            </a:pPr>
            <a:r>
              <a:rPr lang="es-ES_tradnl" sz="2400" dirty="0" smtClean="0"/>
              <a:t>La AMM mantiene una base de datos estándar de posiciones importantes. Su dirección web: </a:t>
            </a:r>
            <a:r>
              <a:rPr lang="es-ES_tradnl" sz="2400" dirty="0" smtClean="0">
                <a:hlinkClick r:id="rId2"/>
              </a:rPr>
              <a:t>http://www.wma.net/en/10home/index.html</a:t>
            </a:r>
            <a:r>
              <a:rPr lang="es-ES_tradnl" sz="2400" dirty="0" smtClean="0"/>
              <a:t> .</a:t>
            </a:r>
          </a:p>
          <a:p>
            <a:pPr marL="756000" lvl="1" indent="-342900">
              <a:lnSpc>
                <a:spcPts val="2500"/>
              </a:lnSpc>
              <a:spcBef>
                <a:spcPts val="600"/>
              </a:spcBef>
              <a:spcAft>
                <a:spcPts val="600"/>
              </a:spcAft>
            </a:pPr>
            <a:r>
              <a:rPr lang="es-ES_tradnl" sz="2400" dirty="0" smtClean="0"/>
              <a:t>Ha tomado claramente posición contra la tortura y contra la implicación de los médicos en ésta. No autoriza participación alguna en actos de tortura, cualquiera que sea la justificación. No permite ni encubrimiento de ni ayuda a la tortura.</a:t>
            </a:r>
            <a:endParaRPr lang="es-ES_tradnl" sz="2400" dirty="0"/>
          </a:p>
        </p:txBody>
      </p:sp>
      <p:sp>
        <p:nvSpPr>
          <p:cNvPr id="3" name="Title 2"/>
          <p:cNvSpPr>
            <a:spLocks noGrp="1"/>
          </p:cNvSpPr>
          <p:nvPr>
            <p:ph type="title"/>
          </p:nvPr>
        </p:nvSpPr>
        <p:spPr>
          <a:xfrm>
            <a:off x="457200" y="88923"/>
            <a:ext cx="8229600" cy="864096"/>
          </a:xfrm>
        </p:spPr>
        <p:txBody>
          <a:bodyPr>
            <a:normAutofit/>
          </a:bodyPr>
          <a:lstStyle/>
          <a:p>
            <a:r>
              <a:rPr lang="es-ES_tradnl" dirty="0" smtClean="0"/>
              <a:t>La Asociación Médica Mundial</a:t>
            </a:r>
            <a:endParaRPr lang="es-ES_tradnl" dirty="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6776" y="4941168"/>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37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4770537"/>
          </a:xfrm>
        </p:spPr>
        <p:txBody>
          <a:bodyPr>
            <a:spAutoFit/>
          </a:bodyPr>
          <a:lstStyle/>
          <a:p>
            <a:pPr lvl="1" indent="-342900">
              <a:spcBef>
                <a:spcPts val="1200"/>
              </a:spcBef>
              <a:spcAft>
                <a:spcPts val="1200"/>
              </a:spcAft>
            </a:pPr>
            <a:r>
              <a:rPr lang="es-ES_tradnl" sz="2400" dirty="0" smtClean="0"/>
              <a:t>La AMM apoya el Protocolo de Estambul ante todos los médicos.</a:t>
            </a:r>
          </a:p>
          <a:p>
            <a:pPr lvl="1" indent="-342900">
              <a:spcBef>
                <a:spcPts val="1200"/>
              </a:spcBef>
              <a:spcAft>
                <a:spcPts val="1200"/>
              </a:spcAft>
            </a:pPr>
            <a:r>
              <a:rPr lang="es-ES_tradnl" sz="2400" dirty="0" smtClean="0"/>
              <a:t>Asimismo apoya la Convención Contra la Tortura de la ONU, pero amplía su definición con el fin de que ésta refleje las necesidades médicas y normas éticas. Incorporar un registro más extenso de sucesos en algunas áreas constituye otro objetivo.</a:t>
            </a:r>
          </a:p>
          <a:p>
            <a:pPr lvl="1" indent="-342900">
              <a:spcBef>
                <a:spcPts val="1200"/>
              </a:spcBef>
              <a:spcAft>
                <a:spcPts val="1200"/>
              </a:spcAft>
            </a:pPr>
            <a:r>
              <a:rPr lang="es-ES_tradnl" sz="2400" dirty="0" smtClean="0"/>
              <a:t>La AMM ha participado y colaborado en proyectos de implementación para el Protocolo de Estambul, como </a:t>
            </a:r>
            <a:r>
              <a:rPr lang="es-ES_tradnl" sz="2400" dirty="0" err="1" smtClean="0"/>
              <a:t>p.e</a:t>
            </a:r>
            <a:r>
              <a:rPr lang="es-ES_tradnl" sz="2400" dirty="0" smtClean="0"/>
              <a:t>. </a:t>
            </a:r>
            <a:r>
              <a:rPr lang="es-ES_tradnl" sz="2400" dirty="0"/>
              <a:t>el Consejo Internacional de Rehabilitación de Víctimas de Tortura (IRCT</a:t>
            </a:r>
            <a:r>
              <a:rPr lang="es-ES_tradnl" sz="2400" dirty="0" smtClean="0"/>
              <a:t>)  (véase:  </a:t>
            </a:r>
            <a:r>
              <a:rPr lang="es-ES_tradnl" sz="2400" dirty="0" smtClean="0">
                <a:hlinkClick r:id="rId2"/>
              </a:rPr>
              <a:t>www.irct.org</a:t>
            </a:r>
            <a:r>
              <a:rPr lang="es-ES_tradnl" sz="2400" dirty="0" smtClean="0"/>
              <a:t>). </a:t>
            </a:r>
            <a:endParaRPr lang="es-ES_tradnl" sz="2400" dirty="0"/>
          </a:p>
        </p:txBody>
      </p:sp>
      <p:sp>
        <p:nvSpPr>
          <p:cNvPr id="3" name="Title 2"/>
          <p:cNvSpPr>
            <a:spLocks noGrp="1"/>
          </p:cNvSpPr>
          <p:nvPr>
            <p:ph type="title"/>
          </p:nvPr>
        </p:nvSpPr>
        <p:spPr>
          <a:xfrm>
            <a:off x="457200" y="194737"/>
            <a:ext cx="8229600" cy="707886"/>
          </a:xfrm>
        </p:spPr>
        <p:txBody>
          <a:bodyPr>
            <a:spAutoFit/>
          </a:bodyPr>
          <a:lstStyle/>
          <a:p>
            <a:r>
              <a:rPr lang="es-ES_tradnl" dirty="0"/>
              <a:t>La Asociación Médica Mundial</a:t>
            </a:r>
          </a:p>
        </p:txBody>
      </p:sp>
    </p:spTree>
    <p:extLst>
      <p:ext uri="{BB962C8B-B14F-4D97-AF65-F5344CB8AC3E}">
        <p14:creationId xmlns:p14="http://schemas.microsoft.com/office/powerpoint/2010/main" val="2785666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229600" cy="2899255"/>
          </a:xfrm>
        </p:spPr>
        <p:txBody>
          <a:bodyPr>
            <a:spAutoFit/>
          </a:bodyPr>
          <a:lstStyle/>
          <a:p>
            <a:pPr lvl="1" indent="-342900"/>
            <a:r>
              <a:rPr lang="es-ES_tradnl" sz="2400" dirty="0" smtClean="0"/>
              <a:t>La AMM ofrece orientación en situaciones importantes, </a:t>
            </a:r>
            <a:r>
              <a:rPr lang="es-ES_tradnl" sz="2400" dirty="0" err="1" smtClean="0"/>
              <a:t>p.e</a:t>
            </a:r>
            <a:r>
              <a:rPr lang="es-ES_tradnl" sz="2400" dirty="0" smtClean="0"/>
              <a:t>. en huelgas de hambre.</a:t>
            </a:r>
          </a:p>
          <a:p>
            <a:pPr lvl="1" indent="-342900"/>
            <a:endParaRPr lang="es-ES_tradnl" sz="2400" dirty="0" smtClean="0"/>
          </a:p>
          <a:p>
            <a:pPr lvl="1" indent="-342900"/>
            <a:r>
              <a:rPr lang="es-ES_tradnl" sz="2400" dirty="0" smtClean="0"/>
              <a:t>La siguiente Declaración de Tokio  de la AMM es un documento clave. </a:t>
            </a:r>
            <a:r>
              <a:rPr lang="es-ES_tradnl" sz="2400" dirty="0"/>
              <a:t> </a:t>
            </a:r>
            <a:r>
              <a:rPr lang="es-ES_tradnl" sz="2400" dirty="0" smtClean="0"/>
              <a:t>Por eso se debe estudiarlo detalladamente. </a:t>
            </a:r>
          </a:p>
          <a:p>
            <a:pPr marL="400050" lvl="1" indent="0" algn="just">
              <a:buNone/>
            </a:pPr>
            <a:endParaRPr lang="es-ES_tradnl" sz="2400" dirty="0" smtClean="0"/>
          </a:p>
        </p:txBody>
      </p:sp>
      <p:sp>
        <p:nvSpPr>
          <p:cNvPr id="3" name="Title 2"/>
          <p:cNvSpPr>
            <a:spLocks noGrp="1"/>
          </p:cNvSpPr>
          <p:nvPr>
            <p:ph type="title"/>
          </p:nvPr>
        </p:nvSpPr>
        <p:spPr>
          <a:xfrm>
            <a:off x="323528" y="260648"/>
            <a:ext cx="8229600" cy="864096"/>
          </a:xfrm>
        </p:spPr>
        <p:txBody>
          <a:bodyPr>
            <a:normAutofit/>
          </a:bodyPr>
          <a:lstStyle/>
          <a:p>
            <a:r>
              <a:rPr lang="es-ES_tradnl" dirty="0"/>
              <a:t>La Asociación Médica Mundial</a:t>
            </a:r>
          </a:p>
        </p:txBody>
      </p:sp>
    </p:spTree>
    <p:extLst>
      <p:ext uri="{BB962C8B-B14F-4D97-AF65-F5344CB8AC3E}">
        <p14:creationId xmlns:p14="http://schemas.microsoft.com/office/powerpoint/2010/main" val="3337583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20099"/>
            <a:ext cx="8229600" cy="5124480"/>
          </a:xfrm>
        </p:spPr>
        <p:txBody>
          <a:bodyPr>
            <a:spAutoFit/>
          </a:bodyPr>
          <a:lstStyle/>
          <a:p>
            <a:pPr marL="400050" lvl="1" indent="0" algn="just">
              <a:spcBef>
                <a:spcPts val="600"/>
              </a:spcBef>
              <a:spcAft>
                <a:spcPts val="1200"/>
              </a:spcAft>
              <a:buNone/>
            </a:pPr>
            <a:r>
              <a:rPr lang="es-ES_tradnl" sz="2400" dirty="0" smtClean="0"/>
              <a:t>El </a:t>
            </a:r>
            <a:r>
              <a:rPr lang="es-ES_tradnl" sz="2400" dirty="0"/>
              <a:t>médico tiene el privilegio y el deber de ejercer su profesión al servicio de la humanidad, preservar y restituir la salud mental y corporal sin prejuicios personales y aliviar el sufrimiento de sus pacientes</a:t>
            </a:r>
            <a:r>
              <a:rPr lang="es-ES_tradnl" sz="2400" dirty="0" smtClean="0"/>
              <a:t>.</a:t>
            </a:r>
            <a:r>
              <a:rPr lang="es-ES_tradnl" sz="2400" dirty="0"/>
              <a:t> El debe mantener el máximo respeto por la vida humana, aun bajo amenaza, y jamás utilizar sus conocimientos médicos contra las leyes de la humanidad. </a:t>
            </a:r>
            <a:endParaRPr lang="es-ES_tradnl" sz="2400" dirty="0" smtClean="0"/>
          </a:p>
          <a:p>
            <a:pPr marL="400050" lvl="1" indent="0" algn="just">
              <a:spcBef>
                <a:spcPts val="600"/>
              </a:spcBef>
              <a:spcAft>
                <a:spcPts val="1200"/>
              </a:spcAft>
              <a:buNone/>
            </a:pPr>
            <a:r>
              <a:rPr lang="es-ES_tradnl" sz="2400" dirty="0"/>
              <a:t>Para fines de esta Declaración, la tortura se define como el sufrimiento físico o mental infligido en forma deliberada, sistemática o caprichosamente por una o más personas, que actúan solas o bajo las órdenes de cualquier autoridad, para forzar a otra persona a entregar informaciones, hacerla confesar o por cualquier otra razón.</a:t>
            </a:r>
          </a:p>
        </p:txBody>
      </p:sp>
      <p:sp>
        <p:nvSpPr>
          <p:cNvPr id="3" name="Title 2"/>
          <p:cNvSpPr>
            <a:spLocks noGrp="1"/>
          </p:cNvSpPr>
          <p:nvPr>
            <p:ph type="title"/>
          </p:nvPr>
        </p:nvSpPr>
        <p:spPr>
          <a:xfrm>
            <a:off x="467544" y="116632"/>
            <a:ext cx="8229600" cy="707886"/>
          </a:xfrm>
        </p:spPr>
        <p:txBody>
          <a:bodyPr>
            <a:spAutoFit/>
          </a:bodyPr>
          <a:lstStyle/>
          <a:p>
            <a:r>
              <a:rPr lang="es-ES_tradnl" dirty="0" smtClean="0"/>
              <a:t>PREAMBULA</a:t>
            </a:r>
            <a:endParaRPr lang="es-ES_tradnl" dirty="0"/>
          </a:p>
        </p:txBody>
      </p:sp>
    </p:spTree>
    <p:extLst>
      <p:ext uri="{BB962C8B-B14F-4D97-AF65-F5344CB8AC3E}">
        <p14:creationId xmlns:p14="http://schemas.microsoft.com/office/powerpoint/2010/main" val="458485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070" y="1412776"/>
            <a:ext cx="8229600" cy="4228850"/>
          </a:xfrm>
        </p:spPr>
        <p:txBody>
          <a:bodyPr>
            <a:spAutoFit/>
          </a:bodyPr>
          <a:lstStyle/>
          <a:p>
            <a:pPr marL="514350" lvl="0" indent="-514350" algn="just">
              <a:buFont typeface="+mj-lt"/>
              <a:buAutoNum type="arabicPeriod"/>
            </a:pPr>
            <a:r>
              <a:rPr lang="es-ES_tradnl" sz="2400" dirty="0"/>
              <a:t>El médico no deberá favorecer, aceptar o participar en la práctica de la tortura o de otros procedimientos crueles, inhumanos o degradantes, cualquier sea el delito atribuido a la víctima, sea ella sospechosa, acusada o culpable, y cualquiera sean sus creencias o motivos y en toda situación, incluido el conflicto armado o la lucha civil.</a:t>
            </a:r>
            <a:endParaRPr lang="es-ES_tradnl" sz="2400" dirty="0" smtClean="0"/>
          </a:p>
          <a:p>
            <a:pPr marL="514350" lvl="0" indent="-514350" algn="just">
              <a:buFont typeface="+mj-lt"/>
              <a:buAutoNum type="arabicPeriod"/>
            </a:pPr>
            <a:r>
              <a:rPr lang="es-ES_tradnl" sz="2400" dirty="0"/>
              <a:t>El médico no proporcionará ningún lugar, instrumento, substancia o conocimiento para facilitar la práctica de la tortura u otros tratos crueles, inhumanos o degradantes, o para disminuir la capacidad de resistencia de la víctima a soportar dicho trato.</a:t>
            </a:r>
          </a:p>
        </p:txBody>
      </p:sp>
      <p:sp>
        <p:nvSpPr>
          <p:cNvPr id="3" name="Title 2"/>
          <p:cNvSpPr>
            <a:spLocks noGrp="1"/>
          </p:cNvSpPr>
          <p:nvPr>
            <p:ph type="title"/>
          </p:nvPr>
        </p:nvSpPr>
        <p:spPr>
          <a:xfrm>
            <a:off x="467362" y="332656"/>
            <a:ext cx="8229600" cy="707886"/>
          </a:xfrm>
        </p:spPr>
        <p:txBody>
          <a:bodyPr>
            <a:spAutoFit/>
          </a:bodyPr>
          <a:lstStyle/>
          <a:p>
            <a:r>
              <a:rPr lang="es-ES_tradnl" dirty="0" smtClean="0"/>
              <a:t>DECLARACION</a:t>
            </a:r>
            <a:endParaRPr lang="es-ES_tradnl" dirty="0"/>
          </a:p>
        </p:txBody>
      </p:sp>
    </p:spTree>
    <p:extLst>
      <p:ext uri="{BB962C8B-B14F-4D97-AF65-F5344CB8AC3E}">
        <p14:creationId xmlns:p14="http://schemas.microsoft.com/office/powerpoint/2010/main" val="372123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229600" cy="4228850"/>
          </a:xfrm>
        </p:spPr>
        <p:txBody>
          <a:bodyPr>
            <a:spAutoFit/>
          </a:bodyPr>
          <a:lstStyle/>
          <a:p>
            <a:pPr marL="514350" lvl="0" indent="-514350" algn="just">
              <a:buFont typeface="+mj-lt"/>
              <a:buAutoNum type="arabicPeriod" startAt="3"/>
            </a:pPr>
            <a:r>
              <a:rPr lang="es-ES_tradnl" sz="2400" dirty="0"/>
              <a:t>Cuando el médico preste asistencia médica a detenidos o prisioneros que son o podrían ser interrogados más adelante, debe ser muy cuidadoso para asegurar la confidencialidad de toda información médica personal. El médico debe informar a las autoridades correspondientes toda violación de la Convención de Ginebra.</a:t>
            </a:r>
          </a:p>
          <a:p>
            <a:pPr marL="0" lvl="0" indent="0" algn="just" defTabSz="541338">
              <a:buNone/>
            </a:pPr>
            <a:r>
              <a:rPr lang="es-ES_tradnl" sz="2400" dirty="0" smtClean="0"/>
              <a:t>	El </a:t>
            </a:r>
            <a:r>
              <a:rPr lang="es-ES_tradnl" sz="2400" dirty="0"/>
              <a:t>médico no utilizará o permitirá que se use, en lo posible, </a:t>
            </a:r>
            <a:r>
              <a:rPr lang="es-ES_tradnl" sz="2400" dirty="0" smtClean="0"/>
              <a:t>	conocimientos </a:t>
            </a:r>
            <a:r>
              <a:rPr lang="es-ES_tradnl" sz="2400" dirty="0"/>
              <a:t>o experiencia médicos o información de </a:t>
            </a:r>
            <a:r>
              <a:rPr lang="es-ES_tradnl" sz="2400" dirty="0" smtClean="0"/>
              <a:t>	salud </a:t>
            </a:r>
            <a:r>
              <a:rPr lang="es-ES_tradnl" sz="2400" dirty="0"/>
              <a:t>específica de las personas con el fin de facilitar o </a:t>
            </a:r>
            <a:r>
              <a:rPr lang="es-ES_tradnl" sz="2400" dirty="0" smtClean="0"/>
              <a:t>	ayudar </a:t>
            </a:r>
            <a:r>
              <a:rPr lang="es-ES_tradnl" sz="2400" dirty="0"/>
              <a:t>de otra manera el interrogatorio, ya sea legal o ilegal, </a:t>
            </a:r>
            <a:r>
              <a:rPr lang="es-ES_tradnl" sz="2400" dirty="0" smtClean="0"/>
              <a:t>	de </a:t>
            </a:r>
            <a:r>
              <a:rPr lang="es-ES_tradnl" sz="2400" dirty="0"/>
              <a:t>dichas personas.</a:t>
            </a:r>
          </a:p>
        </p:txBody>
      </p:sp>
      <p:sp>
        <p:nvSpPr>
          <p:cNvPr id="3" name="Title 2"/>
          <p:cNvSpPr>
            <a:spLocks noGrp="1"/>
          </p:cNvSpPr>
          <p:nvPr>
            <p:ph type="title"/>
          </p:nvPr>
        </p:nvSpPr>
        <p:spPr>
          <a:xfrm>
            <a:off x="467544" y="188640"/>
            <a:ext cx="8229600" cy="707886"/>
          </a:xfrm>
        </p:spPr>
        <p:txBody>
          <a:bodyPr>
            <a:spAutoFit/>
          </a:bodyPr>
          <a:lstStyle/>
          <a:p>
            <a:r>
              <a:rPr lang="es-ES_tradnl" dirty="0" smtClean="0"/>
              <a:t>DECLARACION</a:t>
            </a:r>
            <a:endParaRPr lang="es-ES_tradnl" dirty="0"/>
          </a:p>
        </p:txBody>
      </p:sp>
    </p:spTree>
    <p:extLst>
      <p:ext uri="{BB962C8B-B14F-4D97-AF65-F5344CB8AC3E}">
        <p14:creationId xmlns:p14="http://schemas.microsoft.com/office/powerpoint/2010/main" val="2996605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876</Words>
  <Application>Microsoft Office PowerPoint</Application>
  <PresentationFormat>Bildschirmpräsentation (4:3)</PresentationFormat>
  <Paragraphs>44</Paragraphs>
  <Slides>12</Slides>
  <Notes>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Courier New</vt:lpstr>
      <vt:lpstr>Times New Roman</vt:lpstr>
      <vt:lpstr>Trebuchet MS</vt:lpstr>
      <vt:lpstr>Wingdings</vt:lpstr>
      <vt:lpstr>Θέμα του Office</vt:lpstr>
      <vt:lpstr>PowerPoint-Präsentation</vt:lpstr>
      <vt:lpstr>Apoyo a la financiación</vt:lpstr>
      <vt:lpstr>Derechos de autor</vt:lpstr>
      <vt:lpstr>La Asociación Médica Mundial</vt:lpstr>
      <vt:lpstr>La Asociación Médica Mundial</vt:lpstr>
      <vt:lpstr>La Asociación Médica Mundial</vt:lpstr>
      <vt:lpstr>PREAMBULA</vt:lpstr>
      <vt:lpstr>DECLARACION</vt:lpstr>
      <vt:lpstr>DECLARACION</vt:lpstr>
      <vt:lpstr>DECLARACION</vt:lpstr>
      <vt:lpstr>DECLARACION</vt:lpstr>
      <vt:lpstr>DECLARACION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module for trainers</dc:title>
  <dc:creator>Zeti Karydi</dc:creator>
  <cp:lastModifiedBy>Mo Chats</cp:lastModifiedBy>
  <cp:revision>78</cp:revision>
  <dcterms:created xsi:type="dcterms:W3CDTF">2011-06-15T12:35:52Z</dcterms:created>
  <dcterms:modified xsi:type="dcterms:W3CDTF">2013-05-21T09:59:48Z</dcterms:modified>
</cp:coreProperties>
</file>