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</p:sldIdLst>
  <p:sldSz cx="9144000" cy="6858000" type="screen4x3"/>
  <p:notesSz cx="6669088" cy="992663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wvaio" initials="t" lastIdx="1" clrIdx="0"/>
  <p:cmAuthor id="1" name="T W" initials="TW" lastIdx="8" clrIdx="1"/>
  <p:cmAuthor id="2" name="crittit6" initials="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2" autoAdjust="0"/>
    <p:restoredTop sz="82304" autoAdjust="0"/>
  </p:normalViewPr>
  <p:slideViewPr>
    <p:cSldViewPr>
      <p:cViewPr>
        <p:scale>
          <a:sx n="75" d="100"/>
          <a:sy n="75" d="100"/>
        </p:scale>
        <p:origin x="-994" y="9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187" y="5251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3065-C6DB-4BCF-B583-A9A396F80BD2}" type="datetimeFigureOut">
              <a:rPr lang="en-GB"/>
              <a:pPr>
                <a:defRPr/>
              </a:pPr>
              <a:t>27/05/2013</a:t>
            </a:fld>
            <a:endParaRPr lang="en-GB" dirty="0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C6850E-0FE9-4FDB-8F0C-35A427AA02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4763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231427" name="Text Box 2"/>
          <p:cNvSpPr txBox="1">
            <a:spLocks noChangeArrowheads="1"/>
          </p:cNvSpPr>
          <p:nvPr/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777607" y="1"/>
            <a:ext cx="2888394" cy="4946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54075" y="744538"/>
            <a:ext cx="49593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66909" y="4715154"/>
            <a:ext cx="5333727" cy="4465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AT" noProof="0" smtClean="0"/>
          </a:p>
        </p:txBody>
      </p:sp>
      <p:sp>
        <p:nvSpPr>
          <p:cNvPr id="231431" name="Text Box 6"/>
          <p:cNvSpPr txBox="1">
            <a:spLocks noChangeArrowheads="1"/>
          </p:cNvSpPr>
          <p:nvPr/>
        </p:nvSpPr>
        <p:spPr bwMode="auto">
          <a:xfrm>
            <a:off x="0" y="9428583"/>
            <a:ext cx="2889938" cy="496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AT">
              <a:cs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777607" y="9428583"/>
            <a:ext cx="2888394" cy="4946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0ECBF3F-8F26-4CBC-99B7-6F609FAB805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8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vict.org.np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50C5520-03D6-4811-BCF4-04C44A36CE7B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b="1" dirty="0" smtClean="0">
                <a:hlinkClick r:id="rId3"/>
              </a:rPr>
              <a:t>CVICT </a:t>
            </a:r>
            <a:r>
              <a:rPr lang="en-GB" b="1" dirty="0" smtClean="0">
                <a:hlinkClick r:id="rId3"/>
              </a:rPr>
              <a:t>(Centre for </a:t>
            </a:r>
            <a:r>
              <a:rPr lang="en-GB" b="1" i="1" dirty="0" smtClean="0">
                <a:hlinkClick r:id="rId3"/>
              </a:rPr>
              <a:t>Victims of Torture Nepal</a:t>
            </a:r>
            <a:r>
              <a:rPr lang="en-GB" b="1" dirty="0" smtClean="0">
                <a:hlinkClick r:id="rId3"/>
              </a:rPr>
              <a:t>)</a:t>
            </a:r>
            <a:endParaRPr lang="en-GB" b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B0ECBF3F-8F26-4CBC-99B7-6F609FAB805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3898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s-ES" dirty="0" smtClean="0"/>
              <a:t>Véanse también las referencias que el sigue (por más fuentes a utilizar, lago Siguiendo siguientes diapositivas). ¿El papel relativo de síndrome </a:t>
            </a:r>
            <a:r>
              <a:rPr lang="es-ES" dirty="0" err="1" smtClean="0"/>
              <a:t>compartimental</a:t>
            </a:r>
            <a:r>
              <a:rPr lang="es-ES" dirty="0" smtClean="0"/>
              <a:t> ha sido objeto de debate.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Amris</a:t>
            </a:r>
            <a:r>
              <a:rPr lang="en-GB" dirty="0"/>
              <a:t> K, </a:t>
            </a:r>
            <a:r>
              <a:rPr lang="en-GB" dirty="0" err="1"/>
              <a:t>Torp</a:t>
            </a:r>
            <a:r>
              <a:rPr lang="en-GB" dirty="0"/>
              <a:t>-Pedersen S, Rasmussen OV. Long-term consequences of </a:t>
            </a:r>
            <a:r>
              <a:rPr lang="en-GB" dirty="0" err="1"/>
              <a:t>falanga</a:t>
            </a:r>
            <a:r>
              <a:rPr lang="en-GB" dirty="0"/>
              <a:t> torture--what do we know and what do we need to know? Torture. 2009;19(1):33–40. for a discussion.</a:t>
            </a:r>
          </a:p>
          <a:p>
            <a:pPr lvl="0"/>
            <a:r>
              <a:rPr lang="en-GB" dirty="0" err="1"/>
              <a:t>Edston</a:t>
            </a:r>
            <a:r>
              <a:rPr lang="en-GB" dirty="0"/>
              <a:t> E. The epidemiology of </a:t>
            </a:r>
            <a:r>
              <a:rPr lang="en-GB" dirty="0" err="1"/>
              <a:t>falanga</a:t>
            </a:r>
            <a:r>
              <a:rPr lang="en-GB" dirty="0"/>
              <a:t>–incidence among Swedish asylum seekers. Torture. 2009;19(1):27–32. </a:t>
            </a:r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DB864E-0F21-42F3-9393-A33668CF7115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 err="1"/>
              <a:t>Savnik</a:t>
            </a:r>
            <a:r>
              <a:rPr lang="en-GB" dirty="0"/>
              <a:t> A, </a:t>
            </a:r>
            <a:r>
              <a:rPr lang="en-GB" dirty="0" err="1"/>
              <a:t>Amris</a:t>
            </a:r>
            <a:r>
              <a:rPr lang="en-GB" dirty="0"/>
              <a:t> K, R&amp;#x000F8;gind H, </a:t>
            </a:r>
            <a:r>
              <a:rPr lang="en-GB" dirty="0" err="1"/>
              <a:t>Prip</a:t>
            </a:r>
            <a:r>
              <a:rPr lang="en-GB" dirty="0"/>
              <a:t> K, </a:t>
            </a:r>
            <a:r>
              <a:rPr lang="en-GB" dirty="0" err="1"/>
              <a:t>Danneskiold-Sams</a:t>
            </a:r>
            <a:r>
              <a:rPr lang="en-GB" dirty="0"/>
              <a:t>&amp;#x000F8;e B, </a:t>
            </a:r>
            <a:r>
              <a:rPr lang="en-GB" dirty="0" err="1"/>
              <a:t>Bojsen</a:t>
            </a:r>
            <a:r>
              <a:rPr lang="en-GB" dirty="0"/>
              <a:t>-M&amp;#x000F8;ller F, et al. MRI of the plantar structures of the foot after </a:t>
            </a:r>
            <a:r>
              <a:rPr lang="en-GB" dirty="0" err="1"/>
              <a:t>falanga</a:t>
            </a:r>
            <a:r>
              <a:rPr lang="en-GB" dirty="0"/>
              <a:t> torture. European Radiology. 2000 Sep 20;10(10):1655–9. </a:t>
            </a:r>
          </a:p>
          <a:p>
            <a:pPr lvl="0"/>
            <a:r>
              <a:rPr lang="en-GB" dirty="0"/>
              <a:t>Bro-Rasmussen F, Rasmussen OV. [</a:t>
            </a:r>
            <a:r>
              <a:rPr lang="en-GB" dirty="0" err="1"/>
              <a:t>Falanga</a:t>
            </a:r>
            <a:r>
              <a:rPr lang="en-GB" dirty="0"/>
              <a:t> torture. Are the </a:t>
            </a:r>
            <a:r>
              <a:rPr lang="en-GB" dirty="0" err="1"/>
              <a:t>sequelae</a:t>
            </a:r>
            <a:r>
              <a:rPr lang="en-GB" dirty="0"/>
              <a:t> of </a:t>
            </a:r>
            <a:r>
              <a:rPr lang="en-GB" dirty="0" err="1"/>
              <a:t>falanga</a:t>
            </a:r>
            <a:r>
              <a:rPr lang="en-GB" dirty="0"/>
              <a:t> torture due to the closed compartment syndrome in the feet and is this a common clinical picture?]. </a:t>
            </a:r>
            <a:r>
              <a:rPr lang="en-GB" dirty="0" err="1"/>
              <a:t>Ugeskr</a:t>
            </a:r>
            <a:r>
              <a:rPr lang="en-GB" dirty="0"/>
              <a:t>. </a:t>
            </a:r>
            <a:r>
              <a:rPr lang="en-GB" dirty="0" err="1"/>
              <a:t>Laeg</a:t>
            </a:r>
            <a:r>
              <a:rPr lang="en-GB" dirty="0"/>
              <a:t>. 1978 Dec 18;140(51):3197–202. </a:t>
            </a:r>
            <a:br>
              <a:rPr lang="en-GB" dirty="0"/>
            </a:br>
            <a:r>
              <a:rPr lang="en-GB" dirty="0" err="1" smtClean="0"/>
              <a:t>Altun</a:t>
            </a:r>
            <a:r>
              <a:rPr lang="en-GB" dirty="0" smtClean="0"/>
              <a:t> </a:t>
            </a:r>
            <a:r>
              <a:rPr lang="en-GB" dirty="0"/>
              <a:t>G, </a:t>
            </a:r>
            <a:r>
              <a:rPr lang="en-GB" dirty="0" err="1"/>
              <a:t>Durmus-Altun</a:t>
            </a:r>
            <a:r>
              <a:rPr lang="en-GB" dirty="0"/>
              <a:t> G. Confirmation of alleged </a:t>
            </a:r>
            <a:r>
              <a:rPr lang="en-GB" dirty="0" err="1"/>
              <a:t>falanga</a:t>
            </a:r>
            <a:r>
              <a:rPr lang="en-GB" dirty="0"/>
              <a:t> torture by bone </a:t>
            </a:r>
            <a:r>
              <a:rPr lang="en-GB" dirty="0" err="1"/>
              <a:t>scintigraphy</a:t>
            </a:r>
            <a:r>
              <a:rPr lang="en-GB" dirty="0"/>
              <a:t>—Case report. </a:t>
            </a:r>
            <a:r>
              <a:rPr lang="en-GB" dirty="0" err="1"/>
              <a:t>Int</a:t>
            </a:r>
            <a:r>
              <a:rPr lang="en-GB" dirty="0"/>
              <a:t> J Legal Med. 2003 Dec 1;117(6):365–6.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marL="228600" lvl="0" indent="-228600">
              <a:buSzPct val="100000"/>
              <a:buAutoNum type="arabicPeriod"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C448EC-BC26-4161-9617-A5C5FDBA2922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1401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s-ES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Para una excelente revisión ver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GB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Lis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GB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Danielsen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, Ole </a:t>
            </a:r>
            <a:r>
              <a:rPr lang="en-GB" sz="1200" b="1" i="0" u="none" strike="noStrike" kern="1200" baseline="0" dirty="0" err="1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Vedel</a:t>
            </a:r>
            <a:r>
              <a:rPr lang="en-GB" sz="1200" b="1" i="0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 Rasmussen: Dermatological findings after alleged torture, </a:t>
            </a:r>
            <a:r>
              <a:rPr lang="en-GB" sz="1200" b="0" i="1" u="none" strike="noStrike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TORTURE Volume 16, Number 2, 2006. </a:t>
            </a:r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GB" dirty="0" err="1"/>
              <a:t>Amris</a:t>
            </a:r>
            <a:r>
              <a:rPr lang="en-GB" dirty="0"/>
              <a:t> K, </a:t>
            </a:r>
            <a:r>
              <a:rPr lang="en-GB" dirty="0" err="1"/>
              <a:t>Torp</a:t>
            </a:r>
            <a:r>
              <a:rPr lang="en-GB" dirty="0"/>
              <a:t>-Pedersen S, Rasmussen OV. Long-term consequences of </a:t>
            </a:r>
            <a:r>
              <a:rPr lang="en-GB" dirty="0" err="1"/>
              <a:t>falanga</a:t>
            </a:r>
            <a:r>
              <a:rPr lang="en-GB" dirty="0"/>
              <a:t> torture--what do we know and what do we need to know? Torture. 2009;19(1):33–40. </a:t>
            </a:r>
            <a:endParaRPr lang="en-GB" dirty="0" smtClean="0"/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GB" dirty="0" err="1" smtClean="0"/>
              <a:t>Prip</a:t>
            </a:r>
            <a:r>
              <a:rPr lang="en-GB" dirty="0" smtClean="0"/>
              <a:t> K, </a:t>
            </a:r>
            <a:r>
              <a:rPr lang="en-GB" dirty="0" err="1" smtClean="0"/>
              <a:t>Persson</a:t>
            </a:r>
            <a:r>
              <a:rPr lang="en-GB" dirty="0" smtClean="0"/>
              <a:t> AL. Clinical findings in men with chronic pain after </a:t>
            </a:r>
            <a:r>
              <a:rPr lang="en-GB" dirty="0" err="1" smtClean="0"/>
              <a:t>falanga</a:t>
            </a:r>
            <a:r>
              <a:rPr lang="en-GB" dirty="0" smtClean="0"/>
              <a:t> torture. </a:t>
            </a:r>
            <a:r>
              <a:rPr lang="en-GB" dirty="0" err="1" smtClean="0"/>
              <a:t>Clin</a:t>
            </a:r>
            <a:r>
              <a:rPr lang="en-GB" dirty="0" smtClean="0"/>
              <a:t> J Pain. 2008 Feb;24(2):135–41. </a:t>
            </a:r>
          </a:p>
          <a:p>
            <a:pPr lvl="0"/>
            <a:r>
              <a:rPr lang="en-GB" dirty="0" err="1" smtClean="0"/>
              <a:t>Edston</a:t>
            </a:r>
            <a:r>
              <a:rPr lang="en-GB" dirty="0" smtClean="0"/>
              <a:t> </a:t>
            </a:r>
            <a:r>
              <a:rPr lang="en-GB" dirty="0"/>
              <a:t>E. The epidemiology of </a:t>
            </a:r>
            <a:r>
              <a:rPr lang="en-GB" dirty="0" err="1"/>
              <a:t>falanga</a:t>
            </a:r>
            <a:r>
              <a:rPr lang="en-GB" dirty="0"/>
              <a:t>–incidence among Swedish asylum seekers. Torture. 2009;19(1):27–32. 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777602" y="9428578"/>
            <a:ext cx="2889938" cy="496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9EC52E-3624-4791-B320-6A9CA914811A}" type="slidenum">
              <a:t>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7338" y="-107950"/>
            <a:ext cx="2058987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107950"/>
            <a:ext cx="6027738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-107950"/>
            <a:ext cx="8239125" cy="623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7013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25538"/>
            <a:ext cx="4038600" cy="4999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34213" y="6500813"/>
            <a:ext cx="82391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6" cstate="print"/>
          <a:srcRect l="1314" t="3102" r="63214" b="37788"/>
          <a:stretch>
            <a:fillRect/>
          </a:stretch>
        </p:blipFill>
        <p:spPr bwMode="auto">
          <a:xfrm>
            <a:off x="7907338" y="6494463"/>
            <a:ext cx="4095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17" cstate="print"/>
          <a:srcRect l="38107" r="7919" b="52925"/>
          <a:stretch>
            <a:fillRect/>
          </a:stretch>
        </p:blipFill>
        <p:spPr bwMode="auto">
          <a:xfrm>
            <a:off x="8299450" y="6491288"/>
            <a:ext cx="788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-107950"/>
            <a:ext cx="82280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1434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8013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 b="1">
          <a:solidFill>
            <a:srgbClr val="376092"/>
          </a:solidFill>
          <a:latin typeface="Trebuchet MS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262626"/>
          </a:solidFill>
          <a:latin typeface="+mn-lt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262626"/>
          </a:solidFill>
          <a:latin typeface="+mn-lt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26262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Módulos </a:t>
            </a:r>
            <a:r>
              <a:rPr lang="de-AT" dirty="0"/>
              <a:t>avanzados : </a:t>
            </a:r>
            <a:r>
              <a:rPr lang="de-AT" dirty="0" smtClean="0"/>
              <a:t>Falanga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5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/>
              <a:t>ejemplo : </a:t>
            </a:r>
            <a:r>
              <a:rPr lang="de-AT" dirty="0"/>
              <a:t>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Arial" pitchFamily="34" charset="0"/>
              <a:buChar char="•"/>
            </a:pPr>
            <a:r>
              <a:rPr lang="de-AT" dirty="0"/>
              <a:t>„Falanga</a:t>
            </a:r>
            <a:r>
              <a:rPr lang="de-AT" dirty="0" smtClean="0"/>
              <a:t>“</a:t>
            </a:r>
            <a:r>
              <a:rPr lang="es-ES" dirty="0"/>
              <a:t>(También llamado "Bastonada" o con otros nombres) es una técnica de tortura común en varios países, especialmente en el Cercano Oriente, África y Asia</a:t>
            </a:r>
            <a:r>
              <a:rPr lang="es-ES" dirty="0" smtClean="0"/>
              <a:t>.</a:t>
            </a:r>
            <a:br>
              <a:rPr lang="es-ES" dirty="0" smtClean="0"/>
            </a:br>
            <a:endParaRPr lang="de-AT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dirty="0"/>
              <a:t>En </a:t>
            </a:r>
            <a:r>
              <a:rPr lang="es-ES" dirty="0" err="1"/>
              <a:t>Falanga</a:t>
            </a:r>
            <a:r>
              <a:rPr lang="es-ES" dirty="0"/>
              <a:t>, las plantas de los pies son golpeados, generalmente con palos, látigos mediante, mangueras de goma u otros instrumentos que se utilizan en algunos países.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246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/>
              <a:t>ejemplo : </a:t>
            </a:r>
            <a:r>
              <a:rPr lang="de-AT" dirty="0"/>
              <a:t>Falanga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799991">
            <a:off x="1115613" y="1916838"/>
            <a:ext cx="6696078" cy="3636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1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/>
              <a:t>ejemplo : </a:t>
            </a:r>
            <a:r>
              <a:rPr lang="de-AT" dirty="0"/>
              <a:t>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S" sz="2000" dirty="0"/>
              <a:t>Hay varios factores que conducen al daño, incluyendo posiblemente se acumule en el pie durante la inflamación del tejido entonces la presión de las estructuras fueron (síndrome </a:t>
            </a:r>
            <a:r>
              <a:rPr lang="es-ES" sz="2000" dirty="0" err="1"/>
              <a:t>compartimental</a:t>
            </a:r>
            <a:r>
              <a:rPr lang="es-ES" sz="2000" dirty="0"/>
              <a:t>) 1</a:t>
            </a:r>
            <a:r>
              <a:rPr lang="es-ES" sz="2000" dirty="0" smtClean="0"/>
              <a:t>?</a:t>
            </a:r>
            <a:br>
              <a:rPr lang="es-ES" sz="2000" dirty="0" smtClean="0"/>
            </a:br>
            <a:endParaRPr lang="es-ES" sz="2000" dirty="0"/>
          </a:p>
          <a:p>
            <a:pPr lvl="0">
              <a:lnSpc>
                <a:spcPct val="80000"/>
              </a:lnSpc>
              <a:spcBef>
                <a:spcPts val="500"/>
              </a:spcBef>
              <a:buFont typeface="Arial" pitchFamily="34" charset="0"/>
              <a:buChar char="•"/>
            </a:pPr>
            <a:r>
              <a:rPr lang="es-ES" sz="2000" dirty="0"/>
              <a:t>En muchos países, las víctimas se ven obligadas a caminar sobre los pies heridos, o incluso sobre vidrios rotos o las uñas, causando daño y dolor adicional</a:t>
            </a:r>
            <a:r>
              <a:rPr lang="es-ES" sz="2000" dirty="0" smtClean="0"/>
              <a:t>.</a:t>
            </a:r>
            <a:br>
              <a:rPr lang="es-ES" sz="2000" dirty="0" smtClean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dirty="0"/>
              <a:t>Efecto y el diagnóstico inmediato: </a:t>
            </a: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dirty="0"/>
              <a:t>El </a:t>
            </a:r>
            <a:r>
              <a:rPr lang="es-ES" sz="2000" dirty="0"/>
              <a:t>efecto inmediato es el dolor intenso e hinchazón de los pies, y la decoloración. El diagnóstico se basa en la presentación clínica </a:t>
            </a:r>
            <a:r>
              <a:rPr lang="es-ES" sz="2000" dirty="0" err="1"/>
              <a:t>charateristic</a:t>
            </a:r>
            <a:r>
              <a:rPr lang="es-ES" sz="2000" dirty="0"/>
              <a:t>, daño estructural puede además ser evaluada por ultrasonido (ecografía), la resonancia magnética y rayos-X. El examen neurológico puede identificar el daño a los nervios. Dependiendo de los instrumentos utilizados, por lo que la piel se rompa, y la infección de las lesiones puede resultar.</a:t>
            </a:r>
            <a:r>
              <a:rPr lang="de-AT" sz="2000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771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/>
              <a:t>ejemplo : 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es-ES" sz="2400" b="1" dirty="0"/>
              <a:t>Impacto y el diagnóstico a largo plazo </a:t>
            </a:r>
            <a:r>
              <a:rPr lang="de-AT" sz="2400" dirty="0" smtClean="0"/>
              <a:t>:</a:t>
            </a:r>
            <a:r>
              <a:rPr lang="de-AT" sz="2400" dirty="0"/>
              <a:t/>
            </a:r>
            <a:br>
              <a:rPr lang="de-AT" sz="2400" dirty="0"/>
            </a:br>
            <a:endParaRPr lang="de-AT" sz="2400" dirty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s-ES" sz="2400" dirty="0"/>
              <a:t>Especialmente el dolor crónico en los pies y las piernas. Con frecuencia los pacientes lo sufren de dolor de espalda baja (incluir en la evaluación).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s-ES" sz="2400" dirty="0"/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s-ES" sz="2400" dirty="0"/>
              <a:t>Consideraciones diagnósticas: rayos X, resonancia magnética y gammagrafía ósea puede (pero no debe) muestran los efectos a largo plazo, las imágenes de ultrasonido (ecografía) puede demostrar el daño tisular, examen neurológico (pérdida de la sensibilidad o más raramente función?). Observar la marcha de los patrones de marcha compensatorias.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GB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132906"/>
            <a:ext cx="864096" cy="67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</a:t>
            </a:r>
            <a:r>
              <a:rPr lang="de-DE" dirty="0"/>
              <a:t>. El examen físico</a:t>
            </a:r>
            <a:endParaRPr lang="de-DE" dirty="0" smtClean="0"/>
          </a:p>
        </p:txBody>
      </p:sp>
      <p:sp>
        <p:nvSpPr>
          <p:cNvPr id="2129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b="1" dirty="0" smtClean="0"/>
              <a:t>Piel</a:t>
            </a:r>
            <a:r>
              <a:rPr lang="de-DE" sz="2800" b="1" dirty="0" smtClean="0"/>
              <a:t/>
            </a:r>
            <a:br>
              <a:rPr lang="de-DE" sz="2800" b="1" dirty="0" smtClean="0"/>
            </a:br>
            <a:endParaRPr lang="de-DE" sz="2800" b="1" dirty="0" smtClean="0"/>
          </a:p>
          <a:p>
            <a:r>
              <a:rPr lang="es-ES" sz="2800" dirty="0"/>
              <a:t>"</a:t>
            </a:r>
            <a:r>
              <a:rPr lang="es-ES" sz="2800" dirty="0" err="1"/>
              <a:t>Falanga</a:t>
            </a:r>
            <a:r>
              <a:rPr lang="es-ES" sz="2800" dirty="0"/>
              <a:t>" puede dejar contusiones en el arco de los pies e hinchazón de los pies que se extiende desde el arco a la parte medial de los pies y los tobillos primero</a:t>
            </a:r>
            <a:r>
              <a:rPr lang="es-ES" sz="2800" dirty="0" smtClean="0"/>
              <a:t>?</a:t>
            </a:r>
            <a:br>
              <a:rPr lang="es-ES" sz="2800" dirty="0" smtClean="0"/>
            </a:br>
            <a:endParaRPr lang="es-ES" sz="2800" dirty="0"/>
          </a:p>
          <a:p>
            <a:r>
              <a:rPr lang="es-ES" sz="2800" dirty="0"/>
              <a:t>Lesiones adicionales: como cicatrices pueden resultar si las víctimas se ven obligadas a caminar sobre piedras o tiestos de cristal después de la </a:t>
            </a:r>
            <a:r>
              <a:rPr lang="es-ES" sz="2800" dirty="0" err="1"/>
              <a:t>falanga</a:t>
            </a:r>
            <a:r>
              <a:rPr lang="es-ES" sz="2800" dirty="0"/>
              <a:t>.</a:t>
            </a:r>
            <a:endParaRPr lang="de-DE" sz="2800" dirty="0"/>
          </a:p>
          <a:p>
            <a:pPr marL="457200" indent="-457200">
              <a:buFont typeface="Arial" pitchFamily="34" charset="0"/>
              <a:buChar char="•"/>
            </a:pPr>
            <a:endParaRPr lang="de-DE" sz="2800" dirty="0" smtClean="0"/>
          </a:p>
          <a:p>
            <a:endParaRPr lang="de-DE" sz="2800" dirty="0" smtClean="0"/>
          </a:p>
          <a:p>
            <a:endParaRPr lang="de-DE" sz="1800" dirty="0" smtClean="0"/>
          </a:p>
          <a:p>
            <a:endParaRPr lang="de-DE" sz="1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</p:txBody>
      </p:sp>
    </p:spTree>
    <p:extLst>
      <p:ext uri="{BB962C8B-B14F-4D97-AF65-F5344CB8AC3E}">
        <p14:creationId xmlns:p14="http://schemas.microsoft.com/office/powerpoint/2010/main" val="23163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AT" dirty="0"/>
              <a:t>ejemplo : </a:t>
            </a:r>
            <a:r>
              <a:rPr lang="de-AT" dirty="0"/>
              <a:t>Falanga</a:t>
            </a:r>
            <a:endParaRPr lang="en-GB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de-AT" b="1" dirty="0"/>
              <a:t>Otras consideraciones</a:t>
            </a:r>
            <a:r>
              <a:rPr lang="de-AT" b="1" dirty="0" smtClean="0"/>
              <a:t>:</a:t>
            </a:r>
            <a:br>
              <a:rPr lang="de-AT" b="1" dirty="0" smtClean="0"/>
            </a:br>
            <a:endParaRPr lang="de-AT" dirty="0"/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n-GB" dirty="0"/>
              <a:t>Quantitative sensory testing (QST) </a:t>
            </a:r>
            <a:r>
              <a:rPr lang="es-ES" dirty="0"/>
              <a:t>se puede realizar, si está disponible.</a:t>
            </a:r>
            <a:endParaRPr lang="en-GB" dirty="0"/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</a:pPr>
            <a:endParaRPr lang="de-AT" dirty="0"/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es-ES" dirty="0"/>
              <a:t>El tratamiento puede ser difícil, deterioro y sufrimiento son los más a largo plazo y graves, que deben ser considerados para el cálculo de los costes recompensación y tratamiento.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Standard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ARTIP_TRANCE_ICD tw1</Template>
  <TotalTime>55</TotalTime>
  <Words>401</Words>
  <Application>Microsoft Office PowerPoint</Application>
  <PresentationFormat>On-screen Show (4:3)</PresentationFormat>
  <Paragraphs>47</Paragraphs>
  <Slides>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1_Standarddesign</vt:lpstr>
      <vt:lpstr>Módulos avanzados : Falanga</vt:lpstr>
      <vt:lpstr>ejemplo : Falanga</vt:lpstr>
      <vt:lpstr>ejemplo : Falanga</vt:lpstr>
      <vt:lpstr>ejemplo : Falanga</vt:lpstr>
      <vt:lpstr>ejemplo : Falanga</vt:lpstr>
      <vt:lpstr>C. El examen físico</vt:lpstr>
      <vt:lpstr>ejemplo : Falanga</vt:lpstr>
    </vt:vector>
  </TitlesOfParts>
  <Company>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twenzel</dc:creator>
  <cp:lastModifiedBy>tw</cp:lastModifiedBy>
  <cp:revision>306</cp:revision>
  <cp:lastPrinted>2012-11-14T10:07:54Z</cp:lastPrinted>
  <dcterms:created xsi:type="dcterms:W3CDTF">2011-11-08T11:48:10Z</dcterms:created>
  <dcterms:modified xsi:type="dcterms:W3CDTF">2013-05-27T17:26:30Z</dcterms:modified>
</cp:coreProperties>
</file>