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645" r:id="rId2"/>
    <p:sldId id="403" r:id="rId3"/>
    <p:sldId id="493" r:id="rId4"/>
    <p:sldId id="404" r:id="rId5"/>
    <p:sldId id="548" r:id="rId6"/>
    <p:sldId id="405" r:id="rId7"/>
    <p:sldId id="546" r:id="rId8"/>
    <p:sldId id="635" r:id="rId9"/>
    <p:sldId id="637" r:id="rId10"/>
    <p:sldId id="638" r:id="rId11"/>
    <p:sldId id="640" r:id="rId12"/>
    <p:sldId id="642" r:id="rId13"/>
    <p:sldId id="641" r:id="rId14"/>
    <p:sldId id="550" r:id="rId15"/>
    <p:sldId id="551" r:id="rId16"/>
    <p:sldId id="629" r:id="rId17"/>
    <p:sldId id="552" r:id="rId18"/>
    <p:sldId id="553" r:id="rId19"/>
    <p:sldId id="631" r:id="rId20"/>
    <p:sldId id="643" r:id="rId21"/>
    <p:sldId id="644" r:id="rId22"/>
    <p:sldId id="406" r:id="rId23"/>
    <p:sldId id="620" r:id="rId24"/>
    <p:sldId id="555" r:id="rId25"/>
    <p:sldId id="407" r:id="rId26"/>
    <p:sldId id="554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8" autoAdjust="0"/>
    <p:restoredTop sz="76613" autoAdjust="0"/>
  </p:normalViewPr>
  <p:slideViewPr>
    <p:cSldViewPr>
      <p:cViewPr varScale="1">
        <p:scale>
          <a:sx n="70" d="100"/>
          <a:sy n="70" d="100"/>
        </p:scale>
        <p:origin x="54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2746C-F5D6-4B13-8876-3420A0322F1C}" type="doc">
      <dgm:prSet loTypeId="urn:microsoft.com/office/officeart/2005/8/layout/bList2#1" loCatId="list" qsTypeId="urn:microsoft.com/office/officeart/2005/8/quickstyle/simple3" qsCatId="simple" csTypeId="urn:microsoft.com/office/officeart/2005/8/colors/accent1_2#7" csCatId="accent1" phldr="1"/>
      <dgm:spPr/>
      <dgm:t>
        <a:bodyPr/>
        <a:lstStyle/>
        <a:p>
          <a:endParaRPr lang="de-DE"/>
        </a:p>
      </dgm:t>
    </dgm:pt>
    <dgm:pt modelId="{1F12DAE7-650B-4112-BD51-4A88B4FA5623}">
      <dgm:prSet phldrT="[Text]"/>
      <dgm:spPr/>
      <dgm:t>
        <a:bodyPr/>
        <a:lstStyle/>
        <a:p>
          <a:r>
            <a:rPr lang="es-ES_tradnl" noProof="0" dirty="0" smtClean="0"/>
            <a:t>Trastornos o lesiones de  antes de la tortura o de torturas anteriores</a:t>
          </a:r>
          <a:endParaRPr lang="es-ES_tradnl" noProof="0" dirty="0"/>
        </a:p>
      </dgm:t>
    </dgm:pt>
    <dgm:pt modelId="{CDEE1EC4-838A-4E05-8472-16FFE11A0B31}" type="parTrans" cxnId="{7C299C38-BC69-42C1-8E59-D2BB6B5A3115}">
      <dgm:prSet/>
      <dgm:spPr/>
      <dgm:t>
        <a:bodyPr/>
        <a:lstStyle/>
        <a:p>
          <a:endParaRPr lang="de-DE"/>
        </a:p>
      </dgm:t>
    </dgm:pt>
    <dgm:pt modelId="{62DBFE81-A18D-4EA4-98D7-FC1C8B4D6176}" type="sibTrans" cxnId="{7C299C38-BC69-42C1-8E59-D2BB6B5A3115}">
      <dgm:prSet/>
      <dgm:spPr/>
      <dgm:t>
        <a:bodyPr/>
        <a:lstStyle/>
        <a:p>
          <a:endParaRPr lang="de-DE"/>
        </a:p>
      </dgm:t>
    </dgm:pt>
    <dgm:pt modelId="{66BB8253-B646-4392-81F9-029B93092868}">
      <dgm:prSet phldrT="[Text]"/>
      <dgm:spPr/>
      <dgm:t>
        <a:bodyPr/>
        <a:lstStyle/>
        <a:p>
          <a:r>
            <a:rPr lang="es-ES_tradnl" noProof="0" dirty="0" smtClean="0"/>
            <a:t>Tortura:  forma, duración, instrumentos</a:t>
          </a:r>
          <a:endParaRPr lang="es-ES_tradnl" noProof="0" dirty="0"/>
        </a:p>
      </dgm:t>
    </dgm:pt>
    <dgm:pt modelId="{6A25E967-3682-480D-9FD2-6273827D2E60}" type="parTrans" cxnId="{6337E263-3312-4C65-8AA2-8EB4D5B75E30}">
      <dgm:prSet/>
      <dgm:spPr/>
      <dgm:t>
        <a:bodyPr/>
        <a:lstStyle/>
        <a:p>
          <a:endParaRPr lang="de-DE"/>
        </a:p>
      </dgm:t>
    </dgm:pt>
    <dgm:pt modelId="{7B52BB63-1059-4B0F-B149-11FFDF1CA406}" type="sibTrans" cxnId="{6337E263-3312-4C65-8AA2-8EB4D5B75E30}">
      <dgm:prSet/>
      <dgm:spPr/>
      <dgm:t>
        <a:bodyPr/>
        <a:lstStyle/>
        <a:p>
          <a:endParaRPr lang="de-DE"/>
        </a:p>
      </dgm:t>
    </dgm:pt>
    <dgm:pt modelId="{E9AAA646-1056-4A66-BD6F-CDEE1D05489C}">
      <dgm:prSet phldrT="[Text]"/>
      <dgm:spPr/>
      <dgm:t>
        <a:bodyPr/>
        <a:lstStyle/>
        <a:p>
          <a:r>
            <a:rPr lang="es-ES_tradnl" noProof="0" dirty="0" smtClean="0"/>
            <a:t>Intensidad, frecuencia duración, quejas, tratamiento recibido, discapacidad</a:t>
          </a:r>
          <a:endParaRPr lang="es-ES_tradnl" noProof="0" dirty="0"/>
        </a:p>
      </dgm:t>
    </dgm:pt>
    <dgm:pt modelId="{796789A1-F056-4D61-AE84-7604005852FD}" type="parTrans" cxnId="{61D362AD-638D-4BAB-91A1-A13C43852677}">
      <dgm:prSet/>
      <dgm:spPr/>
      <dgm:t>
        <a:bodyPr/>
        <a:lstStyle/>
        <a:p>
          <a:endParaRPr lang="de-DE"/>
        </a:p>
      </dgm:t>
    </dgm:pt>
    <dgm:pt modelId="{1FAE95D5-0BC3-4E1B-87BF-1F97F03A329C}" type="sibTrans" cxnId="{61D362AD-638D-4BAB-91A1-A13C43852677}">
      <dgm:prSet/>
      <dgm:spPr/>
      <dgm:t>
        <a:bodyPr/>
        <a:lstStyle/>
        <a:p>
          <a:endParaRPr lang="de-DE"/>
        </a:p>
      </dgm:t>
    </dgm:pt>
    <dgm:pt modelId="{B279A02B-5067-4A0B-B039-D16E79C2F345}">
      <dgm:prSet phldrT="[Text]"/>
      <dgm:spPr/>
      <dgm:t>
        <a:bodyPr/>
        <a:lstStyle/>
        <a:p>
          <a:r>
            <a:rPr lang="es-ES_tradnl" noProof="0" dirty="0" smtClean="0"/>
            <a:t>Síntomas agudos</a:t>
          </a:r>
          <a:endParaRPr lang="es-ES_tradnl" noProof="0" dirty="0"/>
        </a:p>
      </dgm:t>
    </dgm:pt>
    <dgm:pt modelId="{781EBD5F-4912-4F16-AD85-3225381D0A7A}" type="parTrans" cxnId="{FA7DFC1D-C631-4435-BE57-67A84EA2F428}">
      <dgm:prSet/>
      <dgm:spPr/>
      <dgm:t>
        <a:bodyPr/>
        <a:lstStyle/>
        <a:p>
          <a:endParaRPr lang="de-DE"/>
        </a:p>
      </dgm:t>
    </dgm:pt>
    <dgm:pt modelId="{362C689F-B242-4D91-B23F-F288F4705B5B}" type="sibTrans" cxnId="{FA7DFC1D-C631-4435-BE57-67A84EA2F428}">
      <dgm:prSet/>
      <dgm:spPr/>
      <dgm:t>
        <a:bodyPr/>
        <a:lstStyle/>
        <a:p>
          <a:endParaRPr lang="de-DE"/>
        </a:p>
      </dgm:t>
    </dgm:pt>
    <dgm:pt modelId="{FAFAEFA1-B4E9-405C-8395-3018BFD53ED6}">
      <dgm:prSet/>
      <dgm:spPr/>
      <dgm:t>
        <a:bodyPr/>
        <a:lstStyle/>
        <a:p>
          <a:r>
            <a:rPr lang="es-ES_tradnl" noProof="0" dirty="0" smtClean="0"/>
            <a:t>Historia anterior</a:t>
          </a:r>
          <a:endParaRPr lang="es-ES_tradnl" noProof="0" dirty="0"/>
        </a:p>
      </dgm:t>
    </dgm:pt>
    <dgm:pt modelId="{648432D7-A8C8-4A0B-80BC-5D4CF0241063}" type="parTrans" cxnId="{84B0FDC2-D500-4B60-8E1F-822BB016E317}">
      <dgm:prSet/>
      <dgm:spPr/>
      <dgm:t>
        <a:bodyPr/>
        <a:lstStyle/>
        <a:p>
          <a:endParaRPr lang="de-DE"/>
        </a:p>
      </dgm:t>
    </dgm:pt>
    <dgm:pt modelId="{43FAC088-D609-4A57-ADC7-2B48452A644E}" type="sibTrans" cxnId="{84B0FDC2-D500-4B60-8E1F-822BB016E317}">
      <dgm:prSet/>
      <dgm:spPr/>
      <dgm:t>
        <a:bodyPr/>
        <a:lstStyle/>
        <a:p>
          <a:endParaRPr lang="de-DE"/>
        </a:p>
      </dgm:t>
    </dgm:pt>
    <dgm:pt modelId="{3BE9C492-0E1D-4616-ADFB-741D2F7158D2}">
      <dgm:prSet/>
      <dgm:spPr/>
      <dgm:t>
        <a:bodyPr/>
        <a:lstStyle/>
        <a:p>
          <a:r>
            <a:rPr lang="es-ES_tradnl" noProof="0" dirty="0" smtClean="0"/>
            <a:t>Tortura</a:t>
          </a:r>
          <a:endParaRPr lang="es-ES_tradnl" noProof="0" dirty="0"/>
        </a:p>
      </dgm:t>
    </dgm:pt>
    <dgm:pt modelId="{8F50E237-DEB0-4CD4-9D6B-01E86E2EC79D}" type="parTrans" cxnId="{FB53FD2A-5B32-450B-84E4-CEFEA48E917F}">
      <dgm:prSet/>
      <dgm:spPr/>
      <dgm:t>
        <a:bodyPr/>
        <a:lstStyle/>
        <a:p>
          <a:endParaRPr lang="de-DE"/>
        </a:p>
      </dgm:t>
    </dgm:pt>
    <dgm:pt modelId="{9B75E047-775E-4B2F-81E3-7454E2370342}" type="sibTrans" cxnId="{FB53FD2A-5B32-450B-84E4-CEFEA48E917F}">
      <dgm:prSet/>
      <dgm:spPr/>
      <dgm:t>
        <a:bodyPr/>
        <a:lstStyle/>
        <a:p>
          <a:endParaRPr lang="de-DE"/>
        </a:p>
      </dgm:t>
    </dgm:pt>
    <dgm:pt modelId="{7AC93E9E-9E2C-4E49-B0F3-620A0AC1DEF2}">
      <dgm:prSet/>
      <dgm:spPr/>
      <dgm:t>
        <a:bodyPr/>
        <a:lstStyle/>
        <a:p>
          <a:r>
            <a:rPr lang="es-ES_tradnl" noProof="0" dirty="0" smtClean="0"/>
            <a:t>Crónica/Síntomas a largo plazo</a:t>
          </a:r>
          <a:endParaRPr lang="de-DE" dirty="0" smtClean="0"/>
        </a:p>
      </dgm:t>
    </dgm:pt>
    <dgm:pt modelId="{1F0E3F22-3078-4B8D-9090-9902910F0C25}" type="parTrans" cxnId="{19ACCD69-708F-4937-806D-4FFA90A4AF12}">
      <dgm:prSet/>
      <dgm:spPr/>
      <dgm:t>
        <a:bodyPr/>
        <a:lstStyle/>
        <a:p>
          <a:endParaRPr lang="de-DE"/>
        </a:p>
      </dgm:t>
    </dgm:pt>
    <dgm:pt modelId="{9AFA624A-58D3-4A50-8C13-36161BF34198}" type="sibTrans" cxnId="{19ACCD69-708F-4937-806D-4FFA90A4AF12}">
      <dgm:prSet/>
      <dgm:spPr/>
      <dgm:t>
        <a:bodyPr/>
        <a:lstStyle/>
        <a:p>
          <a:endParaRPr lang="de-DE"/>
        </a:p>
      </dgm:t>
    </dgm:pt>
    <dgm:pt modelId="{B4BA95D8-9740-458D-A0DF-EAEAE7776CEC}" type="pres">
      <dgm:prSet presAssocID="{8402746C-F5D6-4B13-8876-3420A0322F1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731469-4B01-4069-BF6E-6A00651B0E64}" type="pres">
      <dgm:prSet presAssocID="{1F12DAE7-650B-4112-BD51-4A88B4FA5623}" presName="compNode" presStyleCnt="0"/>
      <dgm:spPr/>
    </dgm:pt>
    <dgm:pt modelId="{DC87781C-8B3C-45E7-8BB5-ED46BF8388A0}" type="pres">
      <dgm:prSet presAssocID="{1F12DAE7-650B-4112-BD51-4A88B4FA562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AE4D70-EAAE-45B4-B71B-BCC2A77C5F34}" type="pres">
      <dgm:prSet presAssocID="{1F12DAE7-650B-4112-BD51-4A88B4FA56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BE1F30-D2A1-437E-8F7F-D30104C8EEC0}" type="pres">
      <dgm:prSet presAssocID="{1F12DAE7-650B-4112-BD51-4A88B4FA5623}" presName="parentRect" presStyleLbl="alignNode1" presStyleIdx="0" presStyleCnt="3"/>
      <dgm:spPr/>
      <dgm:t>
        <a:bodyPr/>
        <a:lstStyle/>
        <a:p>
          <a:endParaRPr lang="de-DE"/>
        </a:p>
      </dgm:t>
    </dgm:pt>
    <dgm:pt modelId="{04F4030B-E5A7-4153-804D-FDF9F41D3C00}" type="pres">
      <dgm:prSet presAssocID="{1F12DAE7-650B-4112-BD51-4A88B4FA5623}" presName="adorn" presStyleLbl="fgAccFollowNode1" presStyleIdx="0" presStyleCnt="3"/>
      <dgm:spPr/>
    </dgm:pt>
    <dgm:pt modelId="{A243FFBD-ED89-4C37-B62B-8B627323BF0A}" type="pres">
      <dgm:prSet presAssocID="{62DBFE81-A18D-4EA4-98D7-FC1C8B4D617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C903B03-5967-4568-88D2-5080798CEA91}" type="pres">
      <dgm:prSet presAssocID="{66BB8253-B646-4392-81F9-029B93092868}" presName="compNode" presStyleCnt="0"/>
      <dgm:spPr/>
    </dgm:pt>
    <dgm:pt modelId="{04E4CB8D-782A-4084-B55F-A029708F1A3D}" type="pres">
      <dgm:prSet presAssocID="{66BB8253-B646-4392-81F9-029B930928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18CDFF-42C3-4E86-BADC-418DCCBCF1A0}" type="pres">
      <dgm:prSet presAssocID="{66BB8253-B646-4392-81F9-029B930928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01C610-8CDE-493E-92A3-53929AEEBBDD}" type="pres">
      <dgm:prSet presAssocID="{66BB8253-B646-4392-81F9-029B93092868}" presName="parentRect" presStyleLbl="alignNode1" presStyleIdx="1" presStyleCnt="3" custLinFactNeighborX="-2802" custLinFactNeighborY="4811"/>
      <dgm:spPr/>
      <dgm:t>
        <a:bodyPr/>
        <a:lstStyle/>
        <a:p>
          <a:endParaRPr lang="de-DE"/>
        </a:p>
      </dgm:t>
    </dgm:pt>
    <dgm:pt modelId="{3122CC4B-6F55-4F90-8E9D-20E5D893E8AD}" type="pres">
      <dgm:prSet presAssocID="{66BB8253-B646-4392-81F9-029B93092868}" presName="adorn" presStyleLbl="fgAccFollowNode1" presStyleIdx="1" presStyleCnt="3"/>
      <dgm:spPr/>
    </dgm:pt>
    <dgm:pt modelId="{1C1FF1A6-7C97-468A-9C4E-5814FD580DE3}" type="pres">
      <dgm:prSet presAssocID="{7B52BB63-1059-4B0F-B149-11FFDF1CA40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02FED5B6-1B8E-4C00-89F0-04EC11402F8A}" type="pres">
      <dgm:prSet presAssocID="{E9AAA646-1056-4A66-BD6F-CDEE1D05489C}" presName="compNode" presStyleCnt="0"/>
      <dgm:spPr/>
    </dgm:pt>
    <dgm:pt modelId="{D00A3654-5C01-4538-B46D-7752A357AC6B}" type="pres">
      <dgm:prSet presAssocID="{E9AAA646-1056-4A66-BD6F-CDEE1D05489C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383B92-6E66-41E7-B081-C583220FCC68}" type="pres">
      <dgm:prSet presAssocID="{E9AAA646-1056-4A66-BD6F-CDEE1D0548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F0BA46-CC28-4CD3-B375-0B0362BA39A3}" type="pres">
      <dgm:prSet presAssocID="{E9AAA646-1056-4A66-BD6F-CDEE1D05489C}" presName="parentRect" presStyleLbl="alignNode1" presStyleIdx="2" presStyleCnt="3"/>
      <dgm:spPr/>
      <dgm:t>
        <a:bodyPr/>
        <a:lstStyle/>
        <a:p>
          <a:endParaRPr lang="de-DE"/>
        </a:p>
      </dgm:t>
    </dgm:pt>
    <dgm:pt modelId="{CC45D3FB-8432-41D4-9731-D84665D22FE1}" type="pres">
      <dgm:prSet presAssocID="{E9AAA646-1056-4A66-BD6F-CDEE1D05489C}" presName="adorn" presStyleLbl="fgAccFollowNode1" presStyleIdx="2" presStyleCnt="3"/>
      <dgm:spPr/>
    </dgm:pt>
  </dgm:ptLst>
  <dgm:cxnLst>
    <dgm:cxn modelId="{FBE9300C-6DD5-454C-A6C1-B1996C22D76E}" type="presOf" srcId="{1F12DAE7-650B-4112-BD51-4A88B4FA5623}" destId="{8BAE4D70-EAAE-45B4-B71B-BCC2A77C5F34}" srcOrd="0" destOrd="0" presId="urn:microsoft.com/office/officeart/2005/8/layout/bList2#1"/>
    <dgm:cxn modelId="{09E59D4A-F320-4525-9E15-A3D981A33948}" type="presOf" srcId="{62DBFE81-A18D-4EA4-98D7-FC1C8B4D6176}" destId="{A243FFBD-ED89-4C37-B62B-8B627323BF0A}" srcOrd="0" destOrd="0" presId="urn:microsoft.com/office/officeart/2005/8/layout/bList2#1"/>
    <dgm:cxn modelId="{61D362AD-638D-4BAB-91A1-A13C43852677}" srcId="{8402746C-F5D6-4B13-8876-3420A0322F1C}" destId="{E9AAA646-1056-4A66-BD6F-CDEE1D05489C}" srcOrd="2" destOrd="0" parTransId="{796789A1-F056-4D61-AE84-7604005852FD}" sibTransId="{1FAE95D5-0BC3-4E1B-87BF-1F97F03A329C}"/>
    <dgm:cxn modelId="{AF41E509-07D5-4D73-B374-BFF4F7BDD3A1}" type="presOf" srcId="{E9AAA646-1056-4A66-BD6F-CDEE1D05489C}" destId="{92383B92-6E66-41E7-B081-C583220FCC68}" srcOrd="0" destOrd="0" presId="urn:microsoft.com/office/officeart/2005/8/layout/bList2#1"/>
    <dgm:cxn modelId="{FA7DFC1D-C631-4435-BE57-67A84EA2F428}" srcId="{E9AAA646-1056-4A66-BD6F-CDEE1D05489C}" destId="{B279A02B-5067-4A0B-B039-D16E79C2F345}" srcOrd="0" destOrd="0" parTransId="{781EBD5F-4912-4F16-AD85-3225381D0A7A}" sibTransId="{362C689F-B242-4D91-B23F-F288F4705B5B}"/>
    <dgm:cxn modelId="{9B248728-1C2F-4A02-8A2F-CE004CE92270}" type="presOf" srcId="{FAFAEFA1-B4E9-405C-8395-3018BFD53ED6}" destId="{DC87781C-8B3C-45E7-8BB5-ED46BF8388A0}" srcOrd="0" destOrd="0" presId="urn:microsoft.com/office/officeart/2005/8/layout/bList2#1"/>
    <dgm:cxn modelId="{C855006A-F6F6-472D-A689-0428DE66D3D2}" type="presOf" srcId="{B279A02B-5067-4A0B-B039-D16E79C2F345}" destId="{D00A3654-5C01-4538-B46D-7752A357AC6B}" srcOrd="0" destOrd="0" presId="urn:microsoft.com/office/officeart/2005/8/layout/bList2#1"/>
    <dgm:cxn modelId="{FB53FD2A-5B32-450B-84E4-CEFEA48E917F}" srcId="{66BB8253-B646-4392-81F9-029B93092868}" destId="{3BE9C492-0E1D-4616-ADFB-741D2F7158D2}" srcOrd="0" destOrd="0" parTransId="{8F50E237-DEB0-4CD4-9D6B-01E86E2EC79D}" sibTransId="{9B75E047-775E-4B2F-81E3-7454E2370342}"/>
    <dgm:cxn modelId="{EA2D202F-7D65-4396-BF69-D4FD64F40EE9}" type="presOf" srcId="{3BE9C492-0E1D-4616-ADFB-741D2F7158D2}" destId="{04E4CB8D-782A-4084-B55F-A029708F1A3D}" srcOrd="0" destOrd="0" presId="urn:microsoft.com/office/officeart/2005/8/layout/bList2#1"/>
    <dgm:cxn modelId="{19ACCD69-708F-4937-806D-4FFA90A4AF12}" srcId="{E9AAA646-1056-4A66-BD6F-CDEE1D05489C}" destId="{7AC93E9E-9E2C-4E49-B0F3-620A0AC1DEF2}" srcOrd="1" destOrd="0" parTransId="{1F0E3F22-3078-4B8D-9090-9902910F0C25}" sibTransId="{9AFA624A-58D3-4A50-8C13-36161BF34198}"/>
    <dgm:cxn modelId="{6337E263-3312-4C65-8AA2-8EB4D5B75E30}" srcId="{8402746C-F5D6-4B13-8876-3420A0322F1C}" destId="{66BB8253-B646-4392-81F9-029B93092868}" srcOrd="1" destOrd="0" parTransId="{6A25E967-3682-480D-9FD2-6273827D2E60}" sibTransId="{7B52BB63-1059-4B0F-B149-11FFDF1CA406}"/>
    <dgm:cxn modelId="{829099BF-F941-40D7-932D-2CE48DAC41E6}" type="presOf" srcId="{66BB8253-B646-4392-81F9-029B93092868}" destId="{1318CDFF-42C3-4E86-BADC-418DCCBCF1A0}" srcOrd="0" destOrd="0" presId="urn:microsoft.com/office/officeart/2005/8/layout/bList2#1"/>
    <dgm:cxn modelId="{84B0FDC2-D500-4B60-8E1F-822BB016E317}" srcId="{1F12DAE7-650B-4112-BD51-4A88B4FA5623}" destId="{FAFAEFA1-B4E9-405C-8395-3018BFD53ED6}" srcOrd="0" destOrd="0" parTransId="{648432D7-A8C8-4A0B-80BC-5D4CF0241063}" sibTransId="{43FAC088-D609-4A57-ADC7-2B48452A644E}"/>
    <dgm:cxn modelId="{466B8A84-F072-4B31-B16F-D2F0380347FA}" type="presOf" srcId="{8402746C-F5D6-4B13-8876-3420A0322F1C}" destId="{B4BA95D8-9740-458D-A0DF-EAEAE7776CEC}" srcOrd="0" destOrd="0" presId="urn:microsoft.com/office/officeart/2005/8/layout/bList2#1"/>
    <dgm:cxn modelId="{26A345A2-EC78-4AF1-9DDA-DB32C48F68C2}" type="presOf" srcId="{7AC93E9E-9E2C-4E49-B0F3-620A0AC1DEF2}" destId="{D00A3654-5C01-4538-B46D-7752A357AC6B}" srcOrd="0" destOrd="1" presId="urn:microsoft.com/office/officeart/2005/8/layout/bList2#1"/>
    <dgm:cxn modelId="{A230120B-A91A-4927-ABBF-8EAD228EF94F}" type="presOf" srcId="{66BB8253-B646-4392-81F9-029B93092868}" destId="{6001C610-8CDE-493E-92A3-53929AEEBBDD}" srcOrd="1" destOrd="0" presId="urn:microsoft.com/office/officeart/2005/8/layout/bList2#1"/>
    <dgm:cxn modelId="{7C299C38-BC69-42C1-8E59-D2BB6B5A3115}" srcId="{8402746C-F5D6-4B13-8876-3420A0322F1C}" destId="{1F12DAE7-650B-4112-BD51-4A88B4FA5623}" srcOrd="0" destOrd="0" parTransId="{CDEE1EC4-838A-4E05-8472-16FFE11A0B31}" sibTransId="{62DBFE81-A18D-4EA4-98D7-FC1C8B4D6176}"/>
    <dgm:cxn modelId="{33AF391D-2290-4A28-8C17-BC26F6DFE19B}" type="presOf" srcId="{7B52BB63-1059-4B0F-B149-11FFDF1CA406}" destId="{1C1FF1A6-7C97-468A-9C4E-5814FD580DE3}" srcOrd="0" destOrd="0" presId="urn:microsoft.com/office/officeart/2005/8/layout/bList2#1"/>
    <dgm:cxn modelId="{AC5EC5E5-3E63-4658-8015-88B931AD2DDF}" type="presOf" srcId="{E9AAA646-1056-4A66-BD6F-CDEE1D05489C}" destId="{20F0BA46-CC28-4CD3-B375-0B0362BA39A3}" srcOrd="1" destOrd="0" presId="urn:microsoft.com/office/officeart/2005/8/layout/bList2#1"/>
    <dgm:cxn modelId="{BF4ABB0B-02FF-4751-A203-5A7A9119481F}" type="presOf" srcId="{1F12DAE7-650B-4112-BD51-4A88B4FA5623}" destId="{B5BE1F30-D2A1-437E-8F7F-D30104C8EEC0}" srcOrd="1" destOrd="0" presId="urn:microsoft.com/office/officeart/2005/8/layout/bList2#1"/>
    <dgm:cxn modelId="{00A70802-D43C-48EA-BF34-69B565D96CE3}" type="presParOf" srcId="{B4BA95D8-9740-458D-A0DF-EAEAE7776CEC}" destId="{15731469-4B01-4069-BF6E-6A00651B0E64}" srcOrd="0" destOrd="0" presId="urn:microsoft.com/office/officeart/2005/8/layout/bList2#1"/>
    <dgm:cxn modelId="{BB75C92D-2274-444F-B43A-CED7240F0117}" type="presParOf" srcId="{15731469-4B01-4069-BF6E-6A00651B0E64}" destId="{DC87781C-8B3C-45E7-8BB5-ED46BF8388A0}" srcOrd="0" destOrd="0" presId="urn:microsoft.com/office/officeart/2005/8/layout/bList2#1"/>
    <dgm:cxn modelId="{5005E590-AE84-4142-BA37-8E39B192B4F2}" type="presParOf" srcId="{15731469-4B01-4069-BF6E-6A00651B0E64}" destId="{8BAE4D70-EAAE-45B4-B71B-BCC2A77C5F34}" srcOrd="1" destOrd="0" presId="urn:microsoft.com/office/officeart/2005/8/layout/bList2#1"/>
    <dgm:cxn modelId="{8BE36278-22AD-4850-842A-874D8771EA43}" type="presParOf" srcId="{15731469-4B01-4069-BF6E-6A00651B0E64}" destId="{B5BE1F30-D2A1-437E-8F7F-D30104C8EEC0}" srcOrd="2" destOrd="0" presId="urn:microsoft.com/office/officeart/2005/8/layout/bList2#1"/>
    <dgm:cxn modelId="{6BCD97DB-BBEC-4759-BD1C-6E13EB7C587F}" type="presParOf" srcId="{15731469-4B01-4069-BF6E-6A00651B0E64}" destId="{04F4030B-E5A7-4153-804D-FDF9F41D3C00}" srcOrd="3" destOrd="0" presId="urn:microsoft.com/office/officeart/2005/8/layout/bList2#1"/>
    <dgm:cxn modelId="{D3F13C09-DA85-4794-B77A-626761EA745E}" type="presParOf" srcId="{B4BA95D8-9740-458D-A0DF-EAEAE7776CEC}" destId="{A243FFBD-ED89-4C37-B62B-8B627323BF0A}" srcOrd="1" destOrd="0" presId="urn:microsoft.com/office/officeart/2005/8/layout/bList2#1"/>
    <dgm:cxn modelId="{04FB276F-BC38-48FE-807E-637E0CED8692}" type="presParOf" srcId="{B4BA95D8-9740-458D-A0DF-EAEAE7776CEC}" destId="{AC903B03-5967-4568-88D2-5080798CEA91}" srcOrd="2" destOrd="0" presId="urn:microsoft.com/office/officeart/2005/8/layout/bList2#1"/>
    <dgm:cxn modelId="{C7BEA8E8-1847-45F5-94A0-3F927D3DFE28}" type="presParOf" srcId="{AC903B03-5967-4568-88D2-5080798CEA91}" destId="{04E4CB8D-782A-4084-B55F-A029708F1A3D}" srcOrd="0" destOrd="0" presId="urn:microsoft.com/office/officeart/2005/8/layout/bList2#1"/>
    <dgm:cxn modelId="{1F974512-6542-4801-9B8A-3083C1EB608D}" type="presParOf" srcId="{AC903B03-5967-4568-88D2-5080798CEA91}" destId="{1318CDFF-42C3-4E86-BADC-418DCCBCF1A0}" srcOrd="1" destOrd="0" presId="urn:microsoft.com/office/officeart/2005/8/layout/bList2#1"/>
    <dgm:cxn modelId="{057D5C13-A6D2-4770-A096-82CE4A1AA81E}" type="presParOf" srcId="{AC903B03-5967-4568-88D2-5080798CEA91}" destId="{6001C610-8CDE-493E-92A3-53929AEEBBDD}" srcOrd="2" destOrd="0" presId="urn:microsoft.com/office/officeart/2005/8/layout/bList2#1"/>
    <dgm:cxn modelId="{62F0C7B4-30E2-4AC1-80F5-0AC3D0DEA8D2}" type="presParOf" srcId="{AC903B03-5967-4568-88D2-5080798CEA91}" destId="{3122CC4B-6F55-4F90-8E9D-20E5D893E8AD}" srcOrd="3" destOrd="0" presId="urn:microsoft.com/office/officeart/2005/8/layout/bList2#1"/>
    <dgm:cxn modelId="{1F492567-57A9-4EEF-8B8B-792C6C804508}" type="presParOf" srcId="{B4BA95D8-9740-458D-A0DF-EAEAE7776CEC}" destId="{1C1FF1A6-7C97-468A-9C4E-5814FD580DE3}" srcOrd="3" destOrd="0" presId="urn:microsoft.com/office/officeart/2005/8/layout/bList2#1"/>
    <dgm:cxn modelId="{E152C786-5371-4AB9-A31E-24C82E34EEDD}" type="presParOf" srcId="{B4BA95D8-9740-458D-A0DF-EAEAE7776CEC}" destId="{02FED5B6-1B8E-4C00-89F0-04EC11402F8A}" srcOrd="4" destOrd="0" presId="urn:microsoft.com/office/officeart/2005/8/layout/bList2#1"/>
    <dgm:cxn modelId="{753B94E8-2FDB-445F-BAA9-F171AB54149B}" type="presParOf" srcId="{02FED5B6-1B8E-4C00-89F0-04EC11402F8A}" destId="{D00A3654-5C01-4538-B46D-7752A357AC6B}" srcOrd="0" destOrd="0" presId="urn:microsoft.com/office/officeart/2005/8/layout/bList2#1"/>
    <dgm:cxn modelId="{A66F67DF-DE93-4C4B-B042-BA49034AD8A2}" type="presParOf" srcId="{02FED5B6-1B8E-4C00-89F0-04EC11402F8A}" destId="{92383B92-6E66-41E7-B081-C583220FCC68}" srcOrd="1" destOrd="0" presId="urn:microsoft.com/office/officeart/2005/8/layout/bList2#1"/>
    <dgm:cxn modelId="{C8D70A3E-4190-492E-83C3-9C9B38328007}" type="presParOf" srcId="{02FED5B6-1B8E-4C00-89F0-04EC11402F8A}" destId="{20F0BA46-CC28-4CD3-B375-0B0362BA39A3}" srcOrd="2" destOrd="0" presId="urn:microsoft.com/office/officeart/2005/8/layout/bList2#1"/>
    <dgm:cxn modelId="{3AED3A2A-9CDB-4D0D-87F4-C594C8491F8D}" type="presParOf" srcId="{02FED5B6-1B8E-4C00-89F0-04EC11402F8A}" destId="{CC45D3FB-8432-41D4-9731-D84665D22FE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29/05/2013</a:t>
            </a:fld>
            <a:endParaRPr lang="en-GB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el-G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30C5D9-B347-468F-9D46-36F0CADE075F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4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49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95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Based on 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Rasmussen: Dermatological findings after alleged torture, TORTURE, Volume 16, Number 2, 2006 (free full text available). 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6318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For an excellent overview see: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Rasmussen: Dermatological findings after alleged torture, TORTURE, Volume 16, Number 2, 2006 (free full text available). </a:t>
            </a:r>
            <a:endParaRPr lang="en-GB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i="1" dirty="0" smtClean="0"/>
              <a:t>CT (scan)</a:t>
            </a:r>
            <a:r>
              <a:rPr lang="en-GB" dirty="0" smtClean="0"/>
              <a:t> stands for Computed Tomography </a:t>
            </a:r>
            <a:r>
              <a:rPr lang="en-GB" i="1" dirty="0" smtClean="0"/>
              <a:t>scan</a:t>
            </a:r>
            <a:r>
              <a:rPr lang="en-GB" dirty="0" smtClean="0"/>
              <a:t>. It is also known as a </a:t>
            </a:r>
            <a:r>
              <a:rPr lang="en-GB" i="1" dirty="0" smtClean="0"/>
              <a:t>CAT</a:t>
            </a:r>
            <a:r>
              <a:rPr lang="en-GB" dirty="0" smtClean="0"/>
              <a:t> (Computer Axial Tomography) </a:t>
            </a:r>
            <a:r>
              <a:rPr lang="en-GB" i="1" dirty="0" smtClean="0"/>
              <a:t>scan and is commonly available. </a:t>
            </a:r>
            <a:br>
              <a:rPr lang="en-GB" i="1" dirty="0" smtClean="0"/>
            </a:br>
            <a:r>
              <a:rPr lang="en-GB" i="1" dirty="0" smtClean="0"/>
              <a:t>Magnetic resonance imaging</a:t>
            </a:r>
            <a:r>
              <a:rPr lang="en-GB" dirty="0" smtClean="0"/>
              <a:t> (</a:t>
            </a:r>
            <a:r>
              <a:rPr lang="en-GB" i="1" dirty="0" smtClean="0"/>
              <a:t>MRI</a:t>
            </a:r>
            <a:r>
              <a:rPr lang="en-GB" dirty="0" smtClean="0"/>
              <a:t>), nuclear </a:t>
            </a:r>
            <a:r>
              <a:rPr lang="en-GB" i="1" dirty="0" smtClean="0"/>
              <a:t>magnetic resonance imaging</a:t>
            </a:r>
            <a:r>
              <a:rPr lang="en-GB" dirty="0" smtClean="0"/>
              <a:t> (NMRI), or magnetic resonance tomography (MRT) is a more complex procedure that</a:t>
            </a:r>
            <a:r>
              <a:rPr lang="en-GB" baseline="0" dirty="0" smtClean="0"/>
              <a:t> is not always available. Especially in older MRI equipment, the patient has to tolerate a narrow, close and noisy space, which might require preparation or special consideration especially in torture survivors.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AT" dirty="0" smtClean="0"/>
              <a:t>For further anatomic details, refer to standard textbooks of anatomy</a:t>
            </a:r>
            <a:r>
              <a:rPr lang="de-AT" baseline="0" dirty="0" smtClean="0"/>
              <a:t> (see for example http://www.innerbody.com/anatomy)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11430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Oropharynx: </a:t>
            </a:r>
            <a:r>
              <a:rPr lang="en-GB" i="1" dirty="0" smtClean="0"/>
              <a:t>Oropharynx</a:t>
            </a:r>
            <a:r>
              <a:rPr lang="en-GB" dirty="0" smtClean="0"/>
              <a:t> (the oral part of the pharynx) reaches from the Uvula to the level of the hyoid bone. </a:t>
            </a:r>
          </a:p>
          <a:p>
            <a:r>
              <a:rPr lang="de-DE" dirty="0" smtClean="0"/>
              <a:t>Especially the examination of the mouth</a:t>
            </a:r>
            <a:r>
              <a:rPr lang="de-DE" baseline="0" dirty="0" smtClean="0"/>
              <a:t> and oral cavity can trigger traumatic memories of sexual or other abuse- perform with care !</a:t>
            </a:r>
          </a:p>
          <a:p>
            <a:r>
              <a:rPr lang="de-DE" baseline="0" dirty="0" smtClean="0"/>
              <a:t>Electricity is frequently used in the oral cavity because of high sensitivity of pain and as traces are less readily seen.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3449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DE" dirty="0" smtClean="0"/>
              <a:t>Source: </a:t>
            </a:r>
            <a:r>
              <a:rPr lang="en-US" b="1" dirty="0" smtClean="0">
                <a:hlinkClick r:id="rId3"/>
              </a:rPr>
              <a:t>CVICT (</a:t>
            </a:r>
            <a:r>
              <a:rPr lang="en-US" b="1" i="1" dirty="0" smtClean="0">
                <a:hlinkClick r:id="rId3"/>
              </a:rPr>
              <a:t>Centre</a:t>
            </a:r>
            <a:r>
              <a:rPr lang="en-US" b="1" dirty="0" smtClean="0">
                <a:hlinkClick r:id="rId3"/>
              </a:rPr>
              <a:t> for </a:t>
            </a:r>
            <a:r>
              <a:rPr lang="en-US" b="1" i="1" dirty="0" smtClean="0">
                <a:hlinkClick r:id="rId3"/>
              </a:rPr>
              <a:t>Victims</a:t>
            </a:r>
            <a:r>
              <a:rPr lang="en-US" b="1" dirty="0" smtClean="0">
                <a:hlinkClick r:id="rId3"/>
              </a:rPr>
              <a:t> of </a:t>
            </a:r>
            <a:r>
              <a:rPr lang="en-US" b="1" i="1" dirty="0" smtClean="0">
                <a:hlinkClick r:id="rId3"/>
              </a:rPr>
              <a:t>Torture Nepal</a:t>
            </a:r>
            <a:r>
              <a:rPr lang="en-US" b="1" dirty="0" smtClean="0">
                <a:hlinkClick r:id="rId3"/>
              </a:rPr>
              <a:t>)</a:t>
            </a:r>
            <a:endParaRPr lang="en-US" b="1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6236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Kidney damage after (acutely life threatening) damage</a:t>
            </a:r>
            <a:r>
              <a:rPr lang="de-DE" baseline="0" dirty="0" smtClean="0"/>
              <a:t> to muscle cells releasing myoglobine from blood cells (</a:t>
            </a:r>
            <a:r>
              <a:rPr lang="en-GB" dirty="0" err="1" smtClean="0">
                <a:effectLst/>
              </a:rPr>
              <a:t>Rhabdomyolysis</a:t>
            </a:r>
            <a:r>
              <a:rPr lang="en-GB" dirty="0" smtClean="0">
                <a:effectLst/>
              </a:rPr>
              <a:t>)</a:t>
            </a:r>
            <a:r>
              <a:rPr lang="en-GB" baseline="0" dirty="0" smtClean="0">
                <a:effectLst/>
              </a:rPr>
              <a:t> or through direct physical impact are common but frequently overlooked. Beatings in the kidney area are frequently used as they are extremely </a:t>
            </a:r>
            <a:r>
              <a:rPr lang="en-GB" baseline="0" dirty="0" err="1" smtClean="0">
                <a:effectLst/>
              </a:rPr>
              <a:t>painfull</a:t>
            </a:r>
            <a:r>
              <a:rPr lang="en-GB" baseline="0" dirty="0" smtClean="0">
                <a:effectLst/>
              </a:rPr>
              <a:t>.</a:t>
            </a:r>
            <a:br>
              <a:rPr lang="en-GB" baseline="0" dirty="0" smtClean="0">
                <a:effectLst/>
              </a:rPr>
            </a:br>
            <a:endParaRPr lang="en-GB" dirty="0" smtClean="0">
              <a:effectLst/>
            </a:endParaRPr>
          </a:p>
          <a:p>
            <a:r>
              <a:rPr lang="de-AT" dirty="0" smtClean="0">
                <a:effectLst/>
              </a:rPr>
              <a:t>See  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Malik GH. </a:t>
            </a:r>
            <a:r>
              <a:rPr lang="en-GB" dirty="0" err="1" smtClean="0">
                <a:effectLst/>
              </a:rPr>
              <a:t>Rhabdomyolysis</a:t>
            </a:r>
            <a:r>
              <a:rPr lang="en-GB" dirty="0" smtClean="0">
                <a:effectLst/>
              </a:rPr>
              <a:t> and myoglobin-induced acute renal failure. Saudi Journal of Kidney Diseases and Transplantation. 1998;9(3):273. </a:t>
            </a:r>
          </a:p>
          <a:p>
            <a:r>
              <a:rPr lang="en-GB" dirty="0" err="1" smtClean="0">
                <a:effectLst/>
              </a:rPr>
              <a:t>Lameire</a:t>
            </a:r>
            <a:r>
              <a:rPr lang="en-GB" dirty="0" smtClean="0">
                <a:effectLst/>
              </a:rPr>
              <a:t> N, </a:t>
            </a:r>
            <a:r>
              <a:rPr lang="en-GB" dirty="0" err="1" smtClean="0">
                <a:effectLst/>
              </a:rPr>
              <a:t>Vermeersch</a:t>
            </a:r>
            <a:r>
              <a:rPr lang="en-GB" dirty="0" smtClean="0">
                <a:effectLst/>
              </a:rPr>
              <a:t> E. </a:t>
            </a:r>
            <a:r>
              <a:rPr lang="en-GB" dirty="0" err="1" smtClean="0">
                <a:effectLst/>
              </a:rPr>
              <a:t>Nephrological</a:t>
            </a:r>
            <a:r>
              <a:rPr lang="en-GB" dirty="0" smtClean="0">
                <a:effectLst/>
              </a:rPr>
              <a:t> and moral aspects of physical torture. Nephrology Dialysis Transplantation. 1995;10(2):160–1. 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7482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393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79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76486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See also </a:t>
            </a:r>
            <a:br>
              <a:rPr lang="en-GB" dirty="0" smtClean="0"/>
            </a:br>
            <a:r>
              <a:rPr lang="en-GB" dirty="0" err="1" smtClean="0">
                <a:effectLst/>
              </a:rPr>
              <a:t>Mollica</a:t>
            </a:r>
            <a:r>
              <a:rPr lang="en-GB" dirty="0" smtClean="0">
                <a:effectLst/>
              </a:rPr>
              <a:t> RF, Henderson DC, Tor S. Psychiatric effects of traumatic brain injury events in Cambodian survivors of mass violence. BJP. 2002 Jan 10;181(4):339–47,</a:t>
            </a:r>
          </a:p>
          <a:p>
            <a:r>
              <a:rPr lang="en-GB" dirty="0" smtClean="0">
                <a:effectLst/>
              </a:rPr>
              <a:t>and http://concussion.buffalo.edu/management%20of%20concussion%20and%20post%20concussion%20syndrome.pdf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de-DE" sz="1200" b="1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i="1" dirty="0" smtClean="0"/>
              <a:t>Magnetic resonance imaging</a:t>
            </a:r>
            <a:r>
              <a:rPr lang="en-GB" dirty="0" smtClean="0"/>
              <a:t> (</a:t>
            </a:r>
            <a:r>
              <a:rPr lang="en-GB" i="1" dirty="0" smtClean="0"/>
              <a:t>MRI</a:t>
            </a:r>
            <a:r>
              <a:rPr lang="en-GB" dirty="0" smtClean="0"/>
              <a:t>), nuclear </a:t>
            </a:r>
            <a:r>
              <a:rPr lang="en-GB" i="1" dirty="0" smtClean="0"/>
              <a:t>magnetic resonance imaging</a:t>
            </a:r>
            <a:r>
              <a:rPr lang="en-GB" dirty="0" smtClean="0"/>
              <a:t> (NMRI), or magnetic resonance tomography (MRT) is a more complex procedure that</a:t>
            </a:r>
            <a:r>
              <a:rPr lang="en-GB" baseline="0" dirty="0" smtClean="0"/>
              <a:t> is not always available. Especially in older MRI equipment, the patient has to tolerate a narrow, close and noisy space, which might require preparation or special consideration especially in torture survivors.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6985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See also </a:t>
            </a:r>
            <a:br>
              <a:rPr lang="en-GB" dirty="0" smtClean="0"/>
            </a:br>
            <a:r>
              <a:rPr lang="en-GB" dirty="0" err="1" smtClean="0">
                <a:effectLst/>
              </a:rPr>
              <a:t>Mollica</a:t>
            </a:r>
            <a:r>
              <a:rPr lang="en-GB" dirty="0" smtClean="0">
                <a:effectLst/>
              </a:rPr>
              <a:t> RF, Henderson DC, Tor S. Psychiatric effects of traumatic brain injury events in Cambodian survivors of mass violence. BJP. 2002 Jan 10;181(4):339–47,</a:t>
            </a:r>
          </a:p>
          <a:p>
            <a:r>
              <a:rPr lang="en-GB" dirty="0" err="1" smtClean="0">
                <a:effectLst/>
              </a:rPr>
              <a:t>Boake</a:t>
            </a:r>
            <a:r>
              <a:rPr lang="en-GB" dirty="0" smtClean="0">
                <a:effectLst/>
              </a:rPr>
              <a:t> C, McCauley SR, Levin HS, </a:t>
            </a:r>
            <a:r>
              <a:rPr lang="en-GB" dirty="0" err="1" smtClean="0">
                <a:effectLst/>
              </a:rPr>
              <a:t>Pedroza</a:t>
            </a:r>
            <a:r>
              <a:rPr lang="en-GB" dirty="0" smtClean="0">
                <a:effectLst/>
              </a:rPr>
              <a:t> C, </a:t>
            </a:r>
            <a:r>
              <a:rPr lang="en-GB" dirty="0" err="1" smtClean="0">
                <a:effectLst/>
              </a:rPr>
              <a:t>Contant</a:t>
            </a:r>
            <a:r>
              <a:rPr lang="en-GB" dirty="0" smtClean="0">
                <a:effectLst/>
              </a:rPr>
              <a:t> CF, Song JX, et al. Diagnostic Criteria for </a:t>
            </a:r>
            <a:r>
              <a:rPr lang="en-GB" dirty="0" err="1" smtClean="0">
                <a:effectLst/>
              </a:rPr>
              <a:t>Postconcussional</a:t>
            </a:r>
            <a:r>
              <a:rPr lang="en-GB" dirty="0" smtClean="0">
                <a:effectLst/>
              </a:rPr>
              <a:t> Syndrome After Mild to Moderate Traumatic Brain Injury. J Neuropsychiatry </a:t>
            </a:r>
            <a:r>
              <a:rPr lang="en-GB" dirty="0" err="1" smtClean="0">
                <a:effectLst/>
              </a:rPr>
              <a:t>Clin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Neurosci</a:t>
            </a:r>
            <a:r>
              <a:rPr lang="en-GB" dirty="0" smtClean="0">
                <a:effectLst/>
              </a:rPr>
              <a:t>. 2005 Aug 1;17(3):350–6. 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and http://concussion.buffalo.edu/management%20of%20concussion%20and%20post%20concussion%20syndrome.pdf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de-DE" sz="1200" b="1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i="1" dirty="0" smtClean="0"/>
              <a:t>Magnetic resonance imaging</a:t>
            </a:r>
            <a:r>
              <a:rPr lang="en-GB" dirty="0" smtClean="0"/>
              <a:t> (</a:t>
            </a:r>
            <a:r>
              <a:rPr lang="en-GB" i="1" dirty="0" smtClean="0"/>
              <a:t>MRI</a:t>
            </a:r>
            <a:r>
              <a:rPr lang="en-GB" dirty="0" smtClean="0"/>
              <a:t>), nuclear </a:t>
            </a:r>
            <a:r>
              <a:rPr lang="en-GB" i="1" dirty="0" smtClean="0"/>
              <a:t>magnetic resonance imaging</a:t>
            </a:r>
            <a:r>
              <a:rPr lang="en-GB" dirty="0" smtClean="0"/>
              <a:t> (NMRI), or magnetic resonance tomography (MRT) is a more complex procedure that</a:t>
            </a:r>
            <a:r>
              <a:rPr lang="en-GB" baseline="0" dirty="0" smtClean="0"/>
              <a:t> is not always available. Especially in older MRI equipment, the patient has to tolerate a narrow, close and noisy space, which might require preparation or special consideration especially in torture survivors.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02997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247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009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49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716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68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7520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22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99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63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de-DE" dirty="0" smtClean="0"/>
              <a:t>Source: </a:t>
            </a:r>
            <a:r>
              <a:rPr lang="en-US" b="1" dirty="0" smtClean="0">
                <a:hlinkClick r:id="rId3"/>
              </a:rPr>
              <a:t>CVICT (</a:t>
            </a:r>
            <a:r>
              <a:rPr lang="en-US" b="1" i="1" dirty="0" smtClean="0">
                <a:hlinkClick r:id="rId3"/>
              </a:rPr>
              <a:t>Centre</a:t>
            </a:r>
            <a:r>
              <a:rPr lang="en-US" b="1" dirty="0" smtClean="0">
                <a:hlinkClick r:id="rId3"/>
              </a:rPr>
              <a:t> for </a:t>
            </a:r>
            <a:r>
              <a:rPr lang="en-US" b="1" i="1" dirty="0" smtClean="0">
                <a:hlinkClick r:id="rId3"/>
              </a:rPr>
              <a:t>Victims</a:t>
            </a:r>
            <a:r>
              <a:rPr lang="en-US" b="1" dirty="0" smtClean="0">
                <a:hlinkClick r:id="rId3"/>
              </a:rPr>
              <a:t> of </a:t>
            </a:r>
            <a:r>
              <a:rPr lang="en-US" b="1" i="1" dirty="0" smtClean="0">
                <a:hlinkClick r:id="rId3"/>
              </a:rPr>
              <a:t>Torture Nepal</a:t>
            </a:r>
            <a:r>
              <a:rPr lang="en-US" b="1" dirty="0" smtClean="0">
                <a:hlinkClick r:id="rId3"/>
              </a:rPr>
              <a:t>)</a:t>
            </a:r>
            <a:endParaRPr lang="en-US" b="1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4779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For an excellent overview see: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Rasmussen: Dermatological findings after alleged torture, TORTURE, Volume 16, Number 2, 2006 (free full text available). 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4995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>
              <a:spcBef>
                <a:spcPts val="600"/>
              </a:spcBef>
              <a:spcAft>
                <a:spcPts val="1200"/>
              </a:spcAft>
              <a:defRPr/>
            </a:lvl2pPr>
            <a:lvl3pPr>
              <a:spcBef>
                <a:spcPts val="600"/>
              </a:spcBef>
              <a:spcAft>
                <a:spcPts val="1200"/>
              </a:spcAft>
              <a:defRPr/>
            </a:lvl3pPr>
            <a:lvl4pPr>
              <a:spcBef>
                <a:spcPts val="600"/>
              </a:spcBef>
              <a:spcAft>
                <a:spcPts val="1200"/>
              </a:spcAft>
              <a:defRPr/>
            </a:lvl4pPr>
            <a:lvl5pPr>
              <a:spcBef>
                <a:spcPts val="6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7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8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331640" y="397656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331640" y="2276872"/>
            <a:ext cx="6480175" cy="3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376092"/>
                </a:solidFill>
                <a:latin typeface="Trebuchet MS" pitchFamily="34" charset="0"/>
              </a:rPr>
              <a:t>Pruebas </a:t>
            </a:r>
            <a:r>
              <a:rPr lang="es-ES_tradnl" sz="4000" b="1" dirty="0" smtClean="0">
                <a:solidFill>
                  <a:srgbClr val="376092"/>
                </a:solidFill>
                <a:latin typeface="Trebuchet MS" pitchFamily="34" charset="0"/>
              </a:rPr>
              <a:t>Físicas de Tortura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800" dirty="0" smtClean="0">
                <a:solidFill>
                  <a:srgbClr val="376092"/>
                </a:solidFill>
                <a:latin typeface="Trebuchet MS" pitchFamily="34" charset="0"/>
              </a:rPr>
              <a:t>Autor: Prof. Thomas </a:t>
            </a:r>
            <a:r>
              <a:rPr lang="es-ES_tradnl" sz="2800" dirty="0" err="1" smtClean="0">
                <a:solidFill>
                  <a:srgbClr val="376092"/>
                </a:solidFill>
                <a:latin typeface="Trebuchet MS" pitchFamily="34" charset="0"/>
              </a:rPr>
              <a:t>Wenzel</a:t>
            </a:r>
            <a:endParaRPr lang="es-ES_tradnl" sz="2800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800" dirty="0" smtClean="0">
                <a:solidFill>
                  <a:srgbClr val="376092"/>
                </a:solidFill>
                <a:latin typeface="Trebuchet MS" pitchFamily="34" charset="0"/>
              </a:rPr>
              <a:t>Universidad Médica de Viena, Austria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3554" y="5805440"/>
            <a:ext cx="2339752" cy="744308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810" y="6165701"/>
            <a:ext cx="1584176" cy="4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0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>
          <a:xfrm>
            <a:off x="468313" y="116631"/>
            <a:ext cx="8228012" cy="792089"/>
          </a:xfrm>
        </p:spPr>
        <p:txBody>
          <a:bodyPr/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4726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 sz="2800" b="1" dirty="0" smtClean="0"/>
              <a:t>Piel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Una documentación fotográfica “tan buena como posible” es un elemento clave en la documentación de las lesiones, más aún que trazas </a:t>
            </a:r>
            <a:r>
              <a:rPr lang="es-ES_tradnl" sz="2800" dirty="0"/>
              <a:t>como hematomas </a:t>
            </a:r>
            <a:r>
              <a:rPr lang="es-ES_tradnl" sz="2800" dirty="0" smtClean="0"/>
              <a:t>(lesión contusa con decoloraciones) desaparecen rápidamente.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800" dirty="0" smtClean="0"/>
              <a:t>Si un equipo apropiado hace falta, una simple fotografía o hasta un dibujo es mejor que no tener ninguna documentación.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Por esta razón un módulo especial de ARTIP se ocupa de estrategias que posibilitan lograr mejores fotografías.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ES_tradnl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8203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b="1" dirty="0" smtClean="0"/>
              <a:t>Piel</a:t>
            </a:r>
          </a:p>
          <a:p>
            <a:pPr marL="0" indent="0">
              <a:tabLst>
                <a:tab pos="531813" algn="l"/>
              </a:tabLst>
            </a:pPr>
            <a:r>
              <a:rPr lang="es-ES_tradnl" sz="2800" dirty="0" smtClean="0"/>
              <a:t>Cicatrices comunes provocadas por quemaduras – frecuentemente con cigarrillos – </a:t>
            </a:r>
            <a:r>
              <a:rPr lang="es-ES_tradnl" sz="2800" dirty="0" err="1" smtClean="0"/>
              <a:t>gplpes</a:t>
            </a:r>
            <a:r>
              <a:rPr lang="es-ES_tradnl" sz="2800" dirty="0" smtClean="0"/>
              <a:t> si la piel está lastimada y cortes con cuchillos, pedazos de vidrio o r instrumentos similares.</a:t>
            </a:r>
          </a:p>
          <a:p>
            <a:pPr marL="0" indent="0"/>
            <a:endParaRPr lang="es-ES_tradnl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s-ES_tradnl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1800" dirty="0" smtClean="0"/>
          </a:p>
          <a:p>
            <a:endParaRPr lang="es-ES_tradnl" sz="1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26013"/>
            <a:ext cx="2817492" cy="2334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2708" y="429309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Cicatriz circular antigua de tortura con cigarrillo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>
          <a:xfrm>
            <a:off x="446802" y="0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>
          <a:xfrm>
            <a:off x="446801" y="836712"/>
            <a:ext cx="8228013" cy="4999037"/>
          </a:xfrm>
        </p:spPr>
        <p:txBody>
          <a:bodyPr/>
          <a:lstStyle/>
          <a:p>
            <a:r>
              <a:rPr lang="es-ES_tradnl" sz="2800" b="1" dirty="0" smtClean="0"/>
              <a:t>Piel: </a:t>
            </a:r>
            <a:br>
              <a:rPr lang="es-ES_tradnl" sz="2800" b="1" dirty="0" smtClean="0"/>
            </a:br>
            <a:r>
              <a:rPr lang="es-ES_tradnl" sz="2800" b="1" dirty="0" smtClean="0"/>
              <a:t>Describa Ud.: </a:t>
            </a:r>
          </a:p>
          <a:p>
            <a:endParaRPr lang="es-ES_tradnl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80386" y="1700808"/>
            <a:ext cx="789442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600" dirty="0" smtClean="0">
                <a:solidFill>
                  <a:schemeClr val="tx1"/>
                </a:solidFill>
              </a:rPr>
              <a:t>1) Ubicación (utilice diagrama </a:t>
            </a:r>
            <a:r>
              <a:rPr lang="es-ES_tradnl" sz="2600" dirty="0">
                <a:solidFill>
                  <a:schemeClr val="tx1"/>
                </a:solidFill>
              </a:rPr>
              <a:t>de un </a:t>
            </a:r>
            <a:r>
              <a:rPr lang="es-ES_tradnl" sz="2600" dirty="0" smtClean="0">
                <a:solidFill>
                  <a:schemeClr val="tx1"/>
                </a:solidFill>
              </a:rPr>
              <a:t>cuerpo del PE) simétrica, asimétrica</a:t>
            </a:r>
          </a:p>
          <a:p>
            <a:r>
              <a:rPr lang="es-ES_tradnl" sz="2600" dirty="0" smtClean="0">
                <a:solidFill>
                  <a:schemeClr val="tx1"/>
                </a:solidFill>
              </a:rPr>
              <a:t>2) Forma: redonda, oval, linear, etc.</a:t>
            </a:r>
          </a:p>
          <a:p>
            <a:r>
              <a:rPr lang="es-ES_tradnl" sz="2600" dirty="0" smtClean="0">
                <a:solidFill>
                  <a:schemeClr val="tx1"/>
                </a:solidFill>
              </a:rPr>
              <a:t>3) Tamaño</a:t>
            </a:r>
            <a:r>
              <a:rPr lang="es-ES_tradnl" sz="2600" dirty="0">
                <a:solidFill>
                  <a:schemeClr val="tx1"/>
                </a:solidFill>
              </a:rPr>
              <a:t>: </a:t>
            </a:r>
            <a:r>
              <a:rPr lang="es-ES_tradnl" sz="2600" dirty="0" smtClean="0">
                <a:solidFill>
                  <a:schemeClr val="tx1"/>
                </a:solidFill>
              </a:rPr>
              <a:t>utilice una regla</a:t>
            </a:r>
          </a:p>
          <a:p>
            <a:r>
              <a:rPr lang="es-ES_tradnl" sz="2600" dirty="0" smtClean="0">
                <a:solidFill>
                  <a:schemeClr val="tx1"/>
                </a:solidFill>
              </a:rPr>
              <a:t>4) Color</a:t>
            </a:r>
          </a:p>
          <a:p>
            <a:pPr defTabSz="447675">
              <a:tabLst>
                <a:tab pos="361950" algn="l"/>
              </a:tabLst>
            </a:pPr>
            <a:r>
              <a:rPr lang="es-ES_tradnl" sz="2600" dirty="0" smtClean="0">
                <a:solidFill>
                  <a:schemeClr val="tx1"/>
                </a:solidFill>
              </a:rPr>
              <a:t>5) Superficie</a:t>
            </a:r>
            <a:r>
              <a:rPr lang="es-ES_tradnl" sz="2600" dirty="0">
                <a:solidFill>
                  <a:schemeClr val="tx1"/>
                </a:solidFill>
              </a:rPr>
              <a:t>: </a:t>
            </a:r>
            <a:r>
              <a:rPr lang="es-ES_tradnl" sz="2600" dirty="0" smtClean="0">
                <a:solidFill>
                  <a:schemeClr val="tx1"/>
                </a:solidFill>
              </a:rPr>
              <a:t>escamosa, con </a:t>
            </a:r>
            <a:r>
              <a:rPr lang="es-ES_tradnl" sz="2600" dirty="0">
                <a:solidFill>
                  <a:schemeClr val="tx1"/>
                </a:solidFill>
              </a:rPr>
              <a:t>costra o ulcerada, </a:t>
            </a:r>
            <a:r>
              <a:rPr lang="es-ES_tradnl" sz="2600" dirty="0" smtClean="0">
                <a:solidFill>
                  <a:schemeClr val="tx1"/>
                </a:solidFill>
              </a:rPr>
              <a:t>	protuberante</a:t>
            </a:r>
            <a:r>
              <a:rPr lang="es-ES_tradnl" sz="2600" dirty="0">
                <a:solidFill>
                  <a:schemeClr val="tx1"/>
                </a:solidFill>
              </a:rPr>
              <a:t>, </a:t>
            </a:r>
            <a:r>
              <a:rPr lang="es-ES_tradnl" sz="2600" dirty="0" smtClean="0">
                <a:solidFill>
                  <a:schemeClr val="tx1"/>
                </a:solidFill>
              </a:rPr>
              <a:t>necrótica</a:t>
            </a:r>
          </a:p>
          <a:p>
            <a:r>
              <a:rPr lang="es-ES_tradnl" sz="2600" dirty="0" smtClean="0">
                <a:solidFill>
                  <a:schemeClr val="tx1"/>
                </a:solidFill>
              </a:rPr>
              <a:t>6) Periferia </a:t>
            </a:r>
            <a:r>
              <a:rPr lang="es-ES_tradnl" sz="2600" dirty="0">
                <a:solidFill>
                  <a:schemeClr val="tx1"/>
                </a:solidFill>
              </a:rPr>
              <a:t>: </a:t>
            </a:r>
            <a:r>
              <a:rPr lang="es-ES_tradnl" sz="2600" dirty="0" smtClean="0">
                <a:solidFill>
                  <a:schemeClr val="tx1"/>
                </a:solidFill>
              </a:rPr>
              <a:t>regular o irregular, </a:t>
            </a:r>
            <a:r>
              <a:rPr lang="es-ES_tradnl" sz="2600" dirty="0">
                <a:solidFill>
                  <a:schemeClr val="tx1"/>
                </a:solidFill>
              </a:rPr>
              <a:t>zona en la </a:t>
            </a:r>
            <a:r>
              <a:rPr lang="es-ES_tradnl" sz="2600" dirty="0" smtClean="0">
                <a:solidFill>
                  <a:schemeClr val="tx1"/>
                </a:solidFill>
              </a:rPr>
              <a:t>periferia</a:t>
            </a:r>
          </a:p>
          <a:p>
            <a:r>
              <a:rPr lang="es-ES_tradnl" sz="2600" dirty="0" smtClean="0">
                <a:solidFill>
                  <a:schemeClr val="tx1"/>
                </a:solidFill>
              </a:rPr>
              <a:t>7) Delimitación: pronunciada</a:t>
            </a:r>
            <a:r>
              <a:rPr lang="es-ES_tradnl" sz="2600" dirty="0">
                <a:solidFill>
                  <a:schemeClr val="tx1"/>
                </a:solidFill>
              </a:rPr>
              <a:t>, </a:t>
            </a:r>
            <a:r>
              <a:rPr lang="es-ES_tradnl" sz="2600" dirty="0" smtClean="0">
                <a:solidFill>
                  <a:schemeClr val="tx1"/>
                </a:solidFill>
              </a:rPr>
              <a:t>relativamente indistinta</a:t>
            </a:r>
          </a:p>
          <a:p>
            <a:r>
              <a:rPr lang="es-ES_tradnl" sz="2600" dirty="0" smtClean="0">
                <a:solidFill>
                  <a:schemeClr val="tx1"/>
                </a:solidFill>
              </a:rPr>
              <a:t>8) Nivel </a:t>
            </a:r>
            <a:r>
              <a:rPr lang="es-ES_tradnl" sz="2600" dirty="0">
                <a:solidFill>
                  <a:schemeClr val="tx1"/>
                </a:solidFill>
              </a:rPr>
              <a:t>en relación con la piel circundante:</a:t>
            </a:r>
            <a:endParaRPr lang="es-ES_tradnl" sz="2600" dirty="0" smtClean="0">
              <a:solidFill>
                <a:schemeClr val="tx1"/>
              </a:solidFill>
            </a:endParaRPr>
          </a:p>
          <a:p>
            <a:pPr defTabSz="360363"/>
            <a:r>
              <a:rPr lang="es-ES_tradnl" sz="2600" dirty="0" smtClean="0">
                <a:solidFill>
                  <a:schemeClr val="tx1"/>
                </a:solidFill>
              </a:rPr>
              <a:t>	atrófico, hipertrófico, plano</a:t>
            </a:r>
            <a:endParaRPr lang="es-ES_tradn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>
          <a:xfrm>
            <a:off x="457200" y="1125538"/>
            <a:ext cx="8228013" cy="4664996"/>
          </a:xfrm>
        </p:spPr>
        <p:txBody>
          <a:bodyPr>
            <a:spAutoFit/>
          </a:bodyPr>
          <a:lstStyle/>
          <a:p>
            <a:pPr marL="0" indent="-457200"/>
            <a:r>
              <a:rPr lang="es-ES_tradnl" sz="2800" b="1" dirty="0" smtClean="0"/>
              <a:t>Piel</a:t>
            </a:r>
          </a:p>
          <a:p>
            <a:pPr marL="0" indent="-457200"/>
            <a:r>
              <a:rPr lang="es-ES_tradnl" sz="2800" dirty="0" smtClean="0"/>
              <a:t>“Falanga”, </a:t>
            </a:r>
            <a:r>
              <a:rPr lang="es-ES_tradnl" sz="2800" dirty="0"/>
              <a:t>(aplicación repetida de golpes en los </a:t>
            </a:r>
            <a:r>
              <a:rPr lang="es-ES_tradnl" sz="2800" dirty="0" smtClean="0"/>
              <a:t>pies) puede provocar contusiones en el arco del pie e hinchamiento del pie que se extiende del arco hasta el lado medial y el tobillo.</a:t>
            </a:r>
            <a:r>
              <a:rPr lang="es-ES_tradnl" sz="2000" dirty="0" smtClean="0"/>
              <a:t>1</a:t>
            </a:r>
            <a:r>
              <a:rPr lang="es-ES_tradnl" sz="2800" dirty="0" smtClean="0"/>
              <a:t>.</a:t>
            </a:r>
          </a:p>
          <a:p>
            <a:pPr marL="0" indent="-457200"/>
            <a:r>
              <a:rPr lang="es-ES_tradnl" sz="2800" dirty="0" smtClean="0"/>
              <a:t>Lesiones adicionales como cicatrices pueden resultar si se obliga a la víctima a caminar sobre piedras o vidrio quebrado después de la falanga. 				</a:t>
            </a:r>
          </a:p>
          <a:p>
            <a:pPr marL="0" indent="-457200" algn="r"/>
            <a:r>
              <a:rPr lang="es-ES_tradnl" sz="2800" dirty="0"/>
              <a:t>	</a:t>
            </a:r>
            <a:r>
              <a:rPr lang="es-ES_tradnl" sz="2400" dirty="0" smtClean="0"/>
              <a:t>véase también el módulo “Falanga”</a:t>
            </a:r>
            <a:endParaRPr lang="es-ES_tradnl" sz="2800" dirty="0" smtClean="0"/>
          </a:p>
        </p:txBody>
      </p:sp>
      <p:sp>
        <p:nvSpPr>
          <p:cNvPr id="3" name="Right Arrow 2"/>
          <p:cNvSpPr/>
          <p:nvPr/>
        </p:nvSpPr>
        <p:spPr bwMode="auto">
          <a:xfrm>
            <a:off x="3851920" y="5445224"/>
            <a:ext cx="216024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>
          <a:xfrm>
            <a:off x="466129" y="4337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>
          <a:xfrm>
            <a:off x="223651" y="714404"/>
            <a:ext cx="8712968" cy="5594916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/>
              <a:t>Cara </a:t>
            </a:r>
            <a:r>
              <a:rPr lang="es-ES_tradnl" b="1" dirty="0" err="1" smtClean="0"/>
              <a:t>I</a:t>
            </a:r>
            <a:r>
              <a:rPr lang="es-ES_tradnl" sz="1200" b="1" dirty="0" err="1" smtClean="0"/>
              <a:t>l</a:t>
            </a:r>
            <a:endParaRPr lang="es-ES_tradnl" sz="800" b="1" dirty="0"/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s-ES_tradnl" sz="800" b="1" dirty="0" smtClean="0"/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/>
              <a:t>Ojos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400" dirty="0" smtClean="0"/>
              <a:t>Utilice la remisión de un médico especialista, si es necesario.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400" dirty="0"/>
              <a:t>	</a:t>
            </a:r>
            <a:r>
              <a:rPr lang="es-ES_tradnl" sz="2400" dirty="0" smtClean="0"/>
              <a:t>La Tomografía computadorizada (TC), la imagen obtenida por resonancia magnética nuclear (IRM) y el ultrasonido de alta resolución (</a:t>
            </a:r>
            <a:r>
              <a:rPr lang="es-ES_tradnl" sz="2400" dirty="0" err="1" smtClean="0"/>
              <a:t>sonografía</a:t>
            </a:r>
            <a:r>
              <a:rPr lang="es-ES_tradnl" sz="2400" dirty="0" smtClean="0"/>
              <a:t>) pueden necesitarse.</a:t>
            </a:r>
            <a:endParaRPr lang="es-ES_tradnl" sz="800" dirty="0" smtClean="0"/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s-ES_tradnl" b="1" dirty="0" smtClean="0"/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/>
              <a:t>Orejas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352425" algn="l"/>
              </a:tabLst>
            </a:pPr>
            <a:r>
              <a:rPr lang="es-ES_tradnl" dirty="0" smtClean="0"/>
              <a:t>	</a:t>
            </a:r>
            <a:r>
              <a:rPr lang="es-ES_tradnl" sz="2400" dirty="0" smtClean="0"/>
              <a:t>Ejemplo</a:t>
            </a:r>
            <a:r>
              <a:rPr lang="es-ES_tradnl" sz="2400" dirty="0"/>
              <a:t>: un </a:t>
            </a:r>
            <a:r>
              <a:rPr lang="es-ES_tradnl" sz="2400" dirty="0" smtClean="0"/>
              <a:t>fuerte golpe </a:t>
            </a:r>
            <a:r>
              <a:rPr lang="es-ES_tradnl" sz="2400" dirty="0"/>
              <a:t>con la palma de la mano sobre </a:t>
            </a:r>
            <a:r>
              <a:rPr lang="es-ES_tradnl" sz="2400" dirty="0" smtClean="0"/>
              <a:t>una </a:t>
            </a:r>
            <a:r>
              <a:rPr lang="es-ES_tradnl" sz="2400" dirty="0"/>
              <a:t>oreja </a:t>
            </a:r>
            <a:r>
              <a:rPr lang="es-ES_tradnl" sz="2400" dirty="0" smtClean="0"/>
              <a:t>- forma de tortura llamada </a:t>
            </a:r>
            <a:r>
              <a:rPr lang="es-ES_tradnl" sz="2400" dirty="0"/>
              <a:t>en América </a:t>
            </a:r>
            <a:r>
              <a:rPr lang="es-ES_tradnl" sz="2400" dirty="0" smtClean="0"/>
              <a:t>Latina </a:t>
            </a:r>
            <a:r>
              <a:rPr lang="es-ES_tradnl" sz="2400" dirty="0"/>
              <a:t>"</a:t>
            </a:r>
            <a:r>
              <a:rPr lang="es-ES_tradnl" sz="2400" dirty="0" smtClean="0"/>
              <a:t>teléfono“ - conduce a una perforación </a:t>
            </a:r>
            <a:r>
              <a:rPr lang="es-ES_tradnl" sz="2400" dirty="0"/>
              <a:t>de la membrana timpánica. </a:t>
            </a:r>
            <a:r>
              <a:rPr lang="es-ES_tradnl" sz="2400" dirty="0" smtClean="0"/>
              <a:t>Exámenes de laboratorio, TC, IRM pueden detectar las lesiones.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352425" algn="l"/>
              </a:tabLst>
            </a:pPr>
            <a:endParaRPr lang="es-ES_tradnl" b="1" dirty="0" smtClean="0"/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352425" algn="l"/>
              </a:tabLst>
            </a:pPr>
            <a:r>
              <a:rPr lang="es-ES_tradnl" b="1" dirty="0" smtClean="0"/>
              <a:t>Nariz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400" dirty="0" smtClean="0"/>
              <a:t>Fracturas </a:t>
            </a:r>
            <a:r>
              <a:rPr lang="es-ES_tradnl" sz="2400" dirty="0"/>
              <a:t>nasales </a:t>
            </a:r>
            <a:r>
              <a:rPr lang="es-ES_tradnl" sz="2400" dirty="0" smtClean="0"/>
              <a:t>sencillas: Rayos-X. Fracturas más </a:t>
            </a:r>
            <a:r>
              <a:rPr lang="es-ES_tradnl" sz="2400" dirty="0" err="1" smtClean="0"/>
              <a:t>comlejas</a:t>
            </a:r>
            <a:r>
              <a:rPr lang="es-ES_tradnl" sz="2400" dirty="0" smtClean="0"/>
              <a:t>: TC</a:t>
            </a:r>
            <a:r>
              <a:rPr lang="es-ES_tradnl" sz="2400" dirty="0"/>
              <a:t>. Si hay </a:t>
            </a:r>
            <a:r>
              <a:rPr lang="es-ES_tradnl" sz="2400" dirty="0" err="1" smtClean="0"/>
              <a:t>rinorrea</a:t>
            </a:r>
            <a:r>
              <a:rPr lang="es-ES_tradnl" sz="2400" dirty="0" smtClean="0"/>
              <a:t>: TC o IRM.</a:t>
            </a:r>
          </a:p>
          <a:p>
            <a:pPr>
              <a:spcAft>
                <a:spcPts val="600"/>
              </a:spcAft>
            </a:pPr>
            <a:endParaRPr lang="es-ES_tradnl" sz="2000" dirty="0" smtClean="0"/>
          </a:p>
          <a:p>
            <a:pPr>
              <a:spcAft>
                <a:spcPts val="600"/>
              </a:spcAft>
            </a:pPr>
            <a:endParaRPr lang="es-ES_tradnl" dirty="0" smtClean="0"/>
          </a:p>
          <a:p>
            <a:pPr>
              <a:spcAft>
                <a:spcPts val="600"/>
              </a:spcAft>
            </a:pPr>
            <a:endParaRPr lang="es-ES_tradnl" dirty="0" smtClean="0"/>
          </a:p>
          <a:p>
            <a:pPr>
              <a:spcAft>
                <a:spcPts val="600"/>
              </a:spcAft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5042" name="Content Placeholder 4"/>
          <p:cNvSpPr>
            <a:spLocks noGrp="1"/>
          </p:cNvSpPr>
          <p:nvPr>
            <p:ph idx="1"/>
          </p:nvPr>
        </p:nvSpPr>
        <p:spPr>
          <a:xfrm>
            <a:off x="468313" y="1052736"/>
            <a:ext cx="8228013" cy="4999037"/>
          </a:xfrm>
        </p:spPr>
        <p:txBody>
          <a:bodyPr/>
          <a:lstStyle/>
          <a:p>
            <a:pPr marL="0"/>
            <a:r>
              <a:rPr lang="es-ES_tradnl" b="1" dirty="0" smtClean="0"/>
              <a:t>Ca</a:t>
            </a:r>
            <a:r>
              <a:rPr lang="es-ES_tradnl" dirty="0" smtClean="0"/>
              <a:t>ra II</a:t>
            </a:r>
          </a:p>
          <a:p>
            <a:pPr marL="0"/>
            <a:r>
              <a:rPr lang="es-ES_tradnl" b="1" dirty="0" smtClean="0"/>
              <a:t>Mandíbula</a:t>
            </a:r>
            <a:r>
              <a:rPr lang="es-ES_tradnl" b="1" dirty="0"/>
              <a:t>, </a:t>
            </a:r>
            <a:r>
              <a:rPr lang="es-ES_tradnl" b="1" dirty="0" err="1" smtClean="0"/>
              <a:t>orofaringe</a:t>
            </a:r>
            <a:r>
              <a:rPr lang="es-ES_tradnl" b="1" dirty="0" smtClean="0"/>
              <a:t> </a:t>
            </a:r>
            <a:r>
              <a:rPr lang="es-ES_tradnl" b="1" dirty="0"/>
              <a:t>y </a:t>
            </a:r>
            <a:r>
              <a:rPr lang="es-ES_tradnl" b="1" dirty="0" smtClean="0"/>
              <a:t>cuello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400" dirty="0"/>
              <a:t>Fracturas o luxaciones de la mandíbula, </a:t>
            </a:r>
            <a:r>
              <a:rPr lang="es-ES_tradnl" sz="2400" dirty="0" smtClean="0"/>
              <a:t>síndrome </a:t>
            </a:r>
            <a:r>
              <a:rPr lang="es-ES_tradnl" sz="2400" dirty="0"/>
              <a:t>de la articulación </a:t>
            </a:r>
            <a:r>
              <a:rPr lang="es-ES_tradnl" sz="2400" dirty="0" err="1"/>
              <a:t>temporomaxilar</a:t>
            </a:r>
            <a:r>
              <a:rPr lang="es-ES_tradnl" sz="2400" dirty="0"/>
              <a:t>. </a:t>
            </a:r>
            <a:r>
              <a:rPr lang="es-ES_tradnl" sz="2400" dirty="0" smtClean="0"/>
              <a:t>Crepitación </a:t>
            </a:r>
            <a:r>
              <a:rPr lang="es-ES_tradnl" sz="2400" dirty="0"/>
              <a:t>del </a:t>
            </a:r>
            <a:r>
              <a:rPr lang="es-ES_tradnl" sz="2400" dirty="0" smtClean="0"/>
              <a:t>hueso hioides </a:t>
            </a:r>
            <a:r>
              <a:rPr lang="es-ES_tradnl" sz="2400" dirty="0"/>
              <a:t>o del cartílago laríngeo. Trazas de c hoques </a:t>
            </a:r>
            <a:r>
              <a:rPr lang="es-ES_tradnl" sz="2400" dirty="0" smtClean="0"/>
              <a:t>eléctricos / quemaduras.</a:t>
            </a:r>
          </a:p>
          <a:p>
            <a:pPr marL="0"/>
            <a:r>
              <a:rPr lang="es-ES_tradnl" b="1" dirty="0" smtClean="0"/>
              <a:t>Cavidad </a:t>
            </a:r>
            <a:r>
              <a:rPr lang="es-ES_tradnl" b="1" dirty="0"/>
              <a:t>bucal y </a:t>
            </a:r>
            <a:r>
              <a:rPr lang="es-ES_tradnl" b="1" dirty="0" smtClean="0"/>
              <a:t>dientes</a:t>
            </a:r>
          </a:p>
          <a:p>
            <a:pPr marL="0"/>
            <a:r>
              <a:rPr lang="es-ES_tradnl" sz="2400" dirty="0" smtClean="0"/>
              <a:t>Estado general, fractura, extracción, pérdida de dientes. Posibilidad de lesiones causadas </a:t>
            </a:r>
            <a:r>
              <a:rPr lang="es-ES_tradnl" sz="2400" dirty="0"/>
              <a:t>por aplicación de </a:t>
            </a:r>
            <a:r>
              <a:rPr lang="es-ES_tradnl" sz="2400" dirty="0" smtClean="0"/>
              <a:t>corriente </a:t>
            </a:r>
            <a:r>
              <a:rPr lang="es-ES_tradnl" sz="2400" dirty="0"/>
              <a:t>eléctrica : </a:t>
            </a:r>
            <a:r>
              <a:rPr lang="es-ES_tradnl" sz="2400" dirty="0" smtClean="0"/>
              <a:t>quemaduras</a:t>
            </a:r>
            <a:r>
              <a:rPr lang="es-ES_tradnl" sz="2400" dirty="0"/>
              <a:t>, mordeduras de lengua, encías o labios</a:t>
            </a:r>
            <a:r>
              <a:rPr lang="es-ES_tradnl" sz="2400" dirty="0" smtClean="0"/>
              <a:t>. Rayos-X</a:t>
            </a:r>
            <a:r>
              <a:rPr lang="es-ES_tradnl" sz="2400" dirty="0"/>
              <a:t>, TC, RMI </a:t>
            </a:r>
            <a:r>
              <a:rPr lang="es-ES_tradnl" sz="2400" dirty="0" smtClean="0"/>
              <a:t>pueden ser necesarios</a:t>
            </a:r>
          </a:p>
          <a:p>
            <a:pPr marL="0"/>
            <a:endParaRPr lang="es-ES_tradnl" dirty="0" smtClean="0"/>
          </a:p>
          <a:p>
            <a:pPr marL="0"/>
            <a:endParaRPr lang="es-ES_tradnl" dirty="0" smtClean="0"/>
          </a:p>
          <a:p>
            <a:pPr marL="0"/>
            <a:endParaRPr lang="es-ES_tradnl" dirty="0" smtClean="0"/>
          </a:p>
          <a:p>
            <a:pPr marL="0"/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70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Sistema </a:t>
            </a:r>
            <a:r>
              <a:rPr lang="es-ES_tradnl" b="1" dirty="0" err="1" smtClean="0"/>
              <a:t>musculoesqueletal</a:t>
            </a:r>
            <a:endParaRPr lang="es-ES_tradnl" b="1" dirty="0" smtClean="0"/>
          </a:p>
          <a:p>
            <a:endParaRPr lang="es-ES_tradnl" sz="2000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48272" cy="36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067944" y="3284984"/>
            <a:ext cx="720080" cy="44149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20486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Documentación fotográfica</a:t>
            </a:r>
            <a:br>
              <a:rPr lang="es-ES_tradnl" dirty="0" smtClean="0">
                <a:solidFill>
                  <a:schemeClr val="tx1"/>
                </a:solidFill>
              </a:rPr>
            </a:br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Examen físico inclusive examen neurológico. </a:t>
            </a: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Rayos-X,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Ultrasonido (</a:t>
            </a:r>
            <a:r>
              <a:rPr lang="es-ES_tradnl" dirty="0" err="1" smtClean="0">
                <a:solidFill>
                  <a:schemeClr val="tx1"/>
                </a:solidFill>
              </a:rPr>
              <a:t>sonografía</a:t>
            </a:r>
            <a:r>
              <a:rPr lang="es-ES_tradnl" dirty="0" smtClean="0">
                <a:solidFill>
                  <a:schemeClr val="tx1"/>
                </a:solidFill>
              </a:rPr>
              <a:t>)</a:t>
            </a: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TC </a:t>
            </a:r>
            <a:r>
              <a:rPr lang="es-ES_tradnl" dirty="0">
                <a:solidFill>
                  <a:schemeClr val="tx1"/>
                </a:solidFill>
              </a:rPr>
              <a:t>/ RMI </a:t>
            </a:r>
            <a:r>
              <a:rPr lang="es-ES_tradnl" dirty="0" smtClean="0">
                <a:solidFill>
                  <a:schemeClr val="tx1"/>
                </a:solidFill>
              </a:rPr>
              <a:t> de articulaciones</a:t>
            </a:r>
            <a:br>
              <a:rPr lang="es-ES_tradnl" dirty="0" smtClean="0">
                <a:solidFill>
                  <a:schemeClr val="tx1"/>
                </a:solidFill>
              </a:rPr>
            </a:br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err="1" smtClean="0">
                <a:solidFill>
                  <a:schemeClr val="tx1"/>
                </a:solidFill>
              </a:rPr>
              <a:t>Scintigrafía</a:t>
            </a:r>
            <a:r>
              <a:rPr lang="es-ES_tradnl" dirty="0" smtClean="0">
                <a:solidFill>
                  <a:schemeClr val="tx1"/>
                </a:solidFill>
              </a:rPr>
              <a:t> ósea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7090" name="Content Placeholder 4"/>
          <p:cNvSpPr>
            <a:spLocks noGrp="1"/>
          </p:cNvSpPr>
          <p:nvPr>
            <p:ph idx="1"/>
          </p:nvPr>
        </p:nvSpPr>
        <p:spPr>
          <a:xfrm>
            <a:off x="457200" y="1125538"/>
            <a:ext cx="8507288" cy="4999037"/>
          </a:xfrm>
        </p:spPr>
        <p:txBody>
          <a:bodyPr/>
          <a:lstStyle/>
          <a:p>
            <a:pPr marL="0"/>
            <a:r>
              <a:rPr lang="es-ES_tradnl" sz="2800" b="1" dirty="0" smtClean="0"/>
              <a:t>Tórax y abdomen </a:t>
            </a:r>
          </a:p>
          <a:p>
            <a:pPr marL="0">
              <a:lnSpc>
                <a:spcPts val="2400"/>
              </a:lnSpc>
              <a:spcAft>
                <a:spcPts val="0"/>
              </a:spcAft>
            </a:pPr>
            <a:r>
              <a:rPr lang="es-ES_tradnl" sz="2000" dirty="0" smtClean="0"/>
              <a:t>Estado general, hematomas</a:t>
            </a:r>
            <a:r>
              <a:rPr lang="es-ES_tradnl" sz="2000" dirty="0"/>
              <a:t>, </a:t>
            </a:r>
            <a:r>
              <a:rPr lang="es-ES_tradnl" sz="2000" dirty="0" smtClean="0"/>
              <a:t>laceraciones, daños </a:t>
            </a:r>
            <a:r>
              <a:rPr lang="es-ES_tradnl" sz="2000" dirty="0"/>
              <a:t>de </a:t>
            </a:r>
            <a:r>
              <a:rPr lang="es-ES_tradnl" sz="2000" dirty="0" smtClean="0"/>
              <a:t>órganos internos (riñón !). Recurrir a Rayos-X, TC</a:t>
            </a:r>
            <a:r>
              <a:rPr lang="es-ES_tradnl" sz="2000" dirty="0"/>
              <a:t>, </a:t>
            </a:r>
            <a:r>
              <a:rPr lang="es-ES_tradnl" sz="2000" dirty="0" smtClean="0"/>
              <a:t>RMI, ultrasonografía</a:t>
            </a:r>
            <a:r>
              <a:rPr lang="es-ES_tradnl" sz="2000" dirty="0"/>
              <a:t>, </a:t>
            </a:r>
            <a:r>
              <a:rPr lang="es-ES_tradnl" sz="2000" dirty="0" err="1" smtClean="0"/>
              <a:t>escintigrafía</a:t>
            </a:r>
            <a:r>
              <a:rPr lang="es-ES_tradnl" sz="2000" dirty="0" smtClean="0"/>
              <a:t> para confirmar las lesiones.</a:t>
            </a:r>
          </a:p>
          <a:p>
            <a:pPr marL="0">
              <a:lnSpc>
                <a:spcPts val="2400"/>
              </a:lnSpc>
              <a:spcBef>
                <a:spcPts val="1200"/>
              </a:spcBef>
            </a:pPr>
            <a:r>
              <a:rPr lang="es-ES_tradnl" sz="2800" b="1" dirty="0"/>
              <a:t>S</a:t>
            </a:r>
            <a:r>
              <a:rPr lang="es-ES_tradnl" sz="2800" b="1" dirty="0" smtClean="0"/>
              <a:t>istema </a:t>
            </a:r>
            <a:r>
              <a:rPr lang="es-ES_tradnl" sz="2800" b="1" dirty="0" err="1" smtClean="0"/>
              <a:t>musculosesqueletal</a:t>
            </a:r>
            <a:endParaRPr lang="es-ES_tradnl" sz="2000" dirty="0" smtClean="0"/>
          </a:p>
          <a:p>
            <a: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000" dirty="0"/>
              <a:t>Dolores tanto al moverse como en estado inmóvil, distención. </a:t>
            </a:r>
            <a:endParaRPr lang="es-ES_tradnl" sz="2000" dirty="0" smtClean="0"/>
          </a:p>
          <a:p>
            <a: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000" dirty="0" smtClean="0"/>
              <a:t>Rayos-X</a:t>
            </a:r>
            <a:r>
              <a:rPr lang="es-ES_tradnl" sz="2000" dirty="0"/>
              <a:t>, </a:t>
            </a:r>
            <a:r>
              <a:rPr lang="es-ES_tradnl" sz="2000" dirty="0" smtClean="0"/>
              <a:t>TC</a:t>
            </a:r>
            <a:r>
              <a:rPr lang="es-ES_tradnl" sz="2000" dirty="0"/>
              <a:t>, </a:t>
            </a:r>
            <a:r>
              <a:rPr lang="es-ES_tradnl" sz="2000" dirty="0" smtClean="0"/>
              <a:t>RMI, </a:t>
            </a:r>
            <a:r>
              <a:rPr lang="es-ES_tradnl" sz="2000" dirty="0" err="1" smtClean="0"/>
              <a:t>escintigrafía</a:t>
            </a:r>
            <a:r>
              <a:rPr lang="es-ES_tradnl" sz="2000" dirty="0" smtClean="0"/>
              <a:t> pueden ser necesarios.</a:t>
            </a:r>
            <a:r>
              <a:rPr lang="es-ES_tradnl" sz="2000" dirty="0"/>
              <a:t> </a:t>
            </a:r>
            <a:r>
              <a:rPr lang="es-ES_tradnl" sz="2000" dirty="0" smtClean="0"/>
              <a:t>Con la RMI se detectan osteomielitis</a:t>
            </a:r>
            <a:r>
              <a:rPr lang="es-ES_tradnl" sz="2000" dirty="0"/>
              <a:t>, músculos </a:t>
            </a:r>
            <a:r>
              <a:rPr lang="es-ES_tradnl" sz="2000" dirty="0" err="1"/>
              <a:t>denervados</a:t>
            </a:r>
            <a:r>
              <a:rPr lang="es-ES_tradnl" sz="2000" dirty="0"/>
              <a:t> y el síndrome </a:t>
            </a:r>
            <a:r>
              <a:rPr lang="es-ES_tradnl" sz="2000" dirty="0" err="1"/>
              <a:t>compartimental</a:t>
            </a:r>
            <a:r>
              <a:rPr lang="es-ES_tradnl" sz="2000" dirty="0"/>
              <a:t> </a:t>
            </a:r>
            <a:r>
              <a:rPr lang="es-ES_tradnl" sz="2000" dirty="0" smtClean="0"/>
              <a:t>crónico.</a:t>
            </a:r>
            <a:r>
              <a:rPr lang="es-ES_tradnl" dirty="0" smtClean="0"/>
              <a:t> </a:t>
            </a:r>
            <a:endParaRPr lang="es-ES_tradnl" sz="2800" dirty="0" smtClean="0"/>
          </a:p>
          <a:p>
            <a:pPr marL="0"/>
            <a:r>
              <a:rPr lang="es-ES_tradnl" sz="2800" b="1" dirty="0" smtClean="0"/>
              <a:t>Sistema </a:t>
            </a:r>
            <a:r>
              <a:rPr lang="es-ES_tradnl" sz="2800" b="1" dirty="0"/>
              <a:t>genitourinario</a:t>
            </a:r>
          </a:p>
          <a:p>
            <a:pPr mar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000" dirty="0" smtClean="0"/>
              <a:t>Trauma </a:t>
            </a:r>
            <a:r>
              <a:rPr lang="es-ES_tradnl" sz="2000" dirty="0"/>
              <a:t>sexual. </a:t>
            </a:r>
            <a:r>
              <a:rPr lang="es-ES_tradnl" sz="2000" dirty="0" smtClean="0"/>
              <a:t>Con </a:t>
            </a:r>
            <a:r>
              <a:rPr lang="es-ES_tradnl" sz="2000" dirty="0"/>
              <a:t>la ultrasonografía y la </a:t>
            </a:r>
            <a:r>
              <a:rPr lang="es-ES_tradnl" sz="2000" dirty="0" err="1"/>
              <a:t>escintigrafía</a:t>
            </a:r>
            <a:r>
              <a:rPr lang="es-ES_tradnl" sz="2000" dirty="0"/>
              <a:t> </a:t>
            </a:r>
            <a:r>
              <a:rPr lang="es-ES_tradnl" sz="2000" dirty="0" smtClean="0"/>
              <a:t>dinámica. pueden evaluarse los traumatismos.</a:t>
            </a:r>
            <a:endParaRPr lang="es-ES_tradnl" sz="2000" dirty="0"/>
          </a:p>
          <a:p>
            <a:pPr marL="0"/>
            <a:endParaRPr lang="es-ES_tradnl" sz="2800" dirty="0" smtClean="0"/>
          </a:p>
          <a:p>
            <a:pPr marL="0"/>
            <a:endParaRPr lang="es-ES_tradnl" sz="2800" dirty="0" smtClean="0"/>
          </a:p>
          <a:p>
            <a:pPr marL="0"/>
            <a:endParaRPr lang="es-ES_tradnl" sz="2800" dirty="0" smtClean="0"/>
          </a:p>
          <a:p>
            <a:pPr marL="0"/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>
          <a:xfrm>
            <a:off x="457200" y="1125538"/>
            <a:ext cx="8228013" cy="5003550"/>
          </a:xfrm>
        </p:spPr>
        <p:txBody>
          <a:bodyPr>
            <a:spAutoFit/>
          </a:bodyPr>
          <a:lstStyle/>
          <a:p>
            <a:pPr marL="0" indent="0"/>
            <a:r>
              <a:rPr lang="es-ES_tradnl" b="1" dirty="0"/>
              <a:t>Sistema nervioso central y periférico</a:t>
            </a:r>
            <a:r>
              <a:rPr lang="es-ES_tradnl" dirty="0"/>
              <a:t> </a:t>
            </a:r>
          </a:p>
          <a:p>
            <a:pPr marL="0" indent="0" defTabSz="225425">
              <a:lnSpc>
                <a:spcPts val="3840"/>
              </a:lnSpc>
              <a:spcAft>
                <a:spcPts val="0"/>
              </a:spcAft>
            </a:pPr>
            <a:r>
              <a:rPr lang="es-ES_tradnl" b="1" dirty="0" smtClean="0"/>
              <a:t>Aspectos especiales:</a:t>
            </a:r>
          </a:p>
          <a:p>
            <a:pPr marL="0" indent="0" defTabSz="225425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dirty="0" smtClean="0"/>
              <a:t> 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sz="3000" dirty="0" err="1" smtClean="0"/>
              <a:t>plexopatía</a:t>
            </a:r>
            <a:r>
              <a:rPr lang="es-ES_tradnl" sz="3000" dirty="0" smtClean="0"/>
              <a:t> braquial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s-ES_tradnl" sz="2600" dirty="0" smtClean="0"/>
              <a:t>(más </a:t>
            </a:r>
            <a:r>
              <a:rPr lang="es-ES_tradnl" sz="2600" dirty="0"/>
              <a:t>fuerza en una mano que en otra, caída de la </a:t>
            </a:r>
            <a:r>
              <a:rPr lang="es-ES_tradnl" sz="2600" dirty="0" smtClean="0"/>
              <a:t>	muñeca</a:t>
            </a:r>
            <a:r>
              <a:rPr lang="es-ES_tradnl" sz="2600" dirty="0"/>
              <a:t>, debilidad del </a:t>
            </a:r>
            <a:r>
              <a:rPr lang="es-ES_tradnl" sz="2600" dirty="0" smtClean="0"/>
              <a:t>brazo)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sz="3000" dirty="0" smtClean="0"/>
              <a:t>Examine </a:t>
            </a:r>
            <a:r>
              <a:rPr lang="es-ES_tradnl" sz="3000" dirty="0"/>
              <a:t>si hay </a:t>
            </a:r>
            <a:r>
              <a:rPr lang="es-ES_tradnl" sz="3000" dirty="0" err="1" smtClean="0"/>
              <a:t>Radiculopatías</a:t>
            </a:r>
            <a:r>
              <a:rPr lang="es-ES_tradnl" sz="3000" dirty="0" smtClean="0"/>
              <a:t>.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endParaRPr lang="es-ES_tradnl" sz="3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s-ES_tradnl" sz="3000" dirty="0" smtClean="0"/>
              <a:t>Examen(es) mediante: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s-ES_tradnl" sz="3000" dirty="0" smtClean="0"/>
              <a:t>TC, R</a:t>
            </a:r>
            <a:r>
              <a:rPr lang="es-ES_tradnl" sz="3000" dirty="0"/>
              <a:t>M</a:t>
            </a:r>
            <a:r>
              <a:rPr lang="es-ES_tradnl" sz="3000" dirty="0" smtClean="0"/>
              <a:t>I</a:t>
            </a:r>
            <a:r>
              <a:rPr lang="es-ES_tradnl" sz="3000" dirty="0"/>
              <a:t>, EEG </a:t>
            </a:r>
            <a:r>
              <a:rPr lang="es-ES_tradnl" sz="3000" dirty="0" smtClean="0"/>
              <a:t>y </a:t>
            </a:r>
            <a:r>
              <a:rPr lang="es-ES_tradnl" sz="3000" dirty="0"/>
              <a:t>Velocidad de </a:t>
            </a:r>
            <a:r>
              <a:rPr lang="es-ES_tradnl" sz="3000" dirty="0" smtClean="0"/>
              <a:t>Conducción Nerviosa (VCN)</a:t>
            </a:r>
            <a:endParaRPr lang="es-ES_tradnl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>
          <a:xfrm>
            <a:off x="461364" y="0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>
          <a:xfrm>
            <a:off x="461364" y="908720"/>
            <a:ext cx="8228013" cy="5295938"/>
          </a:xfrm>
        </p:spPr>
        <p:txBody>
          <a:bodyPr>
            <a:spAutoFit/>
          </a:bodyPr>
          <a:lstStyle/>
          <a:p>
            <a:pPr marL="0" indent="0"/>
            <a:r>
              <a:rPr lang="es-ES_tradnl" sz="2800" b="1" dirty="0" smtClean="0"/>
              <a:t>Sistema nervioso central y periférico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Lesiones </a:t>
            </a:r>
            <a:r>
              <a:rPr lang="es-ES_tradnl" sz="2800" dirty="0"/>
              <a:t>cerebrales </a:t>
            </a:r>
            <a:r>
              <a:rPr lang="es-ES_tradnl" sz="2800" dirty="0" smtClean="0"/>
              <a:t>contusas (causadas por golpes o caídas) y hemorragias intracraneales son corrientes</a:t>
            </a:r>
            <a:r>
              <a:rPr lang="es-ES_tradnl" sz="2800" dirty="0"/>
              <a:t>. </a:t>
            </a:r>
            <a:r>
              <a:rPr lang="es-ES_tradnl" sz="2800" dirty="0" smtClean="0"/>
              <a:t>Frecuentemente constituyen problemas ignorados que por eso pueden cuestionar </a:t>
            </a:r>
            <a:r>
              <a:rPr lang="es-ES_tradnl" sz="2800" dirty="0"/>
              <a:t>las </a:t>
            </a:r>
            <a:r>
              <a:rPr lang="es-ES_tradnl" sz="2800" dirty="0" smtClean="0"/>
              <a:t>evaluaciones.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/>
              <a:t>Especialmente las hemorragias intracraneales amenazan la </a:t>
            </a:r>
            <a:r>
              <a:rPr lang="es-ES_tradnl" sz="2800" dirty="0" smtClean="0"/>
              <a:t>vida. Hay que reconocerlas y tratarlas inmediatamente. Pérdida de conocimiento, mareo y vómito pueden ser las primeras señales</a:t>
            </a:r>
            <a:r>
              <a:rPr lang="es-ES_tradnl" sz="2800" dirty="0"/>
              <a:t>. </a:t>
            </a:r>
            <a:r>
              <a:rPr lang="es-ES_tradnl" sz="2800" dirty="0" smtClean="0"/>
              <a:t>Rápidamente se deben tomar las medidas necesarias.</a:t>
            </a:r>
            <a:endParaRPr lang="es-ES_tradn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250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34305"/>
            <a:ext cx="8243246" cy="710067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dirty="0" smtClean="0"/>
              <a:t>A</a:t>
            </a:r>
            <a:r>
              <a:rPr lang="es-ES_tradnl" dirty="0"/>
              <a:t>. </a:t>
            </a:r>
            <a:r>
              <a:rPr lang="es-ES_tradnl" spc="-150" dirty="0"/>
              <a:t>Estructura </a:t>
            </a:r>
            <a:r>
              <a:rPr lang="es-ES_tradnl" spc="-150" dirty="0" smtClean="0"/>
              <a:t>de </a:t>
            </a:r>
            <a:r>
              <a:rPr lang="es-ES_tradnl" spc="-150" dirty="0"/>
              <a:t>la </a:t>
            </a:r>
            <a:r>
              <a:rPr lang="es-ES_tradnl" spc="-150" dirty="0" smtClean="0"/>
              <a:t>entrevista</a:t>
            </a:r>
            <a:endParaRPr lang="es-ES_tradnl" spc="-150" dirty="0"/>
          </a:p>
        </p:txBody>
      </p:sp>
      <p:sp>
        <p:nvSpPr>
          <p:cNvPr id="198658" name="Text Placeholder 2"/>
          <p:cNvSpPr>
            <a:spLocks noGrp="1"/>
          </p:cNvSpPr>
          <p:nvPr>
            <p:ph type="body" idx="1"/>
          </p:nvPr>
        </p:nvSpPr>
        <p:spPr>
          <a:xfrm>
            <a:off x="620796" y="3861048"/>
            <a:ext cx="7772400" cy="463846"/>
          </a:xfrm>
        </p:spPr>
        <p:txBody>
          <a:bodyPr>
            <a:spAutoFit/>
          </a:bodyPr>
          <a:lstStyle/>
          <a:p>
            <a:r>
              <a:rPr lang="es-ES_tradnl" sz="2400" dirty="0"/>
              <a:t>Pruebas </a:t>
            </a:r>
            <a:r>
              <a:rPr lang="es-ES_tradnl" sz="2400" dirty="0" smtClean="0"/>
              <a:t>físicas </a:t>
            </a:r>
            <a:r>
              <a:rPr lang="es-ES_tradnl" sz="2400" dirty="0"/>
              <a:t>de </a:t>
            </a:r>
            <a:r>
              <a:rPr lang="es-ES_tradnl" sz="2400" dirty="0" smtClean="0"/>
              <a:t>tortura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>
          <a:xfrm>
            <a:off x="457200" y="1125538"/>
            <a:ext cx="8228013" cy="4495719"/>
          </a:xfrm>
        </p:spPr>
        <p:txBody>
          <a:bodyPr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es-ES_tradnl" b="1" dirty="0" smtClean="0"/>
              <a:t>Sistema nervioso central y periférico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Traumatismos </a:t>
            </a:r>
            <a:r>
              <a:rPr lang="es-ES_tradnl" sz="2800" dirty="0"/>
              <a:t>craneales recurrentes – incluso si no </a:t>
            </a:r>
            <a:r>
              <a:rPr lang="es-ES_tradnl" sz="2800" dirty="0" smtClean="0"/>
              <a:t>son </a:t>
            </a:r>
            <a:r>
              <a:rPr lang="es-ES_tradnl" sz="2800" dirty="0"/>
              <a:t>de gran intensidad </a:t>
            </a:r>
            <a:r>
              <a:rPr lang="es-ES_tradnl" sz="2800" dirty="0" smtClean="0"/>
              <a:t>– pueden conducir a varios problemas crónicos y a largo plazo como trastornos del sueño, problemas de memoria e irritabilidad (</a:t>
            </a:r>
            <a:r>
              <a:rPr lang="es-ES_tradnl" sz="2800" dirty="0"/>
              <a:t>síndrome tras conmoción </a:t>
            </a:r>
            <a:r>
              <a:rPr lang="es-ES_tradnl" sz="2800" dirty="0" smtClean="0"/>
              <a:t>cerebral).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/>
              <a:t>Síntomas pueden </a:t>
            </a:r>
            <a:r>
              <a:rPr lang="es-ES_tradnl" sz="2800" dirty="0" smtClean="0"/>
              <a:t>solapar, pero también “imitar” el trastorno por estrés postraumático como la reacción psicológica más común a la tortura. </a:t>
            </a:r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1182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>
          <a:xfrm>
            <a:off x="971600" y="1268760"/>
            <a:ext cx="7427168" cy="4495719"/>
          </a:xfrm>
        </p:spPr>
        <p:txBody>
          <a:bodyPr wrap="square">
            <a:spAutoFit/>
          </a:bodyPr>
          <a:lstStyle/>
          <a:p>
            <a:pPr marL="0" indent="0"/>
            <a:r>
              <a:rPr lang="es-ES_tradnl" b="1" dirty="0"/>
              <a:t>Sistema nervioso central y periférico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El diagnóstico puede ser difícil, puede requerir exámenes neuropsicológicos y una forma especial </a:t>
            </a:r>
            <a:r>
              <a:rPr lang="es-ES_tradnl" sz="2800" dirty="0"/>
              <a:t>de </a:t>
            </a:r>
            <a:r>
              <a:rPr lang="es-ES_tradnl" sz="2800" dirty="0" smtClean="0"/>
              <a:t>la IRM o sea una toma de imágenes de lesiones “contusas” sin obvia hemorragia intracraneal </a:t>
            </a:r>
            <a:r>
              <a:rPr lang="es-ES_tradnl" sz="2800" dirty="0"/>
              <a:t>. </a:t>
            </a:r>
            <a:endParaRPr lang="es-ES_tradnl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Un hallazgo negativo en este procedimiento no puede </a:t>
            </a:r>
            <a:r>
              <a:rPr lang="es-ES_tradnl" sz="2800" dirty="0"/>
              <a:t>excluir un síndrome tras conmoción cerebral. </a:t>
            </a:r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val="39034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468313" y="7989"/>
            <a:ext cx="8228012" cy="828724"/>
          </a:xfrm>
        </p:spPr>
        <p:txBody>
          <a:bodyPr>
            <a:noAutofit/>
          </a:bodyPr>
          <a:lstStyle/>
          <a:p>
            <a:r>
              <a:rPr lang="es-ES_tradnl" sz="3100" dirty="0" smtClean="0"/>
              <a:t>D. Examen y evaluación tras modalidades específicas de tortura</a:t>
            </a:r>
          </a:p>
        </p:txBody>
      </p:sp>
      <p:sp>
        <p:nvSpPr>
          <p:cNvPr id="221186" name="Text Placeholder 2"/>
          <p:cNvSpPr>
            <a:spLocks noGrp="1"/>
          </p:cNvSpPr>
          <p:nvPr>
            <p:ph idx="1"/>
          </p:nvPr>
        </p:nvSpPr>
        <p:spPr>
          <a:xfrm>
            <a:off x="179512" y="1125538"/>
            <a:ext cx="8784976" cy="5047152"/>
          </a:xfrm>
        </p:spPr>
        <p:txBody>
          <a:bodyPr wrap="square">
            <a:spAutoFit/>
          </a:bodyPr>
          <a:lstStyle/>
          <a:p>
            <a:pPr marL="0"/>
            <a:r>
              <a:rPr lang="es-ES_tradnl" sz="2800" dirty="0" smtClean="0"/>
              <a:t>En el informe se suelen utilizar las siguientes calificaciones:</a:t>
            </a:r>
          </a:p>
          <a:p>
            <a:pPr marL="0">
              <a:lnSpc>
                <a:spcPts val="900"/>
              </a:lnSpc>
              <a:spcAft>
                <a:spcPts val="0"/>
              </a:spcAft>
            </a:pPr>
            <a:endParaRPr lang="es-ES_tradnl" dirty="0" smtClean="0"/>
          </a:p>
          <a:p>
            <a:pPr marL="0" defTabSz="436563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dirty="0"/>
              <a:t>No hay </a:t>
            </a:r>
            <a:r>
              <a:rPr lang="es-ES_tradnl" dirty="0" smtClean="0"/>
              <a:t>relación … </a:t>
            </a:r>
            <a:r>
              <a:rPr lang="es-ES_tradnl" sz="2000" dirty="0" smtClean="0"/>
              <a:t>(La </a:t>
            </a:r>
            <a:r>
              <a:rPr lang="es-ES_tradnl" sz="2000" dirty="0"/>
              <a:t>lesión no puede haber sido causada por el </a:t>
            </a:r>
            <a:r>
              <a:rPr lang="es-ES_tradnl" sz="2000" dirty="0" smtClean="0"/>
              <a:t>									 traumatismo </a:t>
            </a:r>
            <a:r>
              <a:rPr lang="es-ES_tradnl" sz="2000" dirty="0"/>
              <a:t>que </a:t>
            </a:r>
            <a:r>
              <a:rPr lang="es-ES_tradnl" sz="2000" dirty="0" smtClean="0"/>
              <a:t>se describe)</a:t>
            </a:r>
            <a:r>
              <a:rPr lang="es-ES_tradnl" dirty="0" smtClean="0"/>
              <a:t> </a:t>
            </a:r>
            <a:endParaRPr lang="es-ES_tradnl" dirty="0"/>
          </a:p>
          <a:p>
            <a:pPr marL="0">
              <a:spcBef>
                <a:spcPts val="0"/>
              </a:spcBef>
            </a:pPr>
            <a:r>
              <a:rPr lang="es-ES_tradnl" dirty="0"/>
              <a:t>Hay una relación probable: </a:t>
            </a:r>
            <a:r>
              <a:rPr lang="es-ES_tradnl" dirty="0" smtClean="0"/>
              <a:t>…</a:t>
            </a:r>
            <a:r>
              <a:rPr lang="es-ES_tradnl" sz="2000" dirty="0" smtClean="0"/>
              <a:t>(La </a:t>
            </a:r>
            <a:r>
              <a:rPr lang="es-ES_tradnl" sz="2000" dirty="0"/>
              <a:t>lesión puede haber sido </a:t>
            </a:r>
            <a:r>
              <a:rPr lang="es-ES_tradnl" sz="2000" dirty="0" smtClean="0"/>
              <a:t>causada 			por </a:t>
            </a:r>
            <a:r>
              <a:rPr lang="es-ES_tradnl" sz="2000" dirty="0"/>
              <a:t>el </a:t>
            </a:r>
            <a:r>
              <a:rPr lang="es-ES_tradnl" sz="2000" dirty="0" smtClean="0"/>
              <a:t>traumatismo o puede haber obedecido a muchas otras causas.)</a:t>
            </a:r>
            <a:endParaRPr lang="es-ES_tradnl" sz="2000" dirty="0"/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s-ES_tradnl" dirty="0"/>
              <a:t>Hay una firme relación </a:t>
            </a:r>
            <a:r>
              <a:rPr lang="es-ES_tradnl" dirty="0" smtClean="0"/>
              <a:t>… </a:t>
            </a:r>
            <a:r>
              <a:rPr lang="es-ES_tradnl" sz="2000" dirty="0"/>
              <a:t>(la lesión puede haber sido causada por el </a:t>
            </a:r>
            <a:r>
              <a:rPr lang="es-ES_tradnl" sz="2000" dirty="0" smtClean="0"/>
              <a:t>	  traumatismo que se </a:t>
            </a:r>
            <a:r>
              <a:rPr lang="es-ES_tradnl" sz="2000" dirty="0"/>
              <a:t>describe y son pocas las otras causas posibles)</a:t>
            </a:r>
            <a:endParaRPr lang="es-ES_tradnl" sz="2000" dirty="0" smtClean="0"/>
          </a:p>
          <a:p>
            <a:pPr marL="0" defTabSz="484188"/>
            <a:r>
              <a:rPr lang="es-ES_tradnl" dirty="0"/>
              <a:t>Es típica de </a:t>
            </a:r>
            <a:r>
              <a:rPr lang="es-ES_tradnl" dirty="0" smtClean="0"/>
              <a:t>…</a:t>
            </a:r>
            <a:r>
              <a:rPr lang="es-ES_tradnl" sz="2000" dirty="0"/>
              <a:t> (cuadro que normalmente se observa con este tipo </a:t>
            </a:r>
            <a:r>
              <a:rPr lang="es-ES_tradnl" sz="2000" dirty="0" smtClean="0"/>
              <a:t>de 						traumatismo</a:t>
            </a:r>
            <a:r>
              <a:rPr lang="es-ES_tradnl" sz="2000" dirty="0"/>
              <a:t>, aunque podría haber otras </a:t>
            </a:r>
            <a:r>
              <a:rPr lang="es-ES_tradnl" sz="2000" dirty="0" smtClean="0"/>
              <a:t>causas) </a:t>
            </a:r>
          </a:p>
          <a:p>
            <a:pPr marL="0" defTabSz="439738">
              <a:spcBef>
                <a:spcPts val="0"/>
              </a:spcBef>
              <a:spcAft>
                <a:spcPts val="0"/>
              </a:spcAft>
            </a:pPr>
            <a:r>
              <a:rPr lang="es-ES_tradnl" dirty="0"/>
              <a:t>Da un diagnóstico de </a:t>
            </a:r>
            <a:r>
              <a:rPr lang="es-ES_tradnl" dirty="0" smtClean="0"/>
              <a:t>.. </a:t>
            </a:r>
            <a:r>
              <a:rPr lang="es-ES_tradnl" sz="2000" dirty="0"/>
              <a:t>(el cuadro no puede haberse constituido de </a:t>
            </a:r>
            <a:r>
              <a:rPr lang="es-ES_tradnl" sz="2000" dirty="0" smtClean="0"/>
              <a:t>									un </a:t>
            </a:r>
            <a:r>
              <a:rPr lang="es-ES_tradnl" sz="2000" dirty="0"/>
              <a:t>modo </a:t>
            </a:r>
            <a:r>
              <a:rPr lang="es-ES_tradnl" sz="2000" dirty="0" smtClean="0"/>
              <a:t>distinto del </a:t>
            </a:r>
            <a:r>
              <a:rPr lang="es-ES_tradnl" sz="2000" dirty="0"/>
              <a:t>descrito</a:t>
            </a:r>
            <a:r>
              <a:rPr lang="es-ES_tradnl" sz="2000" dirty="0" smtClean="0"/>
              <a:t>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8012" cy="942677"/>
          </a:xfrm>
        </p:spPr>
        <p:txBody>
          <a:bodyPr/>
          <a:lstStyle/>
          <a:p>
            <a:r>
              <a:rPr lang="es-ES_tradnl" sz="3200" dirty="0" smtClean="0"/>
              <a:t>D. Examen y evaluación tras modalidades específicas de tortura</a:t>
            </a:r>
          </a:p>
        </p:txBody>
      </p:sp>
      <p:sp>
        <p:nvSpPr>
          <p:cNvPr id="221186" name="Text Placeholder 2"/>
          <p:cNvSpPr>
            <a:spLocks noGrp="1"/>
          </p:cNvSpPr>
          <p:nvPr>
            <p:ph idx="1"/>
          </p:nvPr>
        </p:nvSpPr>
        <p:spPr>
          <a:xfrm>
            <a:off x="395536" y="1862273"/>
            <a:ext cx="8228013" cy="3049169"/>
          </a:xfrm>
        </p:spPr>
        <p:txBody>
          <a:bodyPr>
            <a:spAutoFit/>
          </a:bodyPr>
          <a:lstStyle/>
          <a:p>
            <a:r>
              <a:rPr lang="es-ES_tradnl" b="1" dirty="0" smtClean="0"/>
              <a:t>Nota: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Las calificaciones o la fraseología requerida  pueden diferir de un país a otro según sus normas y su legislación. El Protocolo de Estambul ofrece ejemplos, pero no normas vinculantes.</a:t>
            </a:r>
          </a:p>
        </p:txBody>
      </p:sp>
      <p:sp>
        <p:nvSpPr>
          <p:cNvPr id="2" name="Horizontal Scroll 1"/>
          <p:cNvSpPr/>
          <p:nvPr/>
        </p:nvSpPr>
        <p:spPr bwMode="auto">
          <a:xfrm>
            <a:off x="7308304" y="5589240"/>
            <a:ext cx="792088" cy="432048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442700" y="232570"/>
            <a:ext cx="8228012" cy="1079399"/>
          </a:xfrm>
        </p:spPr>
        <p:txBody>
          <a:bodyPr>
            <a:spAutoFit/>
          </a:bodyPr>
          <a:lstStyle/>
          <a:p>
            <a:r>
              <a:rPr lang="es-ES_tradnl" sz="3200" dirty="0" smtClean="0"/>
              <a:t>D. Examen y evaluación tras modalidades específicas de tortura</a:t>
            </a:r>
          </a:p>
        </p:txBody>
      </p:sp>
      <p:sp>
        <p:nvSpPr>
          <p:cNvPr id="223234" name="Text Placeholder 2"/>
          <p:cNvSpPr>
            <a:spLocks noGrp="1"/>
          </p:cNvSpPr>
          <p:nvPr>
            <p:ph idx="1"/>
          </p:nvPr>
        </p:nvSpPr>
        <p:spPr>
          <a:xfrm>
            <a:off x="691714" y="1873281"/>
            <a:ext cx="8200766" cy="3700629"/>
          </a:xfrm>
        </p:spPr>
        <p:txBody>
          <a:bodyPr wrap="square">
            <a:spAutoFit/>
          </a:bodyPr>
          <a:lstStyle/>
          <a:p>
            <a:pPr marL="0"/>
            <a:r>
              <a:rPr lang="es-ES_tradnl" dirty="0" smtClean="0"/>
              <a:t>La concordancia global* sólo se expone en el informe – en el informe final – si las normas forenses del país afectado la consideran.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s-ES_tradnl" dirty="0" smtClean="0"/>
          </a:p>
          <a:p>
            <a:pPr marL="0" indent="0"/>
            <a:r>
              <a:rPr lang="es-ES_tradnl" sz="2400" dirty="0" smtClean="0"/>
              <a:t>*No la concordancia </a:t>
            </a:r>
            <a:r>
              <a:rPr lang="es-ES_tradnl" sz="2400" dirty="0"/>
              <a:t>entre una técnica </a:t>
            </a:r>
            <a:r>
              <a:rPr lang="es-ES_tradnl" sz="2400" dirty="0" smtClean="0"/>
              <a:t>determinada </a:t>
            </a:r>
            <a:r>
              <a:rPr lang="es-ES_tradnl" sz="2400" dirty="0"/>
              <a:t>de tortura o </a:t>
            </a:r>
            <a:r>
              <a:rPr lang="es-ES_tradnl" sz="2400" dirty="0" smtClean="0"/>
              <a:t>un trauma </a:t>
            </a:r>
            <a:r>
              <a:rPr lang="es-ES_tradnl" sz="2400" dirty="0"/>
              <a:t>y lesiones </a:t>
            </a:r>
            <a:r>
              <a:rPr lang="es-ES_tradnl" sz="2400" dirty="0" smtClean="0"/>
              <a:t>específicas.</a:t>
            </a:r>
          </a:p>
          <a:p>
            <a:pPr marL="0" lvl="0" defTabSz="268288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</a:pPr>
            <a:r>
              <a:rPr lang="es-ES_tradnl" sz="2000" dirty="0" smtClean="0"/>
              <a:t>	Para más detalles véase: </a:t>
            </a:r>
          </a:p>
          <a:p>
            <a:pPr marL="0" lvl="0" defTabSz="268288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</a:pPr>
            <a:r>
              <a:rPr lang="es-ES_tradnl" sz="2000" dirty="0" smtClean="0"/>
              <a:t>	a) módulos avanzados  b) Atlas de la Tortura  c) el PE </a:t>
            </a:r>
            <a:endParaRPr lang="es-ES_tradnl" sz="2400" dirty="0" smtClean="0"/>
          </a:p>
        </p:txBody>
      </p:sp>
      <p:sp>
        <p:nvSpPr>
          <p:cNvPr id="223235" name="Right Arrow 3"/>
          <p:cNvSpPr>
            <a:spLocks noChangeArrowheads="1"/>
          </p:cNvSpPr>
          <p:nvPr/>
        </p:nvSpPr>
        <p:spPr bwMode="auto">
          <a:xfrm>
            <a:off x="899592" y="5013176"/>
            <a:ext cx="2159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dirty="0"/>
          </a:p>
        </p:txBody>
      </p:sp>
      <p:sp>
        <p:nvSpPr>
          <p:cNvPr id="6" name="Horizontal Scroll 5"/>
          <p:cNvSpPr/>
          <p:nvPr/>
        </p:nvSpPr>
        <p:spPr bwMode="auto">
          <a:xfrm>
            <a:off x="7308304" y="5589240"/>
            <a:ext cx="792088" cy="432048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8910"/>
            <a:ext cx="7091065" cy="1362075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/>
              <a:t>E</a:t>
            </a:r>
            <a:r>
              <a:rPr lang="es-ES_tradnl" dirty="0"/>
              <a:t>. Pruebas de diagnóstico especializadas</a:t>
            </a:r>
          </a:p>
        </p:txBody>
      </p:sp>
      <p:sp>
        <p:nvSpPr>
          <p:cNvPr id="225282" name="Text Placeholder 2"/>
          <p:cNvSpPr>
            <a:spLocks noGrp="1"/>
          </p:cNvSpPr>
          <p:nvPr>
            <p:ph type="body" idx="1"/>
          </p:nvPr>
        </p:nvSpPr>
        <p:spPr>
          <a:xfrm>
            <a:off x="1051022" y="4005064"/>
            <a:ext cx="7772400" cy="463846"/>
          </a:xfrm>
        </p:spPr>
        <p:txBody>
          <a:bodyPr>
            <a:spAutoFit/>
          </a:bodyPr>
          <a:lstStyle/>
          <a:p>
            <a:r>
              <a:rPr lang="es-ES_tradnl" sz="2400" dirty="0"/>
              <a:t>Pruebas físicas de tortura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>
          <a:xfrm>
            <a:off x="527232" y="236450"/>
            <a:ext cx="8352284" cy="648512"/>
          </a:xfrm>
        </p:spPr>
        <p:txBody>
          <a:bodyPr wrap="square">
            <a:spAutoFit/>
          </a:bodyPr>
          <a:lstStyle/>
          <a:p>
            <a:pPr algn="l"/>
            <a:r>
              <a:rPr lang="es-ES_tradnl" sz="3600" dirty="0" smtClean="0"/>
              <a:t>E. </a:t>
            </a:r>
            <a:r>
              <a:rPr lang="es-ES_tradnl" sz="3600" spc="-150" dirty="0" smtClean="0"/>
              <a:t>Pruebas de diagnóstico especializadas</a:t>
            </a:r>
          </a:p>
        </p:txBody>
      </p:sp>
      <p:sp>
        <p:nvSpPr>
          <p:cNvPr id="227330" name="Text Placeholder 2"/>
          <p:cNvSpPr>
            <a:spLocks noGrp="1"/>
          </p:cNvSpPr>
          <p:nvPr>
            <p:ph idx="1"/>
          </p:nvPr>
        </p:nvSpPr>
        <p:spPr>
          <a:xfrm>
            <a:off x="494059" y="1184342"/>
            <a:ext cx="8182397" cy="3326168"/>
          </a:xfrm>
        </p:spPr>
        <p:txBody>
          <a:bodyPr wrap="square">
            <a:spAutoFit/>
          </a:bodyPr>
          <a:lstStyle/>
          <a:p>
            <a:pPr marL="444500" indent="-444500" defTabSz="179388">
              <a:buFont typeface="Arial" pitchFamily="34" charset="0"/>
              <a:buChar char="•"/>
            </a:pPr>
            <a:r>
              <a:rPr lang="es-ES_tradnl" sz="2000" dirty="0" smtClean="0"/>
              <a:t>Puede ser que se necesiten exámenes basados en la situación dada (disponibilidad, heridas probables, objetivo y empleo de los resultados</a:t>
            </a:r>
            <a:r>
              <a:rPr lang="es-ES_tradnl" sz="2000" dirty="0"/>
              <a:t>, procedimientos judiciales, </a:t>
            </a:r>
            <a:r>
              <a:rPr lang="es-ES_tradnl" sz="2000" dirty="0" smtClean="0"/>
              <a:t>consideración de diagnósticos, terapia). 			</a:t>
            </a:r>
            <a:r>
              <a:rPr lang="es-ES_tradnl" sz="2000" dirty="0"/>
              <a:t>	 Se deben equilibrar las necesidades con el estrés que éstas provocan en el cliente y con los efectos </a:t>
            </a:r>
            <a:r>
              <a:rPr lang="es-ES_tradnl" sz="2000" dirty="0" smtClean="0"/>
              <a:t>segundarios.</a:t>
            </a:r>
            <a:endParaRPr lang="es-ES_tradnl" sz="2000" dirty="0"/>
          </a:p>
          <a:p>
            <a:pPr marL="444500" indent="-444500" defTabSz="179388">
              <a:buFont typeface="Arial" pitchFamily="34" charset="0"/>
              <a:buChar char="•"/>
            </a:pPr>
            <a:r>
              <a:rPr lang="es-ES_tradnl" sz="2000" dirty="0" smtClean="0"/>
              <a:t>Si </a:t>
            </a:r>
            <a:r>
              <a:rPr lang="es-ES_tradnl" sz="2000" dirty="0"/>
              <a:t>los exámenes indicados no han podido efectuarse por falta de los medios necesarios para ello, estos exámenes deben ser recomendados en el informe.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es-ES_tradnl" sz="2000" dirty="0" smtClean="0"/>
              <a:t>Un hallazgo negativo no excluye necesariamente la tortura.</a:t>
            </a:r>
          </a:p>
        </p:txBody>
      </p:sp>
      <p:sp>
        <p:nvSpPr>
          <p:cNvPr id="227331" name="TextBox 3"/>
          <p:cNvSpPr txBox="1">
            <a:spLocks noChangeArrowheads="1"/>
          </p:cNvSpPr>
          <p:nvPr/>
        </p:nvSpPr>
        <p:spPr bwMode="auto">
          <a:xfrm>
            <a:off x="3042649" y="5373216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000" dirty="0"/>
              <a:t>Véase:  </a:t>
            </a:r>
            <a:r>
              <a:rPr lang="es-ES_tradnl" sz="2000" i="1" dirty="0"/>
              <a:t>Anexo</a:t>
            </a:r>
            <a:r>
              <a:rPr lang="es-ES_tradnl" sz="2000" dirty="0"/>
              <a:t> del PE y el </a:t>
            </a:r>
            <a:r>
              <a:rPr lang="es-ES_tradnl" sz="2000" dirty="0" smtClean="0"/>
              <a:t>módulo </a:t>
            </a:r>
            <a:r>
              <a:rPr lang="es-ES_tradnl" sz="2000" i="1" dirty="0"/>
              <a:t>dificultades/peligros</a:t>
            </a:r>
            <a:r>
              <a:rPr lang="es-ES_tradnl" sz="2000" dirty="0"/>
              <a:t> </a:t>
            </a:r>
          </a:p>
        </p:txBody>
      </p:sp>
      <p:sp>
        <p:nvSpPr>
          <p:cNvPr id="227332" name="Right Arrow 4"/>
          <p:cNvSpPr>
            <a:spLocks noChangeArrowheads="1"/>
          </p:cNvSpPr>
          <p:nvPr/>
        </p:nvSpPr>
        <p:spPr bwMode="auto">
          <a:xfrm>
            <a:off x="2699792" y="5473258"/>
            <a:ext cx="215900" cy="200025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>
          <a:xfrm>
            <a:off x="468313" y="192654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A. Estructura de la entrevista</a:t>
            </a:r>
          </a:p>
        </p:txBody>
      </p:sp>
      <p:sp>
        <p:nvSpPr>
          <p:cNvPr id="200706" name="Content Placeholder 2"/>
          <p:cNvSpPr>
            <a:spLocks noGrp="1"/>
          </p:cNvSpPr>
          <p:nvPr>
            <p:ph idx="1"/>
          </p:nvPr>
        </p:nvSpPr>
        <p:spPr>
          <a:xfrm>
            <a:off x="508694" y="902721"/>
            <a:ext cx="8311777" cy="5172827"/>
          </a:xfrm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</a:pPr>
            <a:r>
              <a:rPr lang="es-ES_tradnl" sz="2800" dirty="0" smtClean="0"/>
              <a:t>Estrategia general: </a:t>
            </a:r>
          </a:p>
          <a:p>
            <a:pPr mar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/>
              <a:t>E</a:t>
            </a:r>
            <a:r>
              <a:rPr lang="es-ES_tradnl" sz="2800" dirty="0" smtClean="0"/>
              <a:t>ntrevista objetiva, no (de nuevo) traumatizante, respetuosa. </a:t>
            </a:r>
          </a:p>
          <a:p>
            <a:pPr mar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 smtClean="0"/>
              <a:t>Obtener un </a:t>
            </a:r>
            <a:r>
              <a:rPr lang="es-ES_tradnl" sz="2800" dirty="0"/>
              <a:t>consentimiento </a:t>
            </a:r>
            <a:r>
              <a:rPr lang="es-ES_tradnl" sz="2800" dirty="0" smtClean="0"/>
              <a:t>informado. </a:t>
            </a:r>
          </a:p>
          <a:p>
            <a:pPr mar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 smtClean="0"/>
              <a:t>Resolver las </a:t>
            </a:r>
            <a:r>
              <a:rPr lang="es-ES_tradnl" sz="2800" dirty="0"/>
              <a:t>cuestiones de confidencialidad.</a:t>
            </a:r>
          </a:p>
          <a:p>
            <a:pPr mar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 smtClean="0"/>
              <a:t>  </a:t>
            </a:r>
          </a:p>
          <a:p>
            <a:pPr marL="0">
              <a:lnSpc>
                <a:spcPts val="2700"/>
              </a:lnSpc>
              <a:tabLst>
                <a:tab pos="177800" algn="l"/>
              </a:tabLst>
            </a:pPr>
            <a:r>
              <a:rPr lang="es-ES_tradnl" sz="2800" dirty="0" smtClean="0"/>
              <a:t>Aporte Ud.:</a:t>
            </a:r>
            <a:br>
              <a:rPr lang="es-ES_tradnl" sz="2800" dirty="0" smtClean="0"/>
            </a:br>
            <a:r>
              <a:rPr lang="es-ES_tradnl" sz="2800" dirty="0" smtClean="0"/>
              <a:t>- informaciones claras</a:t>
            </a:r>
            <a:br>
              <a:rPr lang="es-ES_tradnl" sz="2800" dirty="0" smtClean="0"/>
            </a:br>
            <a:r>
              <a:rPr lang="es-ES_tradnl" sz="2800" dirty="0" smtClean="0"/>
              <a:t>- bastante tiempo, especialmente si el cliente está 	angustiado</a:t>
            </a:r>
            <a:br>
              <a:rPr lang="es-ES_tradnl" sz="2800" dirty="0" smtClean="0"/>
            </a:br>
            <a:r>
              <a:rPr lang="es-ES_tradnl" sz="2800" dirty="0" smtClean="0"/>
              <a:t>- pausas si se solicitan o si son necesarias</a:t>
            </a:r>
          </a:p>
          <a:p>
            <a:pPr marL="0"/>
            <a:r>
              <a:rPr lang="es-ES_tradnl" sz="2800" i="1" dirty="0" smtClean="0"/>
              <a:t>(</a:t>
            </a:r>
            <a:r>
              <a:rPr lang="es-ES_tradnl" sz="2400" dirty="0" smtClean="0"/>
              <a:t>véase también los dos capítulos</a:t>
            </a:r>
            <a:r>
              <a:rPr lang="es-ES_tradnl" sz="2400" i="1" dirty="0" smtClean="0"/>
              <a:t> “Entrevista general” </a:t>
            </a:r>
            <a:r>
              <a:rPr lang="es-ES_tradnl" sz="2400" dirty="0"/>
              <a:t>e</a:t>
            </a:r>
            <a:r>
              <a:rPr lang="es-ES_tradnl" sz="2400" dirty="0" smtClean="0"/>
              <a:t> </a:t>
            </a:r>
            <a:r>
              <a:rPr lang="es-ES_tradnl" sz="2400" i="1" dirty="0" smtClean="0"/>
              <a:t>“Indicios psicológicos” </a:t>
            </a:r>
            <a:r>
              <a:rPr lang="es-ES_tradnl" sz="2400" dirty="0" smtClean="0"/>
              <a:t>así como “</a:t>
            </a:r>
            <a:r>
              <a:rPr lang="es-ES_tradnl" sz="2400" i="1" dirty="0" smtClean="0"/>
              <a:t>La componente estrés en la entrevista”!)</a:t>
            </a:r>
            <a:endParaRPr lang="es-ES_tradnl" sz="2800" i="1" dirty="0" smtClean="0"/>
          </a:p>
        </p:txBody>
      </p:sp>
      <p:sp>
        <p:nvSpPr>
          <p:cNvPr id="200707" name="Right Arrow 3"/>
          <p:cNvSpPr>
            <a:spLocks noChangeArrowheads="1"/>
          </p:cNvSpPr>
          <p:nvPr/>
        </p:nvSpPr>
        <p:spPr bwMode="auto">
          <a:xfrm>
            <a:off x="252413" y="5229200"/>
            <a:ext cx="215900" cy="733663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1006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 smtClean="0"/>
              <a:t>B. historia medica</a:t>
            </a:r>
            <a:endParaRPr lang="es-ES_tradnl" dirty="0"/>
          </a:p>
        </p:txBody>
      </p:sp>
      <p:sp>
        <p:nvSpPr>
          <p:cNvPr id="20275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43054"/>
            <a:ext cx="7772400" cy="463846"/>
          </a:xfrm>
        </p:spPr>
        <p:txBody>
          <a:bodyPr>
            <a:spAutoFit/>
          </a:bodyPr>
          <a:lstStyle/>
          <a:p>
            <a:r>
              <a:rPr lang="es-ES_tradnl" sz="2400" dirty="0"/>
              <a:t>Pruebas físicas de tortura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8012" cy="798661"/>
          </a:xfrm>
        </p:spPr>
        <p:txBody>
          <a:bodyPr/>
          <a:lstStyle/>
          <a:p>
            <a:r>
              <a:rPr lang="es-ES_tradnl" dirty="0" smtClean="0"/>
              <a:t>B. Historia Médica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065044"/>
              </p:ext>
            </p:extLst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1006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 smtClean="0"/>
              <a:t>C. el examen </a:t>
            </a:r>
            <a:r>
              <a:rPr lang="es-ES_tradnl" dirty="0" err="1" smtClean="0"/>
              <a:t>fisico</a:t>
            </a:r>
            <a:endParaRPr lang="es-ES_tradnl" dirty="0"/>
          </a:p>
        </p:txBody>
      </p:sp>
      <p:sp>
        <p:nvSpPr>
          <p:cNvPr id="20685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43054"/>
            <a:ext cx="7772400" cy="463846"/>
          </a:xfrm>
        </p:spPr>
        <p:txBody>
          <a:bodyPr>
            <a:spAutoFit/>
          </a:bodyPr>
          <a:lstStyle/>
          <a:p>
            <a:r>
              <a:rPr lang="es-ES_tradnl" sz="2400" dirty="0"/>
              <a:t>Pruebas físicas de tortura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3"/>
          <p:cNvSpPr>
            <a:spLocks noGrp="1"/>
          </p:cNvSpPr>
          <p:nvPr>
            <p:ph type="title"/>
          </p:nvPr>
        </p:nvSpPr>
        <p:spPr>
          <a:xfrm>
            <a:off x="396305" y="264662"/>
            <a:ext cx="8228012" cy="710067"/>
          </a:xfrm>
        </p:spPr>
        <p:txBody>
          <a:bodyPr>
            <a:spAutoFit/>
          </a:bodyPr>
          <a:lstStyle/>
          <a:p>
            <a:r>
              <a:rPr lang="es-ES_tradnl" dirty="0" smtClean="0"/>
              <a:t>C. El examen físico</a:t>
            </a:r>
          </a:p>
        </p:txBody>
      </p:sp>
      <p:sp>
        <p:nvSpPr>
          <p:cNvPr id="208898" name="Content Placeholder 4"/>
          <p:cNvSpPr>
            <a:spLocks noGrp="1"/>
          </p:cNvSpPr>
          <p:nvPr>
            <p:ph idx="1"/>
          </p:nvPr>
        </p:nvSpPr>
        <p:spPr>
          <a:xfrm>
            <a:off x="385192" y="1197546"/>
            <a:ext cx="8228013" cy="4588052"/>
          </a:xfrm>
        </p:spPr>
        <p:txBody>
          <a:bodyPr>
            <a:spAutoFit/>
          </a:bodyPr>
          <a:lstStyle/>
          <a:p>
            <a:pPr marL="1143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s-ES_tradnl" sz="2800" dirty="0" smtClean="0"/>
              <a:t>Este se efectúa habitualmente </a:t>
            </a:r>
            <a:r>
              <a:rPr lang="es-ES_tradnl" sz="2800" dirty="0"/>
              <a:t>tras </a:t>
            </a:r>
            <a:r>
              <a:rPr lang="es-ES_tradnl" sz="2800" dirty="0" smtClean="0"/>
              <a:t>haber conocido la historia médica.</a:t>
            </a:r>
          </a:p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sz="2800" dirty="0" smtClean="0"/>
              <a:t>Consulte capítulos anteriores para preparar el marco del examen y una interacción sensible con el cliente.</a:t>
            </a:r>
          </a:p>
          <a:p>
            <a:pPr marL="1143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s-ES_tradnl" sz="2800" dirty="0" smtClean="0"/>
              <a:t>En prisiones </a:t>
            </a:r>
            <a:r>
              <a:rPr lang="es-ES_tradnl" sz="2800" dirty="0"/>
              <a:t>se deben aprovechar lo mejor posible </a:t>
            </a:r>
            <a:r>
              <a:rPr lang="es-ES_tradnl" sz="2800" dirty="0" smtClean="0"/>
              <a:t>los </a:t>
            </a:r>
            <a:r>
              <a:rPr lang="es-ES_tradnl" sz="2800" dirty="0"/>
              <a:t>recursos disponibles, </a:t>
            </a:r>
            <a:r>
              <a:rPr lang="es-ES_tradnl" sz="2800" dirty="0" smtClean="0"/>
              <a:t>incluyendo </a:t>
            </a:r>
            <a:r>
              <a:rPr lang="es-ES_tradnl" sz="2800" dirty="0"/>
              <a:t>diagramas de un cuerpo </a:t>
            </a:r>
            <a:r>
              <a:rPr lang="es-ES_tradnl" sz="2800" dirty="0" smtClean="0"/>
              <a:t>(véase PE anexo) </a:t>
            </a:r>
            <a:r>
              <a:rPr lang="es-ES_tradnl" sz="2800" dirty="0"/>
              <a:t>y </a:t>
            </a:r>
            <a:r>
              <a:rPr lang="es-ES_tradnl" sz="2800" dirty="0" smtClean="0"/>
              <a:t>cámaras fotográficas, si lo es permitido.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296144" cy="7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3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8012" cy="870669"/>
          </a:xfrm>
        </p:spPr>
        <p:txBody>
          <a:bodyPr/>
          <a:lstStyle/>
          <a:p>
            <a:r>
              <a:rPr lang="de-DE" dirty="0" smtClean="0"/>
              <a:t>C. </a:t>
            </a:r>
            <a:r>
              <a:rPr lang="es-ES_tradnl" dirty="0"/>
              <a:t>El examen físico</a:t>
            </a:r>
            <a:endParaRPr lang="de-DE" dirty="0" smtClean="0"/>
          </a:p>
        </p:txBody>
      </p:sp>
      <p:sp>
        <p:nvSpPr>
          <p:cNvPr id="210946" name="Content Placeholder 4"/>
          <p:cNvSpPr>
            <a:spLocks noGrp="1"/>
          </p:cNvSpPr>
          <p:nvPr>
            <p:ph idx="1"/>
          </p:nvPr>
        </p:nvSpPr>
        <p:spPr>
          <a:xfrm>
            <a:off x="457200" y="1125538"/>
            <a:ext cx="8228013" cy="4999037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sz="2600" dirty="0" smtClean="0"/>
          </a:p>
        </p:txBody>
      </p:sp>
      <p:sp>
        <p:nvSpPr>
          <p:cNvPr id="210948" name="TextBox 1"/>
          <p:cNvSpPr txBox="1">
            <a:spLocks noChangeArrowheads="1"/>
          </p:cNvSpPr>
          <p:nvPr/>
        </p:nvSpPr>
        <p:spPr bwMode="auto">
          <a:xfrm>
            <a:off x="3377067" y="5134152"/>
            <a:ext cx="5435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400" b="1" dirty="0" smtClean="0"/>
              <a:t>Fotografías tienen especial importancia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_tradnl" sz="2400" b="1" dirty="0" smtClean="0"/>
              <a:t> – véase capítulo aparte y módulos</a:t>
            </a:r>
            <a:endParaRPr lang="es-ES_tradnl" sz="2400" b="1" dirty="0"/>
          </a:p>
        </p:txBody>
      </p:sp>
      <p:sp>
        <p:nvSpPr>
          <p:cNvPr id="210949" name="Right Arrow 2"/>
          <p:cNvSpPr>
            <a:spLocks noChangeArrowheads="1"/>
          </p:cNvSpPr>
          <p:nvPr/>
        </p:nvSpPr>
        <p:spPr bwMode="auto">
          <a:xfrm flipV="1">
            <a:off x="3085421" y="5295899"/>
            <a:ext cx="215900" cy="128588"/>
          </a:xfrm>
          <a:prstGeom prst="rightArrow">
            <a:avLst>
              <a:gd name="adj1" fmla="val 50000"/>
              <a:gd name="adj2" fmla="val 496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0535"/>
            <a:ext cx="2285393" cy="31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8012" cy="1014685"/>
          </a:xfrm>
        </p:spPr>
        <p:txBody>
          <a:bodyPr/>
          <a:lstStyle/>
          <a:p>
            <a:r>
              <a:rPr lang="es-ES_tradnl" dirty="0" smtClean="0"/>
              <a:t>C. </a:t>
            </a:r>
            <a:r>
              <a:rPr lang="es-ES_tradnl" dirty="0"/>
              <a:t>El examen físico</a:t>
            </a:r>
            <a:r>
              <a:rPr lang="es-ES_tradnl" dirty="0" smtClean="0"/>
              <a:t> 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ES_tradnl" sz="2800" b="1" dirty="0" smtClean="0"/>
              <a:t>Piel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En muchos </a:t>
            </a:r>
            <a:r>
              <a:rPr lang="es-ES_tradnl" sz="2800" dirty="0"/>
              <a:t>países </a:t>
            </a:r>
            <a:r>
              <a:rPr lang="es-ES_tradnl" sz="2800" dirty="0" smtClean="0"/>
              <a:t>los torturadores se esfuerzan en evitar lesiones aparentes, utilizando técnicas de tortura que no dejan señales detectables.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Sin embargo, como capa exterior del cuerpo, la piel refleja la mayor parte de lesiones causadas por tortura.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 smtClean="0"/>
              <a:t>Se deben documentar tantas trazas que sean posible </a:t>
            </a:r>
            <a:r>
              <a:rPr lang="es-ES_tradnl" sz="2800" dirty="0"/>
              <a:t>y </a:t>
            </a:r>
            <a:r>
              <a:rPr lang="es-ES_tradnl" sz="2800" dirty="0" smtClean="0"/>
              <a:t>correlacionarlas</a:t>
            </a:r>
            <a:r>
              <a:rPr lang="es-ES_tradnl" sz="2800" dirty="0" smtClean="0">
                <a:solidFill>
                  <a:schemeClr val="tx1"/>
                </a:solidFill>
              </a:rPr>
              <a:t> con la tortura notificada (o quizás todavía no notificada).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val="19315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0</TotalTime>
  <Words>1295</Words>
  <Application>Microsoft Office PowerPoint</Application>
  <PresentationFormat>On-screen Show (4:3)</PresentationFormat>
  <Paragraphs>205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1_Standarddesign</vt:lpstr>
      <vt:lpstr>PowerPoint Presentation</vt:lpstr>
      <vt:lpstr>A. Estructura de la entrevista</vt:lpstr>
      <vt:lpstr>A. Estructura de la entrevista</vt:lpstr>
      <vt:lpstr>B. historia medica</vt:lpstr>
      <vt:lpstr>B. Historia Médica</vt:lpstr>
      <vt:lpstr>C. el examen fisico</vt:lpstr>
      <vt:lpstr>C. El examen físico</vt:lpstr>
      <vt:lpstr>C. El examen físico</vt:lpstr>
      <vt:lpstr>C. El examen físico 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C. El examen físico</vt:lpstr>
      <vt:lpstr>D. Examen y evaluación tras modalidades específicas de tortura</vt:lpstr>
      <vt:lpstr>D. Examen y evaluación tras modalidades específicas de tortura</vt:lpstr>
      <vt:lpstr>D. Examen y evaluación tras modalidades específicas de tortura</vt:lpstr>
      <vt:lpstr>E. Pruebas de diagnóstico especializadas</vt:lpstr>
      <vt:lpstr>E. Pruebas de diagnóstico especializadas</vt:lpstr>
    </vt:vector>
  </TitlesOfParts>
  <Company>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pantelis</cp:lastModifiedBy>
  <cp:revision>423</cp:revision>
  <cp:lastPrinted>1601-01-01T00:00:00Z</cp:lastPrinted>
  <dcterms:created xsi:type="dcterms:W3CDTF">2011-11-08T11:48:10Z</dcterms:created>
  <dcterms:modified xsi:type="dcterms:W3CDTF">2013-05-29T11:19:20Z</dcterms:modified>
</cp:coreProperties>
</file>