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62"/>
  </p:notesMasterIdLst>
  <p:handoutMasterIdLst>
    <p:handoutMasterId r:id="rId63"/>
  </p:handoutMasterIdLst>
  <p:sldIdLst>
    <p:sldId id="645" r:id="rId2"/>
    <p:sldId id="410" r:id="rId3"/>
    <p:sldId id="413" r:id="rId4"/>
    <p:sldId id="646" r:id="rId5"/>
    <p:sldId id="540" r:id="rId6"/>
    <p:sldId id="414" r:id="rId7"/>
    <p:sldId id="426" r:id="rId8"/>
    <p:sldId id="644" r:id="rId9"/>
    <p:sldId id="418" r:id="rId10"/>
    <p:sldId id="415" r:id="rId11"/>
    <p:sldId id="496" r:id="rId12"/>
    <p:sldId id="643" r:id="rId13"/>
    <p:sldId id="416" r:id="rId14"/>
    <p:sldId id="427" r:id="rId15"/>
    <p:sldId id="541" r:id="rId16"/>
    <p:sldId id="429" r:id="rId17"/>
    <p:sldId id="430" r:id="rId18"/>
    <p:sldId id="432" r:id="rId19"/>
    <p:sldId id="434" r:id="rId20"/>
    <p:sldId id="556" r:id="rId21"/>
    <p:sldId id="417" r:id="rId22"/>
    <p:sldId id="435" r:id="rId23"/>
    <p:sldId id="436" r:id="rId24"/>
    <p:sldId id="542" r:id="rId25"/>
    <p:sldId id="635" r:id="rId26"/>
    <p:sldId id="537" r:id="rId27"/>
    <p:sldId id="437" r:id="rId28"/>
    <p:sldId id="637" r:id="rId29"/>
    <p:sldId id="638" r:id="rId30"/>
    <p:sldId id="538" r:id="rId31"/>
    <p:sldId id="438" r:id="rId32"/>
    <p:sldId id="636" r:id="rId33"/>
    <p:sldId id="543" r:id="rId34"/>
    <p:sldId id="439" r:id="rId35"/>
    <p:sldId id="412" r:id="rId36"/>
    <p:sldId id="419" r:id="rId37"/>
    <p:sldId id="440" r:id="rId38"/>
    <p:sldId id="420" r:id="rId39"/>
    <p:sldId id="421" r:id="rId40"/>
    <p:sldId id="441" r:id="rId41"/>
    <p:sldId id="443" r:id="rId42"/>
    <p:sldId id="442" r:id="rId43"/>
    <p:sldId id="446" r:id="rId44"/>
    <p:sldId id="445" r:id="rId45"/>
    <p:sldId id="444" r:id="rId46"/>
    <p:sldId id="447" r:id="rId47"/>
    <p:sldId id="449" r:id="rId48"/>
    <p:sldId id="448" r:id="rId49"/>
    <p:sldId id="423" r:id="rId50"/>
    <p:sldId id="450" r:id="rId51"/>
    <p:sldId id="451" r:id="rId52"/>
    <p:sldId id="454" r:id="rId53"/>
    <p:sldId id="452" r:id="rId54"/>
    <p:sldId id="453" r:id="rId55"/>
    <p:sldId id="425" r:id="rId56"/>
    <p:sldId id="455" r:id="rId57"/>
    <p:sldId id="628" r:id="rId58"/>
    <p:sldId id="456" r:id="rId59"/>
    <p:sldId id="641" r:id="rId60"/>
    <p:sldId id="633" r:id="rId61"/>
  </p:sldIdLst>
  <p:sldSz cx="9144000" cy="6858000" type="screen4x3"/>
  <p:notesSz cx="6858000" cy="9144000"/>
  <p:defaultTextStyle>
    <a:defPPr>
      <a:defRPr lang="en-GB"/>
    </a:defPPr>
    <a:lvl1pPr algn="l" defTabSz="449263" rtl="0" fontAlgn="base">
      <a:spcBef>
        <a:spcPct val="0"/>
      </a:spcBef>
      <a:spcAft>
        <a:spcPct val="0"/>
      </a:spcAft>
      <a:defRPr kern="1200">
        <a:solidFill>
          <a:schemeClr val="bg1"/>
        </a:solidFill>
        <a:latin typeface="Calibri" pitchFamily="34" charset="0"/>
        <a:ea typeface="+mn-ea"/>
        <a:cs typeface="Arial" charset="0"/>
      </a:defRPr>
    </a:lvl1pPr>
    <a:lvl2pPr marL="742950" indent="-285750" algn="l" defTabSz="449263" rtl="0" fontAlgn="base">
      <a:spcBef>
        <a:spcPct val="0"/>
      </a:spcBef>
      <a:spcAft>
        <a:spcPct val="0"/>
      </a:spcAft>
      <a:defRPr kern="1200">
        <a:solidFill>
          <a:schemeClr val="bg1"/>
        </a:solidFill>
        <a:latin typeface="Calibri" pitchFamily="34" charset="0"/>
        <a:ea typeface="+mn-ea"/>
        <a:cs typeface="Arial" charset="0"/>
      </a:defRPr>
    </a:lvl2pPr>
    <a:lvl3pPr marL="1143000" indent="-228600" algn="l" defTabSz="449263" rtl="0" fontAlgn="base">
      <a:spcBef>
        <a:spcPct val="0"/>
      </a:spcBef>
      <a:spcAft>
        <a:spcPct val="0"/>
      </a:spcAft>
      <a:defRPr kern="1200">
        <a:solidFill>
          <a:schemeClr val="bg1"/>
        </a:solidFill>
        <a:latin typeface="Calibri" pitchFamily="34" charset="0"/>
        <a:ea typeface="+mn-ea"/>
        <a:cs typeface="Arial" charset="0"/>
      </a:defRPr>
    </a:lvl3pPr>
    <a:lvl4pPr marL="1600200" indent="-228600" algn="l" defTabSz="449263" rtl="0" fontAlgn="base">
      <a:spcBef>
        <a:spcPct val="0"/>
      </a:spcBef>
      <a:spcAft>
        <a:spcPct val="0"/>
      </a:spcAft>
      <a:defRPr kern="1200">
        <a:solidFill>
          <a:schemeClr val="bg1"/>
        </a:solidFill>
        <a:latin typeface="Calibri" pitchFamily="34" charset="0"/>
        <a:ea typeface="+mn-ea"/>
        <a:cs typeface="Arial" charset="0"/>
      </a:defRPr>
    </a:lvl4pPr>
    <a:lvl5pPr marL="2057400" indent="-228600" algn="l" defTabSz="449263" rtl="0" fontAlgn="base">
      <a:spcBef>
        <a:spcPct val="0"/>
      </a:spcBef>
      <a:spcAft>
        <a:spcPct val="0"/>
      </a:spcAft>
      <a:defRPr kern="1200">
        <a:solidFill>
          <a:schemeClr val="bg1"/>
        </a:solidFill>
        <a:latin typeface="Calibri" pitchFamily="34" charset="0"/>
        <a:ea typeface="+mn-ea"/>
        <a:cs typeface="Arial" charset="0"/>
      </a:defRPr>
    </a:lvl5pPr>
    <a:lvl6pPr marL="2286000" algn="l" defTabSz="914400" rtl="0" eaLnBrk="1" latinLnBrk="0" hangingPunct="1">
      <a:defRPr kern="1200">
        <a:solidFill>
          <a:schemeClr val="bg1"/>
        </a:solidFill>
        <a:latin typeface="Calibri" pitchFamily="34" charset="0"/>
        <a:ea typeface="+mn-ea"/>
        <a:cs typeface="Arial" charset="0"/>
      </a:defRPr>
    </a:lvl6pPr>
    <a:lvl7pPr marL="2743200" algn="l" defTabSz="914400" rtl="0" eaLnBrk="1" latinLnBrk="0" hangingPunct="1">
      <a:defRPr kern="1200">
        <a:solidFill>
          <a:schemeClr val="bg1"/>
        </a:solidFill>
        <a:latin typeface="Calibri" pitchFamily="34" charset="0"/>
        <a:ea typeface="+mn-ea"/>
        <a:cs typeface="Arial" charset="0"/>
      </a:defRPr>
    </a:lvl7pPr>
    <a:lvl8pPr marL="3200400" algn="l" defTabSz="914400" rtl="0" eaLnBrk="1" latinLnBrk="0" hangingPunct="1">
      <a:defRPr kern="1200">
        <a:solidFill>
          <a:schemeClr val="bg1"/>
        </a:solidFill>
        <a:latin typeface="Calibri" pitchFamily="34" charset="0"/>
        <a:ea typeface="+mn-ea"/>
        <a:cs typeface="Arial" charset="0"/>
      </a:defRPr>
    </a:lvl8pPr>
    <a:lvl9pPr marL="3657600" algn="l" defTabSz="914400" rtl="0" eaLnBrk="1" latinLnBrk="0" hangingPunct="1">
      <a:defRPr kern="1200">
        <a:solidFill>
          <a:schemeClr val="bg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wvaio" initials="t" lastIdx="1" clrIdx="0"/>
  <p:cmAuthor id="1" name="T W" initials="TW"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645" autoAdjust="0"/>
    <p:restoredTop sz="77880" autoAdjust="0"/>
  </p:normalViewPr>
  <p:slideViewPr>
    <p:cSldViewPr>
      <p:cViewPr varScale="1">
        <p:scale>
          <a:sx n="54" d="100"/>
          <a:sy n="54" d="100"/>
        </p:scale>
        <p:origin x="186" y="78"/>
      </p:cViewPr>
      <p:guideLst>
        <p:guide orient="horz" pos="2160"/>
        <p:guide pos="2880"/>
      </p:guideLst>
    </p:cSldViewPr>
  </p:slideViewPr>
  <p:outlineViewPr>
    <p:cViewPr varScale="1">
      <p:scale>
        <a:sx n="170" d="200"/>
        <a:sy n="170" d="200"/>
      </p:scale>
      <p:origin x="187" y="525158"/>
    </p:cViewPr>
    <p:sldLst>
      <p:sld r:id="rId1" collapse="1"/>
      <p:sld r:id="rId2" collapse="1"/>
      <p:sld r:id="rId3" collapse="1"/>
      <p:sld r:id="rId4" collapse="1"/>
      <p:sld r:id="rId5" collapse="1"/>
    </p:sldLst>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slide" Target="slides/slide25.xml"/><Relationship Id="rId1" Type="http://schemas.openxmlformats.org/officeDocument/2006/relationships/slide" Target="slides/slide24.xml"/><Relationship Id="rId5" Type="http://schemas.openxmlformats.org/officeDocument/2006/relationships/slide" Target="slides/slide32.xml"/><Relationship Id="rId4" Type="http://schemas.openxmlformats.org/officeDocument/2006/relationships/slide" Target="slides/slide29.xml"/></Relationships>
</file>

<file path=ppt/diagrams/_rels/data3.xml.rels><?xml version="1.0" encoding="UTF-8" standalone="yes"?>
<Relationships xmlns="http://schemas.openxmlformats.org/package/2006/relationships"><Relationship Id="rId3" Type="http://schemas.openxmlformats.org/officeDocument/2006/relationships/hyperlink" Target="http://personal.telefonica.terra.es/web/psico/cie_10/cie10_F44.html" TargetMode="External"/><Relationship Id="rId2" Type="http://schemas.openxmlformats.org/officeDocument/2006/relationships/hyperlink" Target="http://personal.telefonica.terra.es/web/psico/cie_10/cie10_F43.html" TargetMode="External"/><Relationship Id="rId1" Type="http://schemas.openxmlformats.org/officeDocument/2006/relationships/hyperlink" Target="http://personal.telefonica.terra.es/web/psico/cie_10/cie10_F41.html" TargetMode="External"/><Relationship Id="rId4" Type="http://schemas.openxmlformats.org/officeDocument/2006/relationships/hyperlink" Target="http://personal.telefonica.terra.es/web/psico/cie_10/cie10_F45.html" TargetMode="External"/></Relationships>
</file>

<file path=ppt/diagrams/colors1.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EFF6D8-14DC-4C96-9459-AF5CFE41FDA7}" type="doc">
      <dgm:prSet loTypeId="urn:microsoft.com/office/officeart/2005/8/layout/radial1" loCatId="relationship" qsTypeId="urn:microsoft.com/office/officeart/2005/8/quickstyle/simple1#7" qsCatId="simple" csTypeId="urn:microsoft.com/office/officeart/2005/8/colors/accent1_2#9" csCatId="accent1" phldr="1"/>
      <dgm:spPr/>
    </dgm:pt>
    <dgm:pt modelId="{2E6C5944-A052-4C60-B366-50766C6FFEA1}">
      <dgm:prSet/>
      <dgm:spPr/>
      <dgm:t>
        <a:bodyPr/>
        <a:lstStyle/>
        <a:p>
          <a:pPr rtl="0"/>
          <a:r>
            <a:rPr kumimoji="0" lang="en-GB" b="1" i="0" u="none" strike="noStrike" cap="none" normalizeH="0" baseline="0" dirty="0" err="1" smtClean="0">
              <a:ln>
                <a:noFill/>
              </a:ln>
              <a:solidFill>
                <a:schemeClr val="tx1"/>
              </a:solidFill>
              <a:effectLst/>
              <a:latin typeface="Arial" pitchFamily="34" charset="0"/>
            </a:rPr>
            <a:t>Problemas</a:t>
          </a:r>
          <a:r>
            <a:rPr kumimoji="0" lang="en-GB" b="1" i="0" u="none" strike="noStrike" cap="none" normalizeH="0" baseline="0" dirty="0" smtClean="0">
              <a:ln>
                <a:noFill/>
              </a:ln>
              <a:solidFill>
                <a:schemeClr val="tx1"/>
              </a:solidFill>
              <a:effectLst/>
              <a:latin typeface="Arial" pitchFamily="34" charset="0"/>
            </a:rPr>
            <a:t> </a:t>
          </a:r>
          <a:r>
            <a:rPr kumimoji="0" lang="en-GB" b="1" i="0" u="none" strike="noStrike" cap="none" normalizeH="0" baseline="0" dirty="0" err="1" smtClean="0">
              <a:ln>
                <a:noFill/>
              </a:ln>
              <a:solidFill>
                <a:schemeClr val="tx1"/>
              </a:solidFill>
              <a:effectLst/>
              <a:latin typeface="Arial" pitchFamily="34" charset="0"/>
            </a:rPr>
            <a:t>psicológicos</a:t>
          </a:r>
          <a:r>
            <a:rPr kumimoji="0" lang="en-GB" b="1" i="0" u="none" strike="noStrike" cap="none" normalizeH="0" baseline="0" dirty="0" smtClean="0">
              <a:ln>
                <a:noFill/>
              </a:ln>
              <a:solidFill>
                <a:schemeClr val="tx1"/>
              </a:solidFill>
              <a:effectLst/>
              <a:latin typeface="Arial" pitchFamily="34" charset="0"/>
            </a:rPr>
            <a:t>, </a:t>
          </a:r>
          <a:r>
            <a:rPr kumimoji="0" lang="en-GB" b="1" i="0" u="none" strike="noStrike" cap="none" normalizeH="0" baseline="0" dirty="0" err="1" smtClean="0">
              <a:ln>
                <a:noFill/>
              </a:ln>
              <a:solidFill>
                <a:schemeClr val="tx1"/>
              </a:solidFill>
              <a:effectLst/>
              <a:latin typeface="Arial" pitchFamily="34" charset="0"/>
            </a:rPr>
            <a:t>problemas</a:t>
          </a:r>
          <a:r>
            <a:rPr kumimoji="0" lang="en-GB" b="1" i="0" u="none" strike="noStrike" cap="none" normalizeH="0" baseline="0" dirty="0" smtClean="0">
              <a:ln>
                <a:noFill/>
              </a:ln>
              <a:solidFill>
                <a:schemeClr val="tx1"/>
              </a:solidFill>
              <a:effectLst/>
              <a:latin typeface="Arial" pitchFamily="34" charset="0"/>
            </a:rPr>
            <a:t> de </a:t>
          </a:r>
          <a:r>
            <a:rPr kumimoji="0" lang="en-GB" b="1" i="0" u="none" strike="noStrike" cap="none" normalizeH="0" baseline="0" dirty="0" err="1" smtClean="0">
              <a:ln>
                <a:noFill/>
              </a:ln>
              <a:solidFill>
                <a:schemeClr val="tx1"/>
              </a:solidFill>
              <a:effectLst/>
              <a:latin typeface="Arial" pitchFamily="34" charset="0"/>
            </a:rPr>
            <a:t>salud</a:t>
          </a:r>
          <a:r>
            <a:rPr kumimoji="0" lang="en-GB" b="1" i="0" u="none" strike="noStrike" cap="none" normalizeH="0" baseline="0" dirty="0" smtClean="0">
              <a:ln>
                <a:noFill/>
              </a:ln>
              <a:solidFill>
                <a:schemeClr val="tx1"/>
              </a:solidFill>
              <a:effectLst/>
              <a:latin typeface="Arial" pitchFamily="34" charset="0"/>
            </a:rPr>
            <a:t> mental,</a:t>
          </a:r>
        </a:p>
        <a:p>
          <a:r>
            <a:rPr kumimoji="0" lang="en-GB" b="1" i="0" u="none" strike="noStrike" cap="none" normalizeH="0" baseline="0" dirty="0" smtClean="0">
              <a:ln>
                <a:noFill/>
              </a:ln>
              <a:solidFill>
                <a:schemeClr val="tx1"/>
              </a:solidFill>
              <a:effectLst/>
              <a:latin typeface="Arial" pitchFamily="34" charset="0"/>
            </a:rPr>
            <a:t>trauma cerebral</a:t>
          </a:r>
          <a:endParaRPr kumimoji="0" lang="en-US" b="1" i="0" u="none" strike="noStrike" cap="none" normalizeH="0" baseline="0" dirty="0" smtClean="0">
            <a:ln>
              <a:noFill/>
            </a:ln>
            <a:solidFill>
              <a:schemeClr val="tx1"/>
            </a:solidFill>
            <a:effectLst/>
            <a:latin typeface="Arial" pitchFamily="34" charset="0"/>
          </a:endParaRPr>
        </a:p>
      </dgm:t>
    </dgm:pt>
    <dgm:pt modelId="{358B3694-D63B-479C-B29E-29B492B9C129}" type="parTrans" cxnId="{F498FC25-527D-4C2B-9639-DC15EF8A8026}">
      <dgm:prSet/>
      <dgm:spPr/>
      <dgm:t>
        <a:bodyPr/>
        <a:lstStyle/>
        <a:p>
          <a:endParaRPr lang="el-GR" b="1"/>
        </a:p>
      </dgm:t>
    </dgm:pt>
    <dgm:pt modelId="{160D4876-8BDB-4C21-858E-53212982E898}" type="sibTrans" cxnId="{F498FC25-527D-4C2B-9639-DC15EF8A8026}">
      <dgm:prSet/>
      <dgm:spPr/>
      <dgm:t>
        <a:bodyPr/>
        <a:lstStyle/>
        <a:p>
          <a:endParaRPr lang="el-GR" b="1"/>
        </a:p>
      </dgm:t>
    </dgm:pt>
    <dgm:pt modelId="{B1A630DC-07FB-4E4B-867F-7350B7B6A4F8}">
      <dgm:prSet custT="1"/>
      <dgm:spPr>
        <a:solidFill>
          <a:schemeClr val="accent4"/>
        </a:solidFill>
      </dgm:spPr>
      <dgm:t>
        <a:bodyPr/>
        <a:lstStyle/>
        <a:p>
          <a:pPr rtl="0"/>
          <a:r>
            <a:rPr kumimoji="0" lang="es-ES" sz="1400" b="1" i="0" u="none" strike="noStrike" cap="none" normalizeH="0" baseline="0" dirty="0" smtClean="0">
              <a:ln>
                <a:noFill/>
              </a:ln>
              <a:solidFill>
                <a:schemeClr val="tx1"/>
              </a:solidFill>
              <a:effectLst/>
              <a:latin typeface="Arial" pitchFamily="34" charset="0"/>
            </a:rPr>
            <a:t>Interferir con el informe, limitar</a:t>
          </a:r>
          <a:endParaRPr kumimoji="0" lang="en-GB" sz="1400" b="1" i="0" u="none" strike="noStrike" cap="none" normalizeH="0" baseline="0" dirty="0" smtClean="0">
            <a:ln>
              <a:noFill/>
            </a:ln>
            <a:solidFill>
              <a:schemeClr val="tx1"/>
            </a:solidFill>
            <a:effectLst/>
            <a:latin typeface="Arial" pitchFamily="34" charset="0"/>
          </a:endParaRPr>
        </a:p>
        <a:p>
          <a:r>
            <a:rPr kumimoji="0" lang="en-GB" sz="1400" b="1" i="0" u="none" strike="noStrike" cap="none" normalizeH="0" baseline="0" dirty="0" err="1" smtClean="0">
              <a:ln>
                <a:noFill/>
              </a:ln>
              <a:solidFill>
                <a:schemeClr val="tx1"/>
              </a:solidFill>
              <a:effectLst/>
              <a:latin typeface="Arial" pitchFamily="34" charset="0"/>
            </a:rPr>
            <a:t>divulgación</a:t>
          </a:r>
          <a:r>
            <a:rPr kumimoji="0" lang="en-GB" sz="1400" b="1" i="0" u="none" strike="noStrike" cap="none" normalizeH="0" baseline="0" dirty="0" smtClean="0">
              <a:ln>
                <a:noFill/>
              </a:ln>
              <a:solidFill>
                <a:schemeClr val="tx1"/>
              </a:solidFill>
              <a:effectLst/>
              <a:latin typeface="Arial" pitchFamily="34" charset="0"/>
            </a:rPr>
            <a:t>, </a:t>
          </a:r>
          <a:r>
            <a:rPr kumimoji="0" lang="en-GB" sz="1400" b="1" i="0" u="none" strike="noStrike" cap="none" normalizeH="0" baseline="0" dirty="0" err="1" smtClean="0">
              <a:ln>
                <a:noFill/>
              </a:ln>
              <a:solidFill>
                <a:schemeClr val="tx1"/>
              </a:solidFill>
              <a:effectLst/>
              <a:latin typeface="Arial" pitchFamily="34" charset="0"/>
            </a:rPr>
            <a:t>causa</a:t>
          </a:r>
          <a:r>
            <a:rPr kumimoji="0" lang="en-GB" sz="1400" b="1" i="0" u="none" strike="noStrike" cap="none" normalizeH="0" baseline="0" dirty="0" smtClean="0">
              <a:ln>
                <a:noFill/>
              </a:ln>
              <a:solidFill>
                <a:schemeClr val="tx1"/>
              </a:solidFill>
              <a:effectLst/>
              <a:latin typeface="Arial" pitchFamily="34" charset="0"/>
            </a:rPr>
            <a:t> </a:t>
          </a:r>
          <a:r>
            <a:rPr kumimoji="0" lang="en-GB" sz="1400" b="1" i="0" u="none" strike="noStrike" cap="none" normalizeH="0" baseline="0" dirty="0" err="1" smtClean="0">
              <a:ln>
                <a:noFill/>
              </a:ln>
              <a:solidFill>
                <a:schemeClr val="tx1"/>
              </a:solidFill>
              <a:effectLst/>
              <a:latin typeface="Arial" pitchFamily="34" charset="0"/>
            </a:rPr>
            <a:t>contradicciones</a:t>
          </a:r>
          <a:endParaRPr kumimoji="0" lang="en-US" sz="1400" b="1" i="0" u="none" strike="noStrike" cap="none" normalizeH="0" baseline="0" dirty="0" smtClean="0">
            <a:ln>
              <a:noFill/>
            </a:ln>
            <a:solidFill>
              <a:schemeClr val="tx1"/>
            </a:solidFill>
            <a:effectLst/>
            <a:latin typeface="Arial" pitchFamily="34" charset="0"/>
          </a:endParaRPr>
        </a:p>
      </dgm:t>
    </dgm:pt>
    <dgm:pt modelId="{3DADE1B2-3D94-4658-8EA3-DD277DA02516}" type="parTrans" cxnId="{7758CC22-0C5F-4A9B-8BFE-3BA9C86E2492}">
      <dgm:prSet/>
      <dgm:spPr/>
      <dgm:t>
        <a:bodyPr/>
        <a:lstStyle/>
        <a:p>
          <a:endParaRPr lang="de-DE" b="1"/>
        </a:p>
      </dgm:t>
    </dgm:pt>
    <dgm:pt modelId="{FCE32DF8-344B-4F9B-AAC9-6688FFA56BC8}" type="sibTrans" cxnId="{7758CC22-0C5F-4A9B-8BFE-3BA9C86E2492}">
      <dgm:prSet/>
      <dgm:spPr/>
      <dgm:t>
        <a:bodyPr/>
        <a:lstStyle/>
        <a:p>
          <a:endParaRPr lang="el-GR" b="1"/>
        </a:p>
      </dgm:t>
    </dgm:pt>
    <dgm:pt modelId="{82580E55-9B5C-4823-AE9E-0BF683B65045}">
      <dgm:prSet custT="1"/>
      <dgm:spPr>
        <a:solidFill>
          <a:schemeClr val="accent4"/>
        </a:solidFill>
      </dgm:spPr>
      <dgm:t>
        <a:bodyPr/>
        <a:lstStyle/>
        <a:p>
          <a:pPr rtl="0"/>
          <a:r>
            <a:rPr kumimoji="0" lang="en-GB" sz="1400" b="1" i="0" u="none" strike="noStrike" cap="none" normalizeH="0" baseline="0" dirty="0" err="1" smtClean="0">
              <a:ln>
                <a:noFill/>
              </a:ln>
              <a:solidFill>
                <a:schemeClr val="tx1"/>
              </a:solidFill>
              <a:effectLst/>
              <a:latin typeface="Arial" pitchFamily="34" charset="0"/>
            </a:rPr>
            <a:t>insuficiente</a:t>
          </a:r>
          <a:endParaRPr kumimoji="0" lang="en-GB" sz="1400" b="1" i="0" u="none" strike="noStrike" cap="none" normalizeH="0" baseline="0" dirty="0" smtClean="0">
            <a:ln>
              <a:noFill/>
            </a:ln>
            <a:solidFill>
              <a:schemeClr val="tx1"/>
            </a:solidFill>
            <a:effectLst/>
            <a:latin typeface="Arial" pitchFamily="34" charset="0"/>
          </a:endParaRPr>
        </a:p>
        <a:p>
          <a:r>
            <a:rPr kumimoji="0" lang="en-GB" sz="1400" b="1" i="0" u="none" strike="noStrike" cap="none" normalizeH="0" baseline="0" dirty="0" smtClean="0">
              <a:ln>
                <a:noFill/>
              </a:ln>
              <a:solidFill>
                <a:schemeClr val="tx1"/>
              </a:solidFill>
              <a:effectLst/>
              <a:latin typeface="Arial" pitchFamily="34" charset="0"/>
            </a:rPr>
            <a:t>legal y </a:t>
          </a:r>
          <a:r>
            <a:rPr kumimoji="0" lang="en-GB" sz="1400" b="1" i="0" u="none" strike="noStrike" cap="none" normalizeH="0" baseline="0" dirty="0" err="1" smtClean="0">
              <a:ln>
                <a:noFill/>
              </a:ln>
              <a:solidFill>
                <a:schemeClr val="tx1"/>
              </a:solidFill>
              <a:effectLst/>
              <a:latin typeface="Arial" pitchFamily="34" charset="0"/>
            </a:rPr>
            <a:t>médica</a:t>
          </a:r>
          <a:endParaRPr kumimoji="0" lang="en-GB" sz="1400" b="1" i="0" u="none" strike="noStrike" cap="none" normalizeH="0" baseline="0" dirty="0" smtClean="0">
            <a:ln>
              <a:noFill/>
            </a:ln>
            <a:solidFill>
              <a:schemeClr val="tx1"/>
            </a:solidFill>
            <a:effectLst/>
            <a:latin typeface="Arial" pitchFamily="34" charset="0"/>
          </a:endParaRPr>
        </a:p>
        <a:p>
          <a:r>
            <a:rPr kumimoji="0" lang="en-GB" sz="1400" b="1" i="0" u="none" strike="noStrike" cap="none" normalizeH="0" baseline="0" dirty="0" err="1" smtClean="0">
              <a:ln>
                <a:noFill/>
              </a:ln>
              <a:solidFill>
                <a:schemeClr val="tx1"/>
              </a:solidFill>
              <a:effectLst/>
              <a:latin typeface="Arial" pitchFamily="34" charset="0"/>
            </a:rPr>
            <a:t>procedimientos</a:t>
          </a:r>
          <a:r>
            <a:rPr kumimoji="0" lang="en-GB" sz="1400" b="1" i="0" u="none" strike="noStrike" cap="none" normalizeH="0" baseline="0" dirty="0" smtClean="0">
              <a:ln>
                <a:noFill/>
              </a:ln>
              <a:solidFill>
                <a:schemeClr val="tx1"/>
              </a:solidFill>
              <a:effectLst/>
              <a:latin typeface="Arial" pitchFamily="34" charset="0"/>
            </a:rPr>
            <a:t> </a:t>
          </a:r>
          <a:r>
            <a:rPr kumimoji="0" lang="en-GB" sz="1400" b="1" i="0" u="none" strike="noStrike" cap="none" normalizeH="0" baseline="0" dirty="0" err="1" smtClean="0">
              <a:ln>
                <a:noFill/>
              </a:ln>
              <a:solidFill>
                <a:schemeClr val="tx1"/>
              </a:solidFill>
              <a:effectLst/>
              <a:latin typeface="Arial" pitchFamily="34" charset="0"/>
            </a:rPr>
            <a:t>conducen</a:t>
          </a:r>
          <a:r>
            <a:rPr kumimoji="0" lang="en-GB" sz="1400" b="1" i="0" u="none" strike="noStrike" cap="none" normalizeH="0" baseline="0" dirty="0" smtClean="0">
              <a:ln>
                <a:noFill/>
              </a:ln>
              <a:solidFill>
                <a:schemeClr val="tx1"/>
              </a:solidFill>
              <a:effectLst/>
              <a:latin typeface="Arial" pitchFamily="34" charset="0"/>
            </a:rPr>
            <a:t> a </a:t>
          </a:r>
          <a:r>
            <a:rPr kumimoji="0" lang="en-GB" sz="1400" b="1" i="0" u="none" strike="noStrike" cap="none" normalizeH="0" baseline="0" dirty="0" err="1" smtClean="0">
              <a:ln>
                <a:noFill/>
              </a:ln>
              <a:solidFill>
                <a:schemeClr val="tx1"/>
              </a:solidFill>
              <a:effectLst/>
              <a:latin typeface="Arial" pitchFamily="34" charset="0"/>
            </a:rPr>
            <a:t>adicionales</a:t>
          </a:r>
          <a:endParaRPr kumimoji="0" lang="en-GB" sz="1400" b="1" i="0" u="none" strike="noStrike" cap="none" normalizeH="0" baseline="0" dirty="0" smtClean="0">
            <a:ln>
              <a:noFill/>
            </a:ln>
            <a:solidFill>
              <a:schemeClr val="tx1"/>
            </a:solidFill>
            <a:effectLst/>
            <a:latin typeface="Arial" pitchFamily="34" charset="0"/>
          </a:endParaRPr>
        </a:p>
        <a:p>
          <a:r>
            <a:rPr kumimoji="0" lang="en-GB" sz="1400" b="1" i="0" u="none" strike="noStrike" cap="none" normalizeH="0" baseline="0" dirty="0" err="1" smtClean="0">
              <a:ln>
                <a:noFill/>
              </a:ln>
              <a:solidFill>
                <a:schemeClr val="tx1"/>
              </a:solidFill>
              <a:effectLst/>
              <a:latin typeface="Arial" pitchFamily="34" charset="0"/>
            </a:rPr>
            <a:t>estrés</a:t>
          </a:r>
          <a:r>
            <a:rPr kumimoji="0" lang="en-GB" sz="1400" b="1" i="0" u="none" strike="noStrike" cap="none" normalizeH="0" baseline="0" dirty="0" smtClean="0">
              <a:ln>
                <a:noFill/>
              </a:ln>
              <a:solidFill>
                <a:schemeClr val="tx1"/>
              </a:solidFill>
              <a:effectLst/>
              <a:latin typeface="Arial" pitchFamily="34" charset="0"/>
            </a:rPr>
            <a:t>, trauma y </a:t>
          </a:r>
          <a:r>
            <a:rPr kumimoji="0" lang="en-GB" sz="1400" b="1" i="0" u="none" strike="noStrike" cap="none" normalizeH="0" baseline="0" dirty="0" err="1" smtClean="0">
              <a:ln>
                <a:noFill/>
              </a:ln>
              <a:solidFill>
                <a:schemeClr val="tx1"/>
              </a:solidFill>
              <a:effectLst/>
              <a:latin typeface="Arial" pitchFamily="34" charset="0"/>
            </a:rPr>
            <a:t>lesión</a:t>
          </a:r>
          <a:endParaRPr kumimoji="0" lang="en-US" sz="1400" b="1" i="0" u="none" strike="noStrike" cap="none" normalizeH="0" baseline="0" dirty="0" smtClean="0">
            <a:ln>
              <a:noFill/>
            </a:ln>
            <a:solidFill>
              <a:schemeClr val="tx1"/>
            </a:solidFill>
            <a:effectLst/>
            <a:latin typeface="Arial" pitchFamily="34" charset="0"/>
          </a:endParaRPr>
        </a:p>
      </dgm:t>
    </dgm:pt>
    <dgm:pt modelId="{DCFE41F1-6168-47EE-B51E-41310DFF77A1}" type="parTrans" cxnId="{932B8A99-5358-475E-906D-04F759E6C80B}">
      <dgm:prSet/>
      <dgm:spPr/>
      <dgm:t>
        <a:bodyPr/>
        <a:lstStyle/>
        <a:p>
          <a:endParaRPr lang="de-DE" b="1"/>
        </a:p>
      </dgm:t>
    </dgm:pt>
    <dgm:pt modelId="{26464981-C6FB-4BD1-9545-172CF734C44D}" type="sibTrans" cxnId="{932B8A99-5358-475E-906D-04F759E6C80B}">
      <dgm:prSet/>
      <dgm:spPr/>
      <dgm:t>
        <a:bodyPr/>
        <a:lstStyle/>
        <a:p>
          <a:endParaRPr lang="el-GR" b="1"/>
        </a:p>
      </dgm:t>
    </dgm:pt>
    <dgm:pt modelId="{D0D0DC8D-6CA3-4A29-BB6F-246C32E55279}">
      <dgm:prSet custT="1"/>
      <dgm:spPr>
        <a:solidFill>
          <a:schemeClr val="accent4"/>
        </a:solidFill>
      </dgm:spPr>
      <dgm:t>
        <a:bodyPr/>
        <a:lstStyle/>
        <a:p>
          <a:pPr rtl="0"/>
          <a:r>
            <a:rPr kumimoji="0" lang="en-GB" sz="1200" b="1" i="0" u="none" strike="noStrike" cap="none" normalizeH="0" baseline="0" dirty="0" err="1" smtClean="0">
              <a:ln>
                <a:noFill/>
              </a:ln>
              <a:solidFill>
                <a:schemeClr val="tx1"/>
              </a:solidFill>
              <a:effectLst/>
              <a:latin typeface="Arial" pitchFamily="34" charset="0"/>
            </a:rPr>
            <a:t>Puede</a:t>
          </a:r>
          <a:r>
            <a:rPr kumimoji="0" lang="en-GB" sz="1200" b="1" i="0" u="none" strike="noStrike" cap="none" normalizeH="0" baseline="0" dirty="0" smtClean="0">
              <a:ln>
                <a:noFill/>
              </a:ln>
              <a:solidFill>
                <a:schemeClr val="tx1"/>
              </a:solidFill>
              <a:effectLst/>
              <a:latin typeface="Arial" pitchFamily="34" charset="0"/>
            </a:rPr>
            <a:t> </a:t>
          </a:r>
          <a:r>
            <a:rPr kumimoji="0" lang="en-GB" sz="1200" b="1" i="0" u="none" strike="noStrike" cap="none" normalizeH="0" baseline="0" dirty="0" err="1" smtClean="0">
              <a:ln>
                <a:noFill/>
              </a:ln>
              <a:solidFill>
                <a:schemeClr val="tx1"/>
              </a:solidFill>
              <a:effectLst/>
              <a:latin typeface="Arial" pitchFamily="34" charset="0"/>
            </a:rPr>
            <a:t>haber</a:t>
          </a:r>
          <a:r>
            <a:rPr kumimoji="0" lang="en-GB" sz="1200" b="1" i="0" u="none" strike="noStrike" cap="none" normalizeH="0" baseline="0" dirty="0" smtClean="0">
              <a:ln>
                <a:noFill/>
              </a:ln>
              <a:solidFill>
                <a:schemeClr val="tx1"/>
              </a:solidFill>
              <a:effectLst/>
              <a:latin typeface="Arial" pitchFamily="34" charset="0"/>
            </a:rPr>
            <a:t> </a:t>
          </a:r>
          <a:r>
            <a:rPr kumimoji="0" lang="en-GB" sz="1200" b="1" i="0" u="none" strike="noStrike" cap="none" normalizeH="0" baseline="0" dirty="0" err="1" smtClean="0">
              <a:ln>
                <a:noFill/>
              </a:ln>
              <a:solidFill>
                <a:schemeClr val="tx1"/>
              </a:solidFill>
              <a:effectLst/>
              <a:latin typeface="Arial" pitchFamily="34" charset="0"/>
            </a:rPr>
            <a:t>consecuencias</a:t>
          </a:r>
          <a:endParaRPr kumimoji="0" lang="en-GB" sz="1200" b="1" i="0" u="none" strike="noStrike" cap="none" normalizeH="0" baseline="0" dirty="0" smtClean="0">
            <a:ln>
              <a:noFill/>
            </a:ln>
            <a:solidFill>
              <a:schemeClr val="tx1"/>
            </a:solidFill>
            <a:effectLst/>
            <a:latin typeface="Arial" pitchFamily="34" charset="0"/>
          </a:endParaRPr>
        </a:p>
        <a:p>
          <a:r>
            <a:rPr kumimoji="0" lang="en-GB" sz="1200" b="1" i="0" u="none" strike="noStrike" cap="none" normalizeH="0" baseline="0" dirty="0" smtClean="0">
              <a:ln>
                <a:noFill/>
              </a:ln>
              <a:solidFill>
                <a:schemeClr val="tx1"/>
              </a:solidFill>
              <a:effectLst/>
              <a:latin typeface="Arial" pitchFamily="34" charset="0"/>
            </a:rPr>
            <a:t>y la </a:t>
          </a:r>
          <a:r>
            <a:rPr kumimoji="0" lang="en-GB" sz="1200" b="1" i="0" u="none" strike="noStrike" cap="none" normalizeH="0" baseline="0" dirty="0" err="1" smtClean="0">
              <a:ln>
                <a:noFill/>
              </a:ln>
              <a:solidFill>
                <a:schemeClr val="tx1"/>
              </a:solidFill>
              <a:effectLst/>
              <a:latin typeface="Arial" pitchFamily="34" charset="0"/>
            </a:rPr>
            <a:t>prueba</a:t>
          </a:r>
          <a:r>
            <a:rPr kumimoji="0" lang="en-GB" sz="1200" b="1" i="0" u="none" strike="noStrike" cap="none" normalizeH="0" baseline="0" dirty="0" smtClean="0">
              <a:ln>
                <a:noFill/>
              </a:ln>
              <a:solidFill>
                <a:schemeClr val="tx1"/>
              </a:solidFill>
              <a:effectLst/>
              <a:latin typeface="Arial" pitchFamily="34" charset="0"/>
            </a:rPr>
            <a:t> / </a:t>
          </a:r>
          <a:r>
            <a:rPr kumimoji="0" lang="en-GB" sz="1200" b="1" i="0" u="none" strike="noStrike" cap="none" normalizeH="0" baseline="0" dirty="0" err="1" smtClean="0">
              <a:ln>
                <a:noFill/>
              </a:ln>
              <a:solidFill>
                <a:schemeClr val="tx1"/>
              </a:solidFill>
              <a:effectLst/>
              <a:latin typeface="Arial" pitchFamily="34" charset="0"/>
            </a:rPr>
            <a:t>evidencia</a:t>
          </a:r>
          <a:endParaRPr kumimoji="0" lang="en-GB" sz="1200" b="1" i="0" u="none" strike="noStrike" cap="none" normalizeH="0" baseline="0" dirty="0" smtClean="0">
            <a:ln>
              <a:noFill/>
            </a:ln>
            <a:solidFill>
              <a:schemeClr val="tx1"/>
            </a:solidFill>
            <a:effectLst/>
            <a:latin typeface="Arial" pitchFamily="34" charset="0"/>
          </a:endParaRPr>
        </a:p>
        <a:p>
          <a:r>
            <a:rPr kumimoji="0" lang="en-GB" sz="1200" b="1" i="0" u="none" strike="noStrike" cap="none" normalizeH="0" baseline="0" dirty="0" smtClean="0">
              <a:ln>
                <a:noFill/>
              </a:ln>
              <a:solidFill>
                <a:schemeClr val="tx1"/>
              </a:solidFill>
              <a:effectLst/>
              <a:latin typeface="Arial" pitchFamily="34" charset="0"/>
            </a:rPr>
            <a:t>del </a:t>
          </a:r>
          <a:r>
            <a:rPr kumimoji="0" lang="en-GB" sz="1200" b="1" i="0" u="none" strike="noStrike" cap="none" normalizeH="0" baseline="0" dirty="0" err="1" smtClean="0">
              <a:ln>
                <a:noFill/>
              </a:ln>
              <a:solidFill>
                <a:schemeClr val="tx1"/>
              </a:solidFill>
              <a:effectLst/>
              <a:latin typeface="Arial" pitchFamily="34" charset="0"/>
            </a:rPr>
            <a:t>evento</a:t>
          </a:r>
          <a:endParaRPr kumimoji="0" lang="en-GB" sz="1200" b="1" i="0" u="none" strike="noStrike" cap="none" normalizeH="0" baseline="0" dirty="0" smtClean="0">
            <a:ln>
              <a:noFill/>
            </a:ln>
            <a:solidFill>
              <a:schemeClr val="tx1"/>
            </a:solidFill>
            <a:effectLst/>
            <a:latin typeface="Arial" pitchFamily="34" charset="0"/>
          </a:endParaRPr>
        </a:p>
        <a:p>
          <a:r>
            <a:rPr kumimoji="0" lang="en-GB" sz="1200" b="1" i="0" u="none" strike="noStrike" cap="none" normalizeH="0" baseline="0" dirty="0" err="1" smtClean="0">
              <a:ln>
                <a:noFill/>
              </a:ln>
              <a:solidFill>
                <a:schemeClr val="tx1"/>
              </a:solidFill>
              <a:effectLst/>
              <a:latin typeface="Arial" pitchFamily="34" charset="0"/>
            </a:rPr>
            <a:t>siendo</a:t>
          </a:r>
          <a:r>
            <a:rPr kumimoji="0" lang="en-GB" sz="1200" b="1" i="0" u="none" strike="noStrike" cap="none" normalizeH="0" baseline="0" dirty="0" smtClean="0">
              <a:ln>
                <a:noFill/>
              </a:ln>
              <a:solidFill>
                <a:schemeClr val="tx1"/>
              </a:solidFill>
              <a:effectLst/>
              <a:latin typeface="Arial" pitchFamily="34" charset="0"/>
            </a:rPr>
            <a:t> </a:t>
          </a:r>
          <a:r>
            <a:rPr kumimoji="0" lang="en-GB" sz="1200" b="1" i="0" u="none" strike="noStrike" cap="none" normalizeH="0" baseline="0" dirty="0" err="1" smtClean="0">
              <a:ln>
                <a:noFill/>
              </a:ln>
              <a:solidFill>
                <a:schemeClr val="tx1"/>
              </a:solidFill>
              <a:effectLst/>
              <a:latin typeface="Arial" pitchFamily="34" charset="0"/>
            </a:rPr>
            <a:t>común</a:t>
          </a:r>
          <a:r>
            <a:rPr kumimoji="0" lang="en-GB" sz="1200" b="1" i="0" u="none" strike="noStrike" cap="none" normalizeH="0" baseline="0" dirty="0" smtClean="0">
              <a:ln>
                <a:noFill/>
              </a:ln>
              <a:solidFill>
                <a:schemeClr val="tx1"/>
              </a:solidFill>
              <a:effectLst/>
              <a:latin typeface="Arial" pitchFamily="34" charset="0"/>
            </a:rPr>
            <a:t>, </a:t>
          </a:r>
          <a:r>
            <a:rPr kumimoji="0" lang="en-GB" sz="1200" b="1" i="0" u="none" strike="noStrike" cap="none" normalizeH="0" baseline="0" dirty="0" err="1" smtClean="0">
              <a:ln>
                <a:noFill/>
              </a:ln>
              <a:solidFill>
                <a:schemeClr val="tx1"/>
              </a:solidFill>
              <a:effectLst/>
              <a:latin typeface="Arial" pitchFamily="34" charset="0"/>
            </a:rPr>
            <a:t>persistente</a:t>
          </a:r>
          <a:r>
            <a:rPr kumimoji="0" lang="en-GB" sz="1200" b="1" i="0" u="none" strike="noStrike" cap="none" normalizeH="0" baseline="0" dirty="0" smtClean="0">
              <a:ln>
                <a:noFill/>
              </a:ln>
              <a:solidFill>
                <a:schemeClr val="tx1"/>
              </a:solidFill>
              <a:effectLst/>
              <a:latin typeface="Arial" pitchFamily="34" charset="0"/>
            </a:rPr>
            <a:t> y</a:t>
          </a:r>
        </a:p>
        <a:p>
          <a:r>
            <a:rPr kumimoji="0" lang="en-GB" sz="1200" b="1" i="0" u="none" strike="noStrike" cap="none" normalizeH="0" baseline="0" dirty="0" err="1" smtClean="0">
              <a:ln>
                <a:noFill/>
              </a:ln>
              <a:solidFill>
                <a:schemeClr val="tx1"/>
              </a:solidFill>
              <a:effectLst/>
              <a:latin typeface="Arial" pitchFamily="34" charset="0"/>
            </a:rPr>
            <a:t>potencialmente</a:t>
          </a:r>
          <a:r>
            <a:rPr kumimoji="0" lang="en-GB" sz="1200" b="1" i="0" u="none" strike="noStrike" cap="none" normalizeH="0" baseline="0" dirty="0" smtClean="0">
              <a:ln>
                <a:noFill/>
              </a:ln>
              <a:solidFill>
                <a:schemeClr val="tx1"/>
              </a:solidFill>
              <a:effectLst/>
              <a:latin typeface="Arial" pitchFamily="34" charset="0"/>
            </a:rPr>
            <a:t> grave</a:t>
          </a:r>
        </a:p>
        <a:p>
          <a:pPr marL="0" marR="0" lvl="0" indent="0" algn="ctr" defTabSz="44926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dgm:t>
    </dgm:pt>
    <dgm:pt modelId="{9CC55874-EA7B-4552-87FE-B0BC1AF4CD67}" type="parTrans" cxnId="{C37D2AE2-B883-4031-B698-9D538F3899F5}">
      <dgm:prSet/>
      <dgm:spPr/>
      <dgm:t>
        <a:bodyPr/>
        <a:lstStyle/>
        <a:p>
          <a:endParaRPr lang="de-DE" b="1"/>
        </a:p>
      </dgm:t>
    </dgm:pt>
    <dgm:pt modelId="{EBF438AD-3DBC-475A-991A-198B095D7F61}" type="sibTrans" cxnId="{C37D2AE2-B883-4031-B698-9D538F3899F5}">
      <dgm:prSet/>
      <dgm:spPr/>
      <dgm:t>
        <a:bodyPr/>
        <a:lstStyle/>
        <a:p>
          <a:endParaRPr lang="el-GR" b="1"/>
        </a:p>
      </dgm:t>
    </dgm:pt>
    <dgm:pt modelId="{42E3506C-A43D-45DD-9C98-30FFE253CF4F}" type="pres">
      <dgm:prSet presAssocID="{D0EFF6D8-14DC-4C96-9459-AF5CFE41FDA7}" presName="cycle" presStyleCnt="0">
        <dgm:presLayoutVars>
          <dgm:chMax val="1"/>
          <dgm:dir/>
          <dgm:animLvl val="ctr"/>
          <dgm:resizeHandles val="exact"/>
        </dgm:presLayoutVars>
      </dgm:prSet>
      <dgm:spPr/>
    </dgm:pt>
    <dgm:pt modelId="{3E2964FF-79ED-4B59-9E12-0E502F9D65B6}" type="pres">
      <dgm:prSet presAssocID="{2E6C5944-A052-4C60-B366-50766C6FFEA1}" presName="centerShape" presStyleLbl="node0" presStyleIdx="0" presStyleCnt="1"/>
      <dgm:spPr/>
      <dgm:t>
        <a:bodyPr/>
        <a:lstStyle/>
        <a:p>
          <a:endParaRPr lang="de-DE"/>
        </a:p>
      </dgm:t>
    </dgm:pt>
    <dgm:pt modelId="{2AEDF630-AB38-4330-BD60-21F126D06636}" type="pres">
      <dgm:prSet presAssocID="{3DADE1B2-3D94-4658-8EA3-DD277DA02516}" presName="Name9" presStyleLbl="parChTrans1D2" presStyleIdx="0" presStyleCnt="3"/>
      <dgm:spPr/>
      <dgm:t>
        <a:bodyPr/>
        <a:lstStyle/>
        <a:p>
          <a:endParaRPr lang="de-DE"/>
        </a:p>
      </dgm:t>
    </dgm:pt>
    <dgm:pt modelId="{BD409A26-0978-4E65-9D7C-323E5E2EAC64}" type="pres">
      <dgm:prSet presAssocID="{3DADE1B2-3D94-4658-8EA3-DD277DA02516}" presName="connTx" presStyleLbl="parChTrans1D2" presStyleIdx="0" presStyleCnt="3"/>
      <dgm:spPr/>
      <dgm:t>
        <a:bodyPr/>
        <a:lstStyle/>
        <a:p>
          <a:endParaRPr lang="de-DE"/>
        </a:p>
      </dgm:t>
    </dgm:pt>
    <dgm:pt modelId="{168B872A-46CA-4D1A-925D-79C32EEBE2BB}" type="pres">
      <dgm:prSet presAssocID="{B1A630DC-07FB-4E4B-867F-7350B7B6A4F8}" presName="node" presStyleLbl="node1" presStyleIdx="0" presStyleCnt="3" custScaleX="122970" custScaleY="113222">
        <dgm:presLayoutVars>
          <dgm:bulletEnabled val="1"/>
        </dgm:presLayoutVars>
      </dgm:prSet>
      <dgm:spPr/>
      <dgm:t>
        <a:bodyPr/>
        <a:lstStyle/>
        <a:p>
          <a:endParaRPr lang="de-DE"/>
        </a:p>
      </dgm:t>
    </dgm:pt>
    <dgm:pt modelId="{5E8CF716-1139-4FD1-81E3-8332F11557BF}" type="pres">
      <dgm:prSet presAssocID="{DCFE41F1-6168-47EE-B51E-41310DFF77A1}" presName="Name9" presStyleLbl="parChTrans1D2" presStyleIdx="1" presStyleCnt="3"/>
      <dgm:spPr/>
      <dgm:t>
        <a:bodyPr/>
        <a:lstStyle/>
        <a:p>
          <a:endParaRPr lang="de-DE"/>
        </a:p>
      </dgm:t>
    </dgm:pt>
    <dgm:pt modelId="{5B048577-1E93-4211-8BC0-3C1C1FD75330}" type="pres">
      <dgm:prSet presAssocID="{DCFE41F1-6168-47EE-B51E-41310DFF77A1}" presName="connTx" presStyleLbl="parChTrans1D2" presStyleIdx="1" presStyleCnt="3"/>
      <dgm:spPr/>
      <dgm:t>
        <a:bodyPr/>
        <a:lstStyle/>
        <a:p>
          <a:endParaRPr lang="de-DE"/>
        </a:p>
      </dgm:t>
    </dgm:pt>
    <dgm:pt modelId="{A792A464-8518-4604-AD7D-387B3D42BE54}" type="pres">
      <dgm:prSet presAssocID="{82580E55-9B5C-4823-AE9E-0BF683B65045}" presName="node" presStyleLbl="node1" presStyleIdx="1" presStyleCnt="3" custScaleX="128319" custScaleY="117108">
        <dgm:presLayoutVars>
          <dgm:bulletEnabled val="1"/>
        </dgm:presLayoutVars>
      </dgm:prSet>
      <dgm:spPr/>
      <dgm:t>
        <a:bodyPr/>
        <a:lstStyle/>
        <a:p>
          <a:endParaRPr lang="de-DE"/>
        </a:p>
      </dgm:t>
    </dgm:pt>
    <dgm:pt modelId="{A2ACBCCB-8CA3-4B27-B691-8EA017ABCDD2}" type="pres">
      <dgm:prSet presAssocID="{9CC55874-EA7B-4552-87FE-B0BC1AF4CD67}" presName="Name9" presStyleLbl="parChTrans1D2" presStyleIdx="2" presStyleCnt="3"/>
      <dgm:spPr/>
      <dgm:t>
        <a:bodyPr/>
        <a:lstStyle/>
        <a:p>
          <a:endParaRPr lang="de-DE"/>
        </a:p>
      </dgm:t>
    </dgm:pt>
    <dgm:pt modelId="{1982B82E-14EB-47D5-82B7-20205717B0B9}" type="pres">
      <dgm:prSet presAssocID="{9CC55874-EA7B-4552-87FE-B0BC1AF4CD67}" presName="connTx" presStyleLbl="parChTrans1D2" presStyleIdx="2" presStyleCnt="3"/>
      <dgm:spPr/>
      <dgm:t>
        <a:bodyPr/>
        <a:lstStyle/>
        <a:p>
          <a:endParaRPr lang="de-DE"/>
        </a:p>
      </dgm:t>
    </dgm:pt>
    <dgm:pt modelId="{4276D6CB-4BF5-41DD-B322-796FC63CF05A}" type="pres">
      <dgm:prSet presAssocID="{D0D0DC8D-6CA3-4A29-BB6F-246C32E55279}" presName="node" presStyleLbl="node1" presStyleIdx="2" presStyleCnt="3" custScaleX="131564" custScaleY="117311">
        <dgm:presLayoutVars>
          <dgm:bulletEnabled val="1"/>
        </dgm:presLayoutVars>
      </dgm:prSet>
      <dgm:spPr/>
      <dgm:t>
        <a:bodyPr/>
        <a:lstStyle/>
        <a:p>
          <a:endParaRPr lang="de-DE"/>
        </a:p>
      </dgm:t>
    </dgm:pt>
  </dgm:ptLst>
  <dgm:cxnLst>
    <dgm:cxn modelId="{F05F43FF-507F-41D8-8183-1ED513ED40FB}" type="presOf" srcId="{B1A630DC-07FB-4E4B-867F-7350B7B6A4F8}" destId="{168B872A-46CA-4D1A-925D-79C32EEBE2BB}" srcOrd="0" destOrd="0" presId="urn:microsoft.com/office/officeart/2005/8/layout/radial1"/>
    <dgm:cxn modelId="{B4857A7B-2954-4F9D-A182-AFDB7922EBF4}" type="presOf" srcId="{9CC55874-EA7B-4552-87FE-B0BC1AF4CD67}" destId="{A2ACBCCB-8CA3-4B27-B691-8EA017ABCDD2}" srcOrd="0" destOrd="0" presId="urn:microsoft.com/office/officeart/2005/8/layout/radial1"/>
    <dgm:cxn modelId="{F04751A7-CF29-45DB-8BF8-7A8112971354}" type="presOf" srcId="{9CC55874-EA7B-4552-87FE-B0BC1AF4CD67}" destId="{1982B82E-14EB-47D5-82B7-20205717B0B9}" srcOrd="1" destOrd="0" presId="urn:microsoft.com/office/officeart/2005/8/layout/radial1"/>
    <dgm:cxn modelId="{6888350D-D103-4B96-9B8D-8E564187943F}" type="presOf" srcId="{3DADE1B2-3D94-4658-8EA3-DD277DA02516}" destId="{BD409A26-0978-4E65-9D7C-323E5E2EAC64}" srcOrd="1" destOrd="0" presId="urn:microsoft.com/office/officeart/2005/8/layout/radial1"/>
    <dgm:cxn modelId="{7ABAC722-88D3-4C96-8484-E967142BE27B}" type="presOf" srcId="{DCFE41F1-6168-47EE-B51E-41310DFF77A1}" destId="{5E8CF716-1139-4FD1-81E3-8332F11557BF}" srcOrd="0" destOrd="0" presId="urn:microsoft.com/office/officeart/2005/8/layout/radial1"/>
    <dgm:cxn modelId="{B943CA20-3975-421C-ADF1-16584AB3389F}" type="presOf" srcId="{D0D0DC8D-6CA3-4A29-BB6F-246C32E55279}" destId="{4276D6CB-4BF5-41DD-B322-796FC63CF05A}" srcOrd="0" destOrd="0" presId="urn:microsoft.com/office/officeart/2005/8/layout/radial1"/>
    <dgm:cxn modelId="{EA64FC31-0B1B-4ADF-B737-22F2CEF67CD4}" type="presOf" srcId="{D0EFF6D8-14DC-4C96-9459-AF5CFE41FDA7}" destId="{42E3506C-A43D-45DD-9C98-30FFE253CF4F}" srcOrd="0" destOrd="0" presId="urn:microsoft.com/office/officeart/2005/8/layout/radial1"/>
    <dgm:cxn modelId="{C82C88A3-6B85-4DC9-BB4D-E97DC50B11CD}" type="presOf" srcId="{DCFE41F1-6168-47EE-B51E-41310DFF77A1}" destId="{5B048577-1E93-4211-8BC0-3C1C1FD75330}" srcOrd="1" destOrd="0" presId="urn:microsoft.com/office/officeart/2005/8/layout/radial1"/>
    <dgm:cxn modelId="{7758CC22-0C5F-4A9B-8BFE-3BA9C86E2492}" srcId="{2E6C5944-A052-4C60-B366-50766C6FFEA1}" destId="{B1A630DC-07FB-4E4B-867F-7350B7B6A4F8}" srcOrd="0" destOrd="0" parTransId="{3DADE1B2-3D94-4658-8EA3-DD277DA02516}" sibTransId="{FCE32DF8-344B-4F9B-AAC9-6688FFA56BC8}"/>
    <dgm:cxn modelId="{5C3B82AE-50CB-44CB-8B85-97DD163B197A}" type="presOf" srcId="{82580E55-9B5C-4823-AE9E-0BF683B65045}" destId="{A792A464-8518-4604-AD7D-387B3D42BE54}" srcOrd="0" destOrd="0" presId="urn:microsoft.com/office/officeart/2005/8/layout/radial1"/>
    <dgm:cxn modelId="{C37D2AE2-B883-4031-B698-9D538F3899F5}" srcId="{2E6C5944-A052-4C60-B366-50766C6FFEA1}" destId="{D0D0DC8D-6CA3-4A29-BB6F-246C32E55279}" srcOrd="2" destOrd="0" parTransId="{9CC55874-EA7B-4552-87FE-B0BC1AF4CD67}" sibTransId="{EBF438AD-3DBC-475A-991A-198B095D7F61}"/>
    <dgm:cxn modelId="{9709142A-1DE9-4911-B6CC-6B8ED63B42DB}" type="presOf" srcId="{2E6C5944-A052-4C60-B366-50766C6FFEA1}" destId="{3E2964FF-79ED-4B59-9E12-0E502F9D65B6}" srcOrd="0" destOrd="0" presId="urn:microsoft.com/office/officeart/2005/8/layout/radial1"/>
    <dgm:cxn modelId="{932B8A99-5358-475E-906D-04F759E6C80B}" srcId="{2E6C5944-A052-4C60-B366-50766C6FFEA1}" destId="{82580E55-9B5C-4823-AE9E-0BF683B65045}" srcOrd="1" destOrd="0" parTransId="{DCFE41F1-6168-47EE-B51E-41310DFF77A1}" sibTransId="{26464981-C6FB-4BD1-9545-172CF734C44D}"/>
    <dgm:cxn modelId="{6D3FE885-AC1A-41BF-BDFA-180D6916D211}" type="presOf" srcId="{3DADE1B2-3D94-4658-8EA3-DD277DA02516}" destId="{2AEDF630-AB38-4330-BD60-21F126D06636}" srcOrd="0" destOrd="0" presId="urn:microsoft.com/office/officeart/2005/8/layout/radial1"/>
    <dgm:cxn modelId="{F498FC25-527D-4C2B-9639-DC15EF8A8026}" srcId="{D0EFF6D8-14DC-4C96-9459-AF5CFE41FDA7}" destId="{2E6C5944-A052-4C60-B366-50766C6FFEA1}" srcOrd="0" destOrd="0" parTransId="{358B3694-D63B-479C-B29E-29B492B9C129}" sibTransId="{160D4876-8BDB-4C21-858E-53212982E898}"/>
    <dgm:cxn modelId="{E2E22595-094D-4CA8-953F-B1BB5E3D03F5}" type="presParOf" srcId="{42E3506C-A43D-45DD-9C98-30FFE253CF4F}" destId="{3E2964FF-79ED-4B59-9E12-0E502F9D65B6}" srcOrd="0" destOrd="0" presId="urn:microsoft.com/office/officeart/2005/8/layout/radial1"/>
    <dgm:cxn modelId="{628DBDA3-0C75-47FB-A405-E9C18A844328}" type="presParOf" srcId="{42E3506C-A43D-45DD-9C98-30FFE253CF4F}" destId="{2AEDF630-AB38-4330-BD60-21F126D06636}" srcOrd="1" destOrd="0" presId="urn:microsoft.com/office/officeart/2005/8/layout/radial1"/>
    <dgm:cxn modelId="{77BD588A-F904-442E-8C98-CBFE59254C60}" type="presParOf" srcId="{2AEDF630-AB38-4330-BD60-21F126D06636}" destId="{BD409A26-0978-4E65-9D7C-323E5E2EAC64}" srcOrd="0" destOrd="0" presId="urn:microsoft.com/office/officeart/2005/8/layout/radial1"/>
    <dgm:cxn modelId="{CB0BD471-8F2A-48F4-89AD-9889D2BF77B8}" type="presParOf" srcId="{42E3506C-A43D-45DD-9C98-30FFE253CF4F}" destId="{168B872A-46CA-4D1A-925D-79C32EEBE2BB}" srcOrd="2" destOrd="0" presId="urn:microsoft.com/office/officeart/2005/8/layout/radial1"/>
    <dgm:cxn modelId="{04124E14-EB62-4BA4-8545-6B0D5B6EC50E}" type="presParOf" srcId="{42E3506C-A43D-45DD-9C98-30FFE253CF4F}" destId="{5E8CF716-1139-4FD1-81E3-8332F11557BF}" srcOrd="3" destOrd="0" presId="urn:microsoft.com/office/officeart/2005/8/layout/radial1"/>
    <dgm:cxn modelId="{F194C8A0-1DB7-42A2-9C55-4BE82CB6C42A}" type="presParOf" srcId="{5E8CF716-1139-4FD1-81E3-8332F11557BF}" destId="{5B048577-1E93-4211-8BC0-3C1C1FD75330}" srcOrd="0" destOrd="0" presId="urn:microsoft.com/office/officeart/2005/8/layout/radial1"/>
    <dgm:cxn modelId="{91FC3F10-236D-4DC8-8538-641630097F63}" type="presParOf" srcId="{42E3506C-A43D-45DD-9C98-30FFE253CF4F}" destId="{A792A464-8518-4604-AD7D-387B3D42BE54}" srcOrd="4" destOrd="0" presId="urn:microsoft.com/office/officeart/2005/8/layout/radial1"/>
    <dgm:cxn modelId="{CF42F45B-ECF7-42C1-9FC1-63A4BAB7ACC5}" type="presParOf" srcId="{42E3506C-A43D-45DD-9C98-30FFE253CF4F}" destId="{A2ACBCCB-8CA3-4B27-B691-8EA017ABCDD2}" srcOrd="5" destOrd="0" presId="urn:microsoft.com/office/officeart/2005/8/layout/radial1"/>
    <dgm:cxn modelId="{E5A7FAAB-853D-44D8-970C-9D68AE3E7E2A}" type="presParOf" srcId="{A2ACBCCB-8CA3-4B27-B691-8EA017ABCDD2}" destId="{1982B82E-14EB-47D5-82B7-20205717B0B9}" srcOrd="0" destOrd="0" presId="urn:microsoft.com/office/officeart/2005/8/layout/radial1"/>
    <dgm:cxn modelId="{2516601A-E004-4A16-8620-C278500BE84D}" type="presParOf" srcId="{42E3506C-A43D-45DD-9C98-30FFE253CF4F}" destId="{4276D6CB-4BF5-41DD-B322-796FC63CF05A}"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7B222B-12C8-414D-BAF7-CC63A697954B}" type="doc">
      <dgm:prSet loTypeId="urn:microsoft.com/office/officeart/2005/8/layout/radial3" loCatId="cycle" qsTypeId="urn:microsoft.com/office/officeart/2005/8/quickstyle/simple5" qsCatId="simple" csTypeId="urn:microsoft.com/office/officeart/2005/8/colors/accent1_2#8" csCatId="accent1" phldr="1"/>
      <dgm:spPr/>
      <dgm:t>
        <a:bodyPr/>
        <a:lstStyle/>
        <a:p>
          <a:endParaRPr lang="de-DE"/>
        </a:p>
      </dgm:t>
    </dgm:pt>
    <dgm:pt modelId="{F0A64D8D-2D7C-4FF3-9606-2B23A161D198}">
      <dgm:prSet phldrT="[Text]" custT="1"/>
      <dgm:spPr/>
      <dgm:t>
        <a:bodyPr/>
        <a:lstStyle/>
        <a:p>
          <a:r>
            <a:rPr lang="de-DE" sz="4800" dirty="0" smtClean="0"/>
            <a:t>Setting</a:t>
          </a:r>
          <a:endParaRPr lang="de-DE" sz="4800" dirty="0"/>
        </a:p>
      </dgm:t>
    </dgm:pt>
    <dgm:pt modelId="{E9241B66-89D9-4ED6-B25D-220C3BC89494}" type="parTrans" cxnId="{B898078F-E0ED-4FAC-B406-0F25C7D6AD10}">
      <dgm:prSet/>
      <dgm:spPr/>
      <dgm:t>
        <a:bodyPr/>
        <a:lstStyle/>
        <a:p>
          <a:endParaRPr lang="de-DE" sz="2400"/>
        </a:p>
      </dgm:t>
    </dgm:pt>
    <dgm:pt modelId="{B5AF2BF0-0841-4F9E-A862-389C2AB95586}" type="sibTrans" cxnId="{B898078F-E0ED-4FAC-B406-0F25C7D6AD10}">
      <dgm:prSet/>
      <dgm:spPr/>
      <dgm:t>
        <a:bodyPr/>
        <a:lstStyle/>
        <a:p>
          <a:endParaRPr lang="de-DE" sz="2400"/>
        </a:p>
      </dgm:t>
    </dgm:pt>
    <dgm:pt modelId="{79F6D1DC-A1C9-4BAF-A54F-0614B90407F1}">
      <dgm:prSet phldrT="[Text]" custT="1"/>
      <dgm:spPr/>
      <dgm:t>
        <a:bodyPr/>
        <a:lstStyle/>
        <a:p>
          <a:r>
            <a:rPr lang="en-GB" sz="1400" dirty="0" err="1" smtClean="0"/>
            <a:t>cultura</a:t>
          </a:r>
          <a:endParaRPr lang="de-DE" sz="1400" dirty="0"/>
        </a:p>
      </dgm:t>
    </dgm:pt>
    <dgm:pt modelId="{37C2A4EE-7209-40DD-A6DA-7CAB6B5BDCE7}" type="parTrans" cxnId="{CD8A52DE-727F-485C-9155-ED35CC8C5533}">
      <dgm:prSet/>
      <dgm:spPr/>
      <dgm:t>
        <a:bodyPr/>
        <a:lstStyle/>
        <a:p>
          <a:endParaRPr lang="de-DE" sz="2400"/>
        </a:p>
      </dgm:t>
    </dgm:pt>
    <dgm:pt modelId="{BB413360-2D64-4727-8871-FA50B2C464AE}" type="sibTrans" cxnId="{CD8A52DE-727F-485C-9155-ED35CC8C5533}">
      <dgm:prSet/>
      <dgm:spPr/>
      <dgm:t>
        <a:bodyPr/>
        <a:lstStyle/>
        <a:p>
          <a:endParaRPr lang="de-DE" sz="2400"/>
        </a:p>
      </dgm:t>
    </dgm:pt>
    <dgm:pt modelId="{22DE09AD-5BF7-4B3B-86B1-14DC52A9150D}">
      <dgm:prSet phldrT="[Text]" phldr="1"/>
      <dgm:spPr/>
      <dgm:t>
        <a:bodyPr/>
        <a:lstStyle/>
        <a:p>
          <a:endParaRPr lang="de-DE" sz="2400"/>
        </a:p>
      </dgm:t>
    </dgm:pt>
    <dgm:pt modelId="{B93A23E9-7DBC-448E-B0BE-C7D9DC819E5A}" type="parTrans" cxnId="{181A8584-4BF9-4168-BE94-30433D2DC72B}">
      <dgm:prSet/>
      <dgm:spPr/>
      <dgm:t>
        <a:bodyPr/>
        <a:lstStyle/>
        <a:p>
          <a:endParaRPr lang="de-DE" sz="2400"/>
        </a:p>
      </dgm:t>
    </dgm:pt>
    <dgm:pt modelId="{95526FAC-68D3-4170-AB9F-A26F49DECD27}" type="sibTrans" cxnId="{181A8584-4BF9-4168-BE94-30433D2DC72B}">
      <dgm:prSet/>
      <dgm:spPr/>
      <dgm:t>
        <a:bodyPr/>
        <a:lstStyle/>
        <a:p>
          <a:endParaRPr lang="de-DE" sz="2400"/>
        </a:p>
      </dgm:t>
    </dgm:pt>
    <dgm:pt modelId="{FDE3C123-BD08-4A8A-A293-7EF200D3FA46}">
      <dgm:prSet phldrT="[Text]" phldr="1"/>
      <dgm:spPr/>
      <dgm:t>
        <a:bodyPr/>
        <a:lstStyle/>
        <a:p>
          <a:endParaRPr lang="de-DE" sz="2400"/>
        </a:p>
      </dgm:t>
    </dgm:pt>
    <dgm:pt modelId="{5712CFB5-FEAE-474E-8FC2-E2E0418BDF81}" type="parTrans" cxnId="{E0D9423F-D12A-4A18-9DB5-449228E153AD}">
      <dgm:prSet/>
      <dgm:spPr/>
      <dgm:t>
        <a:bodyPr/>
        <a:lstStyle/>
        <a:p>
          <a:endParaRPr lang="de-DE" sz="2400"/>
        </a:p>
      </dgm:t>
    </dgm:pt>
    <dgm:pt modelId="{27F9765B-E182-4951-8B9C-F09F76B5E2C8}" type="sibTrans" cxnId="{E0D9423F-D12A-4A18-9DB5-449228E153AD}">
      <dgm:prSet/>
      <dgm:spPr/>
      <dgm:t>
        <a:bodyPr/>
        <a:lstStyle/>
        <a:p>
          <a:endParaRPr lang="de-DE" sz="2400"/>
        </a:p>
      </dgm:t>
    </dgm:pt>
    <dgm:pt modelId="{9D8BA4D6-D6A8-45AA-835C-F373C3E97490}">
      <dgm:prSet phldrT="[Text]" phldr="1"/>
      <dgm:spPr/>
      <dgm:t>
        <a:bodyPr/>
        <a:lstStyle/>
        <a:p>
          <a:endParaRPr lang="de-DE" sz="2400"/>
        </a:p>
      </dgm:t>
    </dgm:pt>
    <dgm:pt modelId="{7D7F1040-BEF9-49BE-B7D7-94367013F970}" type="parTrans" cxnId="{600E7939-3287-4D0D-B49E-A06E895E39C8}">
      <dgm:prSet/>
      <dgm:spPr/>
      <dgm:t>
        <a:bodyPr/>
        <a:lstStyle/>
        <a:p>
          <a:endParaRPr lang="de-DE" sz="2400"/>
        </a:p>
      </dgm:t>
    </dgm:pt>
    <dgm:pt modelId="{D7D8E581-E45B-4716-BBDB-E0C43FE95073}" type="sibTrans" cxnId="{600E7939-3287-4D0D-B49E-A06E895E39C8}">
      <dgm:prSet/>
      <dgm:spPr/>
      <dgm:t>
        <a:bodyPr/>
        <a:lstStyle/>
        <a:p>
          <a:endParaRPr lang="de-DE" sz="2400"/>
        </a:p>
      </dgm:t>
    </dgm:pt>
    <dgm:pt modelId="{D9296D8B-EC47-4BD9-99B5-C305CEE18855}">
      <dgm:prSet phldrT="[Text]" phldr="1"/>
      <dgm:spPr/>
      <dgm:t>
        <a:bodyPr/>
        <a:lstStyle/>
        <a:p>
          <a:endParaRPr lang="de-DE" sz="2400"/>
        </a:p>
      </dgm:t>
    </dgm:pt>
    <dgm:pt modelId="{54E3BD87-BE0D-4CBD-883F-D020AE87FB5C}" type="parTrans" cxnId="{1A05F910-3203-4CAD-8076-A7F1CD749AFF}">
      <dgm:prSet/>
      <dgm:spPr/>
      <dgm:t>
        <a:bodyPr/>
        <a:lstStyle/>
        <a:p>
          <a:endParaRPr lang="de-DE" sz="2400"/>
        </a:p>
      </dgm:t>
    </dgm:pt>
    <dgm:pt modelId="{6FAD2F43-E087-4B77-8B64-DE77C963714E}" type="sibTrans" cxnId="{1A05F910-3203-4CAD-8076-A7F1CD749AFF}">
      <dgm:prSet/>
      <dgm:spPr/>
      <dgm:t>
        <a:bodyPr/>
        <a:lstStyle/>
        <a:p>
          <a:endParaRPr lang="de-DE" sz="2400"/>
        </a:p>
      </dgm:t>
    </dgm:pt>
    <dgm:pt modelId="{825F7FE9-BB9C-4253-BA95-022ED3B62036}">
      <dgm:prSet phldrT="[Text]" phldr="1"/>
      <dgm:spPr/>
      <dgm:t>
        <a:bodyPr/>
        <a:lstStyle/>
        <a:p>
          <a:endParaRPr lang="de-DE" sz="2400"/>
        </a:p>
      </dgm:t>
    </dgm:pt>
    <dgm:pt modelId="{23252170-9803-4607-9BFA-E0E05099EAC9}" type="parTrans" cxnId="{94E0F828-C3CB-4A82-87E7-D80808E3154E}">
      <dgm:prSet/>
      <dgm:spPr/>
      <dgm:t>
        <a:bodyPr/>
        <a:lstStyle/>
        <a:p>
          <a:endParaRPr lang="de-DE" sz="2400"/>
        </a:p>
      </dgm:t>
    </dgm:pt>
    <dgm:pt modelId="{CE32B157-9909-46B7-800F-DE2A1DB9B854}" type="sibTrans" cxnId="{94E0F828-C3CB-4A82-87E7-D80808E3154E}">
      <dgm:prSet/>
      <dgm:spPr/>
      <dgm:t>
        <a:bodyPr/>
        <a:lstStyle/>
        <a:p>
          <a:endParaRPr lang="de-DE" sz="2400"/>
        </a:p>
      </dgm:t>
    </dgm:pt>
    <dgm:pt modelId="{5A89C59F-7959-47F8-85C6-42C298148155}">
      <dgm:prSet phldrT="[Text]" phldr="1"/>
      <dgm:spPr/>
      <dgm:t>
        <a:bodyPr/>
        <a:lstStyle/>
        <a:p>
          <a:endParaRPr lang="de-DE" sz="2400"/>
        </a:p>
      </dgm:t>
    </dgm:pt>
    <dgm:pt modelId="{2036038B-125B-4A6D-8696-E58C309B4F25}" type="parTrans" cxnId="{3EB6527E-4AEF-4E4A-B60D-5E67B602EE8C}">
      <dgm:prSet/>
      <dgm:spPr/>
      <dgm:t>
        <a:bodyPr/>
        <a:lstStyle/>
        <a:p>
          <a:endParaRPr lang="de-DE" sz="2400"/>
        </a:p>
      </dgm:t>
    </dgm:pt>
    <dgm:pt modelId="{8DB281E0-C3CD-472A-9F1E-B11CEC625076}" type="sibTrans" cxnId="{3EB6527E-4AEF-4E4A-B60D-5E67B602EE8C}">
      <dgm:prSet/>
      <dgm:spPr/>
      <dgm:t>
        <a:bodyPr/>
        <a:lstStyle/>
        <a:p>
          <a:endParaRPr lang="de-DE" sz="2400"/>
        </a:p>
      </dgm:t>
    </dgm:pt>
    <dgm:pt modelId="{D1A44716-22B3-48FB-BA79-4638796CA7DE}">
      <dgm:prSet custT="1"/>
      <dgm:spPr/>
      <dgm:t>
        <a:bodyPr/>
        <a:lstStyle/>
        <a:p>
          <a:r>
            <a:rPr lang="es-ES" sz="1400" dirty="0" smtClean="0"/>
            <a:t>Prisión, amenaza continua o entorno seguro</a:t>
          </a:r>
          <a:endParaRPr lang="de-DE" sz="1400" dirty="0"/>
        </a:p>
      </dgm:t>
    </dgm:pt>
    <dgm:pt modelId="{25940A4F-3BAB-4253-9D96-DFBE389CB299}" type="parTrans" cxnId="{983651EE-9EAC-44ED-B283-88CCCDC9008D}">
      <dgm:prSet/>
      <dgm:spPr/>
      <dgm:t>
        <a:bodyPr/>
        <a:lstStyle/>
        <a:p>
          <a:endParaRPr lang="de-DE" sz="2400"/>
        </a:p>
      </dgm:t>
    </dgm:pt>
    <dgm:pt modelId="{219F055D-4267-4621-B7A8-3806DD68075A}" type="sibTrans" cxnId="{983651EE-9EAC-44ED-B283-88CCCDC9008D}">
      <dgm:prSet/>
      <dgm:spPr/>
      <dgm:t>
        <a:bodyPr/>
        <a:lstStyle/>
        <a:p>
          <a:endParaRPr lang="de-DE" sz="2400"/>
        </a:p>
      </dgm:t>
    </dgm:pt>
    <dgm:pt modelId="{83638D13-A2AD-4E4C-87F8-CFA031215030}">
      <dgm:prSet custT="1"/>
      <dgm:spPr/>
      <dgm:t>
        <a:bodyPr/>
        <a:lstStyle/>
        <a:p>
          <a:r>
            <a:rPr lang="de-DE" sz="1400" dirty="0" smtClean="0"/>
            <a:t>Tiempo</a:t>
          </a:r>
          <a:endParaRPr lang="de-DE" sz="1400" dirty="0"/>
        </a:p>
      </dgm:t>
    </dgm:pt>
    <dgm:pt modelId="{15C9A424-19E8-4451-9349-1E79213A61F1}" type="parTrans" cxnId="{AD49A23D-03DB-437A-A00E-60F3B28DDA9E}">
      <dgm:prSet/>
      <dgm:spPr/>
      <dgm:t>
        <a:bodyPr/>
        <a:lstStyle/>
        <a:p>
          <a:endParaRPr lang="de-DE" sz="2400"/>
        </a:p>
      </dgm:t>
    </dgm:pt>
    <dgm:pt modelId="{9ED3049E-07D4-4702-9635-560A9DEB17A1}" type="sibTrans" cxnId="{AD49A23D-03DB-437A-A00E-60F3B28DDA9E}">
      <dgm:prSet/>
      <dgm:spPr/>
      <dgm:t>
        <a:bodyPr/>
        <a:lstStyle/>
        <a:p>
          <a:endParaRPr lang="de-DE" sz="2400"/>
        </a:p>
      </dgm:t>
    </dgm:pt>
    <dgm:pt modelId="{FA90EE10-9D66-414F-A600-63B36068A296}">
      <dgm:prSet custT="1"/>
      <dgm:spPr/>
      <dgm:t>
        <a:bodyPr/>
        <a:lstStyle/>
        <a:p>
          <a:r>
            <a:rPr lang="en-GB" sz="1400" dirty="0" smtClean="0"/>
            <a:t>¿</a:t>
          </a:r>
          <a:r>
            <a:rPr lang="en-GB" sz="1400" dirty="0" err="1" smtClean="0"/>
            <a:t>Quién</a:t>
          </a:r>
          <a:r>
            <a:rPr lang="en-GB" sz="1400" dirty="0" smtClean="0"/>
            <a:t> </a:t>
          </a:r>
          <a:r>
            <a:rPr lang="en-GB" sz="1400" dirty="0" err="1" smtClean="0"/>
            <a:t>está</a:t>
          </a:r>
          <a:r>
            <a:rPr lang="en-GB" sz="1400" dirty="0" smtClean="0"/>
            <a:t> </a:t>
          </a:r>
          <a:r>
            <a:rPr lang="en-GB" sz="1400" dirty="0" err="1" smtClean="0"/>
            <a:t>presente</a:t>
          </a:r>
          <a:r>
            <a:rPr lang="en-GB" sz="1400" dirty="0" smtClean="0"/>
            <a:t>? </a:t>
          </a:r>
          <a:r>
            <a:rPr lang="en-GB" sz="1400" dirty="0" err="1" smtClean="0"/>
            <a:t>Confiar</a:t>
          </a:r>
          <a:r>
            <a:rPr lang="en-GB" sz="1400" dirty="0" smtClean="0"/>
            <a:t>?</a:t>
          </a:r>
        </a:p>
        <a:p>
          <a:r>
            <a:rPr lang="en-GB" sz="1400" dirty="0" err="1" smtClean="0"/>
            <a:t>Sexo</a:t>
          </a:r>
          <a:r>
            <a:rPr lang="en-GB" sz="1400" dirty="0" smtClean="0"/>
            <a:t>?</a:t>
          </a:r>
          <a:endParaRPr lang="de-DE" sz="1400" dirty="0"/>
        </a:p>
      </dgm:t>
    </dgm:pt>
    <dgm:pt modelId="{743DF862-737D-4AE5-B443-FFA7864E4864}" type="parTrans" cxnId="{C0D24F52-A7E3-40CE-9192-24F305A02653}">
      <dgm:prSet/>
      <dgm:spPr/>
      <dgm:t>
        <a:bodyPr/>
        <a:lstStyle/>
        <a:p>
          <a:endParaRPr lang="de-DE" sz="2400"/>
        </a:p>
      </dgm:t>
    </dgm:pt>
    <dgm:pt modelId="{11FE626E-EC5C-40FE-9F56-F7D7377CF5C4}" type="sibTrans" cxnId="{C0D24F52-A7E3-40CE-9192-24F305A02653}">
      <dgm:prSet/>
      <dgm:spPr/>
      <dgm:t>
        <a:bodyPr/>
        <a:lstStyle/>
        <a:p>
          <a:endParaRPr lang="de-DE" sz="2400"/>
        </a:p>
      </dgm:t>
    </dgm:pt>
    <dgm:pt modelId="{AF4CA1AC-6BEA-48B0-BF8D-A58F2E52241A}">
      <dgm:prSet custT="1"/>
      <dgm:spPr/>
      <dgm:t>
        <a:bodyPr/>
        <a:lstStyle/>
        <a:p>
          <a:r>
            <a:rPr lang="es-ES" sz="1400" dirty="0" smtClean="0"/>
            <a:t>Aspectos físicos: el hacinamiento? Factores que recuerdan de la tortura?</a:t>
          </a:r>
          <a:endParaRPr lang="de-DE" sz="1400" dirty="0"/>
        </a:p>
      </dgm:t>
    </dgm:pt>
    <dgm:pt modelId="{0580C604-EF1C-4273-812F-4D46FEC36A93}" type="parTrans" cxnId="{63F25AA4-7878-4F33-BB1B-1B5DB00AC010}">
      <dgm:prSet/>
      <dgm:spPr/>
      <dgm:t>
        <a:bodyPr/>
        <a:lstStyle/>
        <a:p>
          <a:endParaRPr lang="de-DE" sz="2400"/>
        </a:p>
      </dgm:t>
    </dgm:pt>
    <dgm:pt modelId="{211456BA-7655-4455-B8CF-62A4A258E13E}" type="sibTrans" cxnId="{63F25AA4-7878-4F33-BB1B-1B5DB00AC010}">
      <dgm:prSet/>
      <dgm:spPr/>
      <dgm:t>
        <a:bodyPr/>
        <a:lstStyle/>
        <a:p>
          <a:endParaRPr lang="de-DE" sz="2400"/>
        </a:p>
      </dgm:t>
    </dgm:pt>
    <dgm:pt modelId="{15DD1486-8630-421C-A931-2DD31B6F43FC}" type="pres">
      <dgm:prSet presAssocID="{A77B222B-12C8-414D-BAF7-CC63A697954B}" presName="composite" presStyleCnt="0">
        <dgm:presLayoutVars>
          <dgm:chMax val="1"/>
          <dgm:dir/>
          <dgm:resizeHandles val="exact"/>
        </dgm:presLayoutVars>
      </dgm:prSet>
      <dgm:spPr/>
      <dgm:t>
        <a:bodyPr/>
        <a:lstStyle/>
        <a:p>
          <a:endParaRPr lang="de-DE"/>
        </a:p>
      </dgm:t>
    </dgm:pt>
    <dgm:pt modelId="{BDEEEC52-BBE4-4DA3-B07B-580AC4C19B7C}" type="pres">
      <dgm:prSet presAssocID="{A77B222B-12C8-414D-BAF7-CC63A697954B}" presName="radial" presStyleCnt="0">
        <dgm:presLayoutVars>
          <dgm:animLvl val="ctr"/>
        </dgm:presLayoutVars>
      </dgm:prSet>
      <dgm:spPr/>
    </dgm:pt>
    <dgm:pt modelId="{223DBC94-E5A4-4E64-A1D4-3102047B5816}" type="pres">
      <dgm:prSet presAssocID="{F0A64D8D-2D7C-4FF3-9606-2B23A161D198}" presName="centerShape" presStyleLbl="vennNode1" presStyleIdx="0" presStyleCnt="6"/>
      <dgm:spPr/>
      <dgm:t>
        <a:bodyPr/>
        <a:lstStyle/>
        <a:p>
          <a:endParaRPr lang="de-DE"/>
        </a:p>
      </dgm:t>
    </dgm:pt>
    <dgm:pt modelId="{2F1B4C3A-9C65-488F-B4F0-DB718B573411}" type="pres">
      <dgm:prSet presAssocID="{79F6D1DC-A1C9-4BAF-A54F-0614B90407F1}" presName="node" presStyleLbl="vennNode1" presStyleIdx="1" presStyleCnt="6">
        <dgm:presLayoutVars>
          <dgm:bulletEnabled val="1"/>
        </dgm:presLayoutVars>
      </dgm:prSet>
      <dgm:spPr/>
      <dgm:t>
        <a:bodyPr/>
        <a:lstStyle/>
        <a:p>
          <a:endParaRPr lang="de-DE"/>
        </a:p>
      </dgm:t>
    </dgm:pt>
    <dgm:pt modelId="{6E456EB5-9D46-400E-862E-3E1F2185F2C6}" type="pres">
      <dgm:prSet presAssocID="{D1A44716-22B3-48FB-BA79-4638796CA7DE}" presName="node" presStyleLbl="vennNode1" presStyleIdx="2" presStyleCnt="6">
        <dgm:presLayoutVars>
          <dgm:bulletEnabled val="1"/>
        </dgm:presLayoutVars>
      </dgm:prSet>
      <dgm:spPr/>
      <dgm:t>
        <a:bodyPr/>
        <a:lstStyle/>
        <a:p>
          <a:endParaRPr lang="de-DE"/>
        </a:p>
      </dgm:t>
    </dgm:pt>
    <dgm:pt modelId="{B132F962-042D-4966-8FDA-99B873A86AF9}" type="pres">
      <dgm:prSet presAssocID="{83638D13-A2AD-4E4C-87F8-CFA031215030}" presName="node" presStyleLbl="vennNode1" presStyleIdx="3" presStyleCnt="6">
        <dgm:presLayoutVars>
          <dgm:bulletEnabled val="1"/>
        </dgm:presLayoutVars>
      </dgm:prSet>
      <dgm:spPr/>
      <dgm:t>
        <a:bodyPr/>
        <a:lstStyle/>
        <a:p>
          <a:endParaRPr lang="de-DE"/>
        </a:p>
      </dgm:t>
    </dgm:pt>
    <dgm:pt modelId="{A114F11A-1AEF-487B-ACAB-BFCFF817CDF8}" type="pres">
      <dgm:prSet presAssocID="{FA90EE10-9D66-414F-A600-63B36068A296}" presName="node" presStyleLbl="vennNode1" presStyleIdx="4" presStyleCnt="6">
        <dgm:presLayoutVars>
          <dgm:bulletEnabled val="1"/>
        </dgm:presLayoutVars>
      </dgm:prSet>
      <dgm:spPr/>
      <dgm:t>
        <a:bodyPr/>
        <a:lstStyle/>
        <a:p>
          <a:endParaRPr lang="de-DE"/>
        </a:p>
      </dgm:t>
    </dgm:pt>
    <dgm:pt modelId="{742D3E43-E52D-436A-81D9-6AE6A3A05F9C}" type="pres">
      <dgm:prSet presAssocID="{AF4CA1AC-6BEA-48B0-BF8D-A58F2E52241A}" presName="node" presStyleLbl="vennNode1" presStyleIdx="5" presStyleCnt="6">
        <dgm:presLayoutVars>
          <dgm:bulletEnabled val="1"/>
        </dgm:presLayoutVars>
      </dgm:prSet>
      <dgm:spPr/>
      <dgm:t>
        <a:bodyPr/>
        <a:lstStyle/>
        <a:p>
          <a:endParaRPr lang="de-DE"/>
        </a:p>
      </dgm:t>
    </dgm:pt>
  </dgm:ptLst>
  <dgm:cxnLst>
    <dgm:cxn modelId="{C0D24F52-A7E3-40CE-9192-24F305A02653}" srcId="{F0A64D8D-2D7C-4FF3-9606-2B23A161D198}" destId="{FA90EE10-9D66-414F-A600-63B36068A296}" srcOrd="3" destOrd="0" parTransId="{743DF862-737D-4AE5-B443-FFA7864E4864}" sibTransId="{11FE626E-EC5C-40FE-9F56-F7D7377CF5C4}"/>
    <dgm:cxn modelId="{CD8A52DE-727F-485C-9155-ED35CC8C5533}" srcId="{F0A64D8D-2D7C-4FF3-9606-2B23A161D198}" destId="{79F6D1DC-A1C9-4BAF-A54F-0614B90407F1}" srcOrd="0" destOrd="0" parTransId="{37C2A4EE-7209-40DD-A6DA-7CAB6B5BDCE7}" sibTransId="{BB413360-2D64-4727-8871-FA50B2C464AE}"/>
    <dgm:cxn modelId="{600E7939-3287-4D0D-B49E-A06E895E39C8}" srcId="{A77B222B-12C8-414D-BAF7-CC63A697954B}" destId="{9D8BA4D6-D6A8-45AA-835C-F373C3E97490}" srcOrd="2" destOrd="0" parTransId="{7D7F1040-BEF9-49BE-B7D7-94367013F970}" sibTransId="{D7D8E581-E45B-4716-BBDB-E0C43FE95073}"/>
    <dgm:cxn modelId="{4CAF10AC-C080-481B-8858-6B900BC908EF}" type="presOf" srcId="{FA90EE10-9D66-414F-A600-63B36068A296}" destId="{A114F11A-1AEF-487B-ACAB-BFCFF817CDF8}" srcOrd="0" destOrd="0" presId="urn:microsoft.com/office/officeart/2005/8/layout/radial3"/>
    <dgm:cxn modelId="{DD036782-5CA8-49C7-8E94-1090A5837002}" type="presOf" srcId="{D1A44716-22B3-48FB-BA79-4638796CA7DE}" destId="{6E456EB5-9D46-400E-862E-3E1F2185F2C6}" srcOrd="0" destOrd="0" presId="urn:microsoft.com/office/officeart/2005/8/layout/radial3"/>
    <dgm:cxn modelId="{1A05F910-3203-4CAD-8076-A7F1CD749AFF}" srcId="{9D8BA4D6-D6A8-45AA-835C-F373C3E97490}" destId="{D9296D8B-EC47-4BD9-99B5-C305CEE18855}" srcOrd="0" destOrd="0" parTransId="{54E3BD87-BE0D-4CBD-883F-D020AE87FB5C}" sibTransId="{6FAD2F43-E087-4B77-8B64-DE77C963714E}"/>
    <dgm:cxn modelId="{AD49A23D-03DB-437A-A00E-60F3B28DDA9E}" srcId="{F0A64D8D-2D7C-4FF3-9606-2B23A161D198}" destId="{83638D13-A2AD-4E4C-87F8-CFA031215030}" srcOrd="2" destOrd="0" parTransId="{15C9A424-19E8-4451-9349-1E79213A61F1}" sibTransId="{9ED3049E-07D4-4702-9635-560A9DEB17A1}"/>
    <dgm:cxn modelId="{48C0CA68-6590-4038-AB39-51D1C6C7D5DB}" type="presOf" srcId="{A77B222B-12C8-414D-BAF7-CC63A697954B}" destId="{15DD1486-8630-421C-A931-2DD31B6F43FC}" srcOrd="0" destOrd="0" presId="urn:microsoft.com/office/officeart/2005/8/layout/radial3"/>
    <dgm:cxn modelId="{983651EE-9EAC-44ED-B283-88CCCDC9008D}" srcId="{F0A64D8D-2D7C-4FF3-9606-2B23A161D198}" destId="{D1A44716-22B3-48FB-BA79-4638796CA7DE}" srcOrd="1" destOrd="0" parTransId="{25940A4F-3BAB-4253-9D96-DFBE389CB299}" sibTransId="{219F055D-4267-4621-B7A8-3806DD68075A}"/>
    <dgm:cxn modelId="{3EB6527E-4AEF-4E4A-B60D-5E67B602EE8C}" srcId="{825F7FE9-BB9C-4253-BA95-022ED3B62036}" destId="{5A89C59F-7959-47F8-85C6-42C298148155}" srcOrd="0" destOrd="0" parTransId="{2036038B-125B-4A6D-8696-E58C309B4F25}" sibTransId="{8DB281E0-C3CD-472A-9F1E-B11CEC625076}"/>
    <dgm:cxn modelId="{212756DA-C59D-4416-A632-B64387EBE967}" type="presOf" srcId="{F0A64D8D-2D7C-4FF3-9606-2B23A161D198}" destId="{223DBC94-E5A4-4E64-A1D4-3102047B5816}" srcOrd="0" destOrd="0" presId="urn:microsoft.com/office/officeart/2005/8/layout/radial3"/>
    <dgm:cxn modelId="{A404BB42-EEDE-4FAE-B05F-C10A7CEA8994}" type="presOf" srcId="{79F6D1DC-A1C9-4BAF-A54F-0614B90407F1}" destId="{2F1B4C3A-9C65-488F-B4F0-DB718B573411}" srcOrd="0" destOrd="0" presId="urn:microsoft.com/office/officeart/2005/8/layout/radial3"/>
    <dgm:cxn modelId="{EBC93F9D-99E4-46B4-A9E2-73D67B472BFC}" type="presOf" srcId="{AF4CA1AC-6BEA-48B0-BF8D-A58F2E52241A}" destId="{742D3E43-E52D-436A-81D9-6AE6A3A05F9C}" srcOrd="0" destOrd="0" presId="urn:microsoft.com/office/officeart/2005/8/layout/radial3"/>
    <dgm:cxn modelId="{94E0F828-C3CB-4A82-87E7-D80808E3154E}" srcId="{A77B222B-12C8-414D-BAF7-CC63A697954B}" destId="{825F7FE9-BB9C-4253-BA95-022ED3B62036}" srcOrd="3" destOrd="0" parTransId="{23252170-9803-4607-9BFA-E0E05099EAC9}" sibTransId="{CE32B157-9909-46B7-800F-DE2A1DB9B854}"/>
    <dgm:cxn modelId="{63F25AA4-7878-4F33-BB1B-1B5DB00AC010}" srcId="{F0A64D8D-2D7C-4FF3-9606-2B23A161D198}" destId="{AF4CA1AC-6BEA-48B0-BF8D-A58F2E52241A}" srcOrd="4" destOrd="0" parTransId="{0580C604-EF1C-4273-812F-4D46FEC36A93}" sibTransId="{211456BA-7655-4455-B8CF-62A4A258E13E}"/>
    <dgm:cxn modelId="{DA5B36E5-329C-4D12-8438-D8188C00B2B1}" type="presOf" srcId="{83638D13-A2AD-4E4C-87F8-CFA031215030}" destId="{B132F962-042D-4966-8FDA-99B873A86AF9}" srcOrd="0" destOrd="0" presId="urn:microsoft.com/office/officeart/2005/8/layout/radial3"/>
    <dgm:cxn modelId="{181A8584-4BF9-4168-BE94-30433D2DC72B}" srcId="{A77B222B-12C8-414D-BAF7-CC63A697954B}" destId="{22DE09AD-5BF7-4B3B-86B1-14DC52A9150D}" srcOrd="1" destOrd="0" parTransId="{B93A23E9-7DBC-448E-B0BE-C7D9DC819E5A}" sibTransId="{95526FAC-68D3-4170-AB9F-A26F49DECD27}"/>
    <dgm:cxn modelId="{E0D9423F-D12A-4A18-9DB5-449228E153AD}" srcId="{22DE09AD-5BF7-4B3B-86B1-14DC52A9150D}" destId="{FDE3C123-BD08-4A8A-A293-7EF200D3FA46}" srcOrd="0" destOrd="0" parTransId="{5712CFB5-FEAE-474E-8FC2-E2E0418BDF81}" sibTransId="{27F9765B-E182-4951-8B9C-F09F76B5E2C8}"/>
    <dgm:cxn modelId="{B898078F-E0ED-4FAC-B406-0F25C7D6AD10}" srcId="{A77B222B-12C8-414D-BAF7-CC63A697954B}" destId="{F0A64D8D-2D7C-4FF3-9606-2B23A161D198}" srcOrd="0" destOrd="0" parTransId="{E9241B66-89D9-4ED6-B25D-220C3BC89494}" sibTransId="{B5AF2BF0-0841-4F9E-A862-389C2AB95586}"/>
    <dgm:cxn modelId="{B53A4D24-315C-4BE8-83E4-2485835ABBE5}" type="presParOf" srcId="{15DD1486-8630-421C-A931-2DD31B6F43FC}" destId="{BDEEEC52-BBE4-4DA3-B07B-580AC4C19B7C}" srcOrd="0" destOrd="0" presId="urn:microsoft.com/office/officeart/2005/8/layout/radial3"/>
    <dgm:cxn modelId="{40F71C39-E0F2-48BA-89A9-5B15F012EADA}" type="presParOf" srcId="{BDEEEC52-BBE4-4DA3-B07B-580AC4C19B7C}" destId="{223DBC94-E5A4-4E64-A1D4-3102047B5816}" srcOrd="0" destOrd="0" presId="urn:microsoft.com/office/officeart/2005/8/layout/radial3"/>
    <dgm:cxn modelId="{C049ECC2-5001-4E01-816E-B81718CADAFF}" type="presParOf" srcId="{BDEEEC52-BBE4-4DA3-B07B-580AC4C19B7C}" destId="{2F1B4C3A-9C65-488F-B4F0-DB718B573411}" srcOrd="1" destOrd="0" presId="urn:microsoft.com/office/officeart/2005/8/layout/radial3"/>
    <dgm:cxn modelId="{4B1E85B3-069A-4CEC-88C0-42D59BA22887}" type="presParOf" srcId="{BDEEEC52-BBE4-4DA3-B07B-580AC4C19B7C}" destId="{6E456EB5-9D46-400E-862E-3E1F2185F2C6}" srcOrd="2" destOrd="0" presId="urn:microsoft.com/office/officeart/2005/8/layout/radial3"/>
    <dgm:cxn modelId="{77ADAB43-A112-412F-AC85-AB6CF2FE8141}" type="presParOf" srcId="{BDEEEC52-BBE4-4DA3-B07B-580AC4C19B7C}" destId="{B132F962-042D-4966-8FDA-99B873A86AF9}" srcOrd="3" destOrd="0" presId="urn:microsoft.com/office/officeart/2005/8/layout/radial3"/>
    <dgm:cxn modelId="{7B357270-5193-499C-BBB1-F483D35ADB94}" type="presParOf" srcId="{BDEEEC52-BBE4-4DA3-B07B-580AC4C19B7C}" destId="{A114F11A-1AEF-487B-ACAB-BFCFF817CDF8}" srcOrd="4" destOrd="0" presId="urn:microsoft.com/office/officeart/2005/8/layout/radial3"/>
    <dgm:cxn modelId="{D31C9FED-4B48-4F20-9267-4B680C4EE72B}" type="presParOf" srcId="{BDEEEC52-BBE4-4DA3-B07B-580AC4C19B7C}" destId="{742D3E43-E52D-436A-81D9-6AE6A3A05F9C}" srcOrd="5" destOrd="0" presId="urn:microsoft.com/office/officeart/2005/8/layout/radial3"/>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EFF6D8-14DC-4C96-9459-AF5CFE41FDA7}" type="doc">
      <dgm:prSet loTypeId="urn:microsoft.com/office/officeart/2005/8/layout/radial1" loCatId="relationship" qsTypeId="urn:microsoft.com/office/officeart/2005/8/quickstyle/simple1#7" qsCatId="simple" csTypeId="urn:microsoft.com/office/officeart/2005/8/colors/accent1_2#9" csCatId="accent1" phldr="1"/>
      <dgm:spPr/>
    </dgm:pt>
    <dgm:pt modelId="{2E6C5944-A052-4C60-B366-50766C6FFEA1}">
      <dgm:prSet/>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lang="en-GB" b="0" i="0" dirty="0" err="1" smtClean="0">
              <a:hlinkClick xmlns:r="http://schemas.openxmlformats.org/officeDocument/2006/relationships" r:id="rId1"/>
            </a:rPr>
            <a:t>Trastornos</a:t>
          </a:r>
          <a:endParaRPr kumimoji="0" lang="en-US" b="1" i="0" u="none" strike="noStrike" cap="none" normalizeH="0" baseline="0" dirty="0" smtClean="0">
            <a:ln>
              <a:noFill/>
            </a:ln>
            <a:solidFill>
              <a:schemeClr val="tx1"/>
            </a:solidFill>
            <a:effectLst/>
            <a:latin typeface="Arial" pitchFamily="34" charset="0"/>
          </a:endParaRPr>
        </a:p>
      </dgm:t>
    </dgm:pt>
    <dgm:pt modelId="{358B3694-D63B-479C-B29E-29B492B9C129}" type="parTrans" cxnId="{F498FC25-527D-4C2B-9639-DC15EF8A8026}">
      <dgm:prSet/>
      <dgm:spPr/>
      <dgm:t>
        <a:bodyPr/>
        <a:lstStyle/>
        <a:p>
          <a:endParaRPr lang="el-GR" b="1"/>
        </a:p>
      </dgm:t>
    </dgm:pt>
    <dgm:pt modelId="{160D4876-8BDB-4C21-858E-53212982E898}" type="sibTrans" cxnId="{F498FC25-527D-4C2B-9639-DC15EF8A8026}">
      <dgm:prSet/>
      <dgm:spPr/>
      <dgm:t>
        <a:bodyPr/>
        <a:lstStyle/>
        <a:p>
          <a:endParaRPr lang="el-GR" b="1"/>
        </a:p>
      </dgm:t>
    </dgm:pt>
    <dgm:pt modelId="{B1A630DC-07FB-4E4B-867F-7350B7B6A4F8}">
      <dgm:prSet/>
      <dgm:spPr>
        <a:solidFill>
          <a:schemeClr val="accent4"/>
        </a:solidFill>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lang="es-ES" b="0" i="0" dirty="0" smtClean="0">
              <a:hlinkClick xmlns:r="http://schemas.openxmlformats.org/officeDocument/2006/relationships" r:id="rId2"/>
            </a:rPr>
            <a:t>Reacciones a estrés grave y trastornos de adaptación.</a:t>
          </a:r>
          <a:r>
            <a:rPr lang="es-ES" b="0" i="0" dirty="0" smtClean="0"/>
            <a:t/>
          </a:r>
          <a:br>
            <a:rPr lang="es-ES" b="0" i="0" dirty="0" smtClean="0"/>
          </a:br>
          <a:r>
            <a:rPr kumimoji="0" lang="en-US" b="1" i="0" u="none" strike="noStrike" cap="none" normalizeH="0" baseline="0" dirty="0" smtClean="0">
              <a:ln>
                <a:noFill/>
              </a:ln>
              <a:solidFill>
                <a:schemeClr val="tx1"/>
              </a:solidFill>
              <a:effectLst/>
              <a:latin typeface="Arial" pitchFamily="34" charset="0"/>
            </a:rPr>
            <a:t>PTSD</a:t>
          </a:r>
        </a:p>
      </dgm:t>
    </dgm:pt>
    <dgm:pt modelId="{3DADE1B2-3D94-4658-8EA3-DD277DA02516}" type="parTrans" cxnId="{7758CC22-0C5F-4A9B-8BFE-3BA9C86E2492}">
      <dgm:prSet/>
      <dgm:spPr/>
      <dgm:t>
        <a:bodyPr/>
        <a:lstStyle/>
        <a:p>
          <a:endParaRPr lang="de-DE" b="1"/>
        </a:p>
      </dgm:t>
    </dgm:pt>
    <dgm:pt modelId="{FCE32DF8-344B-4F9B-AAC9-6688FFA56BC8}" type="sibTrans" cxnId="{7758CC22-0C5F-4A9B-8BFE-3BA9C86E2492}">
      <dgm:prSet/>
      <dgm:spPr/>
      <dgm:t>
        <a:bodyPr/>
        <a:lstStyle/>
        <a:p>
          <a:endParaRPr lang="el-GR" b="1"/>
        </a:p>
      </dgm:t>
    </dgm:pt>
    <dgm:pt modelId="{8DC87DEA-F8F5-4F53-A42D-BEA9055F65F4}">
      <dgm:prSet/>
      <dgm:spPr>
        <a:solidFill>
          <a:schemeClr val="bg1">
            <a:lumMod val="50000"/>
          </a:schemeClr>
        </a:solidFill>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lang="en-GB" b="1" i="0" dirty="0" err="1" smtClean="0"/>
            <a:t>Trastornos</a:t>
          </a:r>
          <a:r>
            <a:rPr lang="en-GB" b="1" i="0" dirty="0" smtClean="0"/>
            <a:t> del </a:t>
          </a:r>
          <a:r>
            <a:rPr lang="en-GB" b="1" i="0" dirty="0" err="1" smtClean="0"/>
            <a:t>humor</a:t>
          </a:r>
          <a:r>
            <a:rPr lang="en-GB" b="1" i="0" dirty="0" smtClean="0"/>
            <a:t> (</a:t>
          </a:r>
          <a:r>
            <a:rPr lang="en-GB" b="1" i="0" dirty="0" err="1" smtClean="0"/>
            <a:t>afectivos</a:t>
          </a:r>
          <a:r>
            <a:rPr lang="en-GB" b="1" i="0" dirty="0" smtClean="0"/>
            <a:t>)</a:t>
          </a:r>
          <a:endParaRPr kumimoji="0" lang="en-US" b="1" i="0" u="none" strike="noStrike" cap="none" normalizeH="0" baseline="0" dirty="0" smtClean="0">
            <a:ln>
              <a:noFill/>
            </a:ln>
            <a:solidFill>
              <a:schemeClr val="tx1"/>
            </a:solidFill>
            <a:effectLst/>
            <a:latin typeface="Arial" pitchFamily="34" charset="0"/>
          </a:endParaRPr>
        </a:p>
      </dgm:t>
    </dgm:pt>
    <dgm:pt modelId="{BC04C5D0-870B-48A0-8171-502E0F898449}" type="parTrans" cxnId="{F189EB6A-1DB9-48A1-B07C-366733E2D172}">
      <dgm:prSet/>
      <dgm:spPr/>
      <dgm:t>
        <a:bodyPr/>
        <a:lstStyle/>
        <a:p>
          <a:endParaRPr lang="de-DE" b="1"/>
        </a:p>
      </dgm:t>
    </dgm:pt>
    <dgm:pt modelId="{C2FF3553-854B-4D42-979D-5C8D64079559}" type="sibTrans" cxnId="{F189EB6A-1DB9-48A1-B07C-366733E2D172}">
      <dgm:prSet/>
      <dgm:spPr/>
      <dgm:t>
        <a:bodyPr/>
        <a:lstStyle/>
        <a:p>
          <a:endParaRPr lang="el-GR" b="1"/>
        </a:p>
      </dgm:t>
    </dgm:pt>
    <dgm:pt modelId="{82580E55-9B5C-4823-AE9E-0BF683B65045}">
      <dgm:prSet/>
      <dgm:spPr>
        <a:solidFill>
          <a:schemeClr val="accent4"/>
        </a:solidFill>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lang="en-GB" b="0" i="0" dirty="0" err="1" smtClean="0">
              <a:hlinkClick xmlns:r="http://schemas.openxmlformats.org/officeDocument/2006/relationships" r:id="rId1"/>
            </a:rPr>
            <a:t>Trastornos</a:t>
          </a:r>
          <a:r>
            <a:rPr lang="en-GB" b="0" i="0" dirty="0" smtClean="0">
              <a:hlinkClick xmlns:r="http://schemas.openxmlformats.org/officeDocument/2006/relationships" r:id="rId1"/>
            </a:rPr>
            <a:t> de </a:t>
          </a:r>
          <a:r>
            <a:rPr lang="en-GB" b="0" i="0" dirty="0" err="1" smtClean="0">
              <a:hlinkClick xmlns:r="http://schemas.openxmlformats.org/officeDocument/2006/relationships" r:id="rId1"/>
            </a:rPr>
            <a:t>ansiedad</a:t>
          </a:r>
          <a:endParaRPr kumimoji="0" lang="en-US" b="1" i="0" u="none" strike="noStrike" cap="none" normalizeH="0" baseline="0" dirty="0" smtClean="0">
            <a:ln>
              <a:noFill/>
            </a:ln>
            <a:solidFill>
              <a:schemeClr val="tx1"/>
            </a:solidFill>
            <a:effectLst/>
            <a:latin typeface="Arial" pitchFamily="34" charset="0"/>
          </a:endParaRPr>
        </a:p>
      </dgm:t>
    </dgm:pt>
    <dgm:pt modelId="{DCFE41F1-6168-47EE-B51E-41310DFF77A1}" type="parTrans" cxnId="{932B8A99-5358-475E-906D-04F759E6C80B}">
      <dgm:prSet/>
      <dgm:spPr/>
      <dgm:t>
        <a:bodyPr/>
        <a:lstStyle/>
        <a:p>
          <a:endParaRPr lang="de-DE" b="1"/>
        </a:p>
      </dgm:t>
    </dgm:pt>
    <dgm:pt modelId="{26464981-C6FB-4BD1-9545-172CF734C44D}" type="sibTrans" cxnId="{932B8A99-5358-475E-906D-04F759E6C80B}">
      <dgm:prSet/>
      <dgm:spPr/>
      <dgm:t>
        <a:bodyPr/>
        <a:lstStyle/>
        <a:p>
          <a:endParaRPr lang="el-GR" b="1"/>
        </a:p>
      </dgm:t>
    </dgm:pt>
    <dgm:pt modelId="{042ECC40-94B3-4891-9CEC-38794FA50082}">
      <dgm:prSet/>
      <dgm:spPr>
        <a:solidFill>
          <a:schemeClr val="bg1">
            <a:lumMod val="50000"/>
          </a:schemeClr>
        </a:solidFill>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lang="en-GB" b="0" i="0" dirty="0" err="1" smtClean="0">
              <a:hlinkClick xmlns:r="http://schemas.openxmlformats.org/officeDocument/2006/relationships" r:id="rId3"/>
            </a:rPr>
            <a:t>Trastornos</a:t>
          </a:r>
          <a:r>
            <a:rPr lang="en-GB" b="0" i="0" dirty="0" smtClean="0">
              <a:hlinkClick xmlns:r="http://schemas.openxmlformats.org/officeDocument/2006/relationships" r:id="rId3"/>
            </a:rPr>
            <a:t> </a:t>
          </a:r>
          <a:r>
            <a:rPr lang="en-GB" b="0" i="0" dirty="0" err="1" smtClean="0">
              <a:hlinkClick xmlns:r="http://schemas.openxmlformats.org/officeDocument/2006/relationships" r:id="rId3"/>
            </a:rPr>
            <a:t>disociativos</a:t>
          </a:r>
          <a:r>
            <a:rPr lang="en-GB" b="0" i="0" dirty="0" smtClean="0">
              <a:hlinkClick xmlns:r="http://schemas.openxmlformats.org/officeDocument/2006/relationships" r:id="rId3"/>
            </a:rPr>
            <a:t> (de </a:t>
          </a:r>
          <a:r>
            <a:rPr lang="en-GB" b="0" i="0" dirty="0" err="1" smtClean="0">
              <a:hlinkClick xmlns:r="http://schemas.openxmlformats.org/officeDocument/2006/relationships" r:id="rId3"/>
            </a:rPr>
            <a:t>conversión</a:t>
          </a:r>
          <a:r>
            <a:rPr lang="en-GB" b="0" i="0" dirty="0" smtClean="0">
              <a:hlinkClick xmlns:r="http://schemas.openxmlformats.org/officeDocument/2006/relationships" r:id="rId3"/>
            </a:rPr>
            <a:t>).</a:t>
          </a:r>
          <a:endParaRPr kumimoji="0" lang="en-US" b="1" i="0" u="none" strike="noStrike" cap="none" normalizeH="0" baseline="0" dirty="0" smtClean="0">
            <a:ln>
              <a:noFill/>
            </a:ln>
            <a:solidFill>
              <a:schemeClr val="tx1"/>
            </a:solidFill>
            <a:effectLst/>
            <a:latin typeface="Arial" pitchFamily="34" charset="0"/>
          </a:endParaRPr>
        </a:p>
      </dgm:t>
    </dgm:pt>
    <dgm:pt modelId="{3D2DEDB9-6FE2-489C-8636-F1332FF6740B}" type="parTrans" cxnId="{F46C0114-332A-4D9B-8424-2A4EECF82716}">
      <dgm:prSet/>
      <dgm:spPr/>
      <dgm:t>
        <a:bodyPr/>
        <a:lstStyle/>
        <a:p>
          <a:endParaRPr lang="de-DE" b="1"/>
        </a:p>
      </dgm:t>
    </dgm:pt>
    <dgm:pt modelId="{5D7F4423-6959-4205-8561-8F9D521ACC85}" type="sibTrans" cxnId="{F46C0114-332A-4D9B-8424-2A4EECF82716}">
      <dgm:prSet/>
      <dgm:spPr/>
      <dgm:t>
        <a:bodyPr/>
        <a:lstStyle/>
        <a:p>
          <a:endParaRPr lang="el-GR" b="1"/>
        </a:p>
      </dgm:t>
    </dgm:pt>
    <dgm:pt modelId="{D0D0DC8D-6CA3-4A29-BB6F-246C32E55279}">
      <dgm:prSet/>
      <dgm:spPr>
        <a:solidFill>
          <a:schemeClr val="accent4"/>
        </a:solidFill>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lang="en-GB" b="0" i="0" dirty="0" err="1" smtClean="0">
              <a:hlinkClick xmlns:r="http://schemas.openxmlformats.org/officeDocument/2006/relationships" r:id="rId4"/>
            </a:rPr>
            <a:t>Trastornos</a:t>
          </a:r>
          <a:r>
            <a:rPr lang="en-GB" b="0" i="0" dirty="0" smtClean="0">
              <a:hlinkClick xmlns:r="http://schemas.openxmlformats.org/officeDocument/2006/relationships" r:id="rId4"/>
            </a:rPr>
            <a:t> </a:t>
          </a:r>
          <a:r>
            <a:rPr lang="en-GB" b="0" i="0" dirty="0" err="1" smtClean="0">
              <a:hlinkClick xmlns:r="http://schemas.openxmlformats.org/officeDocument/2006/relationships" r:id="rId4"/>
            </a:rPr>
            <a:t>somatomorfos</a:t>
          </a:r>
          <a:r>
            <a:rPr lang="en-GB" b="0" i="0" dirty="0" smtClean="0">
              <a:hlinkClick xmlns:r="http://schemas.openxmlformats.org/officeDocument/2006/relationships" r:id="rId4"/>
            </a:rPr>
            <a:t>.</a:t>
          </a:r>
          <a:endParaRPr kumimoji="0" lang="en-US" b="1" i="0" u="none" strike="noStrike" cap="none" normalizeH="0" baseline="0" dirty="0" smtClean="0">
            <a:ln>
              <a:noFill/>
            </a:ln>
            <a:solidFill>
              <a:schemeClr val="tx1"/>
            </a:solidFill>
            <a:effectLst/>
            <a:latin typeface="Arial" pitchFamily="34" charset="0"/>
          </a:endParaRPr>
        </a:p>
      </dgm:t>
    </dgm:pt>
    <dgm:pt modelId="{9CC55874-EA7B-4552-87FE-B0BC1AF4CD67}" type="parTrans" cxnId="{C37D2AE2-B883-4031-B698-9D538F3899F5}">
      <dgm:prSet/>
      <dgm:spPr/>
      <dgm:t>
        <a:bodyPr/>
        <a:lstStyle/>
        <a:p>
          <a:endParaRPr lang="de-DE" b="1"/>
        </a:p>
      </dgm:t>
    </dgm:pt>
    <dgm:pt modelId="{EBF438AD-3DBC-475A-991A-198B095D7F61}" type="sibTrans" cxnId="{C37D2AE2-B883-4031-B698-9D538F3899F5}">
      <dgm:prSet/>
      <dgm:spPr/>
      <dgm:t>
        <a:bodyPr/>
        <a:lstStyle/>
        <a:p>
          <a:endParaRPr lang="el-GR" b="1"/>
        </a:p>
      </dgm:t>
    </dgm:pt>
    <dgm:pt modelId="{72C0E26A-346A-43D9-B129-50F750B69D75}">
      <dgm:prSet/>
      <dgm:spPr>
        <a:solidFill>
          <a:schemeClr val="bg1">
            <a:lumMod val="50000"/>
          </a:schemeClr>
        </a:solidFill>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lang="es-ES" dirty="0" smtClean="0"/>
            <a:t>Transformación persistente de la personalidad </a:t>
          </a:r>
          <a:endParaRPr kumimoji="0" lang="en-US" b="1" i="0" u="none" strike="noStrike" cap="none" normalizeH="0" baseline="0" dirty="0" smtClean="0">
            <a:ln>
              <a:noFill/>
            </a:ln>
            <a:solidFill>
              <a:schemeClr val="tx1"/>
            </a:solidFill>
            <a:effectLst/>
            <a:latin typeface="Arial" pitchFamily="34" charset="0"/>
          </a:endParaRPr>
        </a:p>
      </dgm:t>
    </dgm:pt>
    <dgm:pt modelId="{C12047F6-39C9-45CA-A476-CABF9E431CC8}" type="parTrans" cxnId="{10AEB18A-3CA5-4D27-978C-51BC35FBE82C}">
      <dgm:prSet/>
      <dgm:spPr/>
      <dgm:t>
        <a:bodyPr/>
        <a:lstStyle/>
        <a:p>
          <a:endParaRPr lang="de-DE" b="1"/>
        </a:p>
      </dgm:t>
    </dgm:pt>
    <dgm:pt modelId="{8E42A843-6B26-4DCA-976B-424D76D40EEC}" type="sibTrans" cxnId="{10AEB18A-3CA5-4D27-978C-51BC35FBE82C}">
      <dgm:prSet/>
      <dgm:spPr/>
      <dgm:t>
        <a:bodyPr/>
        <a:lstStyle/>
        <a:p>
          <a:endParaRPr lang="el-GR" b="1"/>
        </a:p>
      </dgm:t>
    </dgm:pt>
    <dgm:pt modelId="{42E3506C-A43D-45DD-9C98-30FFE253CF4F}" type="pres">
      <dgm:prSet presAssocID="{D0EFF6D8-14DC-4C96-9459-AF5CFE41FDA7}" presName="cycle" presStyleCnt="0">
        <dgm:presLayoutVars>
          <dgm:chMax val="1"/>
          <dgm:dir/>
          <dgm:animLvl val="ctr"/>
          <dgm:resizeHandles val="exact"/>
        </dgm:presLayoutVars>
      </dgm:prSet>
      <dgm:spPr/>
    </dgm:pt>
    <dgm:pt modelId="{3E2964FF-79ED-4B59-9E12-0E502F9D65B6}" type="pres">
      <dgm:prSet presAssocID="{2E6C5944-A052-4C60-B366-50766C6FFEA1}" presName="centerShape" presStyleLbl="node0" presStyleIdx="0" presStyleCnt="1"/>
      <dgm:spPr/>
      <dgm:t>
        <a:bodyPr/>
        <a:lstStyle/>
        <a:p>
          <a:endParaRPr lang="de-DE"/>
        </a:p>
      </dgm:t>
    </dgm:pt>
    <dgm:pt modelId="{2AEDF630-AB38-4330-BD60-21F126D06636}" type="pres">
      <dgm:prSet presAssocID="{3DADE1B2-3D94-4658-8EA3-DD277DA02516}" presName="Name9" presStyleLbl="parChTrans1D2" presStyleIdx="0" presStyleCnt="6"/>
      <dgm:spPr/>
      <dgm:t>
        <a:bodyPr/>
        <a:lstStyle/>
        <a:p>
          <a:endParaRPr lang="de-DE"/>
        </a:p>
      </dgm:t>
    </dgm:pt>
    <dgm:pt modelId="{BD409A26-0978-4E65-9D7C-323E5E2EAC64}" type="pres">
      <dgm:prSet presAssocID="{3DADE1B2-3D94-4658-8EA3-DD277DA02516}" presName="connTx" presStyleLbl="parChTrans1D2" presStyleIdx="0" presStyleCnt="6"/>
      <dgm:spPr/>
      <dgm:t>
        <a:bodyPr/>
        <a:lstStyle/>
        <a:p>
          <a:endParaRPr lang="de-DE"/>
        </a:p>
      </dgm:t>
    </dgm:pt>
    <dgm:pt modelId="{168B872A-46CA-4D1A-925D-79C32EEBE2BB}" type="pres">
      <dgm:prSet presAssocID="{B1A630DC-07FB-4E4B-867F-7350B7B6A4F8}" presName="node" presStyleLbl="node1" presStyleIdx="0" presStyleCnt="6">
        <dgm:presLayoutVars>
          <dgm:bulletEnabled val="1"/>
        </dgm:presLayoutVars>
      </dgm:prSet>
      <dgm:spPr/>
      <dgm:t>
        <a:bodyPr/>
        <a:lstStyle/>
        <a:p>
          <a:endParaRPr lang="de-DE"/>
        </a:p>
      </dgm:t>
    </dgm:pt>
    <dgm:pt modelId="{CCE56B87-F54E-406B-BD98-E2E09D7BA9F5}" type="pres">
      <dgm:prSet presAssocID="{BC04C5D0-870B-48A0-8171-502E0F898449}" presName="Name9" presStyleLbl="parChTrans1D2" presStyleIdx="1" presStyleCnt="6"/>
      <dgm:spPr/>
      <dgm:t>
        <a:bodyPr/>
        <a:lstStyle/>
        <a:p>
          <a:endParaRPr lang="de-DE"/>
        </a:p>
      </dgm:t>
    </dgm:pt>
    <dgm:pt modelId="{CD4F721C-1B5C-4711-A40E-AC1FA1CC4B59}" type="pres">
      <dgm:prSet presAssocID="{BC04C5D0-870B-48A0-8171-502E0F898449}" presName="connTx" presStyleLbl="parChTrans1D2" presStyleIdx="1" presStyleCnt="6"/>
      <dgm:spPr/>
      <dgm:t>
        <a:bodyPr/>
        <a:lstStyle/>
        <a:p>
          <a:endParaRPr lang="de-DE"/>
        </a:p>
      </dgm:t>
    </dgm:pt>
    <dgm:pt modelId="{39D8D0C5-F634-4CAA-9644-8834729B1F46}" type="pres">
      <dgm:prSet presAssocID="{8DC87DEA-F8F5-4F53-A42D-BEA9055F65F4}" presName="node" presStyleLbl="node1" presStyleIdx="1" presStyleCnt="6">
        <dgm:presLayoutVars>
          <dgm:bulletEnabled val="1"/>
        </dgm:presLayoutVars>
      </dgm:prSet>
      <dgm:spPr/>
      <dgm:t>
        <a:bodyPr/>
        <a:lstStyle/>
        <a:p>
          <a:endParaRPr lang="de-DE"/>
        </a:p>
      </dgm:t>
    </dgm:pt>
    <dgm:pt modelId="{5E8CF716-1139-4FD1-81E3-8332F11557BF}" type="pres">
      <dgm:prSet presAssocID="{DCFE41F1-6168-47EE-B51E-41310DFF77A1}" presName="Name9" presStyleLbl="parChTrans1D2" presStyleIdx="2" presStyleCnt="6"/>
      <dgm:spPr/>
      <dgm:t>
        <a:bodyPr/>
        <a:lstStyle/>
        <a:p>
          <a:endParaRPr lang="de-DE"/>
        </a:p>
      </dgm:t>
    </dgm:pt>
    <dgm:pt modelId="{5B048577-1E93-4211-8BC0-3C1C1FD75330}" type="pres">
      <dgm:prSet presAssocID="{DCFE41F1-6168-47EE-B51E-41310DFF77A1}" presName="connTx" presStyleLbl="parChTrans1D2" presStyleIdx="2" presStyleCnt="6"/>
      <dgm:spPr/>
      <dgm:t>
        <a:bodyPr/>
        <a:lstStyle/>
        <a:p>
          <a:endParaRPr lang="de-DE"/>
        </a:p>
      </dgm:t>
    </dgm:pt>
    <dgm:pt modelId="{A792A464-8518-4604-AD7D-387B3D42BE54}" type="pres">
      <dgm:prSet presAssocID="{82580E55-9B5C-4823-AE9E-0BF683B65045}" presName="node" presStyleLbl="node1" presStyleIdx="2" presStyleCnt="6">
        <dgm:presLayoutVars>
          <dgm:bulletEnabled val="1"/>
        </dgm:presLayoutVars>
      </dgm:prSet>
      <dgm:spPr/>
      <dgm:t>
        <a:bodyPr/>
        <a:lstStyle/>
        <a:p>
          <a:endParaRPr lang="de-DE"/>
        </a:p>
      </dgm:t>
    </dgm:pt>
    <dgm:pt modelId="{2DF78507-D84D-4695-90FF-C9AEEB9B33F7}" type="pres">
      <dgm:prSet presAssocID="{3D2DEDB9-6FE2-489C-8636-F1332FF6740B}" presName="Name9" presStyleLbl="parChTrans1D2" presStyleIdx="3" presStyleCnt="6"/>
      <dgm:spPr/>
      <dgm:t>
        <a:bodyPr/>
        <a:lstStyle/>
        <a:p>
          <a:endParaRPr lang="de-DE"/>
        </a:p>
      </dgm:t>
    </dgm:pt>
    <dgm:pt modelId="{85614AC7-4A73-475C-87F3-95C00989E58D}" type="pres">
      <dgm:prSet presAssocID="{3D2DEDB9-6FE2-489C-8636-F1332FF6740B}" presName="connTx" presStyleLbl="parChTrans1D2" presStyleIdx="3" presStyleCnt="6"/>
      <dgm:spPr/>
      <dgm:t>
        <a:bodyPr/>
        <a:lstStyle/>
        <a:p>
          <a:endParaRPr lang="de-DE"/>
        </a:p>
      </dgm:t>
    </dgm:pt>
    <dgm:pt modelId="{635536D7-49F5-4937-B4D6-745EC2062A68}" type="pres">
      <dgm:prSet presAssocID="{042ECC40-94B3-4891-9CEC-38794FA50082}" presName="node" presStyleLbl="node1" presStyleIdx="3" presStyleCnt="6">
        <dgm:presLayoutVars>
          <dgm:bulletEnabled val="1"/>
        </dgm:presLayoutVars>
      </dgm:prSet>
      <dgm:spPr/>
      <dgm:t>
        <a:bodyPr/>
        <a:lstStyle/>
        <a:p>
          <a:endParaRPr lang="de-DE"/>
        </a:p>
      </dgm:t>
    </dgm:pt>
    <dgm:pt modelId="{A2ACBCCB-8CA3-4B27-B691-8EA017ABCDD2}" type="pres">
      <dgm:prSet presAssocID="{9CC55874-EA7B-4552-87FE-B0BC1AF4CD67}" presName="Name9" presStyleLbl="parChTrans1D2" presStyleIdx="4" presStyleCnt="6"/>
      <dgm:spPr/>
      <dgm:t>
        <a:bodyPr/>
        <a:lstStyle/>
        <a:p>
          <a:endParaRPr lang="de-DE"/>
        </a:p>
      </dgm:t>
    </dgm:pt>
    <dgm:pt modelId="{1982B82E-14EB-47D5-82B7-20205717B0B9}" type="pres">
      <dgm:prSet presAssocID="{9CC55874-EA7B-4552-87FE-B0BC1AF4CD67}" presName="connTx" presStyleLbl="parChTrans1D2" presStyleIdx="4" presStyleCnt="6"/>
      <dgm:spPr/>
      <dgm:t>
        <a:bodyPr/>
        <a:lstStyle/>
        <a:p>
          <a:endParaRPr lang="de-DE"/>
        </a:p>
      </dgm:t>
    </dgm:pt>
    <dgm:pt modelId="{4276D6CB-4BF5-41DD-B322-796FC63CF05A}" type="pres">
      <dgm:prSet presAssocID="{D0D0DC8D-6CA3-4A29-BB6F-246C32E55279}" presName="node" presStyleLbl="node1" presStyleIdx="4" presStyleCnt="6">
        <dgm:presLayoutVars>
          <dgm:bulletEnabled val="1"/>
        </dgm:presLayoutVars>
      </dgm:prSet>
      <dgm:spPr/>
      <dgm:t>
        <a:bodyPr/>
        <a:lstStyle/>
        <a:p>
          <a:endParaRPr lang="de-DE"/>
        </a:p>
      </dgm:t>
    </dgm:pt>
    <dgm:pt modelId="{1E395ECA-9B78-4ACC-B7E0-0BB7C15F755D}" type="pres">
      <dgm:prSet presAssocID="{C12047F6-39C9-45CA-A476-CABF9E431CC8}" presName="Name9" presStyleLbl="parChTrans1D2" presStyleIdx="5" presStyleCnt="6"/>
      <dgm:spPr/>
      <dgm:t>
        <a:bodyPr/>
        <a:lstStyle/>
        <a:p>
          <a:endParaRPr lang="de-DE"/>
        </a:p>
      </dgm:t>
    </dgm:pt>
    <dgm:pt modelId="{AAD8B70E-1F5A-4AE8-AE17-51BD47347CA5}" type="pres">
      <dgm:prSet presAssocID="{C12047F6-39C9-45CA-A476-CABF9E431CC8}" presName="connTx" presStyleLbl="parChTrans1D2" presStyleIdx="5" presStyleCnt="6"/>
      <dgm:spPr/>
      <dgm:t>
        <a:bodyPr/>
        <a:lstStyle/>
        <a:p>
          <a:endParaRPr lang="de-DE"/>
        </a:p>
      </dgm:t>
    </dgm:pt>
    <dgm:pt modelId="{00429CB8-652E-4A35-98BB-8EC4FF0597FC}" type="pres">
      <dgm:prSet presAssocID="{72C0E26A-346A-43D9-B129-50F750B69D75}" presName="node" presStyleLbl="node1" presStyleIdx="5" presStyleCnt="6">
        <dgm:presLayoutVars>
          <dgm:bulletEnabled val="1"/>
        </dgm:presLayoutVars>
      </dgm:prSet>
      <dgm:spPr/>
      <dgm:t>
        <a:bodyPr/>
        <a:lstStyle/>
        <a:p>
          <a:endParaRPr lang="de-DE"/>
        </a:p>
      </dgm:t>
    </dgm:pt>
  </dgm:ptLst>
  <dgm:cxnLst>
    <dgm:cxn modelId="{82046AB2-8BB4-45D2-92F9-6C07FBD4816C}" type="presOf" srcId="{9CC55874-EA7B-4552-87FE-B0BC1AF4CD67}" destId="{A2ACBCCB-8CA3-4B27-B691-8EA017ABCDD2}" srcOrd="0" destOrd="0" presId="urn:microsoft.com/office/officeart/2005/8/layout/radial1"/>
    <dgm:cxn modelId="{A821F9BC-0502-4A75-8AD2-D54CEB4B987D}" type="presOf" srcId="{BC04C5D0-870B-48A0-8171-502E0F898449}" destId="{CD4F721C-1B5C-4711-A40E-AC1FA1CC4B59}" srcOrd="1" destOrd="0" presId="urn:microsoft.com/office/officeart/2005/8/layout/radial1"/>
    <dgm:cxn modelId="{468ADC87-09A9-485D-B72B-44531137B9C2}" type="presOf" srcId="{042ECC40-94B3-4891-9CEC-38794FA50082}" destId="{635536D7-49F5-4937-B4D6-745EC2062A68}" srcOrd="0" destOrd="0" presId="urn:microsoft.com/office/officeart/2005/8/layout/radial1"/>
    <dgm:cxn modelId="{DBAFBAE6-B333-4825-9F3B-28001ACB4AF6}" type="presOf" srcId="{9CC55874-EA7B-4552-87FE-B0BC1AF4CD67}" destId="{1982B82E-14EB-47D5-82B7-20205717B0B9}" srcOrd="1" destOrd="0" presId="urn:microsoft.com/office/officeart/2005/8/layout/radial1"/>
    <dgm:cxn modelId="{6E8FD0EB-7035-4FC5-A83A-A7643A4B3C33}" type="presOf" srcId="{3D2DEDB9-6FE2-489C-8636-F1332FF6740B}" destId="{2DF78507-D84D-4695-90FF-C9AEEB9B33F7}" srcOrd="0" destOrd="0" presId="urn:microsoft.com/office/officeart/2005/8/layout/radial1"/>
    <dgm:cxn modelId="{C37D2AE2-B883-4031-B698-9D538F3899F5}" srcId="{2E6C5944-A052-4C60-B366-50766C6FFEA1}" destId="{D0D0DC8D-6CA3-4A29-BB6F-246C32E55279}" srcOrd="4" destOrd="0" parTransId="{9CC55874-EA7B-4552-87FE-B0BC1AF4CD67}" sibTransId="{EBF438AD-3DBC-475A-991A-198B095D7F61}"/>
    <dgm:cxn modelId="{72B69F4E-9E34-468A-A566-C00957FB662A}" type="presOf" srcId="{C12047F6-39C9-45CA-A476-CABF9E431CC8}" destId="{1E395ECA-9B78-4ACC-B7E0-0BB7C15F755D}" srcOrd="0" destOrd="0" presId="urn:microsoft.com/office/officeart/2005/8/layout/radial1"/>
    <dgm:cxn modelId="{FC7D3D0A-55E1-4ADE-AFEC-C8DDF4F99E04}" type="presOf" srcId="{D0D0DC8D-6CA3-4A29-BB6F-246C32E55279}" destId="{4276D6CB-4BF5-41DD-B322-796FC63CF05A}" srcOrd="0" destOrd="0" presId="urn:microsoft.com/office/officeart/2005/8/layout/radial1"/>
    <dgm:cxn modelId="{F181A47D-77A0-44DE-8AF9-B126B4852690}" type="presOf" srcId="{DCFE41F1-6168-47EE-B51E-41310DFF77A1}" destId="{5B048577-1E93-4211-8BC0-3C1C1FD75330}" srcOrd="1" destOrd="0" presId="urn:microsoft.com/office/officeart/2005/8/layout/radial1"/>
    <dgm:cxn modelId="{D53EA72F-87A5-49BA-8B3E-FE81F679EF86}" type="presOf" srcId="{3D2DEDB9-6FE2-489C-8636-F1332FF6740B}" destId="{85614AC7-4A73-475C-87F3-95C00989E58D}" srcOrd="1" destOrd="0" presId="urn:microsoft.com/office/officeart/2005/8/layout/radial1"/>
    <dgm:cxn modelId="{F1AB4A24-7639-447D-940B-0BB445B24DC7}" type="presOf" srcId="{C12047F6-39C9-45CA-A476-CABF9E431CC8}" destId="{AAD8B70E-1F5A-4AE8-AE17-51BD47347CA5}" srcOrd="1" destOrd="0" presId="urn:microsoft.com/office/officeart/2005/8/layout/radial1"/>
    <dgm:cxn modelId="{F189EB6A-1DB9-48A1-B07C-366733E2D172}" srcId="{2E6C5944-A052-4C60-B366-50766C6FFEA1}" destId="{8DC87DEA-F8F5-4F53-A42D-BEA9055F65F4}" srcOrd="1" destOrd="0" parTransId="{BC04C5D0-870B-48A0-8171-502E0F898449}" sibTransId="{C2FF3553-854B-4D42-979D-5C8D64079559}"/>
    <dgm:cxn modelId="{8A812396-E653-495A-AE8F-B8715B472EE3}" type="presOf" srcId="{72C0E26A-346A-43D9-B129-50F750B69D75}" destId="{00429CB8-652E-4A35-98BB-8EC4FF0597FC}" srcOrd="0" destOrd="0" presId="urn:microsoft.com/office/officeart/2005/8/layout/radial1"/>
    <dgm:cxn modelId="{10AEB18A-3CA5-4D27-978C-51BC35FBE82C}" srcId="{2E6C5944-A052-4C60-B366-50766C6FFEA1}" destId="{72C0E26A-346A-43D9-B129-50F750B69D75}" srcOrd="5" destOrd="0" parTransId="{C12047F6-39C9-45CA-A476-CABF9E431CC8}" sibTransId="{8E42A843-6B26-4DCA-976B-424D76D40EEC}"/>
    <dgm:cxn modelId="{932B8A99-5358-475E-906D-04F759E6C80B}" srcId="{2E6C5944-A052-4C60-B366-50766C6FFEA1}" destId="{82580E55-9B5C-4823-AE9E-0BF683B65045}" srcOrd="2" destOrd="0" parTransId="{DCFE41F1-6168-47EE-B51E-41310DFF77A1}" sibTransId="{26464981-C6FB-4BD1-9545-172CF734C44D}"/>
    <dgm:cxn modelId="{7A900B16-2D59-49F0-AE2D-FC05241D2D0E}" type="presOf" srcId="{DCFE41F1-6168-47EE-B51E-41310DFF77A1}" destId="{5E8CF716-1139-4FD1-81E3-8332F11557BF}" srcOrd="0" destOrd="0" presId="urn:microsoft.com/office/officeart/2005/8/layout/radial1"/>
    <dgm:cxn modelId="{3DC1B053-4989-40BE-AA64-7D9675B7BE18}" type="presOf" srcId="{D0EFF6D8-14DC-4C96-9459-AF5CFE41FDA7}" destId="{42E3506C-A43D-45DD-9C98-30FFE253CF4F}" srcOrd="0" destOrd="0" presId="urn:microsoft.com/office/officeart/2005/8/layout/radial1"/>
    <dgm:cxn modelId="{26F7AF5C-93C7-4074-901D-A89DEFEF17B9}" type="presOf" srcId="{2E6C5944-A052-4C60-B366-50766C6FFEA1}" destId="{3E2964FF-79ED-4B59-9E12-0E502F9D65B6}" srcOrd="0" destOrd="0" presId="urn:microsoft.com/office/officeart/2005/8/layout/radial1"/>
    <dgm:cxn modelId="{F46C0114-332A-4D9B-8424-2A4EECF82716}" srcId="{2E6C5944-A052-4C60-B366-50766C6FFEA1}" destId="{042ECC40-94B3-4891-9CEC-38794FA50082}" srcOrd="3" destOrd="0" parTransId="{3D2DEDB9-6FE2-489C-8636-F1332FF6740B}" sibTransId="{5D7F4423-6959-4205-8561-8F9D521ACC85}"/>
    <dgm:cxn modelId="{67B6287E-90B8-491B-AC3C-E9C4B4882C41}" type="presOf" srcId="{3DADE1B2-3D94-4658-8EA3-DD277DA02516}" destId="{BD409A26-0978-4E65-9D7C-323E5E2EAC64}" srcOrd="1" destOrd="0" presId="urn:microsoft.com/office/officeart/2005/8/layout/radial1"/>
    <dgm:cxn modelId="{414B91C7-328F-497E-918C-98905BD8FD2F}" type="presOf" srcId="{8DC87DEA-F8F5-4F53-A42D-BEA9055F65F4}" destId="{39D8D0C5-F634-4CAA-9644-8834729B1F46}" srcOrd="0" destOrd="0" presId="urn:microsoft.com/office/officeart/2005/8/layout/radial1"/>
    <dgm:cxn modelId="{F498FC25-527D-4C2B-9639-DC15EF8A8026}" srcId="{D0EFF6D8-14DC-4C96-9459-AF5CFE41FDA7}" destId="{2E6C5944-A052-4C60-B366-50766C6FFEA1}" srcOrd="0" destOrd="0" parTransId="{358B3694-D63B-479C-B29E-29B492B9C129}" sibTransId="{160D4876-8BDB-4C21-858E-53212982E898}"/>
    <dgm:cxn modelId="{C186C513-A0BB-4C6E-9D50-C3048EA8144E}" type="presOf" srcId="{B1A630DC-07FB-4E4B-867F-7350B7B6A4F8}" destId="{168B872A-46CA-4D1A-925D-79C32EEBE2BB}" srcOrd="0" destOrd="0" presId="urn:microsoft.com/office/officeart/2005/8/layout/radial1"/>
    <dgm:cxn modelId="{D99E39F7-4E26-45AB-A7A1-BA79A817525F}" type="presOf" srcId="{3DADE1B2-3D94-4658-8EA3-DD277DA02516}" destId="{2AEDF630-AB38-4330-BD60-21F126D06636}" srcOrd="0" destOrd="0" presId="urn:microsoft.com/office/officeart/2005/8/layout/radial1"/>
    <dgm:cxn modelId="{7758CC22-0C5F-4A9B-8BFE-3BA9C86E2492}" srcId="{2E6C5944-A052-4C60-B366-50766C6FFEA1}" destId="{B1A630DC-07FB-4E4B-867F-7350B7B6A4F8}" srcOrd="0" destOrd="0" parTransId="{3DADE1B2-3D94-4658-8EA3-DD277DA02516}" sibTransId="{FCE32DF8-344B-4F9B-AAC9-6688FFA56BC8}"/>
    <dgm:cxn modelId="{72AC5EBD-80CC-490B-8B73-6408C349E90D}" type="presOf" srcId="{BC04C5D0-870B-48A0-8171-502E0F898449}" destId="{CCE56B87-F54E-406B-BD98-E2E09D7BA9F5}" srcOrd="0" destOrd="0" presId="urn:microsoft.com/office/officeart/2005/8/layout/radial1"/>
    <dgm:cxn modelId="{5EE56DF9-CEDD-41C2-8F47-8DEDB7611CF3}" type="presOf" srcId="{82580E55-9B5C-4823-AE9E-0BF683B65045}" destId="{A792A464-8518-4604-AD7D-387B3D42BE54}" srcOrd="0" destOrd="0" presId="urn:microsoft.com/office/officeart/2005/8/layout/radial1"/>
    <dgm:cxn modelId="{75A5DC56-5C03-46AB-B1B4-1EF1D01FE496}" type="presParOf" srcId="{42E3506C-A43D-45DD-9C98-30FFE253CF4F}" destId="{3E2964FF-79ED-4B59-9E12-0E502F9D65B6}" srcOrd="0" destOrd="0" presId="urn:microsoft.com/office/officeart/2005/8/layout/radial1"/>
    <dgm:cxn modelId="{5E1220B4-D2F1-4CC6-9E47-9AA574D2A297}" type="presParOf" srcId="{42E3506C-A43D-45DD-9C98-30FFE253CF4F}" destId="{2AEDF630-AB38-4330-BD60-21F126D06636}" srcOrd="1" destOrd="0" presId="urn:microsoft.com/office/officeart/2005/8/layout/radial1"/>
    <dgm:cxn modelId="{D1F03CDF-7C8D-4E96-9958-19A317F5B5FC}" type="presParOf" srcId="{2AEDF630-AB38-4330-BD60-21F126D06636}" destId="{BD409A26-0978-4E65-9D7C-323E5E2EAC64}" srcOrd="0" destOrd="0" presId="urn:microsoft.com/office/officeart/2005/8/layout/radial1"/>
    <dgm:cxn modelId="{735EA0D7-1606-4DAD-AA96-3331DCE5C625}" type="presParOf" srcId="{42E3506C-A43D-45DD-9C98-30FFE253CF4F}" destId="{168B872A-46CA-4D1A-925D-79C32EEBE2BB}" srcOrd="2" destOrd="0" presId="urn:microsoft.com/office/officeart/2005/8/layout/radial1"/>
    <dgm:cxn modelId="{51EE04A7-8D38-4D0A-81DF-9C818B0FF39E}" type="presParOf" srcId="{42E3506C-A43D-45DD-9C98-30FFE253CF4F}" destId="{CCE56B87-F54E-406B-BD98-E2E09D7BA9F5}" srcOrd="3" destOrd="0" presId="urn:microsoft.com/office/officeart/2005/8/layout/radial1"/>
    <dgm:cxn modelId="{F7636EEF-1978-4DA9-A113-7FC54EC7704A}" type="presParOf" srcId="{CCE56B87-F54E-406B-BD98-E2E09D7BA9F5}" destId="{CD4F721C-1B5C-4711-A40E-AC1FA1CC4B59}" srcOrd="0" destOrd="0" presId="urn:microsoft.com/office/officeart/2005/8/layout/radial1"/>
    <dgm:cxn modelId="{BB70719B-50BC-4257-9BD2-834B09059BF7}" type="presParOf" srcId="{42E3506C-A43D-45DD-9C98-30FFE253CF4F}" destId="{39D8D0C5-F634-4CAA-9644-8834729B1F46}" srcOrd="4" destOrd="0" presId="urn:microsoft.com/office/officeart/2005/8/layout/radial1"/>
    <dgm:cxn modelId="{E9C0A1B2-CE89-4D04-8F7E-7AED42B13867}" type="presParOf" srcId="{42E3506C-A43D-45DD-9C98-30FFE253CF4F}" destId="{5E8CF716-1139-4FD1-81E3-8332F11557BF}" srcOrd="5" destOrd="0" presId="urn:microsoft.com/office/officeart/2005/8/layout/radial1"/>
    <dgm:cxn modelId="{BDCD1DEF-4796-48FA-8C25-8196D2D8526E}" type="presParOf" srcId="{5E8CF716-1139-4FD1-81E3-8332F11557BF}" destId="{5B048577-1E93-4211-8BC0-3C1C1FD75330}" srcOrd="0" destOrd="0" presId="urn:microsoft.com/office/officeart/2005/8/layout/radial1"/>
    <dgm:cxn modelId="{9866E431-E1AB-461D-8A40-6B56ED391C1C}" type="presParOf" srcId="{42E3506C-A43D-45DD-9C98-30FFE253CF4F}" destId="{A792A464-8518-4604-AD7D-387B3D42BE54}" srcOrd="6" destOrd="0" presId="urn:microsoft.com/office/officeart/2005/8/layout/radial1"/>
    <dgm:cxn modelId="{10CF096F-12A3-4DC0-8ADC-28EE6781570A}" type="presParOf" srcId="{42E3506C-A43D-45DD-9C98-30FFE253CF4F}" destId="{2DF78507-D84D-4695-90FF-C9AEEB9B33F7}" srcOrd="7" destOrd="0" presId="urn:microsoft.com/office/officeart/2005/8/layout/radial1"/>
    <dgm:cxn modelId="{81EFBDBA-1D82-43D1-8522-57D48EEE6349}" type="presParOf" srcId="{2DF78507-D84D-4695-90FF-C9AEEB9B33F7}" destId="{85614AC7-4A73-475C-87F3-95C00989E58D}" srcOrd="0" destOrd="0" presId="urn:microsoft.com/office/officeart/2005/8/layout/radial1"/>
    <dgm:cxn modelId="{F073FDAE-B680-4867-99A9-85B2F2BE91CC}" type="presParOf" srcId="{42E3506C-A43D-45DD-9C98-30FFE253CF4F}" destId="{635536D7-49F5-4937-B4D6-745EC2062A68}" srcOrd="8" destOrd="0" presId="urn:microsoft.com/office/officeart/2005/8/layout/radial1"/>
    <dgm:cxn modelId="{535D8C6F-AD4C-4FAF-95FE-B26575DE761D}" type="presParOf" srcId="{42E3506C-A43D-45DD-9C98-30FFE253CF4F}" destId="{A2ACBCCB-8CA3-4B27-B691-8EA017ABCDD2}" srcOrd="9" destOrd="0" presId="urn:microsoft.com/office/officeart/2005/8/layout/radial1"/>
    <dgm:cxn modelId="{1AA3014C-5C86-4D1D-A0D5-AC7062A7CB4E}" type="presParOf" srcId="{A2ACBCCB-8CA3-4B27-B691-8EA017ABCDD2}" destId="{1982B82E-14EB-47D5-82B7-20205717B0B9}" srcOrd="0" destOrd="0" presId="urn:microsoft.com/office/officeart/2005/8/layout/radial1"/>
    <dgm:cxn modelId="{6DBE0B2B-574D-45DA-A487-7D7DC6EFB464}" type="presParOf" srcId="{42E3506C-A43D-45DD-9C98-30FFE253CF4F}" destId="{4276D6CB-4BF5-41DD-B322-796FC63CF05A}" srcOrd="10" destOrd="0" presId="urn:microsoft.com/office/officeart/2005/8/layout/radial1"/>
    <dgm:cxn modelId="{66695F0F-1524-4C3B-9A72-CA0AA9F9EACD}" type="presParOf" srcId="{42E3506C-A43D-45DD-9C98-30FFE253CF4F}" destId="{1E395ECA-9B78-4ACC-B7E0-0BB7C15F755D}" srcOrd="11" destOrd="0" presId="urn:microsoft.com/office/officeart/2005/8/layout/radial1"/>
    <dgm:cxn modelId="{24572DB2-875F-4DE8-8C24-74D3E97A4F13}" type="presParOf" srcId="{1E395ECA-9B78-4ACC-B7E0-0BB7C15F755D}" destId="{AAD8B70E-1F5A-4AE8-AE17-51BD47347CA5}" srcOrd="0" destOrd="0" presId="urn:microsoft.com/office/officeart/2005/8/layout/radial1"/>
    <dgm:cxn modelId="{7BFC2560-3371-4305-AF6A-4FBAE58DDA88}" type="presParOf" srcId="{42E3506C-A43D-45DD-9C98-30FFE253CF4F}" destId="{00429CB8-652E-4A35-98BB-8EC4FF0597FC}"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6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3368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2153065-C6DB-4BCF-B583-A9A396F80BD2}" type="datetimeFigureOut">
              <a:rPr lang="en-GB"/>
              <a:pPr>
                <a:defRPr/>
              </a:pPr>
              <a:t>29/05/2013</a:t>
            </a:fld>
            <a:endParaRPr lang="en-GB" dirty="0"/>
          </a:p>
        </p:txBody>
      </p:sp>
      <p:sp>
        <p:nvSpPr>
          <p:cNvPr id="3369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3369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FC6850E-0FE9-4FDB-8F0C-35A427AA0258}" type="slidenum">
              <a:rPr lang="en-GB"/>
              <a:pPr>
                <a:defRPr/>
              </a:pPr>
              <a:t>‹#›</a:t>
            </a:fld>
            <a:endParaRPr lang="en-GB" dirty="0"/>
          </a:p>
        </p:txBody>
      </p:sp>
    </p:spTree>
    <p:extLst>
      <p:ext uri="{BB962C8B-B14F-4D97-AF65-F5344CB8AC3E}">
        <p14:creationId xmlns:p14="http://schemas.microsoft.com/office/powerpoint/2010/main" val="4274763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1426" name="AutoShape 1"/>
          <p:cNvSpPr>
            <a:spLocks noChangeArrowheads="1"/>
          </p:cNvSpPr>
          <p:nvPr/>
        </p:nvSpPr>
        <p:spPr bwMode="auto">
          <a:xfrm>
            <a:off x="0" y="0"/>
            <a:ext cx="6858000" cy="9144000"/>
          </a:xfrm>
          <a:prstGeom prst="roundRect">
            <a:avLst>
              <a:gd name="adj" fmla="val 23"/>
            </a:avLst>
          </a:prstGeom>
          <a:solidFill>
            <a:srgbClr val="FFFFFF"/>
          </a:solid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231427" name="Text Box 2"/>
          <p:cNvSpPr txBox="1">
            <a:spLocks noChangeArrowheads="1"/>
          </p:cNvSpPr>
          <p:nvPr/>
        </p:nvSpPr>
        <p:spPr bwMode="auto">
          <a:xfrm>
            <a:off x="0" y="0"/>
            <a:ext cx="2971800" cy="457200"/>
          </a:xfrm>
          <a:prstGeom prst="rect">
            <a:avLst/>
          </a:prstGeom>
          <a:no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5123" name="Rectangle 3"/>
          <p:cNvSpPr>
            <a:spLocks noGrp="1" noChangeArrowheads="1"/>
          </p:cNvSpPr>
          <p:nvPr>
            <p:ph type="dt"/>
          </p:nvPr>
        </p:nvSpPr>
        <p:spPr bwMode="auto">
          <a:xfrm>
            <a:off x="3884613" y="0"/>
            <a:ext cx="2970212" cy="45561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a:buClr>
                <a:srgbClr val="000000"/>
              </a:buClr>
              <a:buSzPct val="45000"/>
              <a:buFont typeface="Wingdings" pitchFamily="2" charset="2"/>
              <a:buNone/>
              <a:tabLst>
                <a:tab pos="723900" algn="l"/>
                <a:tab pos="1447800" algn="l"/>
                <a:tab pos="2171700" algn="l"/>
                <a:tab pos="2895600" algn="l"/>
              </a:tabLst>
              <a:defRPr sz="1200">
                <a:solidFill>
                  <a:srgbClr val="000000"/>
                </a:solidFill>
                <a:latin typeface="Times New Roman" pitchFamily="18" charset="0"/>
                <a:cs typeface="+mn-cs"/>
              </a:defRPr>
            </a:lvl1pPr>
          </a:lstStyle>
          <a:p>
            <a:pPr>
              <a:defRPr/>
            </a:pPr>
            <a:endParaRPr lang="el-GR"/>
          </a:p>
        </p:txBody>
      </p:sp>
      <p:sp>
        <p:nvSpPr>
          <p:cNvPr id="31749" name="Rectangle 4"/>
          <p:cNvSpPr>
            <a:spLocks noGrp="1" noRot="1" noChangeAspect="1" noChangeArrowheads="1"/>
          </p:cNvSpPr>
          <p:nvPr>
            <p:ph type="sldImg"/>
          </p:nvPr>
        </p:nvSpPr>
        <p:spPr bwMode="auto">
          <a:xfrm>
            <a:off x="1143000" y="685800"/>
            <a:ext cx="4570413" cy="3427413"/>
          </a:xfrm>
          <a:prstGeom prst="rect">
            <a:avLst/>
          </a:prstGeom>
          <a:noFill/>
          <a:ln w="9525">
            <a:noFill/>
            <a:miter lim="800000"/>
            <a:headEnd/>
            <a:tailEnd/>
          </a:ln>
        </p:spPr>
      </p:sp>
      <p:sp>
        <p:nvSpPr>
          <p:cNvPr id="5125" name="Rectangle 5"/>
          <p:cNvSpPr>
            <a:spLocks noGrp="1" noChangeArrowheads="1"/>
          </p:cNvSpPr>
          <p:nvPr>
            <p:ph type="body"/>
          </p:nvPr>
        </p:nvSpPr>
        <p:spPr bwMode="auto">
          <a:xfrm>
            <a:off x="685800" y="4343400"/>
            <a:ext cx="5484813" cy="4113213"/>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de-AT" noProof="0" smtClean="0"/>
          </a:p>
        </p:txBody>
      </p:sp>
      <p:sp>
        <p:nvSpPr>
          <p:cNvPr id="231431" name="Text Box 6"/>
          <p:cNvSpPr txBox="1">
            <a:spLocks noChangeArrowheads="1"/>
          </p:cNvSpPr>
          <p:nvPr/>
        </p:nvSpPr>
        <p:spPr bwMode="auto">
          <a:xfrm>
            <a:off x="0" y="8685213"/>
            <a:ext cx="2971800" cy="457200"/>
          </a:xfrm>
          <a:prstGeom prst="rect">
            <a:avLst/>
          </a:prstGeom>
          <a:no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5127" name="Rectangle 7"/>
          <p:cNvSpPr>
            <a:spLocks noGrp="1" noChangeArrowheads="1"/>
          </p:cNvSpPr>
          <p:nvPr>
            <p:ph type="sldNum"/>
          </p:nvPr>
        </p:nvSpPr>
        <p:spPr bwMode="auto">
          <a:xfrm>
            <a:off x="3884613" y="8685213"/>
            <a:ext cx="2970212" cy="455612"/>
          </a:xfrm>
          <a:prstGeom prst="rect">
            <a:avLst/>
          </a:prstGeom>
          <a:noFill/>
          <a:ln>
            <a:noFill/>
          </a:ln>
          <a:effectLst/>
          <a:extLst/>
        </p:spPr>
        <p:txBody>
          <a:bodyPr vert="horz" wrap="square" lIns="90000" tIns="46800" rIns="90000" bIns="46800" numCol="1" anchor="b" anchorCtr="0" compatLnSpc="1">
            <a:prstTxWarp prst="textNoShape">
              <a:avLst/>
            </a:prstTxWarp>
          </a:bodyPr>
          <a:lstStyle>
            <a:lvl1pPr algn="r">
              <a:buClr>
                <a:srgbClr val="000000"/>
              </a:buClr>
              <a:buSzPct val="45000"/>
              <a:buFont typeface="Wingdings" pitchFamily="2" charset="2"/>
              <a:buNone/>
              <a:tabLst>
                <a:tab pos="723900" algn="l"/>
                <a:tab pos="1447800" algn="l"/>
                <a:tab pos="2171700" algn="l"/>
                <a:tab pos="2895600" algn="l"/>
              </a:tabLst>
              <a:defRPr sz="1200">
                <a:solidFill>
                  <a:srgbClr val="000000"/>
                </a:solidFill>
                <a:latin typeface="Times New Roman" pitchFamily="18" charset="0"/>
                <a:cs typeface="+mn-cs"/>
              </a:defRPr>
            </a:lvl1pPr>
          </a:lstStyle>
          <a:p>
            <a:pPr>
              <a:defRPr/>
            </a:pPr>
            <a:fld id="{B0ECBF3F-8F26-4CBC-99B7-6F609FAB8059}" type="slidenum">
              <a:rPr lang="el-GR"/>
              <a:pPr>
                <a:defRPr/>
              </a:pPr>
              <a:t>‹#›</a:t>
            </a:fld>
            <a:endParaRPr lang="el-GR"/>
          </a:p>
        </p:txBody>
      </p:sp>
    </p:spTree>
    <p:extLst>
      <p:ext uri="{BB962C8B-B14F-4D97-AF65-F5344CB8AC3E}">
        <p14:creationId xmlns:p14="http://schemas.microsoft.com/office/powerpoint/2010/main" val="36938047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europa.eu/legislation_summaries/justice_freedom_security/judicial_cooperation_in_criminal_matters/jl0027_en.htm" TargetMode="External"/><Relationship Id="rId3" Type="http://schemas.openxmlformats.org/officeDocument/2006/relationships/hyperlink" Target="http://eur-lex.europa.eu/LexUriServ/LexUriServ.do?uri=CELEX:32001F0220:EN:NOT" TargetMode="External"/><Relationship Id="rId7" Type="http://schemas.openxmlformats.org/officeDocument/2006/relationships/hyperlink" Target="http://eur-lex.europa.eu/LexUriServ/LexUriServ.do?uri=CELEX:52004DC0054:EN:NOT"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eur-lex.europa.eu/LexUriServ/LexUriServ.do?uri=CELEX:52009DC0166:EN:NOT" TargetMode="External"/><Relationship Id="rId5" Type="http://schemas.openxmlformats.org/officeDocument/2006/relationships/hyperlink" Target="http://europa.eu/legislation_summaries/justice_freedom_security/judicial_cooperation_in_criminal_matters/l33091_en.htm" TargetMode="External"/><Relationship Id="rId4" Type="http://schemas.openxmlformats.org/officeDocument/2006/relationships/hyperlink" Target="http://europa.eu/legislation_summaries/justice_freedom_security/judicial_cooperation_in_criminal_matters/l33108_en.htm"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2450" name="Rectangle 7"/>
          <p:cNvSpPr>
            <a:spLocks noGrp="1" noChangeArrowheads="1"/>
          </p:cNvSpPr>
          <p:nvPr>
            <p:ph type="sldNum" sz="quarter"/>
          </p:nvPr>
        </p:nvSpPr>
        <p:spPr>
          <a:extLst/>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7FFA7266-CFE4-4A6F-9557-B577AA268986}" type="slidenum">
              <a:rPr lang="el-GR" smtClean="0">
                <a:solidFill>
                  <a:srgbClr val="000000"/>
                </a:solidFill>
                <a:latin typeface="Times New Roman" pitchFamily="18" charset="0"/>
              </a:rPr>
              <a:pPr eaLnBrk="1" hangingPunct="1">
                <a:buSzPct val="45000"/>
                <a:buFont typeface="Wingdings" pitchFamily="2" charset="2"/>
                <a:buNone/>
                <a:defRPr/>
              </a:pPr>
              <a:t>1</a:t>
            </a:fld>
            <a:endParaRPr lang="el-GR" smtClean="0">
              <a:solidFill>
                <a:srgbClr val="000000"/>
              </a:solidFill>
              <a:latin typeface="Times New Roman" pitchFamily="18" charset="0"/>
            </a:endParaRPr>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ln>
        </p:spPr>
      </p:sp>
      <p:sp>
        <p:nvSpPr>
          <p:cNvPr id="34820" name="Rectangle 2"/>
          <p:cNvSpPr>
            <a:spLocks noGrp="1" noChangeArrowheads="1"/>
          </p:cNvSpPr>
          <p:nvPr>
            <p:ph type="body" idx="1"/>
          </p:nvPr>
        </p:nvSpPr>
        <p:spPr>
          <a:xfrm>
            <a:off x="685800" y="4343400"/>
            <a:ext cx="5486400" cy="4114800"/>
          </a:xfrm>
          <a:noFill/>
        </p:spPr>
        <p:txBody>
          <a:bodyPr wrap="none" anchor="ctr"/>
          <a:lstStyle/>
          <a:p>
            <a:pPr algn="ctr">
              <a:buClr>
                <a:srgbClr val="000000"/>
              </a:buClr>
              <a:buSzPct val="100000"/>
              <a:buFont typeface="Times New Roman" pitchFamily="18" charset="0"/>
              <a:buNone/>
            </a:pPr>
            <a:r>
              <a:rPr lang="de-AT" sz="1200" dirty="0" smtClean="0">
                <a:solidFill>
                  <a:srgbClr val="376092"/>
                </a:solidFill>
                <a:latin typeface="Trebuchet MS" pitchFamily="34" charset="0"/>
              </a:rPr>
              <a:t>Author: Prof. Thomas Wenzel</a:t>
            </a:r>
          </a:p>
          <a:p>
            <a:pPr algn="ctr">
              <a:buClr>
                <a:srgbClr val="000000"/>
              </a:buClr>
              <a:buSzPct val="100000"/>
              <a:buFont typeface="Times New Roman" pitchFamily="18" charset="0"/>
              <a:buNone/>
            </a:pPr>
            <a:r>
              <a:rPr lang="de-AT" sz="1200" dirty="0" smtClean="0">
                <a:solidFill>
                  <a:srgbClr val="376092"/>
                </a:solidFill>
                <a:latin typeface="Trebuchet MS" pitchFamily="34" charset="0"/>
              </a:rPr>
              <a:t>Medical University of Vienna, Austria</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AT" dirty="0" smtClean="0">
              <a:latin typeface="Calibri" pitchFamily="34" charset="0"/>
            </a:endParaRPr>
          </a:p>
        </p:txBody>
      </p:sp>
      <p:sp>
        <p:nvSpPr>
          <p:cNvPr id="34821"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830C5D9-B347-468F-9D46-36F0CADE075F}" type="slidenum">
              <a:rPr lang="el-GR" sz="1200">
                <a:solidFill>
                  <a:srgbClr val="000000"/>
                </a:solidFill>
              </a:rPr>
              <a: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l-GR" sz="1200">
              <a:solidFill>
                <a:srgbClr val="000000"/>
              </a:solidFill>
            </a:endParaRPr>
          </a:p>
        </p:txBody>
      </p:sp>
    </p:spTree>
    <p:extLst>
      <p:ext uri="{BB962C8B-B14F-4D97-AF65-F5344CB8AC3E}">
        <p14:creationId xmlns:p14="http://schemas.microsoft.com/office/powerpoint/2010/main" val="3897833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Grp="1" noRot="1" noChangeAspect="1" noChangeArrowheads="1" noTextEdit="1"/>
          </p:cNvSpPr>
          <p:nvPr>
            <p:ph type="sldImg"/>
          </p:nvPr>
        </p:nvSpPr>
        <p:spPr/>
      </p:sp>
      <p:sp>
        <p:nvSpPr>
          <p:cNvPr id="246786"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972786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Rot="1" noChangeAspect="1" noChangeArrowheads="1" noTextEdit="1"/>
          </p:cNvSpPr>
          <p:nvPr>
            <p:ph type="sldImg"/>
          </p:nvPr>
        </p:nvSpPr>
        <p:spPr/>
      </p:sp>
      <p:sp>
        <p:nvSpPr>
          <p:cNvPr id="248834" name="Rectangle 3"/>
          <p:cNvSpPr>
            <a:spLocks noGrp="1" noChangeArrowheads="1"/>
          </p:cNvSpPr>
          <p:nvPr>
            <p:ph type="body" idx="1"/>
          </p:nvPr>
        </p:nvSpPr>
        <p:spPr>
          <a:noFill/>
        </p:spPr>
        <p:txBody>
          <a:bodyPr/>
          <a:lstStyle/>
          <a:p>
            <a:r>
              <a:rPr lang="es-ES" dirty="0" smtClean="0"/>
              <a:t>El TEPT es muy común en las víctimas de la tortura, pero no deben estar presentes. Lo mismo es válido para la depresión y otras reacciones no específicas al estrés grave. Cultura "modismos de angustia" específico puede ser equivalentes importantes de trastorno de estrés postraumático o puede estar presente y de gran relevancia, además de trastorno de estrés postraumático.</a:t>
            </a:r>
            <a:endParaRPr lang="de-DE" dirty="0" smtClean="0"/>
          </a:p>
        </p:txBody>
      </p:sp>
    </p:spTree>
    <p:extLst>
      <p:ext uri="{BB962C8B-B14F-4D97-AF65-F5344CB8AC3E}">
        <p14:creationId xmlns:p14="http://schemas.microsoft.com/office/powerpoint/2010/main" val="263596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Rot="1" noChangeAspect="1" noChangeArrowheads="1" noTextEdit="1"/>
          </p:cNvSpPr>
          <p:nvPr>
            <p:ph type="sldImg"/>
          </p:nvPr>
        </p:nvSpPr>
        <p:spPr/>
      </p:sp>
      <p:sp>
        <p:nvSpPr>
          <p:cNvPr id="248834" name="Rectangle 3"/>
          <p:cNvSpPr>
            <a:spLocks noGrp="1" noChangeArrowheads="1"/>
          </p:cNvSpPr>
          <p:nvPr>
            <p:ph type="body" idx="1"/>
          </p:nvPr>
        </p:nvSpPr>
        <p:spPr>
          <a:noFill/>
        </p:spPr>
        <p:txBody>
          <a:bodyPr/>
          <a:lstStyle/>
          <a:p>
            <a:r>
              <a:rPr lang="de-DE" dirty="0" smtClean="0"/>
              <a:t>See relevant</a:t>
            </a:r>
            <a:r>
              <a:rPr lang="de-DE" baseline="0" dirty="0" smtClean="0"/>
              <a:t> modules.</a:t>
            </a:r>
            <a:endParaRPr lang="de-DE" dirty="0" smtClean="0"/>
          </a:p>
        </p:txBody>
      </p:sp>
    </p:spTree>
    <p:extLst>
      <p:ext uri="{BB962C8B-B14F-4D97-AF65-F5344CB8AC3E}">
        <p14:creationId xmlns:p14="http://schemas.microsoft.com/office/powerpoint/2010/main" val="3751599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Rot="1" noChangeAspect="1" noChangeArrowheads="1" noTextEdit="1"/>
          </p:cNvSpPr>
          <p:nvPr>
            <p:ph type="sldImg"/>
          </p:nvPr>
        </p:nvSpPr>
        <p:spPr/>
      </p:sp>
      <p:sp>
        <p:nvSpPr>
          <p:cNvPr id="250882"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3827074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2"/>
          <p:cNvSpPr>
            <a:spLocks noGrp="1" noRot="1" noChangeAspect="1" noChangeArrowheads="1" noTextEdit="1"/>
          </p:cNvSpPr>
          <p:nvPr>
            <p:ph type="sldImg"/>
          </p:nvPr>
        </p:nvSpPr>
        <p:spPr/>
      </p:sp>
      <p:sp>
        <p:nvSpPr>
          <p:cNvPr id="252930" name="Rectangle 3"/>
          <p:cNvSpPr>
            <a:spLocks noGrp="1" noChangeArrowheads="1"/>
          </p:cNvSpPr>
          <p:nvPr>
            <p:ph type="body" idx="1"/>
          </p:nvPr>
        </p:nvSpPr>
        <p:spPr>
          <a:noFill/>
        </p:spPr>
        <p:txBody>
          <a:bodyPr/>
          <a:lstStyle/>
          <a:p>
            <a:r>
              <a:rPr lang="es-ES" dirty="0" smtClean="0"/>
              <a:t>La lista de los síntomas refleja los síntomas comunes, pero no es exhaustiva.</a:t>
            </a:r>
            <a:endParaRPr lang="de-DE" dirty="0" smtClean="0"/>
          </a:p>
        </p:txBody>
      </p:sp>
    </p:spTree>
    <p:extLst>
      <p:ext uri="{BB962C8B-B14F-4D97-AF65-F5344CB8AC3E}">
        <p14:creationId xmlns:p14="http://schemas.microsoft.com/office/powerpoint/2010/main" val="1926735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p:nvPr>
        </p:nvSpPr>
        <p:spPr>
          <a:extLst/>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AD36E94E-B0B0-4437-A838-7750431DB8AF}" type="slidenum">
              <a:rPr lang="en-GB" smtClean="0">
                <a:solidFill>
                  <a:schemeClr val="tx1"/>
                </a:solidFill>
                <a:latin typeface="Arial" pitchFamily="34" charset="0"/>
              </a:rPr>
              <a:pPr eaLnBrk="1" hangingPunct="1">
                <a:buSzPct val="45000"/>
                <a:buFont typeface="Wingdings" pitchFamily="2" charset="2"/>
                <a:buNone/>
                <a:defRPr/>
              </a:pPr>
              <a:t>15</a:t>
            </a:fld>
            <a:endParaRPr lang="en-GB" dirty="0" smtClean="0">
              <a:solidFill>
                <a:schemeClr val="tx1"/>
              </a:solidFill>
              <a:latin typeface="Arial" pitchFamily="34" charset="0"/>
            </a:endParaRPr>
          </a:p>
        </p:txBody>
      </p:sp>
      <p:sp>
        <p:nvSpPr>
          <p:cNvPr id="254978" name="Rectangle 2"/>
          <p:cNvSpPr>
            <a:spLocks noGrp="1" noRot="1" noChangeAspect="1" noChangeArrowheads="1" noTextEdit="1"/>
          </p:cNvSpPr>
          <p:nvPr>
            <p:ph type="sldImg"/>
          </p:nvPr>
        </p:nvSpPr>
        <p:spPr/>
      </p:sp>
      <p:sp>
        <p:nvSpPr>
          <p:cNvPr id="254979" name="Rectangle 3"/>
          <p:cNvSpPr>
            <a:spLocks noGrp="1" noChangeArrowheads="1"/>
          </p:cNvSpPr>
          <p:nvPr>
            <p:ph type="body" idx="1"/>
          </p:nvPr>
        </p:nvSpPr>
        <p:spPr>
          <a:noFill/>
        </p:spPr>
        <p:txBody>
          <a:bodyPr/>
          <a:lstStyle/>
          <a:p>
            <a:pPr eaLnBrk="1" hangingPunct="1">
              <a:lnSpc>
                <a:spcPct val="90000"/>
              </a:lnSpc>
            </a:pPr>
            <a:r>
              <a:rPr lang="es-ES" sz="900" dirty="0" smtClean="0"/>
              <a:t>Historia previa:</a:t>
            </a:r>
          </a:p>
          <a:p>
            <a:pPr eaLnBrk="1" hangingPunct="1">
              <a:lnSpc>
                <a:spcPct val="90000"/>
              </a:lnSpc>
            </a:pPr>
            <a:r>
              <a:rPr lang="es-ES" sz="900" dirty="0" smtClean="0"/>
              <a:t>Problemas que indican problemas psicológicos o físicos antes de la tortura. Esto incluye los antecedentes familiares, la historia personal, y la medicación utilizada.</a:t>
            </a:r>
            <a:br>
              <a:rPr lang="es-ES" sz="900" dirty="0" smtClean="0"/>
            </a:br>
            <a:endParaRPr lang="en-US" sz="900" dirty="0" smtClean="0"/>
          </a:p>
          <a:p>
            <a:pPr eaLnBrk="1" hangingPunct="1">
              <a:lnSpc>
                <a:spcPct val="90000"/>
              </a:lnSpc>
            </a:pPr>
            <a:r>
              <a:rPr lang="en-US" sz="900" u="sng" dirty="0" smtClean="0"/>
              <a:t>IP:</a:t>
            </a:r>
            <a:br>
              <a:rPr lang="en-US" sz="900" u="sng" dirty="0" smtClean="0"/>
            </a:br>
            <a:r>
              <a:rPr lang="en-US" sz="900" dirty="0" smtClean="0"/>
              <a:t>(e) </a:t>
            </a:r>
            <a:r>
              <a:rPr lang="en-US" sz="900" i="1" dirty="0" smtClean="0"/>
              <a:t>Medical history</a:t>
            </a:r>
          </a:p>
          <a:p>
            <a:pPr eaLnBrk="1" hangingPunct="1">
              <a:lnSpc>
                <a:spcPct val="90000"/>
              </a:lnSpc>
            </a:pPr>
            <a:r>
              <a:rPr lang="en-US" sz="900" dirty="0" smtClean="0"/>
              <a:t>280. The medical history summarizes pre-trauma</a:t>
            </a:r>
          </a:p>
          <a:p>
            <a:pPr eaLnBrk="1" hangingPunct="1">
              <a:lnSpc>
                <a:spcPct val="90000"/>
              </a:lnSpc>
            </a:pPr>
            <a:r>
              <a:rPr lang="en-US" sz="900" dirty="0" smtClean="0"/>
              <a:t>health conditions, current health conditions, body pain,</a:t>
            </a:r>
          </a:p>
          <a:p>
            <a:pPr eaLnBrk="1" hangingPunct="1">
              <a:lnSpc>
                <a:spcPct val="90000"/>
              </a:lnSpc>
            </a:pPr>
            <a:r>
              <a:rPr lang="en-US" sz="900" dirty="0" smtClean="0"/>
              <a:t>somatic complaints, use of medication and their side</a:t>
            </a:r>
          </a:p>
          <a:p>
            <a:pPr eaLnBrk="1" hangingPunct="1">
              <a:lnSpc>
                <a:spcPct val="90000"/>
              </a:lnSpc>
            </a:pPr>
            <a:r>
              <a:rPr lang="en-US" sz="900" dirty="0" smtClean="0"/>
              <a:t>effects, relevant sexual history, past surgical procedures</a:t>
            </a:r>
          </a:p>
          <a:p>
            <a:pPr eaLnBrk="1" hangingPunct="1">
              <a:lnSpc>
                <a:spcPct val="90000"/>
              </a:lnSpc>
            </a:pPr>
            <a:r>
              <a:rPr lang="en-US" sz="900" dirty="0" smtClean="0"/>
              <a:t>and other medical data (see chapter V.B.).</a:t>
            </a:r>
          </a:p>
          <a:p>
            <a:pPr eaLnBrk="1" hangingPunct="1">
              <a:lnSpc>
                <a:spcPct val="90000"/>
              </a:lnSpc>
            </a:pPr>
            <a:r>
              <a:rPr lang="en-US" sz="900" dirty="0" smtClean="0"/>
              <a:t>(f) </a:t>
            </a:r>
            <a:r>
              <a:rPr lang="en-US" sz="900" i="1" dirty="0" smtClean="0"/>
              <a:t>Psychiatric history</a:t>
            </a:r>
          </a:p>
          <a:p>
            <a:pPr eaLnBrk="1" hangingPunct="1">
              <a:lnSpc>
                <a:spcPct val="90000"/>
              </a:lnSpc>
            </a:pPr>
            <a:r>
              <a:rPr lang="en-US" sz="900" dirty="0" smtClean="0"/>
              <a:t>281. Inquiry should be made about a history of mental</a:t>
            </a:r>
          </a:p>
          <a:p>
            <a:pPr eaLnBrk="1" hangingPunct="1">
              <a:lnSpc>
                <a:spcPct val="90000"/>
              </a:lnSpc>
            </a:pPr>
            <a:r>
              <a:rPr lang="en-US" sz="900" dirty="0" smtClean="0"/>
              <a:t>or psychological disturbances, the nature of problems</a:t>
            </a:r>
          </a:p>
          <a:p>
            <a:pPr eaLnBrk="1" hangingPunct="1">
              <a:lnSpc>
                <a:spcPct val="90000"/>
              </a:lnSpc>
            </a:pPr>
            <a:r>
              <a:rPr lang="en-US" sz="900" dirty="0" smtClean="0"/>
              <a:t>and whether they received treatment or required psychiatric</a:t>
            </a:r>
          </a:p>
          <a:p>
            <a:pPr eaLnBrk="1" hangingPunct="1">
              <a:lnSpc>
                <a:spcPct val="90000"/>
              </a:lnSpc>
            </a:pPr>
            <a:r>
              <a:rPr lang="en-US" sz="900" dirty="0" smtClean="0"/>
              <a:t>hospitalization. The inquiry should also cover prior</a:t>
            </a:r>
          </a:p>
          <a:p>
            <a:pPr eaLnBrk="1" hangingPunct="1">
              <a:lnSpc>
                <a:spcPct val="90000"/>
              </a:lnSpc>
            </a:pPr>
            <a:r>
              <a:rPr lang="en-US" sz="900" dirty="0" smtClean="0"/>
              <a:t>therapeutic use of psychotropic medication.</a:t>
            </a:r>
          </a:p>
          <a:p>
            <a:pPr eaLnBrk="1" hangingPunct="1">
              <a:lnSpc>
                <a:spcPct val="90000"/>
              </a:lnSpc>
            </a:pPr>
            <a:r>
              <a:rPr lang="en-US" sz="900" dirty="0" smtClean="0"/>
              <a:t>(g) </a:t>
            </a:r>
            <a:r>
              <a:rPr lang="en-US" sz="900" i="1" dirty="0" smtClean="0"/>
              <a:t>Substance use and abuse history</a:t>
            </a:r>
          </a:p>
          <a:p>
            <a:pPr eaLnBrk="1" hangingPunct="1">
              <a:lnSpc>
                <a:spcPct val="90000"/>
              </a:lnSpc>
            </a:pPr>
            <a:r>
              <a:rPr lang="en-US" sz="900" dirty="0" smtClean="0"/>
              <a:t>282. The clinician should inquire about substance</a:t>
            </a:r>
          </a:p>
          <a:p>
            <a:pPr eaLnBrk="1" hangingPunct="1">
              <a:lnSpc>
                <a:spcPct val="90000"/>
              </a:lnSpc>
            </a:pPr>
            <a:r>
              <a:rPr lang="en-US" sz="900" dirty="0" smtClean="0"/>
              <a:t>use before and after the torture, changes in the pattern of</a:t>
            </a:r>
          </a:p>
          <a:p>
            <a:pPr eaLnBrk="1" hangingPunct="1">
              <a:lnSpc>
                <a:spcPct val="90000"/>
              </a:lnSpc>
            </a:pPr>
            <a:r>
              <a:rPr lang="en-US" sz="900" dirty="0" smtClean="0"/>
              <a:t>use and whether substances are being used to cope with</a:t>
            </a:r>
          </a:p>
          <a:p>
            <a:pPr eaLnBrk="1" hangingPunct="1">
              <a:lnSpc>
                <a:spcPct val="90000"/>
              </a:lnSpc>
            </a:pPr>
            <a:r>
              <a:rPr lang="en-US" sz="900" dirty="0" smtClean="0"/>
              <a:t>insomnia or psychological/psychiatric problems. These</a:t>
            </a:r>
          </a:p>
          <a:p>
            <a:pPr eaLnBrk="1" hangingPunct="1">
              <a:lnSpc>
                <a:spcPct val="90000"/>
              </a:lnSpc>
            </a:pPr>
            <a:r>
              <a:rPr lang="en-US" sz="900" dirty="0" smtClean="0"/>
              <a:t>substances are not only alcohol, cannabis and opium but</a:t>
            </a:r>
          </a:p>
          <a:p>
            <a:pPr eaLnBrk="1" hangingPunct="1">
              <a:lnSpc>
                <a:spcPct val="90000"/>
              </a:lnSpc>
            </a:pPr>
            <a:r>
              <a:rPr lang="en-US" sz="900" dirty="0" smtClean="0"/>
              <a:t>also regional substances of abuse such as betel nut and</a:t>
            </a:r>
          </a:p>
          <a:p>
            <a:pPr eaLnBrk="1" hangingPunct="1">
              <a:lnSpc>
                <a:spcPct val="90000"/>
              </a:lnSpc>
            </a:pPr>
            <a:r>
              <a:rPr lang="en-US" sz="900" dirty="0" smtClean="0"/>
              <a:t>many others.</a:t>
            </a:r>
          </a:p>
          <a:p>
            <a:pPr eaLnBrk="1" hangingPunct="1">
              <a:lnSpc>
                <a:spcPct val="90000"/>
              </a:lnSpc>
            </a:pPr>
            <a:endParaRPr lang="en-US" sz="900" dirty="0" smtClean="0"/>
          </a:p>
        </p:txBody>
      </p:sp>
    </p:spTree>
    <p:extLst>
      <p:ext uri="{BB962C8B-B14F-4D97-AF65-F5344CB8AC3E}">
        <p14:creationId xmlns:p14="http://schemas.microsoft.com/office/powerpoint/2010/main" val="402155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2"/>
          <p:cNvSpPr>
            <a:spLocks noGrp="1" noRot="1" noChangeAspect="1" noChangeArrowheads="1" noTextEdit="1"/>
          </p:cNvSpPr>
          <p:nvPr>
            <p:ph type="sldImg"/>
          </p:nvPr>
        </p:nvSpPr>
        <p:spPr/>
      </p:sp>
      <p:sp>
        <p:nvSpPr>
          <p:cNvPr id="257026" name="Rectangle 3"/>
          <p:cNvSpPr>
            <a:spLocks noGrp="1" noChangeArrowheads="1"/>
          </p:cNvSpPr>
          <p:nvPr>
            <p:ph type="body" idx="1"/>
          </p:nvPr>
        </p:nvSpPr>
        <p:spPr>
          <a:noFill/>
        </p:spPr>
        <p:txBody>
          <a:bodyPr/>
          <a:lstStyle/>
          <a:p>
            <a:r>
              <a:rPr lang="es-ES" dirty="0" smtClean="0"/>
              <a:t>Nota: La dirección IP se centra también en el nivel de los síntomas. Por lo general, los síntomas o síndrome descripción está dando lugar a una decisión diagnóstica basada en la práctica regional, tales como la elección de la CIE 10 y DSM IV.</a:t>
            </a:r>
            <a:endParaRPr lang="de-DE" dirty="0" smtClean="0"/>
          </a:p>
        </p:txBody>
      </p:sp>
    </p:spTree>
    <p:extLst>
      <p:ext uri="{BB962C8B-B14F-4D97-AF65-F5344CB8AC3E}">
        <p14:creationId xmlns:p14="http://schemas.microsoft.com/office/powerpoint/2010/main" val="4282639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Rot="1" noChangeAspect="1" noChangeArrowheads="1" noTextEdit="1"/>
          </p:cNvSpPr>
          <p:nvPr>
            <p:ph type="sldImg"/>
          </p:nvPr>
        </p:nvSpPr>
        <p:spPr/>
      </p:sp>
      <p:sp>
        <p:nvSpPr>
          <p:cNvPr id="259074" name="Rectangle 3"/>
          <p:cNvSpPr>
            <a:spLocks noGrp="1" noChangeArrowheads="1"/>
          </p:cNvSpPr>
          <p:nvPr>
            <p:ph type="body" idx="1"/>
          </p:nvPr>
        </p:nvSpPr>
        <p:spPr>
          <a:noFill/>
        </p:spPr>
        <p:txBody>
          <a:bodyPr/>
          <a:lstStyle/>
          <a:p>
            <a:r>
              <a:rPr lang="de-DE" dirty="0" smtClean="0"/>
              <a:t> </a:t>
            </a:r>
          </a:p>
        </p:txBody>
      </p:sp>
    </p:spTree>
    <p:extLst>
      <p:ext uri="{BB962C8B-B14F-4D97-AF65-F5344CB8AC3E}">
        <p14:creationId xmlns:p14="http://schemas.microsoft.com/office/powerpoint/2010/main" val="3794433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2"/>
          <p:cNvSpPr>
            <a:spLocks noGrp="1" noRot="1" noChangeAspect="1" noChangeArrowheads="1" noTextEdit="1"/>
          </p:cNvSpPr>
          <p:nvPr>
            <p:ph type="sldImg"/>
          </p:nvPr>
        </p:nvSpPr>
        <p:spPr/>
      </p:sp>
      <p:sp>
        <p:nvSpPr>
          <p:cNvPr id="261122" name="Rectangle 3"/>
          <p:cNvSpPr>
            <a:spLocks noGrp="1" noChangeArrowheads="1"/>
          </p:cNvSpPr>
          <p:nvPr>
            <p:ph type="body" idx="1"/>
          </p:nvPr>
        </p:nvSpPr>
        <p:spPr>
          <a:noFill/>
        </p:spPr>
        <p:txBody>
          <a:bodyPr/>
          <a:lstStyle/>
          <a:p>
            <a:r>
              <a:rPr lang="de-DE" dirty="0" smtClean="0"/>
              <a:t> </a:t>
            </a:r>
          </a:p>
        </p:txBody>
      </p:sp>
    </p:spTree>
    <p:extLst>
      <p:ext uri="{BB962C8B-B14F-4D97-AF65-F5344CB8AC3E}">
        <p14:creationId xmlns:p14="http://schemas.microsoft.com/office/powerpoint/2010/main" val="3265696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Rot="1" noChangeAspect="1" noChangeArrowheads="1" noTextEdit="1"/>
          </p:cNvSpPr>
          <p:nvPr>
            <p:ph type="sldImg"/>
          </p:nvPr>
        </p:nvSpPr>
        <p:spPr/>
      </p:sp>
      <p:sp>
        <p:nvSpPr>
          <p:cNvPr id="263170" name="Rectangle 3"/>
          <p:cNvSpPr>
            <a:spLocks noGrp="1" noChangeArrowheads="1"/>
          </p:cNvSpPr>
          <p:nvPr>
            <p:ph type="body" idx="1"/>
          </p:nvPr>
        </p:nvSpPr>
        <p:spPr>
          <a:noFill/>
        </p:spPr>
        <p:txBody>
          <a:bodyPr/>
          <a:lstStyle/>
          <a:p>
            <a:r>
              <a:rPr lang="es-ES" dirty="0" smtClean="0"/>
              <a:t>Esto es más común entonces asumió. El diagnóstico puede ser difícil, ya que los hallazgos radiológicos pueden ser negativos o no concluyentes.</a:t>
            </a:r>
            <a:endParaRPr lang="de-DE" dirty="0" smtClean="0"/>
          </a:p>
        </p:txBody>
      </p:sp>
    </p:spTree>
    <p:extLst>
      <p:ext uri="{BB962C8B-B14F-4D97-AF65-F5344CB8AC3E}">
        <p14:creationId xmlns:p14="http://schemas.microsoft.com/office/powerpoint/2010/main" val="195904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p:sp>
      <p:sp>
        <p:nvSpPr>
          <p:cNvPr id="232450" name="Rectangle 3"/>
          <p:cNvSpPr>
            <a:spLocks noGrp="1" noChangeArrowheads="1"/>
          </p:cNvSpPr>
          <p:nvPr>
            <p:ph type="body" idx="1"/>
          </p:nvPr>
        </p:nvSpPr>
        <p:spPr>
          <a:noFill/>
        </p:spPr>
        <p:txBody>
          <a:bodyPr/>
          <a:lstStyle/>
          <a:p>
            <a:r>
              <a:rPr lang="de-DE" dirty="0" smtClean="0"/>
              <a:t> </a:t>
            </a:r>
          </a:p>
        </p:txBody>
      </p:sp>
    </p:spTree>
    <p:extLst>
      <p:ext uri="{BB962C8B-B14F-4D97-AF65-F5344CB8AC3E}">
        <p14:creationId xmlns:p14="http://schemas.microsoft.com/office/powerpoint/2010/main" val="1356035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p:nvPr>
        </p:nvSpPr>
        <p:spPr>
          <a:extLst/>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FC32D797-1D04-4C2C-AF48-9F2BA8BAB744}" type="slidenum">
              <a:rPr lang="en-GB" smtClean="0">
                <a:solidFill>
                  <a:schemeClr val="tx1"/>
                </a:solidFill>
                <a:latin typeface="Arial" pitchFamily="34" charset="0"/>
              </a:rPr>
              <a:pPr eaLnBrk="1" hangingPunct="1">
                <a:buSzPct val="45000"/>
                <a:buFont typeface="Wingdings" pitchFamily="2" charset="2"/>
                <a:buNone/>
                <a:defRPr/>
              </a:pPr>
              <a:t>20</a:t>
            </a:fld>
            <a:endParaRPr lang="en-GB" dirty="0" smtClean="0">
              <a:solidFill>
                <a:schemeClr val="tx1"/>
              </a:solidFill>
              <a:latin typeface="Arial" pitchFamily="34" charset="0"/>
            </a:endParaRPr>
          </a:p>
        </p:txBody>
      </p:sp>
      <p:sp>
        <p:nvSpPr>
          <p:cNvPr id="265218" name="Rectangle 2"/>
          <p:cNvSpPr>
            <a:spLocks noGrp="1" noRot="1" noChangeAspect="1" noChangeArrowheads="1" noTextEdit="1"/>
          </p:cNvSpPr>
          <p:nvPr>
            <p:ph type="sldImg"/>
          </p:nvPr>
        </p:nvSpPr>
        <p:spPr/>
      </p:sp>
      <p:sp>
        <p:nvSpPr>
          <p:cNvPr id="265219" name="Rectangle 3"/>
          <p:cNvSpPr>
            <a:spLocks noGrp="1" noChangeArrowheads="1"/>
          </p:cNvSpPr>
          <p:nvPr>
            <p:ph type="body" idx="1"/>
          </p:nvPr>
        </p:nvSpPr>
        <p:spPr>
          <a:noFill/>
        </p:spPr>
        <p:txBody>
          <a:bodyPr/>
          <a:lstStyle/>
          <a:p>
            <a:pPr eaLnBrk="1" hangingPunct="1"/>
            <a:r>
              <a:rPr lang="en-US" dirty="0" smtClean="0"/>
              <a:t> </a:t>
            </a:r>
          </a:p>
        </p:txBody>
      </p:sp>
    </p:spTree>
    <p:extLst>
      <p:ext uri="{BB962C8B-B14F-4D97-AF65-F5344CB8AC3E}">
        <p14:creationId xmlns:p14="http://schemas.microsoft.com/office/powerpoint/2010/main" val="544796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Rot="1" noChangeAspect="1" noChangeArrowheads="1" noTextEdit="1"/>
          </p:cNvSpPr>
          <p:nvPr>
            <p:ph type="sldImg"/>
          </p:nvPr>
        </p:nvSpPr>
        <p:spPr/>
      </p:sp>
      <p:sp>
        <p:nvSpPr>
          <p:cNvPr id="267266"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3135332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Rot="1" noChangeAspect="1" noChangeArrowheads="1" noTextEdit="1"/>
          </p:cNvSpPr>
          <p:nvPr>
            <p:ph type="sldImg"/>
          </p:nvPr>
        </p:nvSpPr>
        <p:spPr/>
      </p:sp>
      <p:sp>
        <p:nvSpPr>
          <p:cNvPr id="269314" name="Rectangle 3"/>
          <p:cNvSpPr>
            <a:spLocks noGrp="1" noChangeArrowheads="1"/>
          </p:cNvSpPr>
          <p:nvPr>
            <p:ph type="body" idx="1"/>
          </p:nvPr>
        </p:nvSpPr>
        <p:spPr>
          <a:noFill/>
        </p:spPr>
        <p:txBody>
          <a:bodyPr/>
          <a:lstStyle/>
          <a:p>
            <a:endParaRPr lang="en-US" dirty="0" smtClean="0">
              <a:effectLst/>
            </a:endParaRPr>
          </a:p>
          <a:p>
            <a:r>
              <a:rPr lang="en-US" dirty="0" smtClean="0">
                <a:effectLst/>
              </a:rPr>
              <a:t>1. </a:t>
            </a:r>
          </a:p>
          <a:p>
            <a:r>
              <a:rPr lang="en-US" dirty="0" err="1" smtClean="0">
                <a:effectLst/>
              </a:rPr>
              <a:t>Widiger</a:t>
            </a:r>
            <a:r>
              <a:rPr lang="en-US" dirty="0" smtClean="0">
                <a:effectLst/>
              </a:rPr>
              <a:t> TA. DSM-4 Sourcebook. American Psychiatric Pub; 1994. </a:t>
            </a:r>
          </a:p>
          <a:p>
            <a:endParaRPr lang="de-DE" dirty="0" smtClean="0"/>
          </a:p>
        </p:txBody>
      </p:sp>
    </p:spTree>
    <p:extLst>
      <p:ext uri="{BB962C8B-B14F-4D97-AF65-F5344CB8AC3E}">
        <p14:creationId xmlns:p14="http://schemas.microsoft.com/office/powerpoint/2010/main" val="3893555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Grp="1" noRot="1" noChangeAspect="1" noChangeArrowheads="1" noTextEdit="1"/>
          </p:cNvSpPr>
          <p:nvPr>
            <p:ph type="sldImg"/>
          </p:nvPr>
        </p:nvSpPr>
        <p:spPr/>
      </p:sp>
      <p:sp>
        <p:nvSpPr>
          <p:cNvPr id="271362" name="Rectangle 3"/>
          <p:cNvSpPr>
            <a:spLocks noGrp="1" noChangeArrowheads="1"/>
          </p:cNvSpPr>
          <p:nvPr>
            <p:ph type="body" idx="1"/>
          </p:nvPr>
        </p:nvSpPr>
        <p:spPr>
          <a:noFill/>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s-ES" dirty="0" smtClean="0"/>
              <a:t>Nota: La siguiente selección de diapositivas debe ser revisado por la enseñanza si futuras versiones traer cambios.</a:t>
            </a:r>
            <a:r>
              <a:rPr lang="de-DE" sz="1200" i="1" dirty="0" smtClean="0"/>
              <a:t/>
            </a:r>
            <a:br>
              <a:rPr lang="de-DE" sz="1200" i="1" dirty="0" smtClean="0"/>
            </a:br>
            <a:endParaRPr lang="de-DE" i="1" dirty="0" smtClean="0"/>
          </a:p>
          <a:p>
            <a:endParaRPr lang="de-DE" dirty="0" smtClean="0"/>
          </a:p>
        </p:txBody>
      </p:sp>
    </p:spTree>
    <p:extLst>
      <p:ext uri="{BB962C8B-B14F-4D97-AF65-F5344CB8AC3E}">
        <p14:creationId xmlns:p14="http://schemas.microsoft.com/office/powerpoint/2010/main" val="3516158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p:nvPr>
        </p:nvSpPr>
        <p:spPr>
          <a:extLst/>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D21F29F1-610A-45A5-8BBF-08172B77B251}" type="slidenum">
              <a:rPr lang="en-GB" smtClean="0">
                <a:solidFill>
                  <a:schemeClr val="tx1"/>
                </a:solidFill>
                <a:latin typeface="Arial" pitchFamily="34" charset="0"/>
              </a:rPr>
              <a:pPr eaLnBrk="1" hangingPunct="1">
                <a:buSzPct val="45000"/>
                <a:buFont typeface="Wingdings" pitchFamily="2" charset="2"/>
                <a:buNone/>
                <a:defRPr/>
              </a:pPr>
              <a:t>24</a:t>
            </a:fld>
            <a:endParaRPr lang="en-GB" dirty="0" smtClean="0">
              <a:solidFill>
                <a:schemeClr val="tx1"/>
              </a:solidFill>
              <a:latin typeface="Arial" pitchFamily="34" charset="0"/>
            </a:endParaRPr>
          </a:p>
        </p:txBody>
      </p:sp>
      <p:sp>
        <p:nvSpPr>
          <p:cNvPr id="273410" name="Rectangle 2"/>
          <p:cNvSpPr>
            <a:spLocks noGrp="1" noRot="1" noChangeAspect="1" noChangeArrowheads="1" noTextEdit="1"/>
          </p:cNvSpPr>
          <p:nvPr>
            <p:ph type="sldImg"/>
          </p:nvPr>
        </p:nvSpPr>
        <p:spPr/>
      </p:sp>
      <p:sp>
        <p:nvSpPr>
          <p:cNvPr id="273411" name="Rectangle 3"/>
          <p:cNvSpPr>
            <a:spLocks noGrp="1" noChangeArrowheads="1"/>
          </p:cNvSpPr>
          <p:nvPr>
            <p:ph type="body" idx="1"/>
          </p:nvPr>
        </p:nvSpPr>
        <p:spPr>
          <a:noFill/>
        </p:spPr>
        <p:txBody>
          <a:bodyPr/>
          <a:lstStyle/>
          <a:p>
            <a:pPr marL="0" marR="0" indent="0" algn="l" defTabSz="449263" rtl="0" eaLnBrk="1" fontAlgn="base" latinLnBrk="0" hangingPunct="1">
              <a:lnSpc>
                <a:spcPct val="100000"/>
              </a:lnSpc>
              <a:spcBef>
                <a:spcPct val="30000"/>
              </a:spcBef>
              <a:spcAft>
                <a:spcPct val="0"/>
              </a:spcAft>
              <a:buClr>
                <a:srgbClr val="000000"/>
              </a:buClr>
              <a:buSzPct val="100000"/>
              <a:buFont typeface="Times New Roman" pitchFamily="18" charset="0"/>
              <a:buNone/>
              <a:tabLst/>
              <a:defRPr/>
            </a:pPr>
            <a:r>
              <a:rPr lang="es-ES" dirty="0" smtClean="0"/>
              <a:t>Nota: Los examinadores tienen que decidir por un sistema, dependiendo del empleo de locales comunes. ICD 10 podría verse favorecida, como trastornos físicos también pueden codificarse aquí.</a:t>
            </a:r>
            <a:br>
              <a:rPr lang="es-ES" dirty="0" smtClean="0"/>
            </a:br>
            <a:r>
              <a:rPr lang="en-US" dirty="0" smtClean="0"/>
              <a:t> .</a:t>
            </a:r>
          </a:p>
          <a:p>
            <a:pPr marL="0" indent="0" eaLnBrk="1" hangingPunct="1">
              <a:buFont typeface="Arial" charset="0"/>
              <a:buNone/>
            </a:pPr>
            <a:r>
              <a:rPr lang="en-US" dirty="0" smtClean="0"/>
              <a:t>* World Health </a:t>
            </a:r>
            <a:r>
              <a:rPr lang="en-US" dirty="0" err="1" smtClean="0"/>
              <a:t>Organisation</a:t>
            </a:r>
            <a:endParaRPr lang="en-US" dirty="0" smtClean="0"/>
          </a:p>
          <a:p>
            <a:pPr marL="0" indent="0" eaLnBrk="1" hangingPunct="1">
              <a:buFont typeface="Arial" charset="0"/>
              <a:buNone/>
            </a:pPr>
            <a:r>
              <a:rPr lang="en-US" dirty="0" smtClean="0"/>
              <a:t>** DSM </a:t>
            </a:r>
            <a:r>
              <a:rPr lang="en-GB" dirty="0" smtClean="0"/>
              <a:t>Disorders of Extreme Stress Not Otherwise Specified (DESNOES) , Complex PTSD</a:t>
            </a:r>
            <a:endParaRPr lang="en-US" dirty="0" smtClean="0"/>
          </a:p>
        </p:txBody>
      </p:sp>
    </p:spTree>
    <p:extLst>
      <p:ext uri="{BB962C8B-B14F-4D97-AF65-F5344CB8AC3E}">
        <p14:creationId xmlns:p14="http://schemas.microsoft.com/office/powerpoint/2010/main" val="3737042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eaLnBrk="0" hangingPunct="0">
              <a:defRPr sz="800">
                <a:solidFill>
                  <a:srgbClr val="FF0000"/>
                </a:solidFill>
                <a:latin typeface="Arial" pitchFamily="34" charset="0"/>
              </a:defRPr>
            </a:lvl1pPr>
            <a:lvl2pPr marL="742950" indent="-285750" eaLnBrk="0" hangingPunct="0">
              <a:defRPr sz="800">
                <a:solidFill>
                  <a:srgbClr val="FF0000"/>
                </a:solidFill>
                <a:latin typeface="Arial" pitchFamily="34" charset="0"/>
              </a:defRPr>
            </a:lvl2pPr>
            <a:lvl3pPr marL="1143000" indent="-228600" eaLnBrk="0" hangingPunct="0">
              <a:defRPr sz="800">
                <a:solidFill>
                  <a:srgbClr val="FF0000"/>
                </a:solidFill>
                <a:latin typeface="Arial" pitchFamily="34" charset="0"/>
              </a:defRPr>
            </a:lvl3pPr>
            <a:lvl4pPr marL="1600200" indent="-228600" eaLnBrk="0" hangingPunct="0">
              <a:defRPr sz="800">
                <a:solidFill>
                  <a:srgbClr val="FF0000"/>
                </a:solidFill>
                <a:latin typeface="Arial" pitchFamily="34" charset="0"/>
              </a:defRPr>
            </a:lvl4pPr>
            <a:lvl5pPr marL="2057400" indent="-228600" eaLnBrk="0" hangingPunct="0">
              <a:defRPr sz="800">
                <a:solidFill>
                  <a:srgbClr val="FF0000"/>
                </a:solidFill>
                <a:latin typeface="Arial" pitchFamily="34" charset="0"/>
              </a:defRPr>
            </a:lvl5pPr>
            <a:lvl6pPr marL="2514600" indent="-228600" algn="r" eaLnBrk="0" fontAlgn="base" hangingPunct="0">
              <a:spcBef>
                <a:spcPct val="0"/>
              </a:spcBef>
              <a:spcAft>
                <a:spcPct val="0"/>
              </a:spcAft>
              <a:defRPr sz="800">
                <a:solidFill>
                  <a:srgbClr val="FF0000"/>
                </a:solidFill>
                <a:latin typeface="Arial" pitchFamily="34" charset="0"/>
              </a:defRPr>
            </a:lvl6pPr>
            <a:lvl7pPr marL="2971800" indent="-228600" algn="r" eaLnBrk="0" fontAlgn="base" hangingPunct="0">
              <a:spcBef>
                <a:spcPct val="0"/>
              </a:spcBef>
              <a:spcAft>
                <a:spcPct val="0"/>
              </a:spcAft>
              <a:defRPr sz="800">
                <a:solidFill>
                  <a:srgbClr val="FF0000"/>
                </a:solidFill>
                <a:latin typeface="Arial" pitchFamily="34" charset="0"/>
              </a:defRPr>
            </a:lvl7pPr>
            <a:lvl8pPr marL="3429000" indent="-228600" algn="r" eaLnBrk="0" fontAlgn="base" hangingPunct="0">
              <a:spcBef>
                <a:spcPct val="0"/>
              </a:spcBef>
              <a:spcAft>
                <a:spcPct val="0"/>
              </a:spcAft>
              <a:defRPr sz="800">
                <a:solidFill>
                  <a:srgbClr val="FF0000"/>
                </a:solidFill>
                <a:latin typeface="Arial" pitchFamily="34" charset="0"/>
              </a:defRPr>
            </a:lvl8pPr>
            <a:lvl9pPr marL="3886200" indent="-228600" algn="r" eaLnBrk="0" fontAlgn="base" hangingPunct="0">
              <a:spcBef>
                <a:spcPct val="0"/>
              </a:spcBef>
              <a:spcAft>
                <a:spcPct val="0"/>
              </a:spcAft>
              <a:defRPr sz="800">
                <a:solidFill>
                  <a:srgbClr val="FF0000"/>
                </a:solidFill>
                <a:latin typeface="Arial" pitchFamily="34" charset="0"/>
              </a:defRPr>
            </a:lvl9pPr>
          </a:lstStyle>
          <a:p>
            <a:pPr eaLnBrk="1" hangingPunct="1"/>
            <a:fld id="{6E2CF117-F633-4576-B4B4-F80E9F3C42B9}" type="slidenum">
              <a:rPr lang="en-GB" sz="1200">
                <a:solidFill>
                  <a:schemeClr val="tx1"/>
                </a:solidFill>
              </a:rPr>
              <a:pPr eaLnBrk="1" hangingPunct="1"/>
              <a:t>25</a:t>
            </a:fld>
            <a:endParaRPr lang="en-GB" sz="1200">
              <a:solidFill>
                <a:schemeClr val="tx1"/>
              </a:solidFill>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r>
              <a:rPr lang="en-US" smtClean="0"/>
              <a:t> </a:t>
            </a:r>
          </a:p>
        </p:txBody>
      </p:sp>
    </p:spTree>
    <p:extLst>
      <p:ext uri="{BB962C8B-B14F-4D97-AF65-F5344CB8AC3E}">
        <p14:creationId xmlns:p14="http://schemas.microsoft.com/office/powerpoint/2010/main" val="31927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Rot="1" noChangeAspect="1" noChangeArrowheads="1" noTextEdit="1"/>
          </p:cNvSpPr>
          <p:nvPr>
            <p:ph type="sldImg"/>
          </p:nvPr>
        </p:nvSpPr>
        <p:spPr/>
      </p:sp>
      <p:sp>
        <p:nvSpPr>
          <p:cNvPr id="275458" name="Rectangle 3"/>
          <p:cNvSpPr>
            <a:spLocks noGrp="1" noChangeArrowheads="1"/>
          </p:cNvSpPr>
          <p:nvPr>
            <p:ph type="body" idx="1"/>
          </p:nvPr>
        </p:nvSpPr>
        <p:spPr>
          <a:noFill/>
        </p:spPr>
        <p:txBody>
          <a:bodyPr/>
          <a:lstStyle/>
          <a:p>
            <a:r>
              <a:rPr lang="en-US" dirty="0" smtClean="0">
                <a:effectLst/>
              </a:rPr>
              <a:t>1. </a:t>
            </a:r>
            <a:r>
              <a:rPr lang="en-US" baseline="0" dirty="0" smtClean="0">
                <a:effectLst/>
              </a:rPr>
              <a:t> </a:t>
            </a:r>
            <a:r>
              <a:rPr lang="en-US" dirty="0" smtClean="0">
                <a:effectLst/>
              </a:rPr>
              <a:t>Wenzel T. Forensic evaluation of sequels to torture. Current Opinion in Psychiatry. 2002;15(6):611–5. </a:t>
            </a:r>
          </a:p>
          <a:p>
            <a:endParaRPr lang="de-DE" dirty="0" smtClean="0"/>
          </a:p>
        </p:txBody>
      </p:sp>
    </p:spTree>
    <p:extLst>
      <p:ext uri="{BB962C8B-B14F-4D97-AF65-F5344CB8AC3E}">
        <p14:creationId xmlns:p14="http://schemas.microsoft.com/office/powerpoint/2010/main" val="225138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Rot="1" noChangeAspect="1" noChangeArrowheads="1" noTextEdit="1"/>
          </p:cNvSpPr>
          <p:nvPr>
            <p:ph type="sldImg"/>
          </p:nvPr>
        </p:nvSpPr>
        <p:spPr/>
      </p:sp>
      <p:sp>
        <p:nvSpPr>
          <p:cNvPr id="277506" name="Rectangle 3"/>
          <p:cNvSpPr>
            <a:spLocks noGrp="1" noChangeArrowheads="1"/>
          </p:cNvSpPr>
          <p:nvPr>
            <p:ph type="body" idx="1"/>
          </p:nvPr>
        </p:nvSpPr>
        <p:spPr>
          <a:noFill/>
        </p:spPr>
        <p:txBody>
          <a:bodyPr/>
          <a:lstStyle/>
          <a:p>
            <a:r>
              <a:rPr lang="de-AT" dirty="0" smtClean="0">
                <a:effectLst/>
              </a:rPr>
              <a:t>1. </a:t>
            </a:r>
          </a:p>
          <a:p>
            <a:r>
              <a:rPr lang="de-AT" dirty="0" smtClean="0">
                <a:effectLst/>
              </a:rPr>
              <a:t>Crocq M-A, Crocq L. From shell shock and war neurosis to posttraumatic stress disorder: a history of psychotraumatology. Dialogues Clin Neurosci. 2000 März;2(1):47–55. </a:t>
            </a:r>
          </a:p>
          <a:p>
            <a:endParaRPr lang="de-DE" dirty="0" smtClean="0"/>
          </a:p>
        </p:txBody>
      </p:sp>
    </p:spTree>
    <p:extLst>
      <p:ext uri="{BB962C8B-B14F-4D97-AF65-F5344CB8AC3E}">
        <p14:creationId xmlns:p14="http://schemas.microsoft.com/office/powerpoint/2010/main" val="4184515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eaLnBrk="0" hangingPunct="0">
              <a:defRPr sz="800">
                <a:solidFill>
                  <a:srgbClr val="FF0000"/>
                </a:solidFill>
                <a:latin typeface="Arial" pitchFamily="34" charset="0"/>
              </a:defRPr>
            </a:lvl1pPr>
            <a:lvl2pPr marL="742950" indent="-285750" eaLnBrk="0" hangingPunct="0">
              <a:defRPr sz="800">
                <a:solidFill>
                  <a:srgbClr val="FF0000"/>
                </a:solidFill>
                <a:latin typeface="Arial" pitchFamily="34" charset="0"/>
              </a:defRPr>
            </a:lvl2pPr>
            <a:lvl3pPr marL="1143000" indent="-228600" eaLnBrk="0" hangingPunct="0">
              <a:defRPr sz="800">
                <a:solidFill>
                  <a:srgbClr val="FF0000"/>
                </a:solidFill>
                <a:latin typeface="Arial" pitchFamily="34" charset="0"/>
              </a:defRPr>
            </a:lvl3pPr>
            <a:lvl4pPr marL="1600200" indent="-228600" eaLnBrk="0" hangingPunct="0">
              <a:defRPr sz="800">
                <a:solidFill>
                  <a:srgbClr val="FF0000"/>
                </a:solidFill>
                <a:latin typeface="Arial" pitchFamily="34" charset="0"/>
              </a:defRPr>
            </a:lvl4pPr>
            <a:lvl5pPr marL="2057400" indent="-228600" eaLnBrk="0" hangingPunct="0">
              <a:defRPr sz="800">
                <a:solidFill>
                  <a:srgbClr val="FF0000"/>
                </a:solidFill>
                <a:latin typeface="Arial" pitchFamily="34" charset="0"/>
              </a:defRPr>
            </a:lvl5pPr>
            <a:lvl6pPr marL="2514600" indent="-228600" algn="r" eaLnBrk="0" fontAlgn="base" hangingPunct="0">
              <a:spcBef>
                <a:spcPct val="0"/>
              </a:spcBef>
              <a:spcAft>
                <a:spcPct val="0"/>
              </a:spcAft>
              <a:defRPr sz="800">
                <a:solidFill>
                  <a:srgbClr val="FF0000"/>
                </a:solidFill>
                <a:latin typeface="Arial" pitchFamily="34" charset="0"/>
              </a:defRPr>
            </a:lvl6pPr>
            <a:lvl7pPr marL="2971800" indent="-228600" algn="r" eaLnBrk="0" fontAlgn="base" hangingPunct="0">
              <a:spcBef>
                <a:spcPct val="0"/>
              </a:spcBef>
              <a:spcAft>
                <a:spcPct val="0"/>
              </a:spcAft>
              <a:defRPr sz="800">
                <a:solidFill>
                  <a:srgbClr val="FF0000"/>
                </a:solidFill>
                <a:latin typeface="Arial" pitchFamily="34" charset="0"/>
              </a:defRPr>
            </a:lvl7pPr>
            <a:lvl8pPr marL="3429000" indent="-228600" algn="r" eaLnBrk="0" fontAlgn="base" hangingPunct="0">
              <a:spcBef>
                <a:spcPct val="0"/>
              </a:spcBef>
              <a:spcAft>
                <a:spcPct val="0"/>
              </a:spcAft>
              <a:defRPr sz="800">
                <a:solidFill>
                  <a:srgbClr val="FF0000"/>
                </a:solidFill>
                <a:latin typeface="Arial" pitchFamily="34" charset="0"/>
              </a:defRPr>
            </a:lvl8pPr>
            <a:lvl9pPr marL="3886200" indent="-228600" algn="r" eaLnBrk="0" fontAlgn="base" hangingPunct="0">
              <a:spcBef>
                <a:spcPct val="0"/>
              </a:spcBef>
              <a:spcAft>
                <a:spcPct val="0"/>
              </a:spcAft>
              <a:defRPr sz="800">
                <a:solidFill>
                  <a:srgbClr val="FF0000"/>
                </a:solidFill>
                <a:latin typeface="Arial" pitchFamily="34" charset="0"/>
              </a:defRPr>
            </a:lvl9pPr>
          </a:lstStyle>
          <a:p>
            <a:pPr eaLnBrk="1" hangingPunct="1"/>
            <a:fld id="{FD9EF8A4-0773-4488-AD81-18AD791A273C}" type="slidenum">
              <a:rPr lang="en-GB" sz="1200">
                <a:solidFill>
                  <a:schemeClr val="tx1"/>
                </a:solidFill>
              </a:rPr>
              <a:pPr eaLnBrk="1" hangingPunct="1"/>
              <a:t>28</a:t>
            </a:fld>
            <a:endParaRPr lang="en-GB" sz="1200">
              <a:solidFill>
                <a:schemeClr val="tx1"/>
              </a:solidFill>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r>
              <a:rPr lang="es-ES" u="sng" dirty="0" smtClean="0"/>
              <a:t>Criterios de investigación de la CIE 10 se han </a:t>
            </a:r>
            <a:r>
              <a:rPr lang="es-ES" u="sng" dirty="0" err="1" smtClean="0"/>
              <a:t>publi.cado</a:t>
            </a:r>
            <a:r>
              <a:rPr lang="es-ES" u="sng" dirty="0" smtClean="0"/>
              <a:t> por separado</a:t>
            </a:r>
            <a:br>
              <a:rPr lang="es-ES" u="sng" dirty="0" smtClean="0"/>
            </a:br>
            <a:r>
              <a:rPr lang="es-ES" u="sng" dirty="0" smtClean="0"/>
              <a:t/>
            </a:r>
            <a:br>
              <a:rPr lang="es-ES" u="sng" dirty="0" smtClean="0"/>
            </a:br>
            <a:r>
              <a:rPr lang="es-ES" sz="1200" b="1" i="0" kern="1200" dirty="0" smtClean="0">
                <a:solidFill>
                  <a:srgbClr val="000000"/>
                </a:solidFill>
                <a:effectLst/>
                <a:latin typeface="Times New Roman" pitchFamily="18" charset="0"/>
                <a:ea typeface="+mn-ea"/>
                <a:cs typeface="+mn-cs"/>
              </a:rPr>
              <a:t>F43.1 Trastorno de estrés post-traumático</a:t>
            </a:r>
            <a:endParaRPr lang="es-ES" sz="1200" b="0" i="0" kern="1200" dirty="0" smtClean="0">
              <a:solidFill>
                <a:srgbClr val="000000"/>
              </a:solidFill>
              <a:effectLst/>
              <a:latin typeface="Times New Roman" pitchFamily="18" charset="0"/>
              <a:ea typeface="+mn-ea"/>
              <a:cs typeface="+mn-cs"/>
            </a:endParaRPr>
          </a:p>
          <a:p>
            <a:r>
              <a:rPr lang="es-ES" sz="1200" b="0" i="0" kern="1200" dirty="0" smtClean="0">
                <a:solidFill>
                  <a:srgbClr val="000000"/>
                </a:solidFill>
                <a:effectLst/>
                <a:latin typeface="Times New Roman" pitchFamily="18" charset="0"/>
                <a:ea typeface="+mn-ea"/>
                <a:cs typeface="+mn-cs"/>
              </a:rPr>
              <a:t>Trastorno que surge como respuesta tardía o diferida a un acontecimiento estresante o a una situación (breve o duradera) de naturaleza excepcionalmente amenazante o catastrófica, que causarían por sí mismos malestar generalizado en casi todo el mundo (por ejemplo, catástrofes naturales o producidas por el hombre, combates, accidentes graves, el ser testigo de la muerte violenta de alguien, el ser víctima de tortura, terrorismo, de una violación o de otro crimen). Ciertos rasgos de personalidad (por ejemplo, compulsivos o asténicos) o antecedentes de enfermedad neurótica, si están presentes, pueden ser factores predisponentes y hacer que descienda el umbral para la aparición del síndrome o para agravar su curso, pero estos factores no son necesarios ni suficientes para explicar la aparición del mismo.</a:t>
            </a:r>
          </a:p>
          <a:p>
            <a:r>
              <a:rPr lang="es-ES" sz="1200" b="0" i="0" kern="1200" dirty="0" smtClean="0">
                <a:solidFill>
                  <a:srgbClr val="000000"/>
                </a:solidFill>
                <a:effectLst/>
                <a:latin typeface="Times New Roman" pitchFamily="18" charset="0"/>
                <a:ea typeface="+mn-ea"/>
                <a:cs typeface="+mn-cs"/>
              </a:rPr>
              <a:t>Las características típicas del trastorno de estrés post-traumático son: episodios reiterados de volver a vivenciar el trauma en forma de reviviscencias o sueños que tienen lugar sobre un fondo persistente de una sensación de "entumecimiento" y embotamiento emocional, de despego de los demás, de falta de capacidad de respuesta al medio, de </a:t>
            </a:r>
            <a:r>
              <a:rPr lang="es-ES" sz="1200" b="0" i="0" kern="1200" dirty="0" err="1" smtClean="0">
                <a:solidFill>
                  <a:srgbClr val="000000"/>
                </a:solidFill>
                <a:effectLst/>
                <a:latin typeface="Times New Roman" pitchFamily="18" charset="0"/>
                <a:ea typeface="+mn-ea"/>
                <a:cs typeface="+mn-cs"/>
              </a:rPr>
              <a:t>anhedonia</a:t>
            </a:r>
            <a:r>
              <a:rPr lang="es-ES" sz="1200" b="0" i="0" kern="1200" dirty="0" smtClean="0">
                <a:solidFill>
                  <a:srgbClr val="000000"/>
                </a:solidFill>
                <a:effectLst/>
                <a:latin typeface="Times New Roman" pitchFamily="18" charset="0"/>
                <a:ea typeface="+mn-ea"/>
                <a:cs typeface="+mn-cs"/>
              </a:rPr>
              <a:t> y de evitación de actividades y situaciones evocadoras del trauma. Suelen temerse, e incluso evitarse, las situaciones que recuerdan o sugieren el trauma. En raras ocasiones pueden presentarse estallidos dramáticos y agudos de miedo, pánico o agresividad, desencadenados por estímulos que evocan un repentino recuerdo, una actualización del trauma o de la reacción original frente a él o ambos a la vez.</a:t>
            </a:r>
          </a:p>
          <a:p>
            <a:r>
              <a:rPr lang="es-ES" sz="1200" b="0" i="0" kern="1200" dirty="0" smtClean="0">
                <a:solidFill>
                  <a:srgbClr val="000000"/>
                </a:solidFill>
                <a:effectLst/>
                <a:latin typeface="Times New Roman" pitchFamily="18" charset="0"/>
                <a:ea typeface="+mn-ea"/>
                <a:cs typeface="+mn-cs"/>
              </a:rPr>
              <a:t>Por lo general, hay un estado de hiperactividad vegetativa con hipervigilancia, un incremento de la reacción de sobresalto e insomnio. Los síntomas se acompañan de ansiedad y de depresión y no son raras las ideaciones suicidas. El consumo excesivo de sustancias </a:t>
            </a:r>
            <a:r>
              <a:rPr lang="es-ES" sz="1200" b="0" i="0" kern="1200" dirty="0" err="1" smtClean="0">
                <a:solidFill>
                  <a:srgbClr val="000000"/>
                </a:solidFill>
                <a:effectLst/>
                <a:latin typeface="Times New Roman" pitchFamily="18" charset="0"/>
                <a:ea typeface="+mn-ea"/>
                <a:cs typeface="+mn-cs"/>
              </a:rPr>
              <a:t>psicotropas</a:t>
            </a:r>
            <a:r>
              <a:rPr lang="es-ES" sz="1200" b="0" i="0" kern="1200" dirty="0" smtClean="0">
                <a:solidFill>
                  <a:srgbClr val="000000"/>
                </a:solidFill>
                <a:effectLst/>
                <a:latin typeface="Times New Roman" pitchFamily="18" charset="0"/>
                <a:ea typeface="+mn-ea"/>
                <a:cs typeface="+mn-cs"/>
              </a:rPr>
              <a:t> o alcohol puede ser un factor agravante.</a:t>
            </a:r>
          </a:p>
          <a:p>
            <a:r>
              <a:rPr lang="es-ES" sz="1200" b="0" i="0" kern="1200" dirty="0" smtClean="0">
                <a:solidFill>
                  <a:srgbClr val="000000"/>
                </a:solidFill>
                <a:effectLst/>
                <a:latin typeface="Times New Roman" pitchFamily="18" charset="0"/>
                <a:ea typeface="+mn-ea"/>
                <a:cs typeface="+mn-cs"/>
              </a:rPr>
              <a:t>El comienzo sigue al trauma con un período de latencia cuya duración varía desde unas pocas semanas hasta meses (pero rara vez supera los seis meses). El curso es fluctuante, pero se puede esperar la recuperación en la mayoría de los casos. En una pequeña proporción de los enfermos, el trastorno puede tener durante muchos años un curso crónico y evolución hacia una transformación persistente de la personalidad (ver F62.0).</a:t>
            </a:r>
          </a:p>
          <a:p>
            <a:r>
              <a:rPr lang="es-ES" sz="1200" b="1" i="0" kern="1200" dirty="0" smtClean="0">
                <a:solidFill>
                  <a:srgbClr val="000000"/>
                </a:solidFill>
                <a:effectLst/>
                <a:latin typeface="Times New Roman" pitchFamily="18" charset="0"/>
                <a:ea typeface="+mn-ea"/>
                <a:cs typeface="+mn-cs"/>
              </a:rPr>
              <a:t>Pautas para el diagnóstico</a:t>
            </a:r>
            <a:endParaRPr lang="es-ES" sz="1200" b="0" i="0" kern="1200" dirty="0" smtClean="0">
              <a:solidFill>
                <a:srgbClr val="000000"/>
              </a:solidFill>
              <a:effectLst/>
              <a:latin typeface="Times New Roman" pitchFamily="18" charset="0"/>
              <a:ea typeface="+mn-ea"/>
              <a:cs typeface="+mn-cs"/>
            </a:endParaRPr>
          </a:p>
          <a:p>
            <a:r>
              <a:rPr lang="es-ES" sz="1200" b="0" i="0" kern="1200" dirty="0" smtClean="0">
                <a:solidFill>
                  <a:srgbClr val="000000"/>
                </a:solidFill>
                <a:effectLst/>
                <a:latin typeface="Times New Roman" pitchFamily="18" charset="0"/>
                <a:ea typeface="+mn-ea"/>
                <a:cs typeface="+mn-cs"/>
              </a:rPr>
              <a:t>Este trastorno no debe ser diagnosticado a menos que no esté totalmente claro que ha aparecido dentro de los seis meses posteriores a un hecho traumático de excepcional intensidad. Un diagnostico "probable" podría aún ser posible si el lapso entre el hecho y el comienzo de los síntomas es mayor de seis meses, con tal de que las manifestaciones clínicas sean típicas y no sea verosímil ningún otro diagnóstico alternativo (por ejemplo, trastorno de ansiedad, trastorno obsesivo-compulsivo o episodio depresivo). Además del trauma, deben estar presentes evocaciones o representaciones del acontecimiento en forma de recuerdos o imágenes durante la vigilia o de ensueños reiterados. También suelen estar presentes, pero no son esenciales para el diagnóstico, desapego emocional claro, con embotamiento afectivo y la evitación de estímulos que podrían reavivar el recuerdo del trauma. Los síntomas vegetativos, los trastornos del estado de ánimo y el comportamiento anormal contribuyen también al diagnóstico, pero no son de importancia capital para el mismo.</a:t>
            </a:r>
          </a:p>
          <a:p>
            <a:r>
              <a:rPr lang="es-ES" sz="1200" b="0" i="0" kern="1200" dirty="0" smtClean="0">
                <a:solidFill>
                  <a:srgbClr val="000000"/>
                </a:solidFill>
                <a:effectLst/>
                <a:latin typeface="Times New Roman" pitchFamily="18" charset="0"/>
                <a:ea typeface="+mn-ea"/>
                <a:cs typeface="+mn-cs"/>
              </a:rPr>
              <a:t>Incluye: Neurosis traumática.</a:t>
            </a:r>
          </a:p>
          <a:p>
            <a:pPr eaLnBrk="1" hangingPunct="1"/>
            <a:endParaRPr lang="en-US" dirty="0" smtClean="0"/>
          </a:p>
        </p:txBody>
      </p:sp>
    </p:spTree>
    <p:extLst>
      <p:ext uri="{BB962C8B-B14F-4D97-AF65-F5344CB8AC3E}">
        <p14:creationId xmlns:p14="http://schemas.microsoft.com/office/powerpoint/2010/main" val="34744786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eaLnBrk="0" hangingPunct="0">
              <a:defRPr sz="800">
                <a:solidFill>
                  <a:srgbClr val="FF0000"/>
                </a:solidFill>
                <a:latin typeface="Arial" pitchFamily="34" charset="0"/>
              </a:defRPr>
            </a:lvl1pPr>
            <a:lvl2pPr marL="742950" indent="-285750" eaLnBrk="0" hangingPunct="0">
              <a:defRPr sz="800">
                <a:solidFill>
                  <a:srgbClr val="FF0000"/>
                </a:solidFill>
                <a:latin typeface="Arial" pitchFamily="34" charset="0"/>
              </a:defRPr>
            </a:lvl2pPr>
            <a:lvl3pPr marL="1143000" indent="-228600" eaLnBrk="0" hangingPunct="0">
              <a:defRPr sz="800">
                <a:solidFill>
                  <a:srgbClr val="FF0000"/>
                </a:solidFill>
                <a:latin typeface="Arial" pitchFamily="34" charset="0"/>
              </a:defRPr>
            </a:lvl3pPr>
            <a:lvl4pPr marL="1600200" indent="-228600" eaLnBrk="0" hangingPunct="0">
              <a:defRPr sz="800">
                <a:solidFill>
                  <a:srgbClr val="FF0000"/>
                </a:solidFill>
                <a:latin typeface="Arial" pitchFamily="34" charset="0"/>
              </a:defRPr>
            </a:lvl4pPr>
            <a:lvl5pPr marL="2057400" indent="-228600" eaLnBrk="0" hangingPunct="0">
              <a:defRPr sz="800">
                <a:solidFill>
                  <a:srgbClr val="FF0000"/>
                </a:solidFill>
                <a:latin typeface="Arial" pitchFamily="34" charset="0"/>
              </a:defRPr>
            </a:lvl5pPr>
            <a:lvl6pPr marL="2514600" indent="-228600" algn="r" eaLnBrk="0" fontAlgn="base" hangingPunct="0">
              <a:spcBef>
                <a:spcPct val="0"/>
              </a:spcBef>
              <a:spcAft>
                <a:spcPct val="0"/>
              </a:spcAft>
              <a:defRPr sz="800">
                <a:solidFill>
                  <a:srgbClr val="FF0000"/>
                </a:solidFill>
                <a:latin typeface="Arial" pitchFamily="34" charset="0"/>
              </a:defRPr>
            </a:lvl6pPr>
            <a:lvl7pPr marL="2971800" indent="-228600" algn="r" eaLnBrk="0" fontAlgn="base" hangingPunct="0">
              <a:spcBef>
                <a:spcPct val="0"/>
              </a:spcBef>
              <a:spcAft>
                <a:spcPct val="0"/>
              </a:spcAft>
              <a:defRPr sz="800">
                <a:solidFill>
                  <a:srgbClr val="FF0000"/>
                </a:solidFill>
                <a:latin typeface="Arial" pitchFamily="34" charset="0"/>
              </a:defRPr>
            </a:lvl7pPr>
            <a:lvl8pPr marL="3429000" indent="-228600" algn="r" eaLnBrk="0" fontAlgn="base" hangingPunct="0">
              <a:spcBef>
                <a:spcPct val="0"/>
              </a:spcBef>
              <a:spcAft>
                <a:spcPct val="0"/>
              </a:spcAft>
              <a:defRPr sz="800">
                <a:solidFill>
                  <a:srgbClr val="FF0000"/>
                </a:solidFill>
                <a:latin typeface="Arial" pitchFamily="34" charset="0"/>
              </a:defRPr>
            </a:lvl8pPr>
            <a:lvl9pPr marL="3886200" indent="-228600" algn="r" eaLnBrk="0" fontAlgn="base" hangingPunct="0">
              <a:spcBef>
                <a:spcPct val="0"/>
              </a:spcBef>
              <a:spcAft>
                <a:spcPct val="0"/>
              </a:spcAft>
              <a:defRPr sz="800">
                <a:solidFill>
                  <a:srgbClr val="FF0000"/>
                </a:solidFill>
                <a:latin typeface="Arial" pitchFamily="34" charset="0"/>
              </a:defRPr>
            </a:lvl9pPr>
          </a:lstStyle>
          <a:p>
            <a:pPr eaLnBrk="1" hangingPunct="1"/>
            <a:fld id="{A97B1955-87A5-45FD-8EF4-F88ECC1AC030}" type="slidenum">
              <a:rPr lang="en-GB" sz="1200">
                <a:solidFill>
                  <a:schemeClr val="tx1"/>
                </a:solidFill>
              </a:rPr>
              <a:pPr eaLnBrk="1" hangingPunct="1"/>
              <a:t>29</a:t>
            </a:fld>
            <a:endParaRPr lang="en-GB" sz="1200">
              <a:solidFill>
                <a:schemeClr val="tx1"/>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r>
              <a:rPr lang="en-GB" u="sng" dirty="0" smtClean="0"/>
              <a:t>Lit: </a:t>
            </a:r>
            <a:br>
              <a:rPr lang="en-GB" u="sng" dirty="0" smtClean="0"/>
            </a:br>
            <a:r>
              <a:rPr lang="en-GB" dirty="0" smtClean="0"/>
              <a:t>Journal of Consulting and Clinical Psychology: 1999, Vol.. 67, No. 1. 3-12, Disorders of Extreme Stress Following War-Zone Military Trauma: Associated Features of Posttraumatic Stress Disorder or Comorbid but Distinct Syndromes?, Julian D. Ford .</a:t>
            </a:r>
          </a:p>
          <a:p>
            <a:pPr eaLnBrk="1" hangingPunct="1"/>
            <a:r>
              <a:rPr lang="en-GB" u="sng" dirty="0" smtClean="0"/>
              <a:t>Note:</a:t>
            </a:r>
          </a:p>
          <a:p>
            <a:pPr eaLnBrk="1" hangingPunct="1"/>
            <a:r>
              <a:rPr lang="en-GB" dirty="0" smtClean="0"/>
              <a:t>The following diagnostic questionnaires and schedules include Complex/DESNOES or “DSM IV associated symptom” parts :</a:t>
            </a:r>
          </a:p>
          <a:p>
            <a:pPr eaLnBrk="1" hangingPunct="1"/>
            <a:endParaRPr lang="en-GB" dirty="0" smtClean="0"/>
          </a:p>
          <a:p>
            <a:pPr eaLnBrk="1" hangingPunct="1"/>
            <a:r>
              <a:rPr lang="en-GB" dirty="0" smtClean="0"/>
              <a:t>CAPS</a:t>
            </a:r>
          </a:p>
          <a:p>
            <a:pPr eaLnBrk="1" hangingPunct="1"/>
            <a:r>
              <a:rPr lang="en-GB" dirty="0" smtClean="0"/>
              <a:t>Harvard Trauma Questionnaire</a:t>
            </a:r>
          </a:p>
          <a:p>
            <a:pPr eaLnBrk="1" hangingPunct="1"/>
            <a:r>
              <a:rPr lang="en-GB" dirty="0" smtClean="0"/>
              <a:t>(see slides)</a:t>
            </a:r>
          </a:p>
          <a:p>
            <a:pPr eaLnBrk="1" hangingPunct="1"/>
            <a:endParaRPr lang="en-GB" dirty="0" smtClean="0"/>
          </a:p>
        </p:txBody>
      </p:sp>
    </p:spTree>
    <p:extLst>
      <p:ext uri="{BB962C8B-B14F-4D97-AF65-F5344CB8AC3E}">
        <p14:creationId xmlns:p14="http://schemas.microsoft.com/office/powerpoint/2010/main" val="746610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Grp="1" noRot="1" noChangeAspect="1" noChangeArrowheads="1" noTextEdit="1"/>
          </p:cNvSpPr>
          <p:nvPr>
            <p:ph type="sldImg"/>
          </p:nvPr>
        </p:nvSpPr>
        <p:spPr/>
      </p:sp>
      <p:sp>
        <p:nvSpPr>
          <p:cNvPr id="234498" name="Rectangle 3"/>
          <p:cNvSpPr>
            <a:spLocks noGrp="1" noChangeArrowheads="1"/>
          </p:cNvSpPr>
          <p:nvPr>
            <p:ph type="body" idx="1"/>
          </p:nvPr>
        </p:nvSpPr>
        <p:spPr>
          <a:noFill/>
        </p:spPr>
        <p:txBody>
          <a:bodyPr/>
          <a:lstStyle/>
          <a:p>
            <a:r>
              <a:rPr lang="de-DE" dirty="0" smtClean="0"/>
              <a:t> </a:t>
            </a:r>
          </a:p>
        </p:txBody>
      </p:sp>
    </p:spTree>
    <p:extLst>
      <p:ext uri="{BB962C8B-B14F-4D97-AF65-F5344CB8AC3E}">
        <p14:creationId xmlns:p14="http://schemas.microsoft.com/office/powerpoint/2010/main" val="3198340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p:nvPr>
        </p:nvSpPr>
        <p:spPr>
          <a:extLst/>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C0600EA1-C07B-46FC-BE25-08B58355565C}" type="slidenum">
              <a:rPr lang="en-GB" smtClean="0">
                <a:solidFill>
                  <a:schemeClr val="tx1"/>
                </a:solidFill>
                <a:latin typeface="Arial" pitchFamily="34" charset="0"/>
              </a:rPr>
              <a:pPr eaLnBrk="1" hangingPunct="1">
                <a:buSzPct val="45000"/>
                <a:buFont typeface="Wingdings" pitchFamily="2" charset="2"/>
                <a:buNone/>
                <a:defRPr/>
              </a:pPr>
              <a:t>30</a:t>
            </a:fld>
            <a:endParaRPr lang="en-GB" dirty="0" smtClean="0">
              <a:solidFill>
                <a:schemeClr val="tx1"/>
              </a:solidFill>
              <a:latin typeface="Arial" pitchFamily="34" charset="0"/>
            </a:endParaRPr>
          </a:p>
        </p:txBody>
      </p:sp>
      <p:sp>
        <p:nvSpPr>
          <p:cNvPr id="279554" name="Rectangle 2"/>
          <p:cNvSpPr>
            <a:spLocks noGrp="1" noRot="1" noChangeAspect="1" noChangeArrowheads="1" noTextEdit="1"/>
          </p:cNvSpPr>
          <p:nvPr>
            <p:ph type="sldImg"/>
          </p:nvPr>
        </p:nvSpPr>
        <p:spPr/>
      </p:sp>
      <p:sp>
        <p:nvSpPr>
          <p:cNvPr id="279555" name="Rectangle 3"/>
          <p:cNvSpPr>
            <a:spLocks noGrp="1" noChangeArrowheads="1"/>
          </p:cNvSpPr>
          <p:nvPr>
            <p:ph type="body" idx="1"/>
          </p:nvPr>
        </p:nvSpPr>
        <p:spPr>
          <a:xfrm>
            <a:off x="914400" y="4343400"/>
            <a:ext cx="5029200" cy="4114800"/>
          </a:xfrm>
          <a:noFill/>
        </p:spPr>
        <p:txBody>
          <a:bodyPr/>
          <a:lstStyle/>
          <a:p>
            <a:pPr eaLnBrk="1" hangingPunct="1"/>
            <a:r>
              <a:rPr lang="es-ES" dirty="0" smtClean="0"/>
              <a:t>Nota: Los trastornos pueden desarrollar de forma independiente, - se puede desarrollar TEPT y sin trastorno de estrés agudo antes, el TEPT puede pero no debe proceder el cambio de personalidad tras experiencia catastrófica.</a:t>
            </a:r>
            <a:br>
              <a:rPr lang="es-ES" dirty="0" smtClean="0"/>
            </a:br>
            <a:endParaRPr lang="es-ES" dirty="0" smtClean="0"/>
          </a:p>
          <a:p>
            <a:r>
              <a:rPr lang="es-ES" sz="1200" b="0" i="0" kern="1200" dirty="0" smtClean="0">
                <a:solidFill>
                  <a:srgbClr val="000000"/>
                </a:solidFill>
                <a:effectLst/>
                <a:latin typeface="Times New Roman" pitchFamily="18" charset="0"/>
                <a:ea typeface="+mn-ea"/>
                <a:cs typeface="+mn-cs"/>
              </a:rPr>
              <a:t>Transformación persistente de la personalidad que puede aparecer tras la experiencia de una situación estresante catastrófica. El estrés debe ser tan extremo como para que no se requiera tener en cuenta la vulnerabilidad personal para explicar el profundo efecto sobre la personalidad. Son ejemplos típicos: experiencias en campos de concentración, torturas, desastres y exposición prolongada a situaciones amenazantes para la vida (por ejemplo, secuestro, cautiverio prolongado con la posibilidad inminente de ser asesinado). Puede preceder a este tipo de transformación de la personalidad un trastorno de estrés post-traumático (F43.1). Estos casos pueden ser considerados como estados crónicos o como secuelas irreversibles de aquel trastorno. No obstante, en otros casos, una alteración persistente de la personalidad que reúne las características que a continuación se mencionan, puede aparecer sin que haya una fase intermedia de un trastorno de estrés post-traumático manifiesto. Sin embargo, las transformaciones duraderas de la personalidad después de una breve exposición a una experiencia amenazante para la vida como puede ser un accidente de tráfico, no deben ser incluidas en esta categoría puesto que las investigaciones recientes indican que este tipo de evolución depende de una vulnerabilidad psicológica preexistente.</a:t>
            </a:r>
          </a:p>
          <a:p>
            <a:r>
              <a:rPr lang="es-ES" sz="1200" b="1" i="0" kern="1200" dirty="0" smtClean="0">
                <a:solidFill>
                  <a:srgbClr val="000000"/>
                </a:solidFill>
                <a:effectLst/>
                <a:latin typeface="Times New Roman" pitchFamily="18" charset="0"/>
                <a:ea typeface="+mn-ea"/>
                <a:cs typeface="+mn-cs"/>
              </a:rPr>
              <a:t>Pautas para el diagnóstico</a:t>
            </a:r>
            <a:endParaRPr lang="es-ES" sz="1200" b="0" i="0" kern="1200" dirty="0" smtClean="0">
              <a:solidFill>
                <a:srgbClr val="000000"/>
              </a:solidFill>
              <a:effectLst/>
              <a:latin typeface="Times New Roman" pitchFamily="18" charset="0"/>
              <a:ea typeface="+mn-ea"/>
              <a:cs typeface="+mn-cs"/>
            </a:endParaRPr>
          </a:p>
          <a:p>
            <a:r>
              <a:rPr lang="es-ES" sz="1200" b="0" i="0" kern="1200" dirty="0" smtClean="0">
                <a:solidFill>
                  <a:srgbClr val="000000"/>
                </a:solidFill>
                <a:effectLst/>
                <a:latin typeface="Times New Roman" pitchFamily="18" charset="0"/>
                <a:ea typeface="+mn-ea"/>
                <a:cs typeface="+mn-cs"/>
              </a:rPr>
              <a:t>La transformación de la personalidad debe ser persistente y manifestarse como rasgos rígidos y </a:t>
            </a:r>
            <a:r>
              <a:rPr lang="es-ES" sz="1200" b="0" i="0" kern="1200" dirty="0" err="1" smtClean="0">
                <a:solidFill>
                  <a:srgbClr val="000000"/>
                </a:solidFill>
                <a:effectLst/>
                <a:latin typeface="Times New Roman" pitchFamily="18" charset="0"/>
                <a:ea typeface="+mn-ea"/>
                <a:cs typeface="+mn-cs"/>
              </a:rPr>
              <a:t>desadaptativos</a:t>
            </a:r>
            <a:r>
              <a:rPr lang="es-ES" sz="1200" b="0" i="0" kern="1200" dirty="0" smtClean="0">
                <a:solidFill>
                  <a:srgbClr val="000000"/>
                </a:solidFill>
                <a:effectLst/>
                <a:latin typeface="Times New Roman" pitchFamily="18" charset="0"/>
                <a:ea typeface="+mn-ea"/>
                <a:cs typeface="+mn-cs"/>
              </a:rPr>
              <a:t> que llevan a un deterioro de las relaciones personales y de la actividad social y laboral. Por lo general, la transformación de la personalidad debe ser confirmada por la información de un tercero. El diagnóstico esencialmente se basa en la presencia de rasgos previamente ausentes como, por ejemplo:</a:t>
            </a:r>
          </a:p>
          <a:p>
            <a:r>
              <a:rPr lang="es-ES" b="1" dirty="0" smtClean="0"/>
              <a:t>a) </a:t>
            </a:r>
            <a:r>
              <a:rPr lang="es-ES" dirty="0" smtClean="0"/>
              <a:t>Actitud permanente de desconfianza u hostilidad hacia el mundo.</a:t>
            </a:r>
            <a:br>
              <a:rPr lang="es-ES" dirty="0" smtClean="0"/>
            </a:br>
            <a:r>
              <a:rPr lang="es-ES" b="1" dirty="0" smtClean="0"/>
              <a:t>b)</a:t>
            </a:r>
            <a:r>
              <a:rPr lang="es-ES" dirty="0" smtClean="0"/>
              <a:t> Aislamiento social.</a:t>
            </a:r>
            <a:br>
              <a:rPr lang="es-ES" dirty="0" smtClean="0"/>
            </a:br>
            <a:r>
              <a:rPr lang="es-ES" b="1" dirty="0" smtClean="0"/>
              <a:t>c)</a:t>
            </a:r>
            <a:r>
              <a:rPr lang="es-ES" dirty="0" smtClean="0"/>
              <a:t> Sentimientos de vacío o desesperanza.</a:t>
            </a:r>
            <a:br>
              <a:rPr lang="es-ES" dirty="0" smtClean="0"/>
            </a:br>
            <a:r>
              <a:rPr lang="es-ES" b="1" dirty="0" smtClean="0"/>
              <a:t>d)</a:t>
            </a:r>
            <a:r>
              <a:rPr lang="es-ES" dirty="0" smtClean="0"/>
              <a:t> Sentimiento permanente de "estar al límite", como si se estuviera constantemente amenazado.</a:t>
            </a:r>
            <a:br>
              <a:rPr lang="es-ES" dirty="0" smtClean="0"/>
            </a:br>
            <a:r>
              <a:rPr lang="es-ES" b="1" dirty="0" smtClean="0"/>
              <a:t>e)</a:t>
            </a:r>
            <a:r>
              <a:rPr lang="es-ES" dirty="0" smtClean="0"/>
              <a:t> Vivencia de extrañeza de sí mismo.</a:t>
            </a:r>
          </a:p>
          <a:p>
            <a:r>
              <a:rPr lang="es-ES" sz="1200" b="0" i="0" kern="1200" dirty="0" smtClean="0">
                <a:solidFill>
                  <a:srgbClr val="000000"/>
                </a:solidFill>
                <a:effectLst/>
                <a:latin typeface="Times New Roman" pitchFamily="18" charset="0"/>
                <a:ea typeface="+mn-ea"/>
                <a:cs typeface="+mn-cs"/>
              </a:rPr>
              <a:t>Esta transformación de la personalidad debe haber estado presente por lo menos durante dos años y no debe poder ser atribuida a un trastorno de la personalidad preexistente o a un trastorno mental distinto del trastorno de estrés post-traumático (F43.1).</a:t>
            </a:r>
          </a:p>
          <a:p>
            <a:r>
              <a:rPr lang="es-ES" sz="1200" b="0" i="0" kern="1200" dirty="0" smtClean="0">
                <a:solidFill>
                  <a:srgbClr val="000000"/>
                </a:solidFill>
                <a:effectLst/>
                <a:latin typeface="Times New Roman" pitchFamily="18" charset="0"/>
                <a:ea typeface="+mn-ea"/>
                <a:cs typeface="+mn-cs"/>
              </a:rPr>
              <a:t>Incluye: </a:t>
            </a:r>
            <a:r>
              <a:rPr lang="es-ES" sz="1200" b="0" i="0" kern="1200" dirty="0" err="1" smtClean="0">
                <a:solidFill>
                  <a:srgbClr val="000000"/>
                </a:solidFill>
                <a:effectLst/>
                <a:latin typeface="Times New Roman" pitchFamily="18" charset="0"/>
                <a:ea typeface="+mn-ea"/>
                <a:cs typeface="+mn-cs"/>
              </a:rPr>
              <a:t>Tranformación</a:t>
            </a:r>
            <a:r>
              <a:rPr lang="es-ES" sz="1200" b="0" i="0" kern="1200" dirty="0" smtClean="0">
                <a:solidFill>
                  <a:srgbClr val="000000"/>
                </a:solidFill>
                <a:effectLst/>
                <a:latin typeface="Times New Roman" pitchFamily="18" charset="0"/>
                <a:ea typeface="+mn-ea"/>
                <a:cs typeface="+mn-cs"/>
              </a:rPr>
              <a:t> de la personalidad tras experiencias de campo de concentración, desastres y catástrofes, cautiverio prolongado con peligro inminente de ser ejecutado, exposición prolongada a situaciones amenazantes para la vida como ser victima de un acto terrorista o de torturas.</a:t>
            </a:r>
          </a:p>
          <a:p>
            <a:r>
              <a:rPr lang="es-ES" sz="1200" b="0" i="0" kern="1200" dirty="0" smtClean="0">
                <a:solidFill>
                  <a:srgbClr val="000000"/>
                </a:solidFill>
                <a:effectLst/>
                <a:latin typeface="Times New Roman" pitchFamily="18" charset="0"/>
                <a:ea typeface="+mn-ea"/>
                <a:cs typeface="+mn-cs"/>
              </a:rPr>
              <a:t>Excluye: Trastorno de estrés post-traumático (F43.1).</a:t>
            </a:r>
          </a:p>
          <a:p>
            <a:pPr eaLnBrk="1" hangingPunct="1"/>
            <a:endParaRPr lang="de-AT" dirty="0" smtClean="0"/>
          </a:p>
          <a:p>
            <a:pPr eaLnBrk="1" hangingPunct="1"/>
            <a:endParaRPr lang="de-AT" dirty="0" smtClean="0"/>
          </a:p>
        </p:txBody>
      </p:sp>
    </p:spTree>
    <p:extLst>
      <p:ext uri="{BB962C8B-B14F-4D97-AF65-F5344CB8AC3E}">
        <p14:creationId xmlns:p14="http://schemas.microsoft.com/office/powerpoint/2010/main" val="3331796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Grp="1" noRot="1" noChangeAspect="1" noChangeArrowheads="1" noTextEdit="1"/>
          </p:cNvSpPr>
          <p:nvPr>
            <p:ph type="sldImg"/>
          </p:nvPr>
        </p:nvSpPr>
        <p:spPr/>
      </p:sp>
      <p:sp>
        <p:nvSpPr>
          <p:cNvPr id="281602" name="Rectangle 3"/>
          <p:cNvSpPr>
            <a:spLocks noGrp="1" noChangeArrowheads="1"/>
          </p:cNvSpPr>
          <p:nvPr>
            <p:ph type="body" idx="1"/>
          </p:nvPr>
        </p:nvSpPr>
        <p:spPr>
          <a:noFill/>
        </p:spPr>
        <p:txBody>
          <a:bodyPr/>
          <a:lstStyle/>
          <a:p>
            <a:r>
              <a:rPr lang="de-DE" dirty="0" smtClean="0"/>
              <a:t> </a:t>
            </a:r>
            <a:r>
              <a:rPr lang="es-ES" sz="1200" b="0" i="0" kern="1200" dirty="0" smtClean="0">
                <a:solidFill>
                  <a:srgbClr val="000000"/>
                </a:solidFill>
                <a:effectLst/>
                <a:latin typeface="Times New Roman" pitchFamily="18" charset="0"/>
                <a:ea typeface="+mn-ea"/>
                <a:cs typeface="+mn-cs"/>
              </a:rPr>
              <a:t>Transformación persistente de la personalidad que puede aparecer tras la experiencia de una situación estresante catastrófica. El estrés debe ser tan extremo como para que no se requiera tener en cuenta la vulnerabilidad personal para explicar el profundo efecto sobre la personalidad. Son ejemplos típicos: experiencias en campos de concentración, torturas, desastres y exposición prolongada a situaciones amenazantes para la vida (por ejemplo, secuestro, cautiverio prolongado con la posibilidad inminente de ser asesinado). Puede preceder a este tipo de transformación de la personalidad un trastorno de estrés post-traumático (F43.1). Estos casos pueden ser considerados como estados crónicos o como secuelas irreversibles de aquel trastorno. No obstante, en otros casos, una alteración persistente de la personalidad que reúne las características que a continuación se mencionan, puede aparecer sin que haya una fase intermedia de un trastorno de estrés post-traumático manifiesto. Sin embargo, las transformaciones duraderas de la personalidad después de una breve exposición a una experiencia amenazante para la vida como puede ser un accidente de tráfico, no deben ser incluidas en esta categoría puesto que las investigaciones recientes indican que este tipo de evolución depende de una vulnerabilidad psicológica preexistente.</a:t>
            </a:r>
          </a:p>
          <a:p>
            <a:r>
              <a:rPr lang="es-ES" sz="1200" b="1" i="0" kern="1200" dirty="0" smtClean="0">
                <a:solidFill>
                  <a:srgbClr val="000000"/>
                </a:solidFill>
                <a:effectLst/>
                <a:latin typeface="Times New Roman" pitchFamily="18" charset="0"/>
                <a:ea typeface="+mn-ea"/>
                <a:cs typeface="+mn-cs"/>
              </a:rPr>
              <a:t>Pautas para el diagnóstico</a:t>
            </a:r>
            <a:endParaRPr lang="es-ES" sz="1200" b="0" i="0" kern="1200" dirty="0" smtClean="0">
              <a:solidFill>
                <a:srgbClr val="000000"/>
              </a:solidFill>
              <a:effectLst/>
              <a:latin typeface="Times New Roman" pitchFamily="18" charset="0"/>
              <a:ea typeface="+mn-ea"/>
              <a:cs typeface="+mn-cs"/>
            </a:endParaRPr>
          </a:p>
          <a:p>
            <a:r>
              <a:rPr lang="es-ES" sz="1200" b="0" i="0" kern="1200" dirty="0" smtClean="0">
                <a:solidFill>
                  <a:srgbClr val="000000"/>
                </a:solidFill>
                <a:effectLst/>
                <a:latin typeface="Times New Roman" pitchFamily="18" charset="0"/>
                <a:ea typeface="+mn-ea"/>
                <a:cs typeface="+mn-cs"/>
              </a:rPr>
              <a:t>La transformación de la personalidad debe ser persistente y manifestarse como rasgos rígidos y </a:t>
            </a:r>
            <a:r>
              <a:rPr lang="es-ES" sz="1200" b="0" i="0" kern="1200" dirty="0" err="1" smtClean="0">
                <a:solidFill>
                  <a:srgbClr val="000000"/>
                </a:solidFill>
                <a:effectLst/>
                <a:latin typeface="Times New Roman" pitchFamily="18" charset="0"/>
                <a:ea typeface="+mn-ea"/>
                <a:cs typeface="+mn-cs"/>
              </a:rPr>
              <a:t>desadaptativos</a:t>
            </a:r>
            <a:r>
              <a:rPr lang="es-ES" sz="1200" b="0" i="0" kern="1200" dirty="0" smtClean="0">
                <a:solidFill>
                  <a:srgbClr val="000000"/>
                </a:solidFill>
                <a:effectLst/>
                <a:latin typeface="Times New Roman" pitchFamily="18" charset="0"/>
                <a:ea typeface="+mn-ea"/>
                <a:cs typeface="+mn-cs"/>
              </a:rPr>
              <a:t> que llevan a un deterioro de las relaciones personales y de la actividad social y laboral. Por lo general, la transformación de la personalidad debe ser confirmada por la información de un tercero. El diagnóstico esencialmente se basa en la presencia de rasgos previamente ausentes como, por ejemplo:</a:t>
            </a:r>
          </a:p>
          <a:p>
            <a:r>
              <a:rPr lang="es-ES" b="1" dirty="0" smtClean="0"/>
              <a:t>a) </a:t>
            </a:r>
            <a:r>
              <a:rPr lang="es-ES" dirty="0" smtClean="0"/>
              <a:t>Actitud permanente de desconfianza u hostilidad hacia el mundo.</a:t>
            </a:r>
            <a:br>
              <a:rPr lang="es-ES" dirty="0" smtClean="0"/>
            </a:br>
            <a:r>
              <a:rPr lang="es-ES" b="1" dirty="0" smtClean="0"/>
              <a:t>b)</a:t>
            </a:r>
            <a:r>
              <a:rPr lang="es-ES" dirty="0" smtClean="0"/>
              <a:t> Aislamiento social.</a:t>
            </a:r>
            <a:br>
              <a:rPr lang="es-ES" dirty="0" smtClean="0"/>
            </a:br>
            <a:r>
              <a:rPr lang="es-ES" b="1" dirty="0" smtClean="0"/>
              <a:t>c)</a:t>
            </a:r>
            <a:r>
              <a:rPr lang="es-ES" dirty="0" smtClean="0"/>
              <a:t> Sentimientos de vacío o desesperanza.</a:t>
            </a:r>
            <a:br>
              <a:rPr lang="es-ES" dirty="0" smtClean="0"/>
            </a:br>
            <a:r>
              <a:rPr lang="es-ES" b="1" dirty="0" smtClean="0"/>
              <a:t>d)</a:t>
            </a:r>
            <a:r>
              <a:rPr lang="es-ES" dirty="0" smtClean="0"/>
              <a:t> Sentimiento permanente de "estar al límite", como si se estuviera constantemente amenazado.</a:t>
            </a:r>
            <a:br>
              <a:rPr lang="es-ES" dirty="0" smtClean="0"/>
            </a:br>
            <a:r>
              <a:rPr lang="es-ES" b="1" dirty="0" smtClean="0"/>
              <a:t>e)</a:t>
            </a:r>
            <a:r>
              <a:rPr lang="es-ES" dirty="0" smtClean="0"/>
              <a:t> Vivencia de extrañeza de sí mismo.</a:t>
            </a:r>
          </a:p>
          <a:p>
            <a:r>
              <a:rPr lang="es-ES" sz="1200" b="0" i="0" kern="1200" dirty="0" smtClean="0">
                <a:solidFill>
                  <a:srgbClr val="000000"/>
                </a:solidFill>
                <a:effectLst/>
                <a:latin typeface="Times New Roman" pitchFamily="18" charset="0"/>
                <a:ea typeface="+mn-ea"/>
                <a:cs typeface="+mn-cs"/>
              </a:rPr>
              <a:t>Esta transformación de la personalidad debe haber estado presente por lo menos durante dos años y no debe poder ser atribuida a un trastorno de la personalidad preexistente o a un trastorno mental distinto del trastorno de estrés post-traumático (F43.1).</a:t>
            </a:r>
          </a:p>
          <a:p>
            <a:r>
              <a:rPr lang="es-ES" sz="1200" b="0" i="0" kern="1200" dirty="0" smtClean="0">
                <a:solidFill>
                  <a:srgbClr val="000000"/>
                </a:solidFill>
                <a:effectLst/>
                <a:latin typeface="Times New Roman" pitchFamily="18" charset="0"/>
                <a:ea typeface="+mn-ea"/>
                <a:cs typeface="+mn-cs"/>
              </a:rPr>
              <a:t>Incluye: </a:t>
            </a:r>
            <a:r>
              <a:rPr lang="es-ES" sz="1200" b="0" i="0" kern="1200" dirty="0" err="1" smtClean="0">
                <a:solidFill>
                  <a:srgbClr val="000000"/>
                </a:solidFill>
                <a:effectLst/>
                <a:latin typeface="Times New Roman" pitchFamily="18" charset="0"/>
                <a:ea typeface="+mn-ea"/>
                <a:cs typeface="+mn-cs"/>
              </a:rPr>
              <a:t>Tranformación</a:t>
            </a:r>
            <a:r>
              <a:rPr lang="es-ES" sz="1200" b="0" i="0" kern="1200" dirty="0" smtClean="0">
                <a:solidFill>
                  <a:srgbClr val="000000"/>
                </a:solidFill>
                <a:effectLst/>
                <a:latin typeface="Times New Roman" pitchFamily="18" charset="0"/>
                <a:ea typeface="+mn-ea"/>
                <a:cs typeface="+mn-cs"/>
              </a:rPr>
              <a:t> de la personalidad tras experiencias de campo de concentración, desastres y catástrofes, cautiverio prolongado con peligro inminente de ser ejecutado, exposición prolongada a situaciones amenazantes para la vida como ser victima de un acto terrorista o de torturas.</a:t>
            </a:r>
          </a:p>
          <a:p>
            <a:r>
              <a:rPr lang="es-ES" sz="1200" b="0" i="0" kern="1200" dirty="0" smtClean="0">
                <a:solidFill>
                  <a:srgbClr val="000000"/>
                </a:solidFill>
                <a:effectLst/>
                <a:latin typeface="Times New Roman" pitchFamily="18" charset="0"/>
                <a:ea typeface="+mn-ea"/>
                <a:cs typeface="+mn-cs"/>
              </a:rPr>
              <a:t>Excluye: Trastorno de estrés post-traumático (F43.1).</a:t>
            </a:r>
          </a:p>
          <a:p>
            <a:pPr eaLnBrk="1" hangingPunct="1"/>
            <a:endParaRPr lang="de-AT" dirty="0" smtClean="0"/>
          </a:p>
          <a:p>
            <a:pPr eaLnBrk="1" hangingPunct="1"/>
            <a:endParaRPr lang="de-AT" dirty="0" smtClean="0"/>
          </a:p>
          <a:p>
            <a:endParaRPr lang="de-DE" dirty="0" smtClean="0"/>
          </a:p>
        </p:txBody>
      </p:sp>
    </p:spTree>
    <p:extLst>
      <p:ext uri="{BB962C8B-B14F-4D97-AF65-F5344CB8AC3E}">
        <p14:creationId xmlns:p14="http://schemas.microsoft.com/office/powerpoint/2010/main" val="762900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eaLnBrk="0" hangingPunct="0">
              <a:defRPr sz="800">
                <a:solidFill>
                  <a:srgbClr val="FF0000"/>
                </a:solidFill>
                <a:latin typeface="Arial" pitchFamily="34" charset="0"/>
              </a:defRPr>
            </a:lvl1pPr>
            <a:lvl2pPr marL="742950" indent="-285750" eaLnBrk="0" hangingPunct="0">
              <a:defRPr sz="800">
                <a:solidFill>
                  <a:srgbClr val="FF0000"/>
                </a:solidFill>
                <a:latin typeface="Arial" pitchFamily="34" charset="0"/>
              </a:defRPr>
            </a:lvl2pPr>
            <a:lvl3pPr marL="1143000" indent="-228600" eaLnBrk="0" hangingPunct="0">
              <a:defRPr sz="800">
                <a:solidFill>
                  <a:srgbClr val="FF0000"/>
                </a:solidFill>
                <a:latin typeface="Arial" pitchFamily="34" charset="0"/>
              </a:defRPr>
            </a:lvl3pPr>
            <a:lvl4pPr marL="1600200" indent="-228600" eaLnBrk="0" hangingPunct="0">
              <a:defRPr sz="800">
                <a:solidFill>
                  <a:srgbClr val="FF0000"/>
                </a:solidFill>
                <a:latin typeface="Arial" pitchFamily="34" charset="0"/>
              </a:defRPr>
            </a:lvl4pPr>
            <a:lvl5pPr marL="2057400" indent="-228600" eaLnBrk="0" hangingPunct="0">
              <a:defRPr sz="800">
                <a:solidFill>
                  <a:srgbClr val="FF0000"/>
                </a:solidFill>
                <a:latin typeface="Arial" pitchFamily="34" charset="0"/>
              </a:defRPr>
            </a:lvl5pPr>
            <a:lvl6pPr marL="2514600" indent="-228600" algn="r" eaLnBrk="0" fontAlgn="base" hangingPunct="0">
              <a:spcBef>
                <a:spcPct val="0"/>
              </a:spcBef>
              <a:spcAft>
                <a:spcPct val="0"/>
              </a:spcAft>
              <a:defRPr sz="800">
                <a:solidFill>
                  <a:srgbClr val="FF0000"/>
                </a:solidFill>
                <a:latin typeface="Arial" pitchFamily="34" charset="0"/>
              </a:defRPr>
            </a:lvl6pPr>
            <a:lvl7pPr marL="2971800" indent="-228600" algn="r" eaLnBrk="0" fontAlgn="base" hangingPunct="0">
              <a:spcBef>
                <a:spcPct val="0"/>
              </a:spcBef>
              <a:spcAft>
                <a:spcPct val="0"/>
              </a:spcAft>
              <a:defRPr sz="800">
                <a:solidFill>
                  <a:srgbClr val="FF0000"/>
                </a:solidFill>
                <a:latin typeface="Arial" pitchFamily="34" charset="0"/>
              </a:defRPr>
            </a:lvl7pPr>
            <a:lvl8pPr marL="3429000" indent="-228600" algn="r" eaLnBrk="0" fontAlgn="base" hangingPunct="0">
              <a:spcBef>
                <a:spcPct val="0"/>
              </a:spcBef>
              <a:spcAft>
                <a:spcPct val="0"/>
              </a:spcAft>
              <a:defRPr sz="800">
                <a:solidFill>
                  <a:srgbClr val="FF0000"/>
                </a:solidFill>
                <a:latin typeface="Arial" pitchFamily="34" charset="0"/>
              </a:defRPr>
            </a:lvl8pPr>
            <a:lvl9pPr marL="3886200" indent="-228600" algn="r" eaLnBrk="0" fontAlgn="base" hangingPunct="0">
              <a:spcBef>
                <a:spcPct val="0"/>
              </a:spcBef>
              <a:spcAft>
                <a:spcPct val="0"/>
              </a:spcAft>
              <a:defRPr sz="800">
                <a:solidFill>
                  <a:srgbClr val="FF0000"/>
                </a:solidFill>
                <a:latin typeface="Arial" pitchFamily="34" charset="0"/>
              </a:defRPr>
            </a:lvl9pPr>
          </a:lstStyle>
          <a:p>
            <a:pPr eaLnBrk="1" hangingPunct="1"/>
            <a:fld id="{A0CC1BEA-DBF7-4AD5-A619-C4A3FF6FE245}" type="slidenum">
              <a:rPr lang="en-GB" sz="1200">
                <a:solidFill>
                  <a:schemeClr val="tx1"/>
                </a:solidFill>
              </a:rPr>
              <a:pPr eaLnBrk="1" hangingPunct="1"/>
              <a:t>32</a:t>
            </a:fld>
            <a:endParaRPr lang="en-GB" sz="1200">
              <a:solidFill>
                <a:schemeClr val="tx1"/>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endParaRPr lang="de-DE" sz="1000" dirty="0" smtClean="0"/>
          </a:p>
        </p:txBody>
      </p:sp>
    </p:spTree>
    <p:extLst>
      <p:ext uri="{BB962C8B-B14F-4D97-AF65-F5344CB8AC3E}">
        <p14:creationId xmlns:p14="http://schemas.microsoft.com/office/powerpoint/2010/main" val="2316809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p:nvPr>
        </p:nvSpPr>
        <p:spPr>
          <a:extLst/>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61E78F7D-E568-4709-A2E6-E9D2F2537CC1}" type="slidenum">
              <a:rPr lang="en-GB" smtClean="0">
                <a:solidFill>
                  <a:schemeClr val="tx1"/>
                </a:solidFill>
                <a:latin typeface="Arial" pitchFamily="34" charset="0"/>
              </a:rPr>
              <a:pPr eaLnBrk="1" hangingPunct="1">
                <a:buSzPct val="45000"/>
                <a:buFont typeface="Wingdings" pitchFamily="2" charset="2"/>
                <a:buNone/>
                <a:defRPr/>
              </a:pPr>
              <a:t>33</a:t>
            </a:fld>
            <a:endParaRPr lang="en-GB" dirty="0" smtClean="0">
              <a:solidFill>
                <a:schemeClr val="tx1"/>
              </a:solidFill>
              <a:latin typeface="Arial" pitchFamily="34" charset="0"/>
            </a:endParaRPr>
          </a:p>
        </p:txBody>
      </p:sp>
      <p:sp>
        <p:nvSpPr>
          <p:cNvPr id="283650" name="Rectangle 2"/>
          <p:cNvSpPr>
            <a:spLocks noGrp="1" noRot="1" noChangeAspect="1" noChangeArrowheads="1" noTextEdit="1"/>
          </p:cNvSpPr>
          <p:nvPr>
            <p:ph type="sldImg"/>
          </p:nvPr>
        </p:nvSpPr>
        <p:spPr/>
      </p:sp>
      <p:sp>
        <p:nvSpPr>
          <p:cNvPr id="283651" name="Rectangle 3"/>
          <p:cNvSpPr>
            <a:spLocks noGrp="1" noChangeArrowheads="1"/>
          </p:cNvSpPr>
          <p:nvPr>
            <p:ph type="body" idx="1"/>
          </p:nvPr>
        </p:nvSpPr>
        <p:spPr>
          <a:noFill/>
        </p:spPr>
        <p:txBody>
          <a:bodyPr/>
          <a:lstStyle/>
          <a:p>
            <a:pPr eaLnBrk="1" hangingPunct="1"/>
            <a:r>
              <a:rPr lang="es-ES" dirty="0" smtClean="0"/>
              <a:t>Se recomienda que los examinadores con frecuencia dan conocimientos deben obtener una copia de la CIE 10 y el capítulo V (salud mental), que está disponible en la mayoría de lenguajes comunes. Una lista de los diagnósticos se suministra por separado.</a:t>
            </a:r>
            <a:endParaRPr lang="en-US" dirty="0" smtClean="0"/>
          </a:p>
        </p:txBody>
      </p:sp>
    </p:spTree>
    <p:extLst>
      <p:ext uri="{BB962C8B-B14F-4D97-AF65-F5344CB8AC3E}">
        <p14:creationId xmlns:p14="http://schemas.microsoft.com/office/powerpoint/2010/main" val="355153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Rot="1" noChangeAspect="1" noChangeArrowheads="1" noTextEdit="1"/>
          </p:cNvSpPr>
          <p:nvPr>
            <p:ph type="sldImg"/>
          </p:nvPr>
        </p:nvSpPr>
        <p:spPr/>
      </p:sp>
      <p:sp>
        <p:nvSpPr>
          <p:cNvPr id="285698" name="Rectangle 3"/>
          <p:cNvSpPr>
            <a:spLocks noGrp="1" noChangeArrowheads="1"/>
          </p:cNvSpPr>
          <p:nvPr>
            <p:ph type="body" idx="1"/>
          </p:nvPr>
        </p:nvSpPr>
        <p:spPr>
          <a:noFill/>
        </p:spPr>
        <p:txBody>
          <a:bodyPr/>
          <a:lstStyle/>
          <a:p>
            <a:r>
              <a:rPr lang="de-DE" dirty="0" smtClean="0"/>
              <a:t> </a:t>
            </a:r>
          </a:p>
        </p:txBody>
      </p:sp>
    </p:spTree>
    <p:extLst>
      <p:ext uri="{BB962C8B-B14F-4D97-AF65-F5344CB8AC3E}">
        <p14:creationId xmlns:p14="http://schemas.microsoft.com/office/powerpoint/2010/main" val="2447677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Rot="1" noChangeAspect="1" noChangeArrowheads="1" noTextEdit="1"/>
          </p:cNvSpPr>
          <p:nvPr>
            <p:ph type="sldImg"/>
          </p:nvPr>
        </p:nvSpPr>
        <p:spPr/>
      </p:sp>
      <p:sp>
        <p:nvSpPr>
          <p:cNvPr id="287746"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30406935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Grp="1" noRot="1" noChangeAspect="1" noChangeArrowheads="1" noTextEdit="1"/>
          </p:cNvSpPr>
          <p:nvPr>
            <p:ph type="sldImg"/>
          </p:nvPr>
        </p:nvSpPr>
        <p:spPr/>
      </p:sp>
      <p:sp>
        <p:nvSpPr>
          <p:cNvPr id="289794" name="Rectangle 3"/>
          <p:cNvSpPr>
            <a:spLocks noGrp="1" noChangeArrowheads="1"/>
          </p:cNvSpPr>
          <p:nvPr>
            <p:ph type="body" idx="1"/>
          </p:nvPr>
        </p:nvSpPr>
        <p:spPr>
          <a:noFill/>
        </p:spPr>
        <p:txBody>
          <a:bodyPr/>
          <a:lstStyle/>
          <a:p>
            <a:r>
              <a:rPr lang="de-DE" dirty="0" smtClean="0"/>
              <a:t> </a:t>
            </a:r>
          </a:p>
        </p:txBody>
      </p:sp>
    </p:spTree>
    <p:extLst>
      <p:ext uri="{BB962C8B-B14F-4D97-AF65-F5344CB8AC3E}">
        <p14:creationId xmlns:p14="http://schemas.microsoft.com/office/powerpoint/2010/main" val="18011580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Rot="1" noChangeAspect="1" noChangeArrowheads="1" noTextEdit="1"/>
          </p:cNvSpPr>
          <p:nvPr>
            <p:ph type="sldImg"/>
          </p:nvPr>
        </p:nvSpPr>
        <p:spPr/>
      </p:sp>
      <p:sp>
        <p:nvSpPr>
          <p:cNvPr id="291842" name="Rectangle 3"/>
          <p:cNvSpPr>
            <a:spLocks noGrp="1" noChangeArrowheads="1"/>
          </p:cNvSpPr>
          <p:nvPr>
            <p:ph type="body" idx="1"/>
          </p:nvPr>
        </p:nvSpPr>
        <p:spPr>
          <a:noFill/>
        </p:spPr>
        <p:txBody>
          <a:bodyPr/>
          <a:lstStyle/>
          <a:p>
            <a:r>
              <a:rPr lang="es-ES" dirty="0" smtClean="0"/>
              <a:t>Presentar las decisiones marco europeas en apoyo a las víctimas de delitos destacan la obligación de evitar la tensión indebida en las víctimas. Las víctimas de tortura deben considerarse en este contexto.</a:t>
            </a:r>
          </a:p>
          <a:p>
            <a:endParaRPr lang="de-DE" baseline="0" dirty="0" smtClean="0"/>
          </a:p>
          <a:p>
            <a:r>
              <a:rPr lang="en-GB" b="1" dirty="0" smtClean="0"/>
              <a:t>Standing of victims in criminal proceedings</a:t>
            </a:r>
          </a:p>
          <a:p>
            <a:r>
              <a:rPr lang="en-GB" dirty="0" smtClean="0"/>
              <a:t>The framework decision provides for minimum rights for crime victims to be exercised in relation to criminal proceedings. It sets out provisions whereby victims are guaranteed the right to be heard, the opportunity to participate in the procedures (also when the offence was committed in another Member State), protection, compensation and access to mediation and to any relevant information.</a:t>
            </a:r>
          </a:p>
          <a:p>
            <a:r>
              <a:rPr lang="en-GB" b="1" dirty="0" smtClean="0"/>
              <a:t>ACT</a:t>
            </a:r>
          </a:p>
          <a:p>
            <a:r>
              <a:rPr lang="en-GB" dirty="0" smtClean="0"/>
              <a:t>Council Framework Decision </a:t>
            </a:r>
            <a:r>
              <a:rPr lang="en-GB" dirty="0" smtClean="0">
                <a:hlinkClick r:id="rId3" tooltip="2001/220/JHA"/>
              </a:rPr>
              <a:t>2001/220/JHA</a:t>
            </a:r>
            <a:r>
              <a:rPr lang="en-GB" dirty="0" smtClean="0"/>
              <a:t> of 15 March 2001 on the standing of victims in criminal proceedings.</a:t>
            </a:r>
          </a:p>
          <a:p>
            <a:r>
              <a:rPr lang="en-GB" b="1" dirty="0" smtClean="0"/>
              <a:t>SUMMARY</a:t>
            </a:r>
          </a:p>
          <a:p>
            <a:r>
              <a:rPr lang="en-GB" dirty="0" smtClean="0"/>
              <a:t>The framework decision provides for the </a:t>
            </a:r>
            <a:r>
              <a:rPr lang="en-GB" b="1" dirty="0" smtClean="0"/>
              <a:t>assistance of crime victims</a:t>
            </a:r>
            <a:r>
              <a:rPr lang="en-GB" dirty="0" smtClean="0"/>
              <a:t> before, during and after criminal proceedings. Member States must guarantee that the dignity of victims is respected and that their rights are recognised throughout the proceedings. Especially vulnerable victims must be treated in a manner that is most appropriate to their circumstances.</a:t>
            </a:r>
          </a:p>
          <a:p>
            <a:r>
              <a:rPr lang="en-GB" dirty="0" smtClean="0"/>
              <a:t>Crime victims are to have </a:t>
            </a:r>
            <a:r>
              <a:rPr lang="en-GB" b="1" dirty="0" smtClean="0"/>
              <a:t>the possibility of being heard</a:t>
            </a:r>
            <a:r>
              <a:rPr lang="en-GB" dirty="0" smtClean="0"/>
              <a:t> during proceedings as well as of </a:t>
            </a:r>
            <a:r>
              <a:rPr lang="en-GB" b="1" dirty="0" smtClean="0"/>
              <a:t>supplying evidence</a:t>
            </a:r>
            <a:r>
              <a:rPr lang="en-GB" dirty="0" smtClean="0"/>
              <a:t>. However, authorities should be able to question victims only to the extent that is necessary for the criminal proceedings.</a:t>
            </a:r>
          </a:p>
          <a:p>
            <a:r>
              <a:rPr lang="en-GB" dirty="0" smtClean="0"/>
              <a:t>At the outset of their contact with law enforcement agencies, victims must be given </a:t>
            </a:r>
            <a:r>
              <a:rPr lang="en-GB" b="1" dirty="0" smtClean="0"/>
              <a:t>access to any information</a:t>
            </a:r>
            <a:r>
              <a:rPr lang="en-GB" dirty="0" smtClean="0"/>
              <a:t> relevant to the protection of their interests. This information must comprise at least the following:</a:t>
            </a:r>
          </a:p>
          <a:p>
            <a:r>
              <a:rPr lang="en-GB" dirty="0" smtClean="0"/>
              <a:t>types of support and services or organisations available for victims;</a:t>
            </a:r>
          </a:p>
          <a:p>
            <a:r>
              <a:rPr lang="en-GB" dirty="0" smtClean="0"/>
              <a:t>places and formalities for reporting an offence as well as the ensuing procedures;</a:t>
            </a:r>
          </a:p>
          <a:p>
            <a:r>
              <a:rPr lang="en-GB" dirty="0" smtClean="0"/>
              <a:t>conditions for obtaining protection;</a:t>
            </a:r>
          </a:p>
          <a:p>
            <a:r>
              <a:rPr lang="en-GB" dirty="0" smtClean="0"/>
              <a:t>conditions for access to legal or other advice and aid;</a:t>
            </a:r>
          </a:p>
          <a:p>
            <a:r>
              <a:rPr lang="en-GB" dirty="0" smtClean="0"/>
              <a:t>requirements for receiving compensation;</a:t>
            </a:r>
          </a:p>
          <a:p>
            <a:r>
              <a:rPr lang="en-GB" dirty="0" smtClean="0"/>
              <a:t>arrangements available for non-residents.</a:t>
            </a:r>
          </a:p>
          <a:p>
            <a:r>
              <a:rPr lang="en-GB" dirty="0" smtClean="0"/>
              <a:t>At the request of the victim, a Member State must provide information on the outcome of the complaint, the </a:t>
            </a:r>
            <a:r>
              <a:rPr lang="en-GB" dirty="0" err="1" smtClean="0"/>
              <a:t>ongoing</a:t>
            </a:r>
            <a:r>
              <a:rPr lang="en-GB" dirty="0" smtClean="0"/>
              <a:t> proceedings (excluding exceptional cases) and the sentence. The victim should also </a:t>
            </a:r>
            <a:r>
              <a:rPr lang="en-GB" b="1" dirty="0" smtClean="0"/>
              <a:t>be notified of the release</a:t>
            </a:r>
            <a:r>
              <a:rPr lang="en-GB" dirty="0" smtClean="0"/>
              <a:t> of the prosecuted or sentenced person if s/he presents a danger to the victim.</a:t>
            </a:r>
          </a:p>
          <a:p>
            <a:r>
              <a:rPr lang="en-GB" dirty="0" smtClean="0"/>
              <a:t>Member States should take steps similar to those taken for defendants to ensure that communication difficulties regarding understanding of and involvement in criminal proceedings are minimal for victims that have the status of witnesses or parties to the proceedings. Member States should also </a:t>
            </a:r>
            <a:r>
              <a:rPr lang="en-GB" b="1" dirty="0" smtClean="0"/>
              <a:t>reimburse their expenses</a:t>
            </a:r>
            <a:r>
              <a:rPr lang="en-GB" dirty="0" smtClean="0"/>
              <a:t> resulting from the participation in the proceedings.</a:t>
            </a:r>
          </a:p>
          <a:p>
            <a:r>
              <a:rPr lang="en-GB" dirty="0" smtClean="0"/>
              <a:t>If a serious risk of reprisal exists or if there is concrete evidence of a serious intent to intrude on the privacy of a victim or his/her family, the Member State concerned must provide for an </a:t>
            </a:r>
            <a:r>
              <a:rPr lang="en-GB" b="1" dirty="0" smtClean="0"/>
              <a:t>adequate level of protection</a:t>
            </a:r>
            <a:r>
              <a:rPr lang="en-GB" dirty="0" smtClean="0"/>
              <a:t>. This includes ensuring that;</a:t>
            </a:r>
          </a:p>
          <a:p>
            <a:r>
              <a:rPr lang="en-GB" dirty="0" smtClean="0"/>
              <a:t>measures may be adopted as part of the court proceedings to protect the privacy and photographic image of the victim and his/her family;</a:t>
            </a:r>
          </a:p>
          <a:p>
            <a:r>
              <a:rPr lang="en-GB" dirty="0" smtClean="0"/>
              <a:t>the victim is protected against contact with the offender on the premises of the court, provided that contact is not necessary for the proceedings;</a:t>
            </a:r>
          </a:p>
          <a:p>
            <a:r>
              <a:rPr lang="en-GB" dirty="0" smtClean="0"/>
              <a:t>a court decision may permit the victim needing protection to testify outside of open court.</a:t>
            </a:r>
          </a:p>
          <a:p>
            <a:r>
              <a:rPr lang="en-GB" dirty="0" smtClean="0"/>
              <a:t>Member States must ensure that decisions on the compensation of crime victims in criminal proceedings are taken within reasonable deadlines, and that measures are provided for </a:t>
            </a:r>
            <a:r>
              <a:rPr lang="en-GB" b="1" dirty="0" smtClean="0"/>
              <a:t>encouraging offenders to compensate</a:t>
            </a:r>
            <a:r>
              <a:rPr lang="en-GB" dirty="0" smtClean="0"/>
              <a:t>. Any recoverable property seized must be returned to the victims without undue delay, provided that they are not needed for the proceedings.</a:t>
            </a:r>
          </a:p>
          <a:p>
            <a:r>
              <a:rPr lang="en-GB" dirty="0" smtClean="0"/>
              <a:t>Member States should encourage </a:t>
            </a:r>
            <a:r>
              <a:rPr lang="en-GB" b="1" dirty="0" smtClean="0"/>
              <a:t>the use of mediation</a:t>
            </a:r>
            <a:r>
              <a:rPr lang="en-GB" dirty="0" smtClean="0"/>
              <a:t> between victims and offenders in cases where mediation is appropriate, and ensure that agreements concluded as a result are taken into consideration in criminal proceedings.</a:t>
            </a:r>
          </a:p>
          <a:p>
            <a:r>
              <a:rPr lang="en-GB" dirty="0" smtClean="0"/>
              <a:t>Difficulties arising from cases where a person is the victim of an offence in a Member State other than that where s/he is a resident must be minimised. To that end, Member States must ensure that the competent authorities may take the necessary measures, such as decide on the place for the victim to make a statement as well as make use of video conferencing and telephone conference calls to hear victims residing abroad (as provided by the </a:t>
            </a:r>
            <a:r>
              <a:rPr lang="en-GB" dirty="0" smtClean="0">
                <a:hlinkClick r:id="rId4"/>
              </a:rPr>
              <a:t>Convention on Mutual Assistance in Criminal Matters between the Member States of the European Union</a:t>
            </a:r>
            <a:r>
              <a:rPr lang="en-GB" dirty="0" smtClean="0"/>
              <a:t>). The victim should also be allowed to make a complaint in his/her </a:t>
            </a:r>
            <a:r>
              <a:rPr lang="en-GB" b="1" dirty="0" smtClean="0"/>
              <a:t>Member State of residence</a:t>
            </a:r>
            <a:r>
              <a:rPr lang="en-GB" dirty="0" smtClean="0"/>
              <a:t> instead of where the offence was committed.</a:t>
            </a:r>
          </a:p>
          <a:p>
            <a:r>
              <a:rPr lang="en-GB" dirty="0" smtClean="0"/>
              <a:t>In order to improve the protection of the interests of victims in criminal proceedings, </a:t>
            </a:r>
            <a:r>
              <a:rPr lang="en-GB" b="1" dirty="0" smtClean="0"/>
              <a:t>cooperation between Member States</a:t>
            </a:r>
            <a:r>
              <a:rPr lang="en-GB" dirty="0" smtClean="0"/>
              <a:t> should be developed further. In addition, Member States should foster the involvement of victim support systems and their provision of support and assistance for victims both during and after the proceedings. They should also foster the training of personnel who are involved in criminal proceedings or who are otherwise in contact with victims, namely of police officers and legal practitioners. Furthermore, Member States should take steps to prevent the secondary victimisation and pressuring of victims in criminal proceedings, with particular attention given to the facilities in venues where the proceedings may be initiated.</a:t>
            </a:r>
          </a:p>
          <a:p>
            <a:r>
              <a:rPr lang="en-GB" b="1" dirty="0" smtClean="0"/>
              <a:t>Background</a:t>
            </a:r>
            <a:r>
              <a:rPr lang="en-GB" dirty="0" smtClean="0"/>
              <a:t> </a:t>
            </a:r>
          </a:p>
          <a:p>
            <a:r>
              <a:rPr lang="en-GB" dirty="0" smtClean="0"/>
              <a:t>On 14 July 1999, the Commission adopted a communication on </a:t>
            </a:r>
            <a:r>
              <a:rPr lang="en-GB" dirty="0" smtClean="0">
                <a:hlinkClick r:id="rId5"/>
              </a:rPr>
              <a:t>the rights of crime victims</a:t>
            </a:r>
            <a:r>
              <a:rPr lang="en-GB" dirty="0" smtClean="0"/>
              <a:t>. Subsequently, the conclusions of the European Council meeting in Tampere on 15 and 16 October 1999 requested that minimum standards be established to protect crime victims, especially concerning access to justice and compensation of damages.</a:t>
            </a:r>
          </a:p>
          <a:p>
            <a:r>
              <a:rPr lang="en-GB" b="1" dirty="0" smtClean="0"/>
              <a:t>REFERENCES</a:t>
            </a:r>
          </a:p>
          <a:p>
            <a:r>
              <a:rPr lang="en-GB" dirty="0" err="1" smtClean="0"/>
              <a:t>ActEntry</a:t>
            </a:r>
            <a:r>
              <a:rPr lang="en-GB" dirty="0" smtClean="0"/>
              <a:t> into </a:t>
            </a:r>
            <a:r>
              <a:rPr lang="en-GB" dirty="0" err="1" smtClean="0"/>
              <a:t>forceDeadline</a:t>
            </a:r>
            <a:r>
              <a:rPr lang="en-GB" dirty="0" smtClean="0"/>
              <a:t> for transposition in the Member </a:t>
            </a:r>
            <a:r>
              <a:rPr lang="en-GB" dirty="0" err="1" smtClean="0"/>
              <a:t>StatesOfficial</a:t>
            </a:r>
            <a:r>
              <a:rPr lang="en-GB" dirty="0" smtClean="0"/>
              <a:t> Journal Framework Decision </a:t>
            </a:r>
            <a:r>
              <a:rPr lang="en-GB" dirty="0" smtClean="0">
                <a:hlinkClick r:id="rId3" tooltip="2001/220/JHA"/>
              </a:rPr>
              <a:t>2001/220/JHA</a:t>
            </a:r>
            <a:r>
              <a:rPr lang="en-GB" dirty="0" smtClean="0"/>
              <a:t> </a:t>
            </a:r>
          </a:p>
          <a:p>
            <a:r>
              <a:rPr lang="en-GB" dirty="0" smtClean="0"/>
              <a:t>22.3.2001</a:t>
            </a:r>
          </a:p>
          <a:p>
            <a:r>
              <a:rPr lang="en-GB" dirty="0" smtClean="0"/>
              <a:t>22.3.2002 (22.3.2004 for Articles 5 and 6; 22.3.2006 for Article 10)</a:t>
            </a:r>
          </a:p>
          <a:p>
            <a:r>
              <a:rPr lang="en-GB" dirty="0" smtClean="0"/>
              <a:t>OJ L 82 of 22.3.2001</a:t>
            </a:r>
          </a:p>
          <a:p>
            <a:r>
              <a:rPr lang="en-GB" b="1" dirty="0" smtClean="0"/>
              <a:t>RELATED ACTS</a:t>
            </a:r>
          </a:p>
          <a:p>
            <a:r>
              <a:rPr lang="en-GB" b="1" dirty="0" smtClean="0"/>
              <a:t>Report from the Commission of 20 April 2009 pursuant to Article 18 of the Council Framework Decision of 15 March 2001 on the standing of victims in criminal proceedings [</a:t>
            </a:r>
            <a:r>
              <a:rPr lang="en-GB" b="1" dirty="0" smtClean="0">
                <a:hlinkClick r:id="rId6" tooltip="COM(2009) 166"/>
              </a:rPr>
              <a:t>COM(2009) 166</a:t>
            </a:r>
            <a:r>
              <a:rPr lang="en-GB" b="1" dirty="0" smtClean="0"/>
              <a:t> final – Not published in the Official Journal].</a:t>
            </a:r>
            <a:br>
              <a:rPr lang="en-GB" b="1" dirty="0" smtClean="0"/>
            </a:br>
            <a:r>
              <a:rPr lang="en-GB" dirty="0" smtClean="0"/>
              <a:t>This report presents the implementation of the framework decision by 24 (out of 27) Member States as of 15 February 2008. The Commission notes that this implementation is unsatisfactory. None transposed the framework decision in a single piece of national legislation; instead, they referred back to existing or newly adopted national provisions. Furthermore, Member States implemented certain provisions through non-binding guidelines, charters and recommendations without any legal basis. Only a few Member States adopted new legislation to cover one or more of the articles.</a:t>
            </a:r>
            <a:br>
              <a:rPr lang="en-GB" dirty="0" smtClean="0"/>
            </a:br>
            <a:r>
              <a:rPr lang="en-GB" dirty="0" smtClean="0"/>
              <a:t>Consequently, the Commission encourages Member States to provide further information concerning implementation, as well as to enact and submit the relevant national legislations under preparation.</a:t>
            </a:r>
          </a:p>
          <a:p>
            <a:r>
              <a:rPr lang="en-GB" b="1" dirty="0" smtClean="0"/>
              <a:t>Report from the Commission of 3 March 2004 on the basis of Article 18 of the Council Framework Decision of 15 March 2001 on the standing of victims in criminal proceedings [</a:t>
            </a:r>
            <a:r>
              <a:rPr lang="en-GB" b="1" dirty="0" smtClean="0">
                <a:hlinkClick r:id="rId7" tooltip="COM(2004) 54"/>
              </a:rPr>
              <a:t>COM(2004) 54</a:t>
            </a:r>
            <a:r>
              <a:rPr lang="en-GB" b="1" dirty="0" smtClean="0"/>
              <a:t> final – Not published in the Official Journal].</a:t>
            </a:r>
            <a:r>
              <a:rPr lang="en-GB" dirty="0" smtClean="0"/>
              <a:t> </a:t>
            </a:r>
          </a:p>
          <a:p>
            <a:r>
              <a:rPr lang="en-GB" b="1" dirty="0" smtClean="0">
                <a:hlinkClick r:id="rId8"/>
              </a:rPr>
              <a:t>Council Framework Decision 2001/220/JHA</a:t>
            </a:r>
            <a:r>
              <a:rPr lang="en-GB" b="1" dirty="0" smtClean="0"/>
              <a:t> of 15 March 2001 on the standing of victims in criminal proceedings [Official Journal L 82 of 22.03.2001].</a:t>
            </a:r>
            <a:r>
              <a:rPr lang="en-GB" dirty="0" smtClean="0"/>
              <a:t> </a:t>
            </a:r>
          </a:p>
          <a:p>
            <a:endParaRPr lang="de-DE" dirty="0" smtClean="0"/>
          </a:p>
        </p:txBody>
      </p:sp>
    </p:spTree>
    <p:extLst>
      <p:ext uri="{BB962C8B-B14F-4D97-AF65-F5344CB8AC3E}">
        <p14:creationId xmlns:p14="http://schemas.microsoft.com/office/powerpoint/2010/main" val="7031246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2"/>
          <p:cNvSpPr>
            <a:spLocks noGrp="1" noRot="1" noChangeAspect="1" noChangeArrowheads="1" noTextEdit="1"/>
          </p:cNvSpPr>
          <p:nvPr>
            <p:ph type="sldImg"/>
          </p:nvPr>
        </p:nvSpPr>
        <p:spPr/>
      </p:sp>
      <p:sp>
        <p:nvSpPr>
          <p:cNvPr id="293890"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41395204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2"/>
          <p:cNvSpPr>
            <a:spLocks noGrp="1" noRot="1" noChangeAspect="1" noChangeArrowheads="1" noTextEdit="1"/>
          </p:cNvSpPr>
          <p:nvPr>
            <p:ph type="sldImg"/>
          </p:nvPr>
        </p:nvSpPr>
        <p:spPr/>
      </p:sp>
      <p:sp>
        <p:nvSpPr>
          <p:cNvPr id="295938"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444011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p:nvPr>
        </p:nvSpPr>
        <p:spPr>
          <a:extLst/>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A78195C7-895F-4792-82A8-AF3585972E05}" type="slidenum">
              <a:rPr lang="en-GB" smtClean="0">
                <a:solidFill>
                  <a:schemeClr val="tx1"/>
                </a:solidFill>
                <a:latin typeface="Arial" pitchFamily="34" charset="0"/>
              </a:rPr>
              <a:pPr eaLnBrk="1" hangingPunct="1">
                <a:buSzPct val="45000"/>
                <a:buFont typeface="Wingdings" pitchFamily="2" charset="2"/>
                <a:buNone/>
                <a:defRPr/>
              </a:pPr>
              <a:t>4</a:t>
            </a:fld>
            <a:endParaRPr lang="en-GB" dirty="0" smtClean="0">
              <a:solidFill>
                <a:schemeClr val="tx1"/>
              </a:solidFill>
              <a:latin typeface="Arial" pitchFamily="34" charset="0"/>
            </a:endParaRPr>
          </a:p>
        </p:txBody>
      </p:sp>
      <p:sp>
        <p:nvSpPr>
          <p:cNvPr id="2" name="Rectangle 2"/>
          <p:cNvSpPr>
            <a:spLocks noGrp="1" noRot="1" noChangeAspect="1" noChangeArrowheads="1" noTextEdit="1"/>
          </p:cNvSpPr>
          <p:nvPr>
            <p:ph type="sldImg"/>
          </p:nvPr>
        </p:nvSpPr>
        <p:spPr/>
      </p:sp>
      <p:sp>
        <p:nvSpPr>
          <p:cNvPr id="236547" name="Rectangle 3"/>
          <p:cNvSpPr>
            <a:spLocks noGrp="1" noChangeArrowheads="1"/>
          </p:cNvSpPr>
          <p:nvPr>
            <p:ph type="body" idx="1"/>
          </p:nvPr>
        </p:nvSpPr>
        <p:spPr>
          <a:noFill/>
        </p:spPr>
        <p:txBody>
          <a:bodyPr/>
          <a:lstStyle/>
          <a:p>
            <a:pPr eaLnBrk="1" hangingPunct="1"/>
            <a:r>
              <a:rPr lang="es-ES" dirty="0" smtClean="0"/>
              <a:t>Es importante darse cuenta de que, a pesar de un titubeo común incluir impacto en la salud mental, este es un tema fundamental, que influyen en el proceso de documentación en una serie de aspectos importantes que son relevantes para todas las profesiones.</a:t>
            </a:r>
          </a:p>
          <a:p>
            <a:pPr eaLnBrk="1" hangingPunct="1"/>
            <a:endParaRPr lang="es-ES" dirty="0" smtClean="0"/>
          </a:p>
          <a:p>
            <a:pPr eaLnBrk="1" hangingPunct="1"/>
            <a:r>
              <a:rPr lang="es-ES" dirty="0" smtClean="0"/>
              <a:t>Necesidades de tratamiento deben ser reconocidas y medidas adoptadas, si es necesario.</a:t>
            </a:r>
            <a:endParaRPr lang="de-DE" dirty="0" smtClean="0"/>
          </a:p>
        </p:txBody>
      </p:sp>
    </p:spTree>
    <p:extLst>
      <p:ext uri="{BB962C8B-B14F-4D97-AF65-F5344CB8AC3E}">
        <p14:creationId xmlns:p14="http://schemas.microsoft.com/office/powerpoint/2010/main" val="3612805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Rot="1" noChangeAspect="1" noChangeArrowheads="1" noTextEdit="1"/>
          </p:cNvSpPr>
          <p:nvPr>
            <p:ph type="sldImg"/>
          </p:nvPr>
        </p:nvSpPr>
        <p:spPr/>
      </p:sp>
      <p:sp>
        <p:nvSpPr>
          <p:cNvPr id="297986" name="Rectangle 3"/>
          <p:cNvSpPr>
            <a:spLocks noGrp="1" noChangeArrowheads="1"/>
          </p:cNvSpPr>
          <p:nvPr>
            <p:ph type="body" idx="1"/>
          </p:nvPr>
        </p:nvSpPr>
        <p:spPr>
          <a:noFill/>
        </p:spPr>
        <p:txBody>
          <a:bodyPr/>
          <a:lstStyle/>
          <a:p>
            <a:r>
              <a:rPr lang="de-DE" dirty="0" smtClean="0"/>
              <a:t> </a:t>
            </a:r>
          </a:p>
        </p:txBody>
      </p:sp>
    </p:spTree>
    <p:extLst>
      <p:ext uri="{BB962C8B-B14F-4D97-AF65-F5344CB8AC3E}">
        <p14:creationId xmlns:p14="http://schemas.microsoft.com/office/powerpoint/2010/main" val="23500738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Rot="1" noChangeAspect="1" noChangeArrowheads="1" noTextEdit="1"/>
          </p:cNvSpPr>
          <p:nvPr>
            <p:ph type="sldImg"/>
          </p:nvPr>
        </p:nvSpPr>
        <p:spPr/>
      </p:sp>
      <p:sp>
        <p:nvSpPr>
          <p:cNvPr id="300034" name="Rectangle 3"/>
          <p:cNvSpPr>
            <a:spLocks noGrp="1" noChangeArrowheads="1"/>
          </p:cNvSpPr>
          <p:nvPr>
            <p:ph type="body" idx="1"/>
          </p:nvPr>
        </p:nvSpPr>
        <p:spPr>
          <a:noFill/>
        </p:spPr>
        <p:txBody>
          <a:bodyPr/>
          <a:lstStyle/>
          <a:p>
            <a:r>
              <a:rPr lang="de-DE" dirty="0" smtClean="0"/>
              <a:t> </a:t>
            </a:r>
          </a:p>
        </p:txBody>
      </p:sp>
    </p:spTree>
    <p:extLst>
      <p:ext uri="{BB962C8B-B14F-4D97-AF65-F5344CB8AC3E}">
        <p14:creationId xmlns:p14="http://schemas.microsoft.com/office/powerpoint/2010/main" val="37689909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Rot="1" noChangeAspect="1" noChangeArrowheads="1" noTextEdit="1"/>
          </p:cNvSpPr>
          <p:nvPr>
            <p:ph type="sldImg"/>
          </p:nvPr>
        </p:nvSpPr>
        <p:spPr/>
      </p:sp>
      <p:sp>
        <p:nvSpPr>
          <p:cNvPr id="302082" name="Rectangle 3"/>
          <p:cNvSpPr>
            <a:spLocks noGrp="1" noChangeArrowheads="1"/>
          </p:cNvSpPr>
          <p:nvPr>
            <p:ph type="body" idx="1"/>
          </p:nvPr>
        </p:nvSpPr>
        <p:spPr>
          <a:noFill/>
        </p:spPr>
        <p:txBody>
          <a:bodyPr/>
          <a:lstStyle/>
          <a:p>
            <a:r>
              <a:rPr lang="de-AT" dirty="0" smtClean="0">
                <a:effectLst/>
              </a:rPr>
              <a:t>Shoeb M, Weinstein H, Mollica R. The Harvard trauma questionnaire: adapting a cross-cultural instrument for measuring torture, trauma and posttraumatic stress disorder in Iraqi refugees. Int J Soc Psychiatry. 2007 Sep;53(5):447–63. </a:t>
            </a:r>
          </a:p>
          <a:p>
            <a:endParaRPr lang="de-DE" dirty="0" smtClean="0"/>
          </a:p>
        </p:txBody>
      </p:sp>
    </p:spTree>
    <p:extLst>
      <p:ext uri="{BB962C8B-B14F-4D97-AF65-F5344CB8AC3E}">
        <p14:creationId xmlns:p14="http://schemas.microsoft.com/office/powerpoint/2010/main" val="2836753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2"/>
          <p:cNvSpPr>
            <a:spLocks noGrp="1" noRot="1" noChangeAspect="1" noChangeArrowheads="1" noTextEdit="1"/>
          </p:cNvSpPr>
          <p:nvPr>
            <p:ph type="sldImg"/>
          </p:nvPr>
        </p:nvSpPr>
        <p:spPr/>
      </p:sp>
      <p:sp>
        <p:nvSpPr>
          <p:cNvPr id="304130" name="Rectangle 3"/>
          <p:cNvSpPr>
            <a:spLocks noGrp="1" noChangeArrowheads="1"/>
          </p:cNvSpPr>
          <p:nvPr>
            <p:ph type="body" idx="1"/>
          </p:nvPr>
        </p:nvSpPr>
        <p:spPr>
          <a:noFill/>
        </p:spPr>
        <p:txBody>
          <a:bodyPr/>
          <a:lstStyle/>
          <a:p>
            <a:r>
              <a:rPr lang="de-DE" dirty="0" smtClean="0"/>
              <a:t> </a:t>
            </a:r>
          </a:p>
        </p:txBody>
      </p:sp>
    </p:spTree>
    <p:extLst>
      <p:ext uri="{BB962C8B-B14F-4D97-AF65-F5344CB8AC3E}">
        <p14:creationId xmlns:p14="http://schemas.microsoft.com/office/powerpoint/2010/main" val="1392484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2"/>
          <p:cNvSpPr>
            <a:spLocks noGrp="1" noRot="1" noChangeAspect="1" noChangeArrowheads="1" noTextEdit="1"/>
          </p:cNvSpPr>
          <p:nvPr>
            <p:ph type="sldImg"/>
          </p:nvPr>
        </p:nvSpPr>
        <p:spPr/>
      </p:sp>
      <p:sp>
        <p:nvSpPr>
          <p:cNvPr id="306178" name="Rectangle 3"/>
          <p:cNvSpPr>
            <a:spLocks noGrp="1" noChangeArrowheads="1"/>
          </p:cNvSpPr>
          <p:nvPr>
            <p:ph type="body" idx="1"/>
          </p:nvPr>
        </p:nvSpPr>
        <p:spPr>
          <a:noFill/>
        </p:spPr>
        <p:txBody>
          <a:bodyPr/>
          <a:lstStyle/>
          <a:p>
            <a:r>
              <a:rPr lang="de-DE" dirty="0" smtClean="0"/>
              <a:t> </a:t>
            </a:r>
          </a:p>
        </p:txBody>
      </p:sp>
    </p:spTree>
    <p:extLst>
      <p:ext uri="{BB962C8B-B14F-4D97-AF65-F5344CB8AC3E}">
        <p14:creationId xmlns:p14="http://schemas.microsoft.com/office/powerpoint/2010/main" val="30447039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2"/>
          <p:cNvSpPr>
            <a:spLocks noGrp="1" noRot="1" noChangeAspect="1" noChangeArrowheads="1" noTextEdit="1"/>
          </p:cNvSpPr>
          <p:nvPr>
            <p:ph type="sldImg"/>
          </p:nvPr>
        </p:nvSpPr>
        <p:spPr/>
      </p:sp>
      <p:sp>
        <p:nvSpPr>
          <p:cNvPr id="308226"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18190619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2"/>
          <p:cNvSpPr>
            <a:spLocks noGrp="1" noRot="1" noChangeAspect="1" noChangeArrowheads="1" noTextEdit="1"/>
          </p:cNvSpPr>
          <p:nvPr>
            <p:ph type="sldImg"/>
          </p:nvPr>
        </p:nvSpPr>
        <p:spPr/>
      </p:sp>
      <p:sp>
        <p:nvSpPr>
          <p:cNvPr id="310274" name="Rectangle 3"/>
          <p:cNvSpPr>
            <a:spLocks noGrp="1" noChangeArrowheads="1"/>
          </p:cNvSpPr>
          <p:nvPr>
            <p:ph type="body" idx="1"/>
          </p:nvPr>
        </p:nvSpPr>
        <p:spPr>
          <a:noFill/>
        </p:spPr>
        <p:txBody>
          <a:bodyPr/>
          <a:lstStyle/>
          <a:p>
            <a:r>
              <a:rPr lang="de-DE" dirty="0" smtClean="0"/>
              <a:t> </a:t>
            </a:r>
          </a:p>
        </p:txBody>
      </p:sp>
    </p:spTree>
    <p:extLst>
      <p:ext uri="{BB962C8B-B14F-4D97-AF65-F5344CB8AC3E}">
        <p14:creationId xmlns:p14="http://schemas.microsoft.com/office/powerpoint/2010/main" val="27779567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Rot="1" noChangeAspect="1" noChangeArrowheads="1" noTextEdit="1"/>
          </p:cNvSpPr>
          <p:nvPr>
            <p:ph type="sldImg"/>
          </p:nvPr>
        </p:nvSpPr>
        <p:spPr/>
      </p:sp>
      <p:sp>
        <p:nvSpPr>
          <p:cNvPr id="312322"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5664543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Grp="1" noRot="1" noChangeAspect="1" noChangeArrowheads="1" noTextEdit="1"/>
          </p:cNvSpPr>
          <p:nvPr>
            <p:ph type="sldImg"/>
          </p:nvPr>
        </p:nvSpPr>
        <p:spPr/>
      </p:sp>
      <p:sp>
        <p:nvSpPr>
          <p:cNvPr id="314370" name="Rectangle 3"/>
          <p:cNvSpPr>
            <a:spLocks noGrp="1" noChangeArrowheads="1"/>
          </p:cNvSpPr>
          <p:nvPr>
            <p:ph type="body" idx="1"/>
          </p:nvPr>
        </p:nvSpPr>
        <p:spPr>
          <a:noFill/>
        </p:spPr>
        <p:txBody>
          <a:bodyPr/>
          <a:lstStyle/>
          <a:p>
            <a:r>
              <a:rPr lang="de-DE" dirty="0" smtClean="0"/>
              <a:t> </a:t>
            </a:r>
          </a:p>
        </p:txBody>
      </p:sp>
    </p:spTree>
    <p:extLst>
      <p:ext uri="{BB962C8B-B14F-4D97-AF65-F5344CB8AC3E}">
        <p14:creationId xmlns:p14="http://schemas.microsoft.com/office/powerpoint/2010/main" val="29736981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2"/>
          <p:cNvSpPr>
            <a:spLocks noGrp="1" noRot="1" noChangeAspect="1" noChangeArrowheads="1" noTextEdit="1"/>
          </p:cNvSpPr>
          <p:nvPr>
            <p:ph type="sldImg"/>
          </p:nvPr>
        </p:nvSpPr>
        <p:spPr/>
      </p:sp>
      <p:sp>
        <p:nvSpPr>
          <p:cNvPr id="316418"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667904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Rot="1" noChangeAspect="1" noChangeArrowheads="1" noTextEdit="1"/>
          </p:cNvSpPr>
          <p:nvPr>
            <p:ph type="sldImg"/>
          </p:nvPr>
        </p:nvSpPr>
        <p:spPr/>
      </p:sp>
      <p:sp>
        <p:nvSpPr>
          <p:cNvPr id="238594" name="Rectangle 3"/>
          <p:cNvSpPr>
            <a:spLocks noGrp="1" noChangeArrowheads="1"/>
          </p:cNvSpPr>
          <p:nvPr>
            <p:ph type="body" idx="1"/>
          </p:nvPr>
        </p:nvSpPr>
        <p:spPr>
          <a:noFill/>
        </p:spPr>
        <p:txBody>
          <a:bodyPr/>
          <a:lstStyle/>
          <a:p>
            <a:r>
              <a:rPr lang="en-US" dirty="0" smtClean="0">
                <a:effectLst/>
              </a:rPr>
              <a:t>1. </a:t>
            </a:r>
          </a:p>
          <a:p>
            <a:r>
              <a:rPr lang="en-US" dirty="0" smtClean="0">
                <a:effectLst/>
              </a:rPr>
              <a:t>Wenzel T. Forensic evaluation of sequels to torture. Current Opinion in Psychiatry. 2002;15(6):611–5. </a:t>
            </a:r>
          </a:p>
          <a:p>
            <a:endParaRPr lang="de-DE" dirty="0" smtClean="0"/>
          </a:p>
        </p:txBody>
      </p:sp>
    </p:spTree>
    <p:extLst>
      <p:ext uri="{BB962C8B-B14F-4D97-AF65-F5344CB8AC3E}">
        <p14:creationId xmlns:p14="http://schemas.microsoft.com/office/powerpoint/2010/main" val="18344338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Grp="1" noRot="1" noChangeAspect="1" noChangeArrowheads="1" noTextEdit="1"/>
          </p:cNvSpPr>
          <p:nvPr>
            <p:ph type="sldImg"/>
          </p:nvPr>
        </p:nvSpPr>
        <p:spPr/>
      </p:sp>
      <p:sp>
        <p:nvSpPr>
          <p:cNvPr id="318466" name="Rectangle 3"/>
          <p:cNvSpPr>
            <a:spLocks noGrp="1" noChangeArrowheads="1"/>
          </p:cNvSpPr>
          <p:nvPr>
            <p:ph type="body" idx="1"/>
          </p:nvPr>
        </p:nvSpPr>
        <p:spPr>
          <a:noFill/>
        </p:spPr>
        <p:txBody>
          <a:bodyPr/>
          <a:lstStyle/>
          <a:p>
            <a:endParaRPr lang="de-DE" dirty="0" smtClean="0"/>
          </a:p>
        </p:txBody>
      </p:sp>
    </p:spTree>
    <p:extLst>
      <p:ext uri="{BB962C8B-B14F-4D97-AF65-F5344CB8AC3E}">
        <p14:creationId xmlns:p14="http://schemas.microsoft.com/office/powerpoint/2010/main" val="32065828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2"/>
          <p:cNvSpPr>
            <a:spLocks noGrp="1" noRot="1" noChangeAspect="1" noChangeArrowheads="1" noTextEdit="1"/>
          </p:cNvSpPr>
          <p:nvPr>
            <p:ph type="sldImg"/>
          </p:nvPr>
        </p:nvSpPr>
        <p:spPr/>
      </p:sp>
      <p:sp>
        <p:nvSpPr>
          <p:cNvPr id="320514" name="Rectangle 3"/>
          <p:cNvSpPr>
            <a:spLocks noGrp="1" noChangeArrowheads="1"/>
          </p:cNvSpPr>
          <p:nvPr>
            <p:ph type="body" idx="1"/>
          </p:nvPr>
        </p:nvSpPr>
        <p:spPr>
          <a:noFill/>
        </p:spPr>
        <p:txBody>
          <a:bodyPr/>
          <a:lstStyle/>
          <a:p>
            <a:r>
              <a:rPr lang="de-AT" dirty="0" smtClean="0">
                <a:effectLst/>
              </a:rPr>
              <a:t>Shoeb M, Weinstein H, Mollica R. The Harvard trauma questionnaire: adapting a cross-cultural instrument for measuring torture, trauma and posttraumatic stress disorder in Iraqi refugees. Int J Soc Psychiatry. 2007 Sep;53(5):447–63. </a:t>
            </a:r>
          </a:p>
          <a:p>
            <a:endParaRPr lang="de-DE" dirty="0" smtClean="0"/>
          </a:p>
        </p:txBody>
      </p:sp>
    </p:spTree>
    <p:extLst>
      <p:ext uri="{BB962C8B-B14F-4D97-AF65-F5344CB8AC3E}">
        <p14:creationId xmlns:p14="http://schemas.microsoft.com/office/powerpoint/2010/main" val="42302347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2"/>
          <p:cNvSpPr>
            <a:spLocks noGrp="1" noRot="1" noChangeAspect="1" noChangeArrowheads="1" noTextEdit="1"/>
          </p:cNvSpPr>
          <p:nvPr>
            <p:ph type="sldImg"/>
          </p:nvPr>
        </p:nvSpPr>
        <p:spPr/>
      </p:sp>
      <p:sp>
        <p:nvSpPr>
          <p:cNvPr id="322562" name="Rectangle 3"/>
          <p:cNvSpPr>
            <a:spLocks noGrp="1" noChangeArrowheads="1"/>
          </p:cNvSpPr>
          <p:nvPr>
            <p:ph type="body" idx="1"/>
          </p:nvPr>
        </p:nvSpPr>
        <p:spPr>
          <a:noFill/>
        </p:spPr>
        <p:txBody>
          <a:bodyPr/>
          <a:lstStyle/>
          <a:p>
            <a:r>
              <a:rPr lang="de-DE" dirty="0" smtClean="0"/>
              <a:t> </a:t>
            </a:r>
          </a:p>
        </p:txBody>
      </p:sp>
    </p:spTree>
    <p:extLst>
      <p:ext uri="{BB962C8B-B14F-4D97-AF65-F5344CB8AC3E}">
        <p14:creationId xmlns:p14="http://schemas.microsoft.com/office/powerpoint/2010/main" val="8407287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2"/>
          <p:cNvSpPr>
            <a:spLocks noGrp="1" noRot="1" noChangeAspect="1" noChangeArrowheads="1" noTextEdit="1"/>
          </p:cNvSpPr>
          <p:nvPr>
            <p:ph type="sldImg"/>
          </p:nvPr>
        </p:nvSpPr>
        <p:spPr/>
      </p:sp>
      <p:sp>
        <p:nvSpPr>
          <p:cNvPr id="324610"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1987554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2"/>
          <p:cNvSpPr>
            <a:spLocks noGrp="1" noRot="1" noChangeAspect="1" noChangeArrowheads="1" noTextEdit="1"/>
          </p:cNvSpPr>
          <p:nvPr>
            <p:ph type="sldImg"/>
          </p:nvPr>
        </p:nvSpPr>
        <p:spPr/>
      </p:sp>
      <p:sp>
        <p:nvSpPr>
          <p:cNvPr id="326658"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19714173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2"/>
          <p:cNvSpPr>
            <a:spLocks noGrp="1" noRot="1" noChangeAspect="1" noChangeArrowheads="1" noTextEdit="1"/>
          </p:cNvSpPr>
          <p:nvPr>
            <p:ph type="sldImg"/>
          </p:nvPr>
        </p:nvSpPr>
        <p:spPr/>
      </p:sp>
      <p:sp>
        <p:nvSpPr>
          <p:cNvPr id="328706"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40905719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2"/>
          <p:cNvSpPr>
            <a:spLocks noGrp="1" noRot="1" noChangeAspect="1" noChangeArrowheads="1" noTextEdit="1"/>
          </p:cNvSpPr>
          <p:nvPr>
            <p:ph type="sldImg"/>
          </p:nvPr>
        </p:nvSpPr>
        <p:spPr/>
      </p:sp>
      <p:sp>
        <p:nvSpPr>
          <p:cNvPr id="330754"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13404514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8" charset="0"/>
                <a:ea typeface="+mn-ea"/>
                <a:cs typeface="+mn-cs"/>
              </a:rPr>
              <a:t>Waging Peace (</a:t>
            </a:r>
            <a:r>
              <a:rPr lang="en-GB" i="1" dirty="0" smtClean="0"/>
              <a:t>www.</a:t>
            </a:r>
            <a:r>
              <a:rPr lang="en-GB" b="1" i="1" dirty="0" smtClean="0"/>
              <a:t>wagingpeace</a:t>
            </a:r>
            <a:r>
              <a:rPr lang="en-GB" i="1" dirty="0" smtClean="0"/>
              <a:t>.info)</a:t>
            </a:r>
            <a:r>
              <a:rPr lang="en-US" sz="1200" kern="1200" dirty="0" smtClean="0">
                <a:solidFill>
                  <a:srgbClr val="000000"/>
                </a:solidFill>
                <a:effectLst/>
                <a:latin typeface="Times New Roman" pitchFamily="18" charset="0"/>
                <a:ea typeface="+mn-ea"/>
                <a:cs typeface="+mn-cs"/>
              </a:rPr>
              <a:t/>
            </a:r>
            <a:br>
              <a:rPr lang="en-US" sz="1200" kern="1200" dirty="0" smtClean="0">
                <a:solidFill>
                  <a:srgbClr val="000000"/>
                </a:solidFill>
                <a:effectLst/>
                <a:latin typeface="Times New Roman" pitchFamily="18" charset="0"/>
                <a:ea typeface="+mn-ea"/>
                <a:cs typeface="+mn-cs"/>
              </a:rPr>
            </a:br>
            <a:r>
              <a:rPr lang="en-US" sz="1200" kern="1200" dirty="0" smtClean="0">
                <a:solidFill>
                  <a:srgbClr val="000000"/>
                </a:solidFill>
                <a:effectLst/>
                <a:latin typeface="Times New Roman" pitchFamily="18" charset="0"/>
                <a:ea typeface="+mn-ea"/>
                <a:cs typeface="+mn-cs"/>
              </a:rPr>
              <a:t>Author and copy</a:t>
            </a:r>
            <a:r>
              <a:rPr lang="en-US" sz="1200" kern="1200" baseline="0" dirty="0" smtClean="0">
                <a:solidFill>
                  <a:srgbClr val="000000"/>
                </a:solidFill>
                <a:effectLst/>
                <a:latin typeface="Times New Roman" pitchFamily="18" charset="0"/>
                <a:ea typeface="+mn-ea"/>
                <a:cs typeface="+mn-cs"/>
              </a:rPr>
              <a:t> rights</a:t>
            </a:r>
            <a:endParaRPr lang="de-DE" dirty="0"/>
          </a:p>
        </p:txBody>
      </p:sp>
      <p:sp>
        <p:nvSpPr>
          <p:cNvPr id="4" name="Slide Number Placeholder 3"/>
          <p:cNvSpPr>
            <a:spLocks noGrp="1"/>
          </p:cNvSpPr>
          <p:nvPr>
            <p:ph type="sldNum" idx="10"/>
          </p:nvPr>
        </p:nvSpPr>
        <p:spPr/>
        <p:txBody>
          <a:bodyPr/>
          <a:lstStyle/>
          <a:p>
            <a:pPr>
              <a:defRPr/>
            </a:pPr>
            <a:fld id="{B0ECBF3F-8F26-4CBC-99B7-6F609FAB8059}" type="slidenum">
              <a:rPr lang="el-GR" smtClean="0"/>
              <a:pPr>
                <a:defRPr/>
              </a:pPr>
              <a:t>57</a:t>
            </a:fld>
            <a:endParaRPr lang="el-GR"/>
          </a:p>
        </p:txBody>
      </p:sp>
    </p:spTree>
    <p:extLst>
      <p:ext uri="{BB962C8B-B14F-4D97-AF65-F5344CB8AC3E}">
        <p14:creationId xmlns:p14="http://schemas.microsoft.com/office/powerpoint/2010/main" val="20867293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Rot="1" noChangeAspect="1" noChangeArrowheads="1" noTextEdit="1"/>
          </p:cNvSpPr>
          <p:nvPr>
            <p:ph type="sldImg"/>
          </p:nvPr>
        </p:nvSpPr>
        <p:spPr/>
      </p:sp>
      <p:sp>
        <p:nvSpPr>
          <p:cNvPr id="332802" name="Rectangle 3"/>
          <p:cNvSpPr>
            <a:spLocks noGrp="1" noChangeArrowheads="1"/>
          </p:cNvSpPr>
          <p:nvPr>
            <p:ph type="body" idx="1"/>
          </p:nvPr>
        </p:nvSpPr>
        <p:spPr>
          <a:noFill/>
        </p:spPr>
        <p:txBody>
          <a:bodyPr/>
          <a:lstStyle/>
          <a:p>
            <a:r>
              <a:rPr lang="en-GB" dirty="0" smtClean="0"/>
              <a:t>Montgomery E. Refugee children from the Middle East. Scandinavian Journal of Social Medicine, </a:t>
            </a:r>
            <a:r>
              <a:rPr lang="en-GB" dirty="0" err="1" smtClean="0"/>
              <a:t>Supplementum</a:t>
            </a:r>
            <a:r>
              <a:rPr lang="en-GB" dirty="0" smtClean="0"/>
              <a:t> 54: Oslo, Scandinavian University Press, 1998.</a:t>
            </a:r>
            <a:endParaRPr lang="de-DE" dirty="0" smtClean="0"/>
          </a:p>
        </p:txBody>
      </p:sp>
    </p:spTree>
    <p:extLst>
      <p:ext uri="{BB962C8B-B14F-4D97-AF65-F5344CB8AC3E}">
        <p14:creationId xmlns:p14="http://schemas.microsoft.com/office/powerpoint/2010/main" val="15149307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Rot="1" noChangeAspect="1" noChangeArrowheads="1" noTextEdit="1"/>
          </p:cNvSpPr>
          <p:nvPr>
            <p:ph type="sldImg"/>
          </p:nvPr>
        </p:nvSpPr>
        <p:spPr/>
      </p:sp>
      <p:sp>
        <p:nvSpPr>
          <p:cNvPr id="332802" name="Rectangle 3"/>
          <p:cNvSpPr>
            <a:spLocks noGrp="1" noChangeArrowheads="1"/>
          </p:cNvSpPr>
          <p:nvPr>
            <p:ph type="body" idx="1"/>
          </p:nvPr>
        </p:nvSpPr>
        <p:spPr>
          <a:noFill/>
        </p:spPr>
        <p:txBody>
          <a:bodyPr/>
          <a:lstStyle/>
          <a:p>
            <a:r>
              <a:rPr lang="en-US" i="1" dirty="0" err="1" smtClean="0"/>
              <a:t>Eur</a:t>
            </a:r>
            <a:r>
              <a:rPr lang="en-US" i="1" dirty="0" smtClean="0"/>
              <a:t> J Public Health (June 2005) 15 (3): 233-237. </a:t>
            </a:r>
            <a:r>
              <a:rPr lang="en-US" i="1" dirty="0" err="1" smtClean="0"/>
              <a:t>doi</a:t>
            </a:r>
            <a:r>
              <a:rPr lang="en-US" i="1" dirty="0" smtClean="0"/>
              <a:t>: 10.1093/</a:t>
            </a:r>
            <a:r>
              <a:rPr lang="en-US" i="1" dirty="0" err="1" smtClean="0"/>
              <a:t>eurpub</a:t>
            </a:r>
            <a:r>
              <a:rPr lang="en-US" i="1" dirty="0" smtClean="0"/>
              <a:t>/cki059 </a:t>
            </a:r>
          </a:p>
          <a:p>
            <a:endParaRPr lang="en-US" i="1" dirty="0" smtClean="0"/>
          </a:p>
          <a:p>
            <a:r>
              <a:rPr lang="en-US" i="1" dirty="0" smtClean="0"/>
              <a:t>Child </a:t>
            </a:r>
            <a:r>
              <a:rPr lang="en-US" i="1" dirty="0" err="1" smtClean="0"/>
              <a:t>Behaviour</a:t>
            </a:r>
            <a:r>
              <a:rPr lang="en-US" i="1" dirty="0" smtClean="0"/>
              <a:t> Checklist </a:t>
            </a:r>
            <a:r>
              <a:rPr lang="en-US" i="1" baseline="0" dirty="0" smtClean="0"/>
              <a:t> </a:t>
            </a:r>
            <a:r>
              <a:rPr lang="en-US" dirty="0" smtClean="0"/>
              <a:t>Achenbach, T. M. (1991) Integrative Guide to the 1991 CBCL/4-18, YSR, and TRF Profiles. Burlington, VT: University of Vermont, Department of Psychology</a:t>
            </a:r>
          </a:p>
          <a:p>
            <a:endParaRPr lang="de-DE" dirty="0" smtClean="0"/>
          </a:p>
        </p:txBody>
      </p:sp>
    </p:spTree>
    <p:extLst>
      <p:ext uri="{BB962C8B-B14F-4D97-AF65-F5344CB8AC3E}">
        <p14:creationId xmlns:p14="http://schemas.microsoft.com/office/powerpoint/2010/main" val="1062442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Rot="1" noChangeAspect="1" noChangeArrowheads="1" noTextEdit="1"/>
          </p:cNvSpPr>
          <p:nvPr>
            <p:ph type="sldImg"/>
          </p:nvPr>
        </p:nvSpPr>
        <p:spPr/>
      </p:sp>
      <p:sp>
        <p:nvSpPr>
          <p:cNvPr id="240642" name="Rectangle 3"/>
          <p:cNvSpPr>
            <a:spLocks noGrp="1" noChangeArrowheads="1"/>
          </p:cNvSpPr>
          <p:nvPr>
            <p:ph type="body" idx="1"/>
          </p:nvPr>
        </p:nvSpPr>
        <p:spPr>
          <a:noFill/>
        </p:spPr>
        <p:txBody>
          <a:bodyPr/>
          <a:lstStyle/>
          <a:p>
            <a:r>
              <a:rPr lang="de-DE" dirty="0" smtClean="0"/>
              <a:t> </a:t>
            </a:r>
          </a:p>
        </p:txBody>
      </p:sp>
    </p:spTree>
    <p:extLst>
      <p:ext uri="{BB962C8B-B14F-4D97-AF65-F5344CB8AC3E}">
        <p14:creationId xmlns:p14="http://schemas.microsoft.com/office/powerpoint/2010/main" val="36233734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Rot="1" noChangeAspect="1" noChangeArrowheads="1" noTextEdit="1"/>
          </p:cNvSpPr>
          <p:nvPr>
            <p:ph type="sldImg"/>
          </p:nvPr>
        </p:nvSpPr>
        <p:spPr/>
      </p:sp>
      <p:sp>
        <p:nvSpPr>
          <p:cNvPr id="332802" name="Rectangle 3"/>
          <p:cNvSpPr>
            <a:spLocks noGrp="1" noChangeArrowheads="1"/>
          </p:cNvSpPr>
          <p:nvPr>
            <p:ph type="body" idx="1"/>
          </p:nvPr>
        </p:nvSpPr>
        <p:spPr>
          <a:noFill/>
        </p:spPr>
        <p:txBody>
          <a:bodyPr/>
          <a:lstStyle/>
          <a:p>
            <a:r>
              <a:rPr lang="es-ES" dirty="0" smtClean="0"/>
              <a:t>Para pronunciarse sobre las víctimas indirectas, véase, por ejemplo, la</a:t>
            </a:r>
            <a:r>
              <a:rPr lang="de-DE" baseline="0" dirty="0" smtClean="0"/>
              <a:t> „Castro-Castro“ case (Peru): </a:t>
            </a:r>
            <a:r>
              <a:rPr lang="en-US" i="1" dirty="0" smtClean="0"/>
              <a:t>Case</a:t>
            </a:r>
            <a:r>
              <a:rPr lang="en-US" dirty="0" smtClean="0"/>
              <a:t> of the Miguel </a:t>
            </a:r>
            <a:r>
              <a:rPr lang="en-US" i="1" dirty="0" smtClean="0"/>
              <a:t>Castro</a:t>
            </a:r>
            <a:r>
              <a:rPr lang="en-US" dirty="0" smtClean="0"/>
              <a:t>-</a:t>
            </a:r>
            <a:r>
              <a:rPr lang="en-US" i="1" dirty="0" smtClean="0"/>
              <a:t>Castro</a:t>
            </a:r>
            <a:r>
              <a:rPr lang="en-US" dirty="0" smtClean="0"/>
              <a:t> Prison v. Peru. Judgment of November 25, 2006. (Merits, Reparations and Costs). </a:t>
            </a:r>
            <a:endParaRPr lang="de-DE" dirty="0" smtClean="0"/>
          </a:p>
        </p:txBody>
      </p:sp>
    </p:spTree>
    <p:extLst>
      <p:ext uri="{BB962C8B-B14F-4D97-AF65-F5344CB8AC3E}">
        <p14:creationId xmlns:p14="http://schemas.microsoft.com/office/powerpoint/2010/main" val="2942413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Rot="1" noChangeAspect="1" noChangeArrowheads="1" noTextEdit="1"/>
          </p:cNvSpPr>
          <p:nvPr>
            <p:ph type="sldImg"/>
          </p:nvPr>
        </p:nvSpPr>
        <p:spPr/>
      </p:sp>
      <p:sp>
        <p:nvSpPr>
          <p:cNvPr id="242690" name="Rectangle 3"/>
          <p:cNvSpPr>
            <a:spLocks noGrp="1" noChangeArrowheads="1"/>
          </p:cNvSpPr>
          <p:nvPr>
            <p:ph type="body" idx="1"/>
          </p:nvPr>
        </p:nvSpPr>
        <p:spPr>
          <a:noFill/>
        </p:spPr>
        <p:txBody>
          <a:bodyPr/>
          <a:lstStyle/>
          <a:p>
            <a:r>
              <a:rPr lang="de-DE" dirty="0" smtClean="0"/>
              <a:t> </a:t>
            </a:r>
          </a:p>
        </p:txBody>
      </p:sp>
    </p:spTree>
    <p:extLst>
      <p:ext uri="{BB962C8B-B14F-4D97-AF65-F5344CB8AC3E}">
        <p14:creationId xmlns:p14="http://schemas.microsoft.com/office/powerpoint/2010/main" val="4038612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Rot="1" noChangeAspect="1" noChangeArrowheads="1" noTextEdit="1"/>
          </p:cNvSpPr>
          <p:nvPr>
            <p:ph type="sldImg"/>
          </p:nvPr>
        </p:nvSpPr>
        <p:spPr/>
      </p:sp>
      <p:sp>
        <p:nvSpPr>
          <p:cNvPr id="242690" name="Rectangle 3"/>
          <p:cNvSpPr>
            <a:spLocks noGrp="1" noChangeArrowheads="1"/>
          </p:cNvSpPr>
          <p:nvPr>
            <p:ph type="body" idx="1"/>
          </p:nvPr>
        </p:nvSpPr>
        <p:spPr>
          <a:noFill/>
        </p:spPr>
        <p:txBody>
          <a:bodyPr/>
          <a:lstStyle/>
          <a:p>
            <a:r>
              <a:rPr lang="es-ES" dirty="0" smtClean="0"/>
              <a:t>Ejemplos: Presencia de personas no confiables pueden limitar la divulgación y la colaboración. La desconfianza es común y puede estar basada en el origen étnico, </a:t>
            </a:r>
            <a:r>
              <a:rPr lang="es-ES" dirty="0" err="1" smtClean="0"/>
              <a:t>confidentility</a:t>
            </a:r>
            <a:r>
              <a:rPr lang="es-ES" dirty="0" smtClean="0"/>
              <a:t> y obligaciones de ambos expertos o traductores claro. Examen en la cárcel es un lugar especialmente difícil.</a:t>
            </a:r>
            <a:r>
              <a:rPr lang="de-DE" dirty="0" smtClean="0"/>
              <a:t> </a:t>
            </a:r>
          </a:p>
        </p:txBody>
      </p:sp>
    </p:spTree>
    <p:extLst>
      <p:ext uri="{BB962C8B-B14F-4D97-AF65-F5344CB8AC3E}">
        <p14:creationId xmlns:p14="http://schemas.microsoft.com/office/powerpoint/2010/main" val="989903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p:cNvSpPr>
            <a:spLocks noGrp="1" noRot="1" noChangeAspect="1" noChangeArrowheads="1" noTextEdit="1"/>
          </p:cNvSpPr>
          <p:nvPr>
            <p:ph type="sldImg"/>
          </p:nvPr>
        </p:nvSpPr>
        <p:spPr/>
      </p:sp>
      <p:sp>
        <p:nvSpPr>
          <p:cNvPr id="244738" name="Rectangle 3"/>
          <p:cNvSpPr>
            <a:spLocks noGrp="1" noChangeArrowheads="1"/>
          </p:cNvSpPr>
          <p:nvPr>
            <p:ph type="body" idx="1"/>
          </p:nvPr>
        </p:nvSpPr>
        <p:spPr>
          <a:noFill/>
        </p:spPr>
        <p:txBody>
          <a:bodyPr/>
          <a:lstStyle/>
          <a:p>
            <a:r>
              <a:rPr lang="de-DE" dirty="0" smtClean="0"/>
              <a:t> </a:t>
            </a:r>
          </a:p>
        </p:txBody>
      </p:sp>
    </p:spTree>
    <p:extLst>
      <p:ext uri="{BB962C8B-B14F-4D97-AF65-F5344CB8AC3E}">
        <p14:creationId xmlns:p14="http://schemas.microsoft.com/office/powerpoint/2010/main" val="3980341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A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7338" y="-107950"/>
            <a:ext cx="2058987" cy="6232525"/>
          </a:xfrm>
        </p:spPr>
        <p:txBody>
          <a:bodyPr vert="eaVert"/>
          <a:lstStyle/>
          <a:p>
            <a:r>
              <a:rPr lang="en-US" smtClean="0"/>
              <a:t>Click to edit Master title style</a:t>
            </a:r>
            <a:endParaRPr lang="de-AT"/>
          </a:p>
        </p:txBody>
      </p:sp>
      <p:sp>
        <p:nvSpPr>
          <p:cNvPr id="3" name="Vertical Text Placeholder 2"/>
          <p:cNvSpPr>
            <a:spLocks noGrp="1"/>
          </p:cNvSpPr>
          <p:nvPr>
            <p:ph type="body" orient="vert" idx="1"/>
          </p:nvPr>
        </p:nvSpPr>
        <p:spPr>
          <a:xfrm>
            <a:off x="457200" y="-107950"/>
            <a:ext cx="6027738" cy="6232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07950"/>
            <a:ext cx="8239125" cy="6232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8313" y="-107950"/>
            <a:ext cx="8228012" cy="1311275"/>
          </a:xfrm>
        </p:spPr>
        <p:txBody>
          <a:bodyPr/>
          <a:lstStyle/>
          <a:p>
            <a:r>
              <a:rPr lang="en-US" smtClean="0"/>
              <a:t>Click to edit Master title style</a:t>
            </a:r>
            <a:endParaRPr lang="de-AT"/>
          </a:p>
        </p:txBody>
      </p:sp>
      <p:pic>
        <p:nvPicPr>
          <p:cNvPr id="3" name="Picture 2" descr="image2.jpeg"/>
          <p:cNvPicPr>
            <a:picLocks noChangeAspect="1"/>
          </p:cNvPicPr>
          <p:nvPr userDrawn="1"/>
        </p:nvPicPr>
        <p:blipFill>
          <a:blip r:embed="rId2" cstate="print"/>
          <a:stretch>
            <a:fillRect/>
          </a:stretch>
        </p:blipFill>
        <p:spPr>
          <a:xfrm>
            <a:off x="9525" y="0"/>
            <a:ext cx="9124950" cy="6858000"/>
          </a:xfrm>
          <a:prstGeom prst="rect">
            <a:avLst/>
          </a:prstGeom>
        </p:spPr>
      </p:pic>
    </p:spTree>
    <p:extLst>
      <p:ext uri="{BB962C8B-B14F-4D97-AF65-F5344CB8AC3E}">
        <p14:creationId xmlns:p14="http://schemas.microsoft.com/office/powerpoint/2010/main" val="32051757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A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sz="half" idx="1"/>
          </p:nvPr>
        </p:nvSpPr>
        <p:spPr>
          <a:xfrm>
            <a:off x="457200" y="1125538"/>
            <a:ext cx="4037013"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Content Placeholder 3"/>
          <p:cNvSpPr>
            <a:spLocks noGrp="1"/>
          </p:cNvSpPr>
          <p:nvPr>
            <p:ph sz="half" idx="2"/>
          </p:nvPr>
        </p:nvSpPr>
        <p:spPr>
          <a:xfrm>
            <a:off x="4646613" y="1125538"/>
            <a:ext cx="4038600"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A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A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A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16" cstate="print"/>
          <a:srcRect/>
          <a:stretch>
            <a:fillRect/>
          </a:stretch>
        </p:blipFill>
        <p:spPr bwMode="auto">
          <a:xfrm>
            <a:off x="7034213" y="6500813"/>
            <a:ext cx="823912" cy="287337"/>
          </a:xfrm>
          <a:prstGeom prst="rect">
            <a:avLst/>
          </a:prstGeom>
          <a:noFill/>
          <a:ln w="9525">
            <a:noFill/>
            <a:miter lim="800000"/>
            <a:headEnd/>
            <a:tailEnd/>
          </a:ln>
        </p:spPr>
      </p:pic>
      <p:pic>
        <p:nvPicPr>
          <p:cNvPr id="14339" name="Picture 2"/>
          <p:cNvPicPr>
            <a:picLocks noChangeAspect="1" noChangeArrowheads="1"/>
          </p:cNvPicPr>
          <p:nvPr/>
        </p:nvPicPr>
        <p:blipFill>
          <a:blip r:embed="rId17" cstate="print"/>
          <a:srcRect l="1314" t="3102" r="63214" b="37788"/>
          <a:stretch>
            <a:fillRect/>
          </a:stretch>
        </p:blipFill>
        <p:spPr bwMode="auto">
          <a:xfrm>
            <a:off x="7907338" y="6494463"/>
            <a:ext cx="409575" cy="287337"/>
          </a:xfrm>
          <a:prstGeom prst="rect">
            <a:avLst/>
          </a:prstGeom>
          <a:noFill/>
          <a:ln w="9525">
            <a:noFill/>
            <a:miter lim="800000"/>
            <a:headEnd/>
            <a:tailEnd/>
          </a:ln>
        </p:spPr>
      </p:pic>
      <p:pic>
        <p:nvPicPr>
          <p:cNvPr id="14340" name="Picture 3"/>
          <p:cNvPicPr>
            <a:picLocks noChangeAspect="1" noChangeArrowheads="1"/>
          </p:cNvPicPr>
          <p:nvPr/>
        </p:nvPicPr>
        <p:blipFill>
          <a:blip r:embed="rId18" cstate="print"/>
          <a:srcRect l="38107" r="7919" b="52925"/>
          <a:stretch>
            <a:fillRect/>
          </a:stretch>
        </p:blipFill>
        <p:spPr bwMode="auto">
          <a:xfrm>
            <a:off x="8299450" y="6491288"/>
            <a:ext cx="788988" cy="287337"/>
          </a:xfrm>
          <a:prstGeom prst="rect">
            <a:avLst/>
          </a:prstGeom>
          <a:noFill/>
          <a:ln w="9525">
            <a:noFill/>
            <a:miter lim="800000"/>
            <a:headEnd/>
            <a:tailEnd/>
          </a:ln>
        </p:spPr>
      </p:pic>
      <p:sp>
        <p:nvSpPr>
          <p:cNvPr id="14341" name="Rectangle 4"/>
          <p:cNvSpPr>
            <a:spLocks noGrp="1" noChangeArrowheads="1"/>
          </p:cNvSpPr>
          <p:nvPr>
            <p:ph type="title"/>
          </p:nvPr>
        </p:nvSpPr>
        <p:spPr bwMode="auto">
          <a:xfrm>
            <a:off x="468313" y="-107950"/>
            <a:ext cx="8228012" cy="131127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smtClean="0"/>
              <a:t>Klicken Sie, um das Format des Titeltextes zu bearbeiten</a:t>
            </a:r>
          </a:p>
        </p:txBody>
      </p:sp>
      <p:sp>
        <p:nvSpPr>
          <p:cNvPr id="14342" name="Rectangle 5"/>
          <p:cNvSpPr>
            <a:spLocks noGrp="1" noChangeArrowheads="1"/>
          </p:cNvSpPr>
          <p:nvPr>
            <p:ph type="body" idx="1"/>
          </p:nvPr>
        </p:nvSpPr>
        <p:spPr bwMode="auto">
          <a:xfrm>
            <a:off x="457200" y="1125538"/>
            <a:ext cx="8228013" cy="4999037"/>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dirty="0" err="1" smtClean="0"/>
              <a:t>Klicken</a:t>
            </a:r>
            <a:r>
              <a:rPr lang="en-GB" dirty="0" smtClean="0"/>
              <a:t> </a:t>
            </a:r>
            <a:r>
              <a:rPr lang="en-GB" dirty="0" err="1" smtClean="0"/>
              <a:t>Sie</a:t>
            </a:r>
            <a:r>
              <a:rPr lang="en-GB" dirty="0" smtClean="0"/>
              <a:t>, um die </a:t>
            </a:r>
            <a:r>
              <a:rPr lang="en-GB" dirty="0" err="1" smtClean="0"/>
              <a:t>Formate</a:t>
            </a:r>
            <a:r>
              <a:rPr lang="en-GB" dirty="0" smtClean="0"/>
              <a:t> des </a:t>
            </a:r>
            <a:r>
              <a:rPr lang="en-GB" dirty="0" err="1" smtClean="0"/>
              <a:t>Gliederungstextes</a:t>
            </a:r>
            <a:r>
              <a:rPr lang="en-GB" dirty="0" smtClean="0"/>
              <a:t> </a:t>
            </a:r>
            <a:r>
              <a:rPr lang="en-GB" dirty="0" err="1" smtClean="0"/>
              <a:t>zu</a:t>
            </a:r>
            <a:r>
              <a:rPr lang="en-GB" dirty="0" smtClean="0"/>
              <a:t> </a:t>
            </a:r>
            <a:r>
              <a:rPr lang="en-GB" dirty="0" err="1" smtClean="0"/>
              <a:t>bearbeiten</a:t>
            </a:r>
            <a:endParaRPr lang="en-GB" dirty="0" smtClean="0"/>
          </a:p>
          <a:p>
            <a:pPr lvl="1"/>
            <a:r>
              <a:rPr lang="en-GB" dirty="0" err="1" smtClean="0"/>
              <a:t>Zweite</a:t>
            </a:r>
            <a:r>
              <a:rPr lang="en-GB" dirty="0" smtClean="0"/>
              <a:t> </a:t>
            </a:r>
            <a:r>
              <a:rPr lang="en-GB" dirty="0" err="1" smtClean="0"/>
              <a:t>Gliederungsebene</a:t>
            </a:r>
            <a:endParaRPr lang="en-GB" dirty="0" smtClean="0"/>
          </a:p>
          <a:p>
            <a:pPr lvl="2"/>
            <a:r>
              <a:rPr lang="en-GB" dirty="0" err="1" smtClean="0"/>
              <a:t>Dritte</a:t>
            </a:r>
            <a:r>
              <a:rPr lang="en-GB" dirty="0" smtClean="0"/>
              <a:t> </a:t>
            </a:r>
            <a:r>
              <a:rPr lang="en-GB" dirty="0" err="1" smtClean="0"/>
              <a:t>Gliederungsebene</a:t>
            </a:r>
            <a:endParaRPr lang="en-GB" dirty="0" smtClean="0"/>
          </a:p>
          <a:p>
            <a:pPr lvl="3"/>
            <a:r>
              <a:rPr lang="en-GB" dirty="0" err="1" smtClean="0"/>
              <a:t>Vierte</a:t>
            </a:r>
            <a:r>
              <a:rPr lang="en-GB" dirty="0" smtClean="0"/>
              <a:t> </a:t>
            </a:r>
            <a:r>
              <a:rPr lang="en-GB" dirty="0" err="1" smtClean="0"/>
              <a:t>Gliederungsebene</a:t>
            </a:r>
            <a:endParaRPr lang="en-GB" dirty="0" smtClean="0"/>
          </a:p>
          <a:p>
            <a:pPr lvl="4"/>
            <a:r>
              <a:rPr lang="en-GB" dirty="0" err="1" smtClean="0"/>
              <a:t>Fünfte</a:t>
            </a:r>
            <a:r>
              <a:rPr lang="en-GB" dirty="0" smtClean="0"/>
              <a:t> </a:t>
            </a:r>
            <a:r>
              <a:rPr lang="en-GB" dirty="0" err="1" smtClean="0"/>
              <a:t>Gliederungsebene</a:t>
            </a:r>
            <a:endParaRPr lang="en-GB" dirty="0" smtClean="0"/>
          </a:p>
          <a:p>
            <a:pPr lvl="4"/>
            <a:r>
              <a:rPr lang="en-GB" dirty="0" err="1" smtClean="0"/>
              <a:t>Sechste</a:t>
            </a:r>
            <a:r>
              <a:rPr lang="en-GB" dirty="0" smtClean="0"/>
              <a:t> </a:t>
            </a:r>
            <a:r>
              <a:rPr lang="en-GB" dirty="0" err="1" smtClean="0"/>
              <a:t>Gliederungsebene</a:t>
            </a:r>
            <a:endParaRPr lang="en-GB" dirty="0" smtClean="0"/>
          </a:p>
          <a:p>
            <a:pPr lvl="4"/>
            <a:r>
              <a:rPr lang="en-GB" dirty="0" err="1" smtClean="0"/>
              <a:t>Siebente</a:t>
            </a:r>
            <a:r>
              <a:rPr lang="en-GB" dirty="0" smtClean="0"/>
              <a:t> </a:t>
            </a:r>
            <a:r>
              <a:rPr lang="en-GB" dirty="0" err="1" smtClean="0"/>
              <a:t>Gliederungsebene</a:t>
            </a:r>
            <a:endParaRPr lang="en-GB" dirty="0" smtClean="0"/>
          </a:p>
          <a:p>
            <a:pPr lvl="4"/>
            <a:r>
              <a:rPr lang="en-GB" dirty="0" err="1" smtClean="0"/>
              <a:t>Achte</a:t>
            </a:r>
            <a:r>
              <a:rPr lang="en-GB" dirty="0" smtClean="0"/>
              <a:t> </a:t>
            </a:r>
            <a:r>
              <a:rPr lang="en-GB" dirty="0" err="1" smtClean="0"/>
              <a:t>Gliederungsebene</a:t>
            </a:r>
            <a:endParaRPr lang="en-GB" dirty="0" smtClean="0"/>
          </a:p>
          <a:p>
            <a:pPr lvl="4"/>
            <a:r>
              <a:rPr lang="en-GB" dirty="0" err="1" smtClean="0"/>
              <a:t>Neunte</a:t>
            </a:r>
            <a:r>
              <a:rPr lang="en-GB" dirty="0" smtClean="0"/>
              <a:t> </a:t>
            </a:r>
            <a:r>
              <a:rPr lang="en-GB" dirty="0" err="1" smtClean="0"/>
              <a:t>Gliederungsebene</a:t>
            </a:r>
            <a:endParaRPr lang="en-GB" dirty="0" smtClean="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iming>
    <p:tnLst>
      <p:par>
        <p:cTn id="1" dur="indefinite" restart="never" nodeType="tmRoot"/>
      </p:par>
    </p:tnLst>
  </p:timing>
  <p:txStyles>
    <p:titleStyle>
      <a:lvl1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2pPr>
      <a:lvl3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3pPr>
      <a:lvl4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4pPr>
      <a:lvl5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5pPr>
      <a:lvl6pPr marL="25146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6pPr>
      <a:lvl7pPr marL="29718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7pPr>
      <a:lvl8pPr marL="34290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8pPr>
      <a:lvl9pPr marL="38862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262626"/>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262626"/>
          </a:solidFill>
          <a:latin typeface="+mn-lt"/>
        </a:defRPr>
      </a:lvl2pPr>
      <a:lvl3pPr marL="1143000" indent="-228600" algn="l" defTabSz="449263" rtl="0" eaLnBrk="0" fontAlgn="base" hangingPunct="0">
        <a:spcBef>
          <a:spcPts val="600"/>
        </a:spcBef>
        <a:spcAft>
          <a:spcPts val="1200"/>
        </a:spcAft>
        <a:buClr>
          <a:srgbClr val="000000"/>
        </a:buClr>
        <a:buSzPct val="100000"/>
        <a:buFont typeface="Times New Roman" pitchFamily="18" charset="0"/>
        <a:defRPr sz="2400">
          <a:solidFill>
            <a:srgbClr val="262626"/>
          </a:solidFill>
          <a:latin typeface="+mn-lt"/>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262626"/>
          </a:solidFill>
          <a:latin typeface="+mn-lt"/>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262626"/>
          </a:solidFill>
          <a:latin typeface="+mn-lt"/>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personal.telefonica.terra.es/web/psico/cie_10/cie10_F29.html"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hyperlink" Target="http://personal.telefonica.terra.es/web/psico/cie_10/cie10_F43.html" TargetMode="External"/><Relationship Id="rId4" Type="http://schemas.openxmlformats.org/officeDocument/2006/relationships/diagramLayout" Target="../diagrams/layout3.xml"/><Relationship Id="rId9" Type="http://schemas.openxmlformats.org/officeDocument/2006/relationships/hyperlink" Target="http://personal.telefonica.terra.es/web/psico/cie_10/cie10_F09.html"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1403350" y="3284538"/>
            <a:ext cx="6400800" cy="1752600"/>
          </a:xfrm>
          <a:prstGeom prst="rect">
            <a:avLst/>
          </a:prstGeom>
          <a:noFill/>
          <a:ln w="9525">
            <a:noFill/>
            <a:miter lim="800000"/>
            <a:headEnd/>
            <a:tailEnd/>
          </a:ln>
        </p:spPr>
        <p:txBody>
          <a:bodyPr wrap="none" anchor="ctr"/>
          <a:lstStyle/>
          <a:p>
            <a:pPr>
              <a:buClr>
                <a:srgbClr val="000000"/>
              </a:buClr>
              <a:buSzPct val="100000"/>
              <a:buFont typeface="Times New Roman" pitchFamily="18" charset="0"/>
              <a:buNone/>
            </a:pPr>
            <a:endParaRPr lang="de-AT" dirty="0"/>
          </a:p>
        </p:txBody>
      </p:sp>
      <p:sp>
        <p:nvSpPr>
          <p:cNvPr id="33794" name="Text Box 3"/>
          <p:cNvSpPr txBox="1">
            <a:spLocks noChangeArrowheads="1"/>
          </p:cNvSpPr>
          <p:nvPr/>
        </p:nvSpPr>
        <p:spPr bwMode="auto">
          <a:xfrm>
            <a:off x="1403350" y="2276475"/>
            <a:ext cx="6480175" cy="1473200"/>
          </a:xfrm>
          <a:prstGeom prst="rect">
            <a:avLst/>
          </a:prstGeom>
          <a:noFill/>
          <a:ln w="9525">
            <a:noFill/>
            <a:miter lim="800000"/>
            <a:headEnd/>
            <a:tailEnd/>
          </a:ln>
        </p:spPr>
        <p:txBody>
          <a:bodyPr lIns="90000" tIns="45000" rIns="90000" bIns="45000"/>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sz="3600" b="1" smtClean="0">
                <a:solidFill>
                  <a:srgbClr val="376092"/>
                </a:solidFill>
                <a:latin typeface="Trebuchet MS" pitchFamily="34" charset="0"/>
              </a:rPr>
              <a:t>PROVES </a:t>
            </a:r>
            <a:r>
              <a:rPr lang="de-AT" sz="3600" b="1" dirty="0">
                <a:solidFill>
                  <a:srgbClr val="376092"/>
                </a:solidFill>
                <a:latin typeface="Trebuchet MS" pitchFamily="34" charset="0"/>
              </a:rPr>
              <a:t>PSICOLÒGIQUES DE LA TORTURA</a:t>
            </a:r>
            <a:endParaRPr lang="de-AT" sz="3600" b="1" dirty="0" smtClean="0">
              <a:solidFill>
                <a:srgbClr val="376092"/>
              </a:solidFill>
              <a:latin typeface="Trebuchet MS" pitchFamily="34" charset="0"/>
            </a:endParaRP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AT" sz="3600" b="1" dirty="0" smtClean="0">
              <a:solidFill>
                <a:srgbClr val="376092"/>
              </a:solidFill>
              <a:latin typeface="Trebuchet MS" pitchFamily="34" charset="0"/>
            </a:endParaRP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dirty="0">
              <a:solidFill>
                <a:srgbClr val="376092"/>
              </a:solidFill>
              <a:latin typeface="Trebuchet MS" pitchFamily="34" charset="0"/>
            </a:endParaRPr>
          </a:p>
        </p:txBody>
      </p:sp>
      <p:pic>
        <p:nvPicPr>
          <p:cNvPr id="7" name="Content Placeholder 4" descr="LLP logo english.JPG"/>
          <p:cNvPicPr>
            <a:picLocks noChangeAspect="1"/>
          </p:cNvPicPr>
          <p:nvPr/>
        </p:nvPicPr>
        <p:blipFill>
          <a:blip r:embed="rId3" cstate="print"/>
          <a:stretch>
            <a:fillRect/>
          </a:stretch>
        </p:blipFill>
        <p:spPr>
          <a:xfrm>
            <a:off x="6755264" y="5805042"/>
            <a:ext cx="2339752" cy="946825"/>
          </a:xfrm>
          <a:prstGeom prst="rect">
            <a:avLst/>
          </a:prstGeom>
        </p:spPr>
      </p:pic>
      <p:pic>
        <p:nvPicPr>
          <p:cNvPr id="8" name="3 - Εικόνα" descr="by-nc-nd.png"/>
          <p:cNvPicPr>
            <a:picLocks noChangeAspect="1"/>
          </p:cNvPicPr>
          <p:nvPr/>
        </p:nvPicPr>
        <p:blipFill>
          <a:blip r:embed="rId4" cstate="print"/>
          <a:stretch>
            <a:fillRect/>
          </a:stretch>
        </p:blipFill>
        <p:spPr>
          <a:xfrm>
            <a:off x="251520" y="6165304"/>
            <a:ext cx="1584176" cy="554266"/>
          </a:xfrm>
          <a:prstGeom prst="rect">
            <a:avLst/>
          </a:prstGeom>
        </p:spPr>
      </p:pic>
    </p:spTree>
    <p:extLst>
      <p:ext uri="{BB962C8B-B14F-4D97-AF65-F5344CB8AC3E}">
        <p14:creationId xmlns:p14="http://schemas.microsoft.com/office/powerpoint/2010/main" val="22280317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B. 1. Advertiments</a:t>
            </a:r>
            <a:endParaRPr lang="de-DE" sz="3200" dirty="0"/>
          </a:p>
        </p:txBody>
      </p:sp>
      <p:sp>
        <p:nvSpPr>
          <p:cNvPr id="245762" name="Text Placeholder 2"/>
          <p:cNvSpPr>
            <a:spLocks noGrp="1"/>
          </p:cNvSpPr>
          <p:nvPr>
            <p:ph type="body" idx="1"/>
          </p:nvPr>
        </p:nvSpPr>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sz="2400" b="1" dirty="0">
                <a:solidFill>
                  <a:srgbClr val="376092"/>
                </a:solidFill>
                <a:latin typeface="Trebuchet MS" pitchFamily="34" charset="0"/>
              </a:rPr>
              <a:t>PROVES PSICOLÒGIQUES DE LA TORTURA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itle 1"/>
          <p:cNvSpPr>
            <a:spLocks noGrp="1"/>
          </p:cNvSpPr>
          <p:nvPr>
            <p:ph type="title"/>
          </p:nvPr>
        </p:nvSpPr>
        <p:spPr>
          <a:xfrm>
            <a:off x="467544" y="116632"/>
            <a:ext cx="8228012" cy="1311275"/>
          </a:xfrm>
        </p:spPr>
        <p:txBody>
          <a:bodyPr/>
          <a:lstStyle/>
          <a:p>
            <a:r>
              <a:rPr lang="de-DE" dirty="0" smtClean="0"/>
              <a:t>B. 1. </a:t>
            </a:r>
            <a:r>
              <a:rPr lang="de-DE" dirty="0"/>
              <a:t>Advertiments </a:t>
            </a:r>
            <a:endParaRPr lang="de-DE" dirty="0" smtClean="0"/>
          </a:p>
        </p:txBody>
      </p:sp>
      <p:sp>
        <p:nvSpPr>
          <p:cNvPr id="3" name="Content Placeholder 2"/>
          <p:cNvSpPr>
            <a:spLocks noGrp="1"/>
          </p:cNvSpPr>
          <p:nvPr>
            <p:ph idx="1"/>
          </p:nvPr>
        </p:nvSpPr>
        <p:spPr/>
        <p:txBody>
          <a:bodyPr/>
          <a:lstStyle/>
          <a:p>
            <a:pPr>
              <a:defRPr/>
            </a:pPr>
            <a:r>
              <a:rPr lang="es-ES" sz="2800" dirty="0"/>
              <a:t>Puntos clave</a:t>
            </a:r>
            <a:r>
              <a:rPr lang="es-ES" sz="2800" dirty="0" smtClean="0"/>
              <a:t>:</a:t>
            </a:r>
            <a:br>
              <a:rPr lang="es-ES" sz="2800" dirty="0" smtClean="0"/>
            </a:br>
            <a:endParaRPr lang="es-ES" sz="2800" dirty="0"/>
          </a:p>
          <a:p>
            <a:pPr marL="457200" indent="-457200">
              <a:buFont typeface="Arial" pitchFamily="34" charset="0"/>
              <a:buChar char="•"/>
              <a:defRPr/>
            </a:pPr>
            <a:r>
              <a:rPr lang="es-ES" sz="2800" dirty="0"/>
              <a:t>La evaluación en el contexto de la cultura (véase el módulo avanzado especial)</a:t>
            </a:r>
          </a:p>
          <a:p>
            <a:pPr marL="457200" indent="-457200">
              <a:buFont typeface="Arial" pitchFamily="34" charset="0"/>
              <a:buChar char="•"/>
              <a:defRPr/>
            </a:pPr>
            <a:r>
              <a:rPr lang="es-ES" sz="2800" dirty="0"/>
              <a:t>TEPT (trastorno de estrés </a:t>
            </a:r>
            <a:r>
              <a:rPr lang="es-ES" sz="2800" dirty="0" smtClean="0"/>
              <a:t>postraumático, PTSD) </a:t>
            </a:r>
            <a:r>
              <a:rPr lang="es-ES" sz="2800" dirty="0"/>
              <a:t>es una parte importante, pero - sólo una parte de la imagen de las secuelas relacionadas con la tortura</a:t>
            </a:r>
          </a:p>
          <a:p>
            <a:pPr marL="457200" indent="-457200">
              <a:buFont typeface="Arial" pitchFamily="34" charset="0"/>
              <a:buChar char="•"/>
              <a:defRPr/>
            </a:pPr>
            <a:r>
              <a:rPr lang="es-ES" sz="2800" dirty="0"/>
              <a:t>Utilice una, con cuidado "aprendizaje informado" </a:t>
            </a:r>
            <a:r>
              <a:rPr lang="es-ES" sz="2800" dirty="0" err="1"/>
              <a:t>attidude</a:t>
            </a:r>
            <a:r>
              <a:rPr lang="es-ES" sz="2800" dirty="0"/>
              <a:t> abierto - el sobreviviente debe sentir que él / ella ha "escuchado"</a:t>
            </a:r>
            <a:endParaRPr lang="de-DE" sz="2800" dirty="0"/>
          </a:p>
        </p:txBody>
      </p:sp>
      <p:pic>
        <p:nvPicPr>
          <p:cNvPr id="4" name="Picture 12" descr="C:\Users\Stevy\Desktop\1348566909_04_ma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2420888"/>
            <a:ext cx="609600"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itle 1"/>
          <p:cNvSpPr>
            <a:spLocks noGrp="1"/>
          </p:cNvSpPr>
          <p:nvPr>
            <p:ph type="title"/>
          </p:nvPr>
        </p:nvSpPr>
        <p:spPr>
          <a:xfrm>
            <a:off x="467544" y="188640"/>
            <a:ext cx="8228012" cy="1311275"/>
          </a:xfrm>
        </p:spPr>
        <p:txBody>
          <a:bodyPr/>
          <a:lstStyle/>
          <a:p>
            <a:r>
              <a:rPr lang="de-DE" dirty="0" smtClean="0"/>
              <a:t>B. 1. </a:t>
            </a:r>
            <a:r>
              <a:rPr lang="de-DE" dirty="0"/>
              <a:t>Advertiments</a:t>
            </a:r>
            <a:endParaRPr lang="de-DE" dirty="0" smtClean="0"/>
          </a:p>
        </p:txBody>
      </p:sp>
      <p:sp>
        <p:nvSpPr>
          <p:cNvPr id="3" name="Content Placeholder 2"/>
          <p:cNvSpPr>
            <a:spLocks noGrp="1"/>
          </p:cNvSpPr>
          <p:nvPr>
            <p:ph idx="1"/>
          </p:nvPr>
        </p:nvSpPr>
        <p:spPr>
          <a:xfrm>
            <a:off x="467544" y="1340768"/>
            <a:ext cx="8228013" cy="4999037"/>
          </a:xfrm>
        </p:spPr>
        <p:txBody>
          <a:bodyPr/>
          <a:lstStyle/>
          <a:p>
            <a:pPr>
              <a:defRPr/>
            </a:pPr>
            <a:r>
              <a:rPr lang="de-DE" b="1" dirty="0" smtClean="0"/>
              <a:t>Key points: </a:t>
            </a:r>
            <a:endParaRPr lang="de-DE" dirty="0"/>
          </a:p>
          <a:p>
            <a:pPr marL="0" indent="0">
              <a:defRPr/>
            </a:pPr>
            <a:r>
              <a:rPr lang="de-DE" dirty="0" smtClean="0"/>
              <a:t/>
            </a:r>
            <a:br>
              <a:rPr lang="de-DE" dirty="0" smtClean="0"/>
            </a:br>
            <a:r>
              <a:rPr lang="es-ES" dirty="0"/>
              <a:t>Tenga en cuenta el impacto psicológico severo de ambos recuperación de la memoria y los estímulos en el </a:t>
            </a:r>
            <a:r>
              <a:rPr lang="es-ES" dirty="0" smtClean="0"/>
              <a:t>ambiente inmediato </a:t>
            </a:r>
            <a:r>
              <a:rPr lang="es-ES" dirty="0"/>
              <a:t>- que podría recordar a la tortura o la prisión?.</a:t>
            </a:r>
            <a:endParaRPr lang="de-DE" dirty="0"/>
          </a:p>
        </p:txBody>
      </p:sp>
      <p:pic>
        <p:nvPicPr>
          <p:cNvPr id="1026" name="Picture 2" descr="C:\Users\twq\Downloads\artip l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275031"/>
            <a:ext cx="1277266" cy="85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922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B. 2. </a:t>
            </a:r>
            <a:r>
              <a:rPr lang="de-DE" sz="3200" dirty="0"/>
              <a:t>Reaccions psicològiques més freqüents</a:t>
            </a:r>
          </a:p>
        </p:txBody>
      </p:sp>
      <p:sp>
        <p:nvSpPr>
          <p:cNvPr id="249858" name="Text Placeholder 2"/>
          <p:cNvSpPr>
            <a:spLocks noGrp="1"/>
          </p:cNvSpPr>
          <p:nvPr>
            <p:ph type="body" idx="1"/>
          </p:nvPr>
        </p:nvSpPr>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sz="2400" b="1" dirty="0">
                <a:solidFill>
                  <a:srgbClr val="376092"/>
                </a:solidFill>
                <a:latin typeface="Trebuchet MS" pitchFamily="34" charset="0"/>
              </a:rPr>
              <a:t>PROVES PSICOLÒGIQUES DE LA TORTURA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Title 3"/>
          <p:cNvSpPr>
            <a:spLocks noGrp="1"/>
          </p:cNvSpPr>
          <p:nvPr>
            <p:ph type="title"/>
          </p:nvPr>
        </p:nvSpPr>
        <p:spPr/>
        <p:txBody>
          <a:bodyPr/>
          <a:lstStyle/>
          <a:p>
            <a:r>
              <a:rPr lang="de-DE" sz="2800" dirty="0" smtClean="0"/>
              <a:t>B. 2. </a:t>
            </a:r>
            <a:r>
              <a:rPr lang="de-DE" sz="2800" dirty="0"/>
              <a:t>Reaccions psicològiques més freqüents</a:t>
            </a:r>
            <a:endParaRPr lang="de-DE" sz="2800" dirty="0" smtClean="0"/>
          </a:p>
        </p:txBody>
      </p:sp>
      <p:sp>
        <p:nvSpPr>
          <p:cNvPr id="251906" name="Content Placeholder 4"/>
          <p:cNvSpPr>
            <a:spLocks noGrp="1"/>
          </p:cNvSpPr>
          <p:nvPr>
            <p:ph idx="1"/>
          </p:nvPr>
        </p:nvSpPr>
        <p:spPr>
          <a:xfrm>
            <a:off x="468313" y="1412875"/>
            <a:ext cx="8228012" cy="4999038"/>
          </a:xfrm>
        </p:spPr>
        <p:txBody>
          <a:bodyPr/>
          <a:lstStyle/>
          <a:p>
            <a:pPr marL="0"/>
            <a:r>
              <a:rPr lang="es-ES" sz="2400" i="1" dirty="0"/>
              <a:t>La IP se enumera una serie de respuestas, que son especialmente </a:t>
            </a:r>
            <a:r>
              <a:rPr lang="es-ES" sz="2400" i="1" dirty="0" smtClean="0"/>
              <a:t>frecuentes</a:t>
            </a:r>
            <a:r>
              <a:rPr lang="es-ES" sz="2400" i="1" dirty="0"/>
              <a:t>:</a:t>
            </a:r>
          </a:p>
          <a:p>
            <a:pPr marL="0">
              <a:buFont typeface="Arial" pitchFamily="34" charset="0"/>
              <a:buChar char="•"/>
            </a:pPr>
            <a:r>
              <a:rPr lang="es-ES" sz="2400" i="1" dirty="0"/>
              <a:t>Se describen los cambios psicológicos primero en el nivel de reacciones, síntomas, o síndromes (grupos de síntomas) (B.2.) Luego de nuevo en el nivel de diagnóstico (B.3</a:t>
            </a:r>
            <a:r>
              <a:rPr lang="es-ES" sz="2400" i="1" dirty="0" smtClean="0"/>
              <a:t>.).</a:t>
            </a:r>
            <a:endParaRPr lang="es-ES" sz="2400" i="1" dirty="0"/>
          </a:p>
          <a:p>
            <a:pPr marL="0">
              <a:buFont typeface="Arial" pitchFamily="34" charset="0"/>
              <a:buChar char="•"/>
            </a:pPr>
            <a:r>
              <a:rPr lang="es-ES" sz="2400" i="1" dirty="0"/>
              <a:t>Ellos son parte de la evaluación, y los pasos de señalar una reacción normal (por ejemplo, no confiar en la autoridad), patología = un "síntoma" (como pesadillas persistentes), al diagnóstico (trastorno por estrés postraumático) debe tomarse con cuidado.</a:t>
            </a:r>
            <a:r>
              <a:rPr lang="de-DE" sz="2400" dirty="0" smtClean="0"/>
              <a:t/>
            </a:r>
            <a:br>
              <a:rPr lang="de-DE" sz="2400" dirty="0" smtClean="0"/>
            </a:br>
            <a:r>
              <a:rPr lang="de-DE" sz="2400" dirty="0" smtClean="0"/>
              <a:t>   </a:t>
            </a:r>
            <a:br>
              <a:rPr lang="de-DE" sz="2400" dirty="0" smtClean="0"/>
            </a:br>
            <a:endParaRPr lang="de-DE" sz="2400" dirty="0" smtClean="0"/>
          </a:p>
          <a:p>
            <a:pPr marL="0"/>
            <a:r>
              <a:rPr lang="de-DE" sz="2400" dirty="0" smtClean="0"/>
              <a:t/>
            </a:r>
            <a:br>
              <a:rPr lang="de-DE" sz="2400" dirty="0" smtClean="0"/>
            </a:br>
            <a:endParaRPr lang="de-DE" sz="2400" dirty="0" smtClean="0"/>
          </a:p>
          <a:p>
            <a:pPr marL="0"/>
            <a:endParaRPr lang="de-DE" sz="2400" dirty="0" smtClean="0"/>
          </a:p>
          <a:p>
            <a:pPr marL="0"/>
            <a:endParaRPr lang="de-DE" sz="2400" dirty="0" smtClean="0"/>
          </a:p>
          <a:p>
            <a:pPr marL="0"/>
            <a:endParaRPr lang="de-DE"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2"/>
          <p:cNvSpPr>
            <a:spLocks noGrp="1" noChangeArrowheads="1"/>
          </p:cNvSpPr>
          <p:nvPr>
            <p:ph type="title"/>
          </p:nvPr>
        </p:nvSpPr>
        <p:spPr/>
        <p:txBody>
          <a:bodyPr/>
          <a:lstStyle/>
          <a:p>
            <a:pPr eaLnBrk="1" hangingPunct="1"/>
            <a:r>
              <a:rPr lang="de-DE" sz="2800" dirty="0"/>
              <a:t>Reaccions psicològiques: ejemplo</a:t>
            </a:r>
            <a:endParaRPr lang="en-GB" sz="2800" dirty="0" smtClean="0"/>
          </a:p>
        </p:txBody>
      </p:sp>
      <p:grpSp>
        <p:nvGrpSpPr>
          <p:cNvPr id="2" name="Diagram 3"/>
          <p:cNvGrpSpPr>
            <a:grpSpLocks/>
          </p:cNvGrpSpPr>
          <p:nvPr/>
        </p:nvGrpSpPr>
        <p:grpSpPr bwMode="auto">
          <a:xfrm>
            <a:off x="1475656" y="980729"/>
            <a:ext cx="5115644" cy="5034310"/>
            <a:chOff x="1585" y="978"/>
            <a:chExt cx="2544" cy="2854"/>
          </a:xfrm>
          <a:solidFill>
            <a:schemeClr val="accent4"/>
          </a:solidFill>
        </p:grpSpPr>
        <p:sp>
          <p:nvSpPr>
            <p:cNvPr id="253963" name="_s13316"/>
            <p:cNvSpPr>
              <a:spLocks noChangeArrowheads="1"/>
            </p:cNvSpPr>
            <p:nvPr/>
          </p:nvSpPr>
          <p:spPr bwMode="auto">
            <a:xfrm flipV="1">
              <a:off x="2539" y="1303"/>
              <a:ext cx="636" cy="55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200 w 21600"/>
                <a:gd name="T13" fmla="*/ 7213 h 21600"/>
                <a:gd name="T14" fmla="*/ 14400 w 21600"/>
                <a:gd name="T15" fmla="*/ 14387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grpFill/>
            <a:ln w="4670" algn="in">
              <a:solidFill>
                <a:schemeClr val="tx1"/>
              </a:solidFill>
              <a:miter lim="800000"/>
              <a:headEnd/>
              <a:tailEnd/>
            </a:ln>
          </p:spPr>
          <p:txBody>
            <a:bodyPr rot="10800000" wrap="none" anchor="ctr"/>
            <a:lstStyle/>
            <a:p>
              <a:pPr algn="ctr">
                <a:buClr>
                  <a:srgbClr val="000000"/>
                </a:buClr>
                <a:buSzPct val="100000"/>
                <a:buFont typeface="Times New Roman" pitchFamily="18" charset="0"/>
                <a:buNone/>
              </a:pPr>
              <a:r>
                <a:rPr lang="en-GB" b="1" u="sng" dirty="0" err="1" smtClean="0">
                  <a:effectLst>
                    <a:outerShdw blurRad="38100" dist="38100" dir="2700000" algn="tl">
                      <a:srgbClr val="000000">
                        <a:alpha val="43137"/>
                      </a:srgbClr>
                    </a:outerShdw>
                  </a:effectLst>
                </a:rPr>
                <a:t>Diagnóstico</a:t>
              </a:r>
              <a:endParaRPr lang="en-GB" b="1" u="sng" dirty="0">
                <a:effectLst>
                  <a:outerShdw blurRad="38100" dist="38100" dir="2700000" algn="tl">
                    <a:srgbClr val="000000">
                      <a:alpha val="43137"/>
                    </a:srgbClr>
                  </a:outerShdw>
                </a:effectLst>
              </a:endParaRPr>
            </a:p>
          </p:txBody>
        </p:sp>
        <p:sp>
          <p:nvSpPr>
            <p:cNvPr id="253964" name="_s13317"/>
            <p:cNvSpPr>
              <a:spLocks noChangeArrowheads="1"/>
            </p:cNvSpPr>
            <p:nvPr/>
          </p:nvSpPr>
          <p:spPr bwMode="auto">
            <a:xfrm flipV="1">
              <a:off x="2221" y="1854"/>
              <a:ext cx="1272" cy="55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8 h 21600"/>
                <a:gd name="T14" fmla="*/ 17100 w 21600"/>
                <a:gd name="T15" fmla="*/ 1709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pFill/>
            <a:ln w="4670" algn="in">
              <a:solidFill>
                <a:schemeClr val="tx1"/>
              </a:solidFill>
              <a:miter lim="800000"/>
              <a:headEnd/>
              <a:tailEnd/>
            </a:ln>
          </p:spPr>
          <p:txBody>
            <a:bodyPr rot="10800000" wrap="none" anchor="ctr"/>
            <a:lstStyle/>
            <a:p>
              <a:pPr algn="ctr">
                <a:buClr>
                  <a:srgbClr val="000000"/>
                </a:buClr>
                <a:buSzPct val="100000"/>
                <a:buFont typeface="Times New Roman" pitchFamily="18" charset="0"/>
                <a:buNone/>
              </a:pPr>
              <a:r>
                <a:rPr lang="en-GB" b="1" dirty="0" err="1" smtClean="0">
                  <a:effectLst>
                    <a:outerShdw blurRad="38100" dist="38100" dir="2700000" algn="tl">
                      <a:srgbClr val="000000">
                        <a:alpha val="43137"/>
                      </a:srgbClr>
                    </a:outerShdw>
                  </a:effectLst>
                </a:rPr>
                <a:t>Nivel</a:t>
              </a:r>
              <a:r>
                <a:rPr lang="en-GB" b="1" dirty="0" smtClean="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Síntoma</a:t>
              </a:r>
              <a:endParaRPr lang="en-GB" b="1" dirty="0">
                <a:effectLst>
                  <a:outerShdw blurRad="38100" dist="38100" dir="2700000" algn="tl">
                    <a:srgbClr val="000000">
                      <a:alpha val="43137"/>
                    </a:srgbClr>
                  </a:outerShdw>
                </a:effectLst>
              </a:endParaRPr>
            </a:p>
          </p:txBody>
        </p:sp>
        <p:sp>
          <p:nvSpPr>
            <p:cNvPr id="253965" name="_s13318"/>
            <p:cNvSpPr>
              <a:spLocks noChangeArrowheads="1"/>
            </p:cNvSpPr>
            <p:nvPr/>
          </p:nvSpPr>
          <p:spPr bwMode="auto">
            <a:xfrm flipV="1">
              <a:off x="1903" y="2405"/>
              <a:ext cx="1908" cy="55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00 w 21600"/>
                <a:gd name="T13" fmla="*/ 3613 h 21600"/>
                <a:gd name="T14" fmla="*/ 18000 w 21600"/>
                <a:gd name="T15" fmla="*/ 17987 h 21600"/>
              </a:gdLst>
              <a:ahLst/>
              <a:cxnLst>
                <a:cxn ang="T8">
                  <a:pos x="T0" y="T1"/>
                </a:cxn>
                <a:cxn ang="T9">
                  <a:pos x="T2" y="T3"/>
                </a:cxn>
                <a:cxn ang="T10">
                  <a:pos x="T4" y="T5"/>
                </a:cxn>
                <a:cxn ang="T11">
                  <a:pos x="T6" y="T7"/>
                </a:cxn>
              </a:cxnLst>
              <a:rect l="T12" t="T13" r="T14" b="T15"/>
              <a:pathLst>
                <a:path w="21600" h="21600">
                  <a:moveTo>
                    <a:pt x="0" y="0"/>
                  </a:moveTo>
                  <a:lnTo>
                    <a:pt x="3600" y="21600"/>
                  </a:lnTo>
                  <a:lnTo>
                    <a:pt x="18000" y="21600"/>
                  </a:lnTo>
                  <a:lnTo>
                    <a:pt x="21600" y="0"/>
                  </a:lnTo>
                  <a:lnTo>
                    <a:pt x="0" y="0"/>
                  </a:lnTo>
                  <a:close/>
                </a:path>
              </a:pathLst>
            </a:custGeom>
            <a:grpFill/>
            <a:ln w="4670" algn="in">
              <a:solidFill>
                <a:schemeClr val="tx1"/>
              </a:solidFill>
              <a:miter lim="800000"/>
              <a:headEnd/>
              <a:tailEnd/>
            </a:ln>
          </p:spPr>
          <p:txBody>
            <a:bodyPr rot="10800000" wrap="none" anchor="ctr"/>
            <a:lstStyle/>
            <a:p>
              <a:pPr algn="ctr">
                <a:buClr>
                  <a:srgbClr val="000000"/>
                </a:buClr>
                <a:buSzPct val="100000"/>
                <a:buFont typeface="Times New Roman" pitchFamily="18" charset="0"/>
                <a:buNone/>
              </a:pPr>
              <a:r>
                <a:rPr lang="es-ES" b="1" dirty="0">
                  <a:solidFill>
                    <a:schemeClr val="tx1"/>
                  </a:solidFill>
                </a:rPr>
                <a:t>(Posible) reacciones a la violencia?</a:t>
              </a:r>
              <a:endParaRPr lang="en-GB" b="1" dirty="0">
                <a:solidFill>
                  <a:schemeClr val="tx1"/>
                </a:solidFill>
              </a:endParaRPr>
            </a:p>
          </p:txBody>
        </p:sp>
        <p:sp>
          <p:nvSpPr>
            <p:cNvPr id="253966" name="_s13319"/>
            <p:cNvSpPr>
              <a:spLocks noChangeArrowheads="1"/>
            </p:cNvSpPr>
            <p:nvPr/>
          </p:nvSpPr>
          <p:spPr bwMode="auto">
            <a:xfrm flipV="1">
              <a:off x="1585" y="2955"/>
              <a:ext cx="2544" cy="55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150 w 21600"/>
                <a:gd name="T13" fmla="*/ 3136 h 21600"/>
                <a:gd name="T14" fmla="*/ 18450 w 21600"/>
                <a:gd name="T15" fmla="*/ 18464 h 21600"/>
              </a:gdLst>
              <a:ahLst/>
              <a:cxnLst>
                <a:cxn ang="T8">
                  <a:pos x="T0" y="T1"/>
                </a:cxn>
                <a:cxn ang="T9">
                  <a:pos x="T2" y="T3"/>
                </a:cxn>
                <a:cxn ang="T10">
                  <a:pos x="T4" y="T5"/>
                </a:cxn>
                <a:cxn ang="T11">
                  <a:pos x="T6" y="T7"/>
                </a:cxn>
              </a:cxnLst>
              <a:rect l="T12" t="T13" r="T14" b="T15"/>
              <a:pathLst>
                <a:path w="21600" h="21600">
                  <a:moveTo>
                    <a:pt x="0" y="0"/>
                  </a:moveTo>
                  <a:lnTo>
                    <a:pt x="2700" y="21600"/>
                  </a:lnTo>
                  <a:lnTo>
                    <a:pt x="18900" y="21600"/>
                  </a:lnTo>
                  <a:lnTo>
                    <a:pt x="21600" y="0"/>
                  </a:lnTo>
                  <a:lnTo>
                    <a:pt x="0" y="0"/>
                  </a:lnTo>
                  <a:close/>
                </a:path>
              </a:pathLst>
            </a:custGeom>
            <a:grpFill/>
            <a:ln w="4670" algn="in">
              <a:solidFill>
                <a:schemeClr val="tx1"/>
              </a:solidFill>
              <a:miter lim="800000"/>
              <a:headEnd/>
              <a:tailEnd/>
            </a:ln>
          </p:spPr>
          <p:txBody>
            <a:bodyPr rot="10800000" wrap="none" anchor="ctr"/>
            <a:lstStyle/>
            <a:p>
              <a:pPr algn="ctr">
                <a:buClr>
                  <a:srgbClr val="000000"/>
                </a:buClr>
                <a:buSzPct val="100000"/>
                <a:buFont typeface="Times New Roman" pitchFamily="18" charset="0"/>
                <a:buNone/>
              </a:pPr>
              <a:r>
                <a:rPr lang="en-GB" b="1" dirty="0" err="1">
                  <a:solidFill>
                    <a:schemeClr val="tx1"/>
                  </a:solidFill>
                </a:rPr>
                <a:t>Antecedentes</a:t>
              </a:r>
              <a:r>
                <a:rPr lang="en-GB" b="1" dirty="0">
                  <a:solidFill>
                    <a:schemeClr val="tx1"/>
                  </a:solidFill>
                </a:rPr>
                <a:t> de la </a:t>
              </a:r>
              <a:r>
                <a:rPr lang="en-GB" b="1" dirty="0" err="1">
                  <a:solidFill>
                    <a:schemeClr val="tx1"/>
                  </a:solidFill>
                </a:rPr>
                <a:t>sobreviviente</a:t>
              </a:r>
              <a:endParaRPr lang="en-GB" b="1" dirty="0">
                <a:solidFill>
                  <a:schemeClr val="tx1"/>
                </a:solidFill>
              </a:endParaRPr>
            </a:p>
          </p:txBody>
        </p:sp>
      </p:grpSp>
      <p:sp>
        <p:nvSpPr>
          <p:cNvPr id="1168393" name="Text Box 9"/>
          <p:cNvSpPr txBox="1">
            <a:spLocks noChangeArrowheads="1"/>
          </p:cNvSpPr>
          <p:nvPr/>
        </p:nvSpPr>
        <p:spPr bwMode="auto">
          <a:xfrm>
            <a:off x="5292725" y="1209011"/>
            <a:ext cx="2808288" cy="923330"/>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pt-BR" b="1" dirty="0">
                <a:solidFill>
                  <a:srgbClr val="FF0000"/>
                </a:solidFill>
                <a:latin typeface="Arial" charset="0"/>
              </a:rPr>
              <a:t>Trastorno por estrés postraumático, agorafobia</a:t>
            </a:r>
            <a:endParaRPr lang="en-GB" b="1" dirty="0">
              <a:solidFill>
                <a:srgbClr val="FF0000"/>
              </a:solidFill>
              <a:latin typeface="Arial" charset="0"/>
            </a:endParaRPr>
          </a:p>
        </p:txBody>
      </p:sp>
      <p:sp>
        <p:nvSpPr>
          <p:cNvPr id="1168394" name="Text Box 10"/>
          <p:cNvSpPr txBox="1">
            <a:spLocks noChangeArrowheads="1"/>
          </p:cNvSpPr>
          <p:nvPr/>
        </p:nvSpPr>
        <p:spPr bwMode="auto">
          <a:xfrm>
            <a:off x="611188" y="1403351"/>
            <a:ext cx="2951162" cy="369887"/>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US" dirty="0" err="1">
                <a:solidFill>
                  <a:srgbClr val="FF0000"/>
                </a:solidFill>
                <a:latin typeface="Arial" charset="0"/>
              </a:rPr>
              <a:t>Diagnóstico</a:t>
            </a:r>
            <a:r>
              <a:rPr lang="en-US" dirty="0">
                <a:solidFill>
                  <a:srgbClr val="FF0000"/>
                </a:solidFill>
                <a:latin typeface="Arial" charset="0"/>
              </a:rPr>
              <a:t> </a:t>
            </a:r>
            <a:r>
              <a:rPr lang="en-US" dirty="0" err="1" smtClean="0">
                <a:solidFill>
                  <a:srgbClr val="FF0000"/>
                </a:solidFill>
                <a:latin typeface="Arial" charset="0"/>
              </a:rPr>
              <a:t>necesario</a:t>
            </a:r>
            <a:r>
              <a:rPr lang="en-US" dirty="0" smtClean="0">
                <a:solidFill>
                  <a:srgbClr val="FF0000"/>
                </a:solidFill>
                <a:latin typeface="Arial" charset="0"/>
              </a:rPr>
              <a:t> ?</a:t>
            </a:r>
            <a:endParaRPr lang="en-US" dirty="0">
              <a:solidFill>
                <a:srgbClr val="FF0000"/>
              </a:solidFill>
              <a:latin typeface="Arial" charset="0"/>
            </a:endParaRPr>
          </a:p>
        </p:txBody>
      </p:sp>
      <p:pic>
        <p:nvPicPr>
          <p:cNvPr id="253957" name="Picture 11" descr="j0293864"/>
          <p:cNvPicPr>
            <a:picLocks noGrp="1" noChangeAspect="1" noChangeArrowheads="1"/>
          </p:cNvPicPr>
          <p:nvPr>
            <p:ph sz="half" idx="2"/>
          </p:nvPr>
        </p:nvPicPr>
        <p:blipFill>
          <a:blip r:embed="rId3" cstate="print"/>
          <a:srcRect/>
          <a:stretch>
            <a:fillRect/>
          </a:stretch>
        </p:blipFill>
        <p:spPr>
          <a:xfrm>
            <a:off x="827088" y="3141663"/>
            <a:ext cx="979487" cy="976312"/>
          </a:xfrm>
        </p:spPr>
      </p:pic>
      <p:sp>
        <p:nvSpPr>
          <p:cNvPr id="1168396" name="Text Box 12"/>
          <p:cNvSpPr txBox="1">
            <a:spLocks noChangeArrowheads="1"/>
          </p:cNvSpPr>
          <p:nvPr/>
        </p:nvSpPr>
        <p:spPr bwMode="auto">
          <a:xfrm>
            <a:off x="6156325" y="3933825"/>
            <a:ext cx="2305050" cy="214313"/>
          </a:xfrm>
          <a:prstGeom prst="rect">
            <a:avLst/>
          </a:prstGeom>
          <a:noFill/>
          <a:ln>
            <a:noFill/>
          </a:ln>
          <a:effectLst/>
          <a:extLst/>
        </p:spPr>
        <p:txBody>
          <a:bodyPr anchor="b">
            <a:spAutoFit/>
          </a:bodyPr>
          <a:lstStyle/>
          <a:p>
            <a:pPr>
              <a:spcBef>
                <a:spcPct val="50000"/>
              </a:spcBef>
              <a:buClr>
                <a:srgbClr val="000000"/>
              </a:buClr>
              <a:buSzPct val="100000"/>
              <a:buFont typeface="Times New Roman" pitchFamily="18" charset="0"/>
              <a:buNone/>
              <a:defRPr/>
            </a:pPr>
            <a:endParaRPr lang="en-US" dirty="0">
              <a:effectLst>
                <a:outerShdw blurRad="38100" dist="38100" dir="2700000" algn="tl">
                  <a:srgbClr val="000000"/>
                </a:outerShdw>
              </a:effectLst>
              <a:latin typeface="Calibri" pitchFamily="32" charset="0"/>
              <a:cs typeface="+mn-cs"/>
            </a:endParaRPr>
          </a:p>
        </p:txBody>
      </p:sp>
      <p:sp>
        <p:nvSpPr>
          <p:cNvPr id="253959" name="Text Box 13"/>
          <p:cNvSpPr txBox="1">
            <a:spLocks noChangeArrowheads="1"/>
          </p:cNvSpPr>
          <p:nvPr/>
        </p:nvSpPr>
        <p:spPr bwMode="auto">
          <a:xfrm>
            <a:off x="5796136" y="3536693"/>
            <a:ext cx="2520950" cy="738664"/>
          </a:xfrm>
          <a:prstGeom prst="rect">
            <a:avLst/>
          </a:prstGeom>
          <a:noFill/>
          <a:ln w="9525">
            <a:noFill/>
            <a:miter lim="800000"/>
            <a:headEnd/>
            <a:tailEnd/>
          </a:ln>
        </p:spPr>
        <p:txBody>
          <a:bodyPr wrap="square" anchor="b">
            <a:spAutoFit/>
          </a:bodyPr>
          <a:lstStyle/>
          <a:p>
            <a:pPr>
              <a:spcBef>
                <a:spcPct val="50000"/>
              </a:spcBef>
              <a:buClr>
                <a:srgbClr val="000000"/>
              </a:buClr>
              <a:buSzPct val="100000"/>
              <a:buFont typeface="Times New Roman" pitchFamily="18" charset="0"/>
              <a:buNone/>
            </a:pPr>
            <a:r>
              <a:rPr lang="es-ES" sz="1400" b="1" dirty="0">
                <a:effectLst>
                  <a:outerShdw blurRad="38100" dist="38100" dir="2700000" algn="tl">
                    <a:srgbClr val="000000">
                      <a:alpha val="43137"/>
                    </a:srgbClr>
                  </a:outerShdw>
                </a:effectLst>
              </a:rPr>
              <a:t>El miedo, desorientación, pérdida de la sensibilidad por el tiempo, el dolor.</a:t>
            </a:r>
            <a:endParaRPr lang="en-US" sz="1400" b="1" dirty="0">
              <a:effectLst>
                <a:outerShdw blurRad="38100" dist="38100" dir="2700000" algn="tl">
                  <a:srgbClr val="000000">
                    <a:alpha val="43137"/>
                  </a:srgbClr>
                </a:outerShdw>
              </a:effectLst>
            </a:endParaRPr>
          </a:p>
        </p:txBody>
      </p:sp>
      <p:sp>
        <p:nvSpPr>
          <p:cNvPr id="253960" name="Text Box 14"/>
          <p:cNvSpPr txBox="1">
            <a:spLocks noChangeArrowheads="1"/>
          </p:cNvSpPr>
          <p:nvPr/>
        </p:nvSpPr>
        <p:spPr bwMode="auto">
          <a:xfrm>
            <a:off x="6372279" y="4401869"/>
            <a:ext cx="2664296" cy="954107"/>
          </a:xfrm>
          <a:prstGeom prst="rect">
            <a:avLst/>
          </a:prstGeom>
          <a:noFill/>
          <a:ln w="9525">
            <a:noFill/>
            <a:miter lim="800000"/>
            <a:headEnd/>
            <a:tailEnd/>
          </a:ln>
        </p:spPr>
        <p:txBody>
          <a:bodyPr wrap="square" anchor="b">
            <a:spAutoFit/>
          </a:bodyPr>
          <a:lstStyle/>
          <a:p>
            <a:pPr>
              <a:spcBef>
                <a:spcPct val="50000"/>
              </a:spcBef>
              <a:buClr>
                <a:srgbClr val="000000"/>
              </a:buClr>
              <a:buSzPct val="100000"/>
              <a:buFont typeface="Times New Roman" pitchFamily="18" charset="0"/>
              <a:buNone/>
            </a:pPr>
            <a:r>
              <a:rPr lang="es-ES" sz="1400" b="1" dirty="0">
                <a:effectLst>
                  <a:outerShdw blurRad="38100" dist="38100" dir="2700000" algn="tl">
                    <a:srgbClr val="000000">
                      <a:alpha val="43137"/>
                    </a:srgbClr>
                  </a:outerShdw>
                </a:effectLst>
              </a:rPr>
              <a:t>No hay síntomas psicológicos o de tratamiento antes de la tortura, los antecedentes familiares negativos.</a:t>
            </a:r>
            <a:endParaRPr lang="en-US" sz="1400" b="1" dirty="0">
              <a:effectLst>
                <a:outerShdw blurRad="38100" dist="38100" dir="2700000" algn="tl">
                  <a:srgbClr val="000000">
                    <a:alpha val="43137"/>
                  </a:srgbClr>
                </a:outerShdw>
              </a:effectLst>
            </a:endParaRPr>
          </a:p>
        </p:txBody>
      </p:sp>
      <p:sp>
        <p:nvSpPr>
          <p:cNvPr id="253961" name="Text Box 15"/>
          <p:cNvSpPr txBox="1">
            <a:spLocks noChangeArrowheads="1"/>
          </p:cNvSpPr>
          <p:nvPr/>
        </p:nvSpPr>
        <p:spPr bwMode="auto">
          <a:xfrm>
            <a:off x="5436096" y="2286229"/>
            <a:ext cx="3707904" cy="1169551"/>
          </a:xfrm>
          <a:prstGeom prst="rect">
            <a:avLst/>
          </a:prstGeom>
          <a:noFill/>
          <a:ln w="9525">
            <a:noFill/>
            <a:miter lim="800000"/>
            <a:headEnd/>
            <a:tailEnd/>
          </a:ln>
        </p:spPr>
        <p:txBody>
          <a:bodyPr wrap="square" anchor="b">
            <a:spAutoFit/>
          </a:bodyPr>
          <a:lstStyle/>
          <a:p>
            <a:pPr>
              <a:spcBef>
                <a:spcPct val="50000"/>
              </a:spcBef>
              <a:buClr>
                <a:srgbClr val="000000"/>
              </a:buClr>
              <a:buSzPct val="100000"/>
              <a:buFont typeface="Times New Roman" pitchFamily="18" charset="0"/>
              <a:buNone/>
            </a:pPr>
            <a:r>
              <a:rPr lang="es-ES" sz="1400" b="1" dirty="0">
                <a:effectLst>
                  <a:outerShdw blurRad="38100" dist="38100" dir="2700000" algn="tl">
                    <a:srgbClr val="000000">
                      <a:alpha val="43137"/>
                    </a:srgbClr>
                  </a:outerShdw>
                </a:effectLst>
              </a:rPr>
              <a:t>Pesadillas, evitación de los recuerdos, irritabilidad "sin futuro" sentimiento, flashbacks (recuerdos molestos) lugares, evitando públicos no relacionados con la tortura</a:t>
            </a:r>
            <a:r>
              <a:rPr lang="en-US" sz="1400" b="1" dirty="0" smtClean="0">
                <a:effectLst>
                  <a:outerShdw blurRad="38100" dist="38100" dir="2700000" algn="tl">
                    <a:srgbClr val="000000">
                      <a:alpha val="43137"/>
                    </a:srgbClr>
                  </a:outerShdw>
                </a:effectLst>
              </a:rPr>
              <a:t>. </a:t>
            </a:r>
            <a:endParaRPr lang="en-US" sz="14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168394"/>
                                        </p:tgtEl>
                                        <p:attrNameLst>
                                          <p:attrName>style.visibility</p:attrName>
                                        </p:attrNameLst>
                                      </p:cBhvr>
                                      <p:to>
                                        <p:strVal val="visible"/>
                                      </p:to>
                                    </p:set>
                                    <p:animEffect transition="in" filter="blinds(horizontal)">
                                      <p:cBhvr>
                                        <p:cTn id="11" dur="500"/>
                                        <p:tgtEl>
                                          <p:spTgt spid="11683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68393"/>
                                        </p:tgtEl>
                                        <p:attrNameLst>
                                          <p:attrName>style.visibility</p:attrName>
                                        </p:attrNameLst>
                                      </p:cBhvr>
                                      <p:to>
                                        <p:strVal val="visible"/>
                                      </p:to>
                                    </p:set>
                                    <p:animEffect transition="in" filter="blinds(horizontal)">
                                      <p:cBhvr>
                                        <p:cTn id="16" dur="500"/>
                                        <p:tgtEl>
                                          <p:spTgt spid="1168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393" grpId="0"/>
      <p:bldP spid="11683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Title 3"/>
          <p:cNvSpPr>
            <a:spLocks noGrp="1"/>
          </p:cNvSpPr>
          <p:nvPr>
            <p:ph type="title"/>
          </p:nvPr>
        </p:nvSpPr>
        <p:spPr/>
        <p:txBody>
          <a:bodyPr/>
          <a:lstStyle/>
          <a:p>
            <a:r>
              <a:rPr lang="de-DE" sz="2800" dirty="0" smtClean="0"/>
              <a:t>B. 2. </a:t>
            </a:r>
            <a:r>
              <a:rPr lang="de-DE" sz="2800" dirty="0"/>
              <a:t>Reaccions psicològiques més freqüents</a:t>
            </a:r>
            <a:endParaRPr lang="de-DE" sz="2800" dirty="0" smtClean="0"/>
          </a:p>
        </p:txBody>
      </p:sp>
      <p:sp>
        <p:nvSpPr>
          <p:cNvPr id="256002" name="Content Placeholder 4"/>
          <p:cNvSpPr>
            <a:spLocks noGrp="1"/>
          </p:cNvSpPr>
          <p:nvPr>
            <p:ph idx="1"/>
          </p:nvPr>
        </p:nvSpPr>
        <p:spPr/>
        <p:txBody>
          <a:bodyPr/>
          <a:lstStyle/>
          <a:p>
            <a:pPr marL="0">
              <a:buFont typeface="Arial" pitchFamily="34" charset="0"/>
              <a:buChar char="•"/>
            </a:pPr>
            <a:r>
              <a:rPr lang="es-ES" sz="2000" b="1" dirty="0" err="1"/>
              <a:t>Reexperimentación</a:t>
            </a:r>
            <a:r>
              <a:rPr lang="es-ES" sz="2000" b="1" dirty="0"/>
              <a:t>, evitación, embotamiento emocional, y la </a:t>
            </a:r>
            <a:r>
              <a:rPr lang="es-ES" sz="2000" b="1" dirty="0" err="1"/>
              <a:t>hiperactivación</a:t>
            </a:r>
            <a:r>
              <a:rPr lang="es-ES" sz="2000" b="1" dirty="0"/>
              <a:t> (que acostumbra a venir TEPT),</a:t>
            </a:r>
          </a:p>
          <a:p>
            <a:pPr marL="0">
              <a:buFont typeface="Arial" pitchFamily="34" charset="0"/>
              <a:buChar char="•"/>
            </a:pPr>
            <a:r>
              <a:rPr lang="es-ES" sz="2000" b="1" dirty="0"/>
              <a:t>síntomas de la depresión (como el estado de ánimo triste, pérdida de interés, energía y apetito)</a:t>
            </a:r>
          </a:p>
          <a:p>
            <a:pPr marL="0">
              <a:buFont typeface="Arial" pitchFamily="34" charset="0"/>
              <a:buChar char="•"/>
            </a:pPr>
            <a:r>
              <a:rPr lang="es-ES" sz="2000" b="1" dirty="0"/>
              <a:t>futuro dañado </a:t>
            </a:r>
            <a:r>
              <a:rPr lang="es-ES" sz="2000" b="1" dirty="0" err="1"/>
              <a:t>autoconcepto</a:t>
            </a:r>
            <a:r>
              <a:rPr lang="es-ES" sz="2000" b="1" dirty="0"/>
              <a:t> y </a:t>
            </a:r>
            <a:r>
              <a:rPr lang="es-ES" sz="2000" b="1" dirty="0" smtClean="0"/>
              <a:t>escorzo </a:t>
            </a:r>
            <a:r>
              <a:rPr lang="es-ES" sz="2000" b="1" dirty="0"/>
              <a:t>(generalmente TEPT / Complejo TEPT relacionado o relacionada depresión</a:t>
            </a:r>
            <a:r>
              <a:rPr lang="es-ES" sz="2000" b="1" dirty="0" smtClean="0"/>
              <a:t>) </a:t>
            </a:r>
            <a:r>
              <a:rPr lang="es-ES" sz="2000" b="1" dirty="0"/>
              <a:t>disociación, despersonalización y comportamiento </a:t>
            </a:r>
            <a:r>
              <a:rPr lang="es-ES" sz="2000" b="1" dirty="0" smtClean="0"/>
              <a:t>atípico </a:t>
            </a:r>
            <a:r>
              <a:rPr lang="es-ES" sz="2000" b="1" dirty="0"/>
              <a:t>(puede ser TEPT / Complejo TEPT relacionado o relacionada con la depresión),</a:t>
            </a:r>
          </a:p>
          <a:p>
            <a:pPr marL="0">
              <a:buFont typeface="Arial" pitchFamily="34" charset="0"/>
              <a:buChar char="•"/>
            </a:pPr>
            <a:r>
              <a:rPr lang="es-ES" sz="2000" b="1" dirty="0"/>
              <a:t>quejas somáticas (más una forma de expresar la angustia y el sufrimiento en una cultura ("expresión de la angustia") y / o como parte de los trastornos </a:t>
            </a:r>
            <a:r>
              <a:rPr lang="es-ES" sz="2000" b="1" dirty="0" err="1"/>
              <a:t>somatomorfos</a:t>
            </a:r>
            <a:r>
              <a:rPr lang="es-ES" sz="2000" b="1" dirty="0"/>
              <a:t> "" (trastornos en los que los síntomas físicos no pueden ser explicados por los hallazgos físicos solamente)</a:t>
            </a:r>
            <a:r>
              <a:rPr lang="de-DE" sz="2000" dirty="0" smtClean="0"/>
              <a:t/>
            </a:r>
            <a:br>
              <a:rPr lang="de-DE" sz="2000" dirty="0" smtClean="0"/>
            </a:br>
            <a:r>
              <a:rPr lang="de-DE" sz="2000" dirty="0" smtClean="0"/>
              <a:t/>
            </a:r>
            <a:br>
              <a:rPr lang="de-DE" sz="2000" dirty="0" smtClean="0"/>
            </a:br>
            <a:r>
              <a:rPr lang="de-DE" sz="2000" dirty="0" smtClean="0"/>
              <a:t/>
            </a:r>
            <a:br>
              <a:rPr lang="de-DE" sz="2000" dirty="0" smtClean="0"/>
            </a:br>
            <a:r>
              <a:rPr lang="de-DE" sz="2000" dirty="0" smtClean="0"/>
              <a:t/>
            </a:r>
            <a:br>
              <a:rPr lang="de-DE" sz="2000" dirty="0" smtClean="0"/>
            </a:br>
            <a:endParaRPr lang="de-DE" sz="2000" dirty="0" smtClean="0"/>
          </a:p>
          <a:p>
            <a:pPr marL="0">
              <a:buFont typeface="Arial" pitchFamily="34" charset="0"/>
              <a:buChar char="•"/>
            </a:pPr>
            <a:r>
              <a:rPr lang="de-DE" sz="2000" dirty="0" smtClean="0"/>
              <a:t/>
            </a:r>
            <a:br>
              <a:rPr lang="de-DE" sz="2000" dirty="0" smtClean="0"/>
            </a:br>
            <a:r>
              <a:rPr lang="de-DE" sz="2000" dirty="0" smtClean="0"/>
              <a:t>  </a:t>
            </a:r>
          </a:p>
          <a:p>
            <a:pPr marL="0">
              <a:buFont typeface="Arial" pitchFamily="34" charset="0"/>
              <a:buChar char="•"/>
            </a:pPr>
            <a:r>
              <a:rPr lang="de-DE" sz="2000" dirty="0" smtClean="0"/>
              <a:t>   </a:t>
            </a:r>
            <a:br>
              <a:rPr lang="de-DE" sz="2000" dirty="0" smtClean="0"/>
            </a:br>
            <a:endParaRPr lang="de-DE" sz="2000" dirty="0" smtClean="0"/>
          </a:p>
          <a:p>
            <a:pPr marL="0">
              <a:buFont typeface="Arial" pitchFamily="34" charset="0"/>
              <a:buChar char="•"/>
            </a:pPr>
            <a:r>
              <a:rPr lang="de-DE" sz="2000" dirty="0" smtClean="0"/>
              <a:t/>
            </a:r>
            <a:br>
              <a:rPr lang="de-DE" sz="2000" dirty="0" smtClean="0"/>
            </a:br>
            <a:endParaRPr lang="de-DE" sz="2000" dirty="0" smtClean="0"/>
          </a:p>
          <a:p>
            <a:pPr marL="0">
              <a:buFont typeface="Arial" pitchFamily="34" charset="0"/>
              <a:buChar char="•"/>
            </a:pPr>
            <a:endParaRPr lang="de-DE" sz="2000" dirty="0" smtClean="0"/>
          </a:p>
          <a:p>
            <a:pPr marL="0">
              <a:buFont typeface="Arial" pitchFamily="34" charset="0"/>
              <a:buChar char="•"/>
            </a:pPr>
            <a:endParaRPr lang="de-DE" sz="2000" dirty="0" smtClean="0"/>
          </a:p>
          <a:p>
            <a:pPr marL="0">
              <a:buFont typeface="Arial" pitchFamily="34" charset="0"/>
              <a:buChar char="•"/>
            </a:pPr>
            <a:endParaRPr lang="de-DE" sz="20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Title 3"/>
          <p:cNvSpPr>
            <a:spLocks noGrp="1"/>
          </p:cNvSpPr>
          <p:nvPr>
            <p:ph type="title"/>
          </p:nvPr>
        </p:nvSpPr>
        <p:spPr/>
        <p:txBody>
          <a:bodyPr/>
          <a:lstStyle/>
          <a:p>
            <a:r>
              <a:rPr lang="de-DE" sz="2800" dirty="0" smtClean="0"/>
              <a:t>B. 2. </a:t>
            </a:r>
            <a:r>
              <a:rPr lang="de-DE" sz="2800" dirty="0"/>
              <a:t>Reaccions psicològiques més freqüents</a:t>
            </a:r>
            <a:endParaRPr lang="de-DE" sz="2800" dirty="0" smtClean="0"/>
          </a:p>
        </p:txBody>
      </p:sp>
      <p:sp>
        <p:nvSpPr>
          <p:cNvPr id="258050" name="Content Placeholder 4"/>
          <p:cNvSpPr>
            <a:spLocks noGrp="1"/>
          </p:cNvSpPr>
          <p:nvPr>
            <p:ph idx="1"/>
          </p:nvPr>
        </p:nvSpPr>
        <p:spPr/>
        <p:txBody>
          <a:bodyPr/>
          <a:lstStyle/>
          <a:p>
            <a:pPr marL="0"/>
            <a:r>
              <a:rPr lang="es-ES" sz="2400" b="1" dirty="0"/>
              <a:t>Disfunción sexual </a:t>
            </a:r>
            <a:r>
              <a:rPr lang="es-ES" sz="2400" dirty="0"/>
              <a:t>(nota: común, especialmente después de la tortura sexual, sino también como parte de la depresión</a:t>
            </a:r>
            <a:r>
              <a:rPr lang="es-ES" sz="2400" dirty="0" smtClean="0"/>
              <a:t>)?</a:t>
            </a:r>
            <a:br>
              <a:rPr lang="es-ES" sz="2400" dirty="0" smtClean="0"/>
            </a:br>
            <a:endParaRPr lang="es-ES" sz="2400" dirty="0"/>
          </a:p>
          <a:p>
            <a:pPr marL="0"/>
            <a:r>
              <a:rPr lang="es-ES" sz="2400" b="1" dirty="0" smtClean="0"/>
              <a:t>Psicosis</a:t>
            </a:r>
            <a:r>
              <a:rPr lang="es-ES" sz="2400" b="1" dirty="0"/>
              <a:t>: </a:t>
            </a:r>
            <a:r>
              <a:rPr lang="es-ES" sz="2400" dirty="0"/>
              <a:t>delirios, alucinaciones, ideación y comportamiento bizarro, ilusiones, paranoia (nota: los síntomas psicóticos pueden deberse a muchos factores, incluida la tortura, y se presentan como parte de una amplia gama de trastornos que también pueden tener ninguna relación con la tortura, pero aparecer o empeorar bajo tortura - como </a:t>
            </a:r>
            <a:r>
              <a:rPr lang="es-ES" sz="2400" dirty="0" err="1"/>
              <a:t>schizophenia</a:t>
            </a:r>
            <a:r>
              <a:rPr lang="es-ES" sz="2400" dirty="0"/>
              <a:t>, depresión grave, trastorno bipolar (maniaco-</a:t>
            </a:r>
            <a:r>
              <a:rPr lang="es-ES" sz="2400" dirty="0" err="1"/>
              <a:t>depressiv</a:t>
            </a:r>
            <a:r>
              <a:rPr lang="es-ES" sz="2400" dirty="0"/>
              <a:t>), enfermedad física o abuso de sustancias).</a:t>
            </a:r>
            <a:r>
              <a:rPr lang="de-DE" sz="2400" dirty="0" smtClean="0"/>
              <a:t/>
            </a:r>
            <a:br>
              <a:rPr lang="de-DE" sz="2400" dirty="0" smtClean="0"/>
            </a:br>
            <a:endParaRPr lang="de-DE" sz="2400" dirty="0" smtClean="0"/>
          </a:p>
          <a:p>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endParaRPr lang="de-DE" sz="2400" dirty="0" smtClean="0"/>
          </a:p>
          <a:p>
            <a:r>
              <a:rPr lang="de-DE" sz="2400" dirty="0" smtClean="0"/>
              <a:t/>
            </a:r>
            <a:br>
              <a:rPr lang="de-DE" sz="2400" dirty="0" smtClean="0"/>
            </a:br>
            <a:r>
              <a:rPr lang="de-DE" sz="2400" dirty="0" smtClean="0"/>
              <a:t>  </a:t>
            </a:r>
          </a:p>
          <a:p>
            <a:r>
              <a:rPr lang="de-DE" sz="2400" dirty="0" smtClean="0"/>
              <a:t>   </a:t>
            </a:r>
            <a:br>
              <a:rPr lang="de-DE" sz="2400" dirty="0" smtClean="0"/>
            </a:br>
            <a:endParaRPr lang="de-DE" sz="2400" dirty="0" smtClean="0"/>
          </a:p>
          <a:p>
            <a:r>
              <a:rPr lang="de-DE" sz="2400" dirty="0" smtClean="0"/>
              <a:t/>
            </a:r>
            <a:br>
              <a:rPr lang="de-DE" sz="2400" dirty="0" smtClean="0"/>
            </a:br>
            <a:endParaRPr lang="de-DE" sz="2400" dirty="0" smtClean="0"/>
          </a:p>
          <a:p>
            <a:endParaRPr lang="de-DE" sz="2400" dirty="0" smtClean="0"/>
          </a:p>
          <a:p>
            <a:endParaRPr lang="de-DE" sz="2400" dirty="0" smtClean="0"/>
          </a:p>
          <a:p>
            <a:endParaRPr lang="de-DE"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Title 3"/>
          <p:cNvSpPr>
            <a:spLocks noGrp="1"/>
          </p:cNvSpPr>
          <p:nvPr>
            <p:ph type="title"/>
          </p:nvPr>
        </p:nvSpPr>
        <p:spPr/>
        <p:txBody>
          <a:bodyPr/>
          <a:lstStyle/>
          <a:p>
            <a:r>
              <a:rPr lang="de-DE" sz="2800" dirty="0" smtClean="0"/>
              <a:t>B. 2. </a:t>
            </a:r>
            <a:r>
              <a:rPr lang="de-DE" sz="2800" dirty="0"/>
              <a:t>Reaccions psicològiques més freqüents</a:t>
            </a:r>
            <a:endParaRPr lang="de-DE" sz="2800" dirty="0" smtClean="0"/>
          </a:p>
        </p:txBody>
      </p:sp>
      <p:sp>
        <p:nvSpPr>
          <p:cNvPr id="260098" name="Content Placeholder 4"/>
          <p:cNvSpPr>
            <a:spLocks noGrp="1"/>
          </p:cNvSpPr>
          <p:nvPr>
            <p:ph idx="1"/>
          </p:nvPr>
        </p:nvSpPr>
        <p:spPr>
          <a:xfrm>
            <a:off x="468313" y="1484313"/>
            <a:ext cx="8228012" cy="4999037"/>
          </a:xfrm>
        </p:spPr>
        <p:txBody>
          <a:bodyPr/>
          <a:lstStyle/>
          <a:p>
            <a:pPr marL="0"/>
            <a:r>
              <a:rPr lang="es-ES" sz="2000" b="1" dirty="0"/>
              <a:t>El abuso de sustancias (o dependencia) ¿Puede ser una complicación frecuente sobre todo porque los sobrevivientes tratan de auto "regalo", problemas de sueño, hipervigilancia o ansiedad o dolor. Común en pero de ninguna manera limitada a muchas prisiones, el patrón general la cultura dependiente, incluidas las sustancias prescritas (legal, como (de tipo </a:t>
            </a:r>
            <a:r>
              <a:rPr lang="es-ES" sz="2000" b="1" dirty="0" err="1"/>
              <a:t>benzodiazepina</a:t>
            </a:r>
            <a:r>
              <a:rPr lang="es-ES" sz="2000" b="1" dirty="0"/>
              <a:t>), tranquilizantes, alcohol o sustancias ilegales, como los </a:t>
            </a:r>
            <a:r>
              <a:rPr lang="es-ES" sz="2000" b="1" dirty="0" smtClean="0"/>
              <a:t>opioides.</a:t>
            </a:r>
            <a:br>
              <a:rPr lang="es-ES" sz="2000" b="1" dirty="0" smtClean="0"/>
            </a:br>
            <a:endParaRPr lang="es-ES" sz="2000" b="1" dirty="0"/>
          </a:p>
          <a:p>
            <a:pPr marL="0"/>
            <a:r>
              <a:rPr lang="es-ES" sz="2000" b="1" dirty="0"/>
              <a:t>Diferenciar el uso de drogas durante y como parte de la tortura o el tratamiento!</a:t>
            </a:r>
            <a:endParaRPr lang="de-DE" sz="2000" dirty="0" smtClean="0"/>
          </a:p>
          <a:p>
            <a:pPr marL="0"/>
            <a:r>
              <a:rPr lang="de-DE" sz="2000" dirty="0" smtClean="0"/>
              <a:t/>
            </a:r>
            <a:br>
              <a:rPr lang="de-DE" sz="2000" dirty="0" smtClean="0"/>
            </a:br>
            <a:r>
              <a:rPr lang="de-DE" sz="2000" dirty="0" smtClean="0"/>
              <a:t>  </a:t>
            </a:r>
          </a:p>
          <a:p>
            <a:pPr marL="0"/>
            <a:r>
              <a:rPr lang="de-DE" sz="2000" dirty="0" smtClean="0"/>
              <a:t>   </a:t>
            </a:r>
            <a:br>
              <a:rPr lang="de-DE" sz="2000" dirty="0" smtClean="0"/>
            </a:br>
            <a:endParaRPr lang="de-DE" sz="2000" dirty="0" smtClean="0"/>
          </a:p>
          <a:p>
            <a:pPr marL="0"/>
            <a:r>
              <a:rPr lang="de-DE" sz="2000" dirty="0" smtClean="0"/>
              <a:t/>
            </a:r>
            <a:br>
              <a:rPr lang="de-DE" sz="2000" dirty="0" smtClean="0"/>
            </a:br>
            <a:endParaRPr lang="de-DE" sz="2000" dirty="0" smtClean="0"/>
          </a:p>
          <a:p>
            <a:pPr marL="0"/>
            <a:endParaRPr lang="de-DE" sz="2000" dirty="0" smtClean="0"/>
          </a:p>
          <a:p>
            <a:pPr marL="0"/>
            <a:endParaRPr lang="de-DE" sz="2000" dirty="0" smtClean="0"/>
          </a:p>
          <a:p>
            <a:pPr marL="0"/>
            <a:endParaRPr lang="de-DE" sz="2000" dirty="0" smtClean="0"/>
          </a:p>
        </p:txBody>
      </p:sp>
      <p:pic>
        <p:nvPicPr>
          <p:cNvPr id="4" name="Picture 3" descr="C:\Users\Stevy\Desktop\1348565967_Documen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0337" y="371703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C:\Users\Stevy\Desktop\Chat-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5123190"/>
            <a:ext cx="499585" cy="4995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Title 3"/>
          <p:cNvSpPr>
            <a:spLocks noGrp="1"/>
          </p:cNvSpPr>
          <p:nvPr>
            <p:ph type="title"/>
          </p:nvPr>
        </p:nvSpPr>
        <p:spPr/>
        <p:txBody>
          <a:bodyPr/>
          <a:lstStyle/>
          <a:p>
            <a:r>
              <a:rPr lang="de-DE" sz="2800" dirty="0" smtClean="0"/>
              <a:t>B. 2. </a:t>
            </a:r>
            <a:r>
              <a:rPr lang="de-DE" sz="2800" dirty="0"/>
              <a:t>Reaccions psicològiques més freqüents</a:t>
            </a:r>
            <a:endParaRPr lang="de-DE" sz="2800" dirty="0" smtClean="0"/>
          </a:p>
        </p:txBody>
      </p:sp>
      <p:sp>
        <p:nvSpPr>
          <p:cNvPr id="262146" name="Content Placeholder 4"/>
          <p:cNvSpPr>
            <a:spLocks noGrp="1"/>
          </p:cNvSpPr>
          <p:nvPr>
            <p:ph idx="1"/>
          </p:nvPr>
        </p:nvSpPr>
        <p:spPr>
          <a:xfrm>
            <a:off x="468313" y="1484313"/>
            <a:ext cx="8228012" cy="4999037"/>
          </a:xfrm>
        </p:spPr>
        <p:txBody>
          <a:bodyPr/>
          <a:lstStyle/>
          <a:p>
            <a:pPr marL="0"/>
            <a:r>
              <a:rPr lang="es-ES" sz="2400" dirty="0"/>
              <a:t>Alteraciones neuropsicológicas, como problemas de concentración y memoria, </a:t>
            </a:r>
            <a:r>
              <a:rPr lang="es-ES" sz="2400" dirty="0" smtClean="0"/>
              <a:t>irritabilidad. </a:t>
            </a:r>
            <a:br>
              <a:rPr lang="es-ES" sz="2400" dirty="0" smtClean="0"/>
            </a:br>
            <a:r>
              <a:rPr lang="es-ES" sz="2400" dirty="0" smtClean="0"/>
              <a:t/>
            </a:r>
            <a:br>
              <a:rPr lang="es-ES" sz="2400" dirty="0" smtClean="0"/>
            </a:br>
            <a:r>
              <a:rPr lang="es-ES" sz="2400" dirty="0" smtClean="0"/>
              <a:t>Más </a:t>
            </a:r>
            <a:r>
              <a:rPr lang="es-ES" sz="2400" dirty="0"/>
              <a:t>comúnmente a través </a:t>
            </a:r>
            <a:r>
              <a:rPr lang="es-ES" sz="2400" dirty="0" smtClean="0"/>
              <a:t>trauma </a:t>
            </a:r>
            <a:r>
              <a:rPr lang="es-ES" sz="2400" dirty="0"/>
              <a:t>cerebral (puede ser parte de un síndrome </a:t>
            </a:r>
            <a:r>
              <a:rPr lang="es-ES" sz="2400" dirty="0" err="1"/>
              <a:t>postcommotional</a:t>
            </a:r>
            <a:r>
              <a:rPr lang="es-ES" sz="2400" dirty="0"/>
              <a:t>) causados ​​por caídas, golpes en la cabeza, sino también la asfixia prolongada (como en el </a:t>
            </a:r>
            <a:r>
              <a:rPr lang="es-ES" sz="2400" dirty="0" err="1"/>
              <a:t>sue</a:t>
            </a:r>
            <a:r>
              <a:rPr lang="es-ES" sz="2400" dirty="0"/>
              <a:t> de bolsas de plástico, </a:t>
            </a:r>
            <a:r>
              <a:rPr lang="es-ES" sz="2400" dirty="0" err="1"/>
              <a:t>etc</a:t>
            </a:r>
            <a:r>
              <a:rPr lang="es-ES" sz="2400" dirty="0"/>
              <a:t>). </a:t>
            </a:r>
            <a:r>
              <a:rPr lang="es-ES" sz="2400" dirty="0" smtClean="0"/>
              <a:t/>
            </a:r>
            <a:br>
              <a:rPr lang="es-ES" sz="2400" dirty="0" smtClean="0"/>
            </a:br>
            <a:r>
              <a:rPr lang="es-ES" sz="2400" dirty="0" smtClean="0"/>
              <a:t/>
            </a:r>
            <a:br>
              <a:rPr lang="es-ES" sz="2400" dirty="0" smtClean="0"/>
            </a:br>
            <a:r>
              <a:rPr lang="es-ES" sz="2400" dirty="0"/>
              <a:t/>
            </a:r>
            <a:br>
              <a:rPr lang="es-ES" sz="2400" dirty="0"/>
            </a:br>
            <a:r>
              <a:rPr lang="es-ES" sz="2400" dirty="0" smtClean="0"/>
              <a:t>Muchos </a:t>
            </a:r>
            <a:r>
              <a:rPr lang="es-ES" sz="2400" dirty="0"/>
              <a:t>de los síntomas también pueden ser causados ​​por el trastorno de estrés postraumático, con síntomas similares en parte, un diagnóstico dual es una posibilidad.</a:t>
            </a: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endParaRPr lang="de-DE" sz="2400" dirty="0" smtClean="0"/>
          </a:p>
          <a:p>
            <a:pPr marL="0"/>
            <a:endParaRPr lang="de-DE" sz="2400" dirty="0" smtClean="0"/>
          </a:p>
          <a:p>
            <a:pPr marL="0"/>
            <a:r>
              <a:rPr lang="de-DE" sz="2400" dirty="0" smtClean="0"/>
              <a:t/>
            </a:r>
            <a:br>
              <a:rPr lang="de-DE" sz="2400" dirty="0" smtClean="0"/>
            </a:br>
            <a:r>
              <a:rPr lang="de-DE" sz="2400" dirty="0" smtClean="0"/>
              <a:t>  </a:t>
            </a:r>
          </a:p>
          <a:p>
            <a:pPr marL="0"/>
            <a:r>
              <a:rPr lang="de-DE" sz="2400" dirty="0" smtClean="0"/>
              <a:t>   </a:t>
            </a:r>
            <a:br>
              <a:rPr lang="de-DE" sz="2400" dirty="0" smtClean="0"/>
            </a:br>
            <a:endParaRPr lang="de-DE" sz="2400" dirty="0" smtClean="0"/>
          </a:p>
          <a:p>
            <a:pPr marL="0"/>
            <a:r>
              <a:rPr lang="de-DE" sz="2400" dirty="0" smtClean="0"/>
              <a:t/>
            </a:r>
            <a:br>
              <a:rPr lang="de-DE" sz="2400" dirty="0" smtClean="0"/>
            </a:br>
            <a:endParaRPr lang="de-DE" sz="2400" dirty="0" smtClean="0"/>
          </a:p>
          <a:p>
            <a:pPr marL="0"/>
            <a:endParaRPr lang="de-DE" sz="2400" dirty="0" smtClean="0"/>
          </a:p>
          <a:p>
            <a:pPr marL="0"/>
            <a:endParaRPr lang="de-DE" sz="2400" dirty="0" smtClean="0"/>
          </a:p>
          <a:p>
            <a:pPr marL="0"/>
            <a:endParaRPr lang="de-DE"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25144"/>
            <a:ext cx="7772400" cy="1362075"/>
          </a:xfrm>
        </p:spPr>
        <p:txBody>
          <a:bodyPr/>
          <a:lstStyle/>
          <a:p>
            <a:pPr>
              <a:defRPr/>
            </a:pPr>
            <a:r>
              <a:rPr lang="de-DE" sz="2800" dirty="0" smtClean="0"/>
              <a:t>A. </a:t>
            </a:r>
            <a:r>
              <a:rPr lang="de-DE" sz="2800" dirty="0"/>
              <a:t>Observacions de caràcter general</a:t>
            </a:r>
          </a:p>
        </p:txBody>
      </p:sp>
      <p:sp>
        <p:nvSpPr>
          <p:cNvPr id="231426" name="Text Placeholder 2"/>
          <p:cNvSpPr>
            <a:spLocks noGrp="1"/>
          </p:cNvSpPr>
          <p:nvPr>
            <p:ph type="body" idx="1"/>
          </p:nvPr>
        </p:nvSpPr>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sz="2400" b="1" dirty="0">
                <a:solidFill>
                  <a:srgbClr val="376092"/>
                </a:solidFill>
                <a:latin typeface="Trebuchet MS" pitchFamily="34" charset="0"/>
              </a:rPr>
              <a:t>PROVES PSICOLÒGIQUES DE LA TORTURA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4193" name="Organization Chart 2"/>
          <p:cNvGrpSpPr>
            <a:grpSpLocks/>
          </p:cNvGrpSpPr>
          <p:nvPr/>
        </p:nvGrpSpPr>
        <p:grpSpPr bwMode="auto">
          <a:xfrm>
            <a:off x="468313" y="549275"/>
            <a:ext cx="8359775" cy="4344988"/>
            <a:chOff x="226" y="79"/>
            <a:chExt cx="3036" cy="1697"/>
          </a:xfrm>
          <a:solidFill>
            <a:schemeClr val="accent4"/>
          </a:solidFill>
        </p:grpSpPr>
        <p:cxnSp>
          <p:nvCxnSpPr>
            <p:cNvPr id="264197" name="_s16388"/>
            <p:cNvCxnSpPr>
              <a:cxnSpLocks noChangeShapeType="1"/>
              <a:stCxn id="264205" idx="0"/>
              <a:endCxn id="264204" idx="2"/>
            </p:cNvCxnSpPr>
            <p:nvPr/>
          </p:nvCxnSpPr>
          <p:spPr bwMode="auto">
            <a:xfrm rot="-5400000">
              <a:off x="2733" y="1298"/>
              <a:ext cx="144" cy="1"/>
            </a:xfrm>
            <a:prstGeom prst="straightConnector1">
              <a:avLst/>
            </a:prstGeom>
            <a:grpFill/>
            <a:ln w="28575">
              <a:solidFill>
                <a:schemeClr val="tx1"/>
              </a:solidFill>
              <a:round/>
              <a:headEnd/>
              <a:tailEnd/>
            </a:ln>
          </p:spPr>
        </p:cxnSp>
        <p:cxnSp>
          <p:nvCxnSpPr>
            <p:cNvPr id="264198" name="_s16389"/>
            <p:cNvCxnSpPr>
              <a:cxnSpLocks noChangeShapeType="1"/>
              <a:stCxn id="264204" idx="0"/>
              <a:endCxn id="264201" idx="2"/>
            </p:cNvCxnSpPr>
            <p:nvPr/>
          </p:nvCxnSpPr>
          <p:spPr bwMode="auto">
            <a:xfrm rot="5400000" flipH="1">
              <a:off x="2202" y="186"/>
              <a:ext cx="144" cy="1060"/>
            </a:xfrm>
            <a:prstGeom prst="bentConnector3">
              <a:avLst>
                <a:gd name="adj1" fmla="val 30903"/>
              </a:avLst>
            </a:prstGeom>
            <a:grpFill/>
            <a:ln w="28575">
              <a:solidFill>
                <a:schemeClr val="tx1"/>
              </a:solidFill>
              <a:miter lim="800000"/>
              <a:headEnd/>
              <a:tailEnd/>
            </a:ln>
          </p:spPr>
        </p:cxnSp>
        <p:cxnSp>
          <p:nvCxnSpPr>
            <p:cNvPr id="264199" name="_s16390"/>
            <p:cNvCxnSpPr>
              <a:cxnSpLocks noChangeShapeType="1"/>
              <a:stCxn id="264203" idx="0"/>
              <a:endCxn id="264201" idx="2"/>
            </p:cNvCxnSpPr>
            <p:nvPr/>
          </p:nvCxnSpPr>
          <p:spPr bwMode="auto">
            <a:xfrm rot="-5400000">
              <a:off x="1673" y="715"/>
              <a:ext cx="144" cy="1"/>
            </a:xfrm>
            <a:prstGeom prst="straightConnector1">
              <a:avLst/>
            </a:prstGeom>
            <a:grpFill/>
            <a:ln w="28575">
              <a:solidFill>
                <a:schemeClr val="tx1"/>
              </a:solidFill>
              <a:round/>
              <a:headEnd/>
              <a:tailEnd/>
            </a:ln>
          </p:spPr>
        </p:cxnSp>
        <p:cxnSp>
          <p:nvCxnSpPr>
            <p:cNvPr id="264200" name="_s16391"/>
            <p:cNvCxnSpPr>
              <a:cxnSpLocks noChangeShapeType="1"/>
              <a:stCxn id="264202" idx="0"/>
              <a:endCxn id="264201" idx="2"/>
            </p:cNvCxnSpPr>
            <p:nvPr/>
          </p:nvCxnSpPr>
          <p:spPr bwMode="auto">
            <a:xfrm rot="-5400000">
              <a:off x="1142" y="186"/>
              <a:ext cx="144" cy="1060"/>
            </a:xfrm>
            <a:prstGeom prst="bentConnector3">
              <a:avLst>
                <a:gd name="adj1" fmla="val 30903"/>
              </a:avLst>
            </a:prstGeom>
            <a:grpFill/>
            <a:ln w="28575">
              <a:solidFill>
                <a:schemeClr val="tx1"/>
              </a:solidFill>
              <a:miter lim="800000"/>
              <a:headEnd/>
              <a:tailEnd/>
            </a:ln>
          </p:spPr>
        </p:cxnSp>
        <p:sp>
          <p:nvSpPr>
            <p:cNvPr id="264201" name="_s16392"/>
            <p:cNvSpPr>
              <a:spLocks noChangeArrowheads="1"/>
            </p:cNvSpPr>
            <p:nvPr/>
          </p:nvSpPr>
          <p:spPr bwMode="auto">
            <a:xfrm>
              <a:off x="1221" y="361"/>
              <a:ext cx="1046" cy="283"/>
            </a:xfrm>
            <a:prstGeom prst="roundRect">
              <a:avLst>
                <a:gd name="adj" fmla="val 16667"/>
              </a:avLst>
            </a:prstGeom>
            <a:grpFill/>
            <a:ln w="9525">
              <a:solidFill>
                <a:schemeClr val="tx1"/>
              </a:solidFill>
              <a:round/>
              <a:headEnd/>
              <a:tailEnd/>
            </a:ln>
          </p:spPr>
          <p:txBody>
            <a:bodyPr wrap="none" lIns="28498" tIns="14247" rIns="28498" bIns="14247" anchor="ctr"/>
            <a:lstStyle/>
            <a:p>
              <a:pPr algn="ctr">
                <a:buClr>
                  <a:srgbClr val="000000"/>
                </a:buClr>
                <a:buSzPct val="100000"/>
                <a:buFont typeface="Times New Roman" pitchFamily="18" charset="0"/>
                <a:buNone/>
              </a:pPr>
              <a:r>
                <a:rPr lang="es-ES" sz="1600" b="1" dirty="0"/>
                <a:t>Resultado negativo en lo que </a:t>
              </a:r>
              <a:r>
                <a:rPr lang="es-ES" sz="1600" b="1" dirty="0" smtClean="0"/>
                <a:t>se</a:t>
              </a:r>
              <a:br>
                <a:rPr lang="es-ES" sz="1600" b="1" dirty="0" smtClean="0"/>
              </a:br>
              <a:r>
                <a:rPr lang="es-ES" sz="1600" b="1" dirty="0" smtClean="0"/>
                <a:t> </a:t>
              </a:r>
              <a:r>
                <a:rPr lang="es-ES" sz="1600" b="1" dirty="0"/>
                <a:t>refiere </a:t>
              </a:r>
              <a:r>
                <a:rPr lang="es-ES" sz="1600" b="1" dirty="0" smtClean="0"/>
                <a:t>a </a:t>
              </a:r>
              <a:r>
                <a:rPr lang="es-ES" sz="1600" b="1" dirty="0"/>
                <a:t>secuelas psicológicas</a:t>
              </a:r>
              <a:endParaRPr lang="en-GB" sz="1600" b="1" dirty="0"/>
            </a:p>
          </p:txBody>
        </p:sp>
        <p:sp>
          <p:nvSpPr>
            <p:cNvPr id="264202" name="_s16393"/>
            <p:cNvSpPr>
              <a:spLocks noChangeArrowheads="1"/>
            </p:cNvSpPr>
            <p:nvPr/>
          </p:nvSpPr>
          <p:spPr bwMode="auto">
            <a:xfrm>
              <a:off x="226" y="788"/>
              <a:ext cx="916" cy="439"/>
            </a:xfrm>
            <a:prstGeom prst="roundRect">
              <a:avLst>
                <a:gd name="adj" fmla="val 16667"/>
              </a:avLst>
            </a:prstGeom>
            <a:grpFill/>
            <a:ln w="9525">
              <a:solidFill>
                <a:schemeClr val="tx1"/>
              </a:solidFill>
              <a:round/>
              <a:headEnd/>
              <a:tailEnd/>
            </a:ln>
          </p:spPr>
          <p:txBody>
            <a:bodyPr wrap="none" lIns="28498" tIns="14247" rIns="28498" bIns="14247" anchor="ctr"/>
            <a:lstStyle/>
            <a:p>
              <a:pPr algn="ctr">
                <a:buClr>
                  <a:srgbClr val="000000"/>
                </a:buClr>
                <a:buSzPct val="100000"/>
                <a:buFont typeface="Times New Roman" pitchFamily="18" charset="0"/>
                <a:buNone/>
              </a:pPr>
              <a:r>
                <a:rPr lang="es-ES" sz="1600" b="1" dirty="0"/>
                <a:t>Evaluar y </a:t>
              </a:r>
              <a:r>
                <a:rPr lang="es-ES" sz="1600" b="1" dirty="0" smtClean="0"/>
                <a:t>discutir </a:t>
              </a:r>
              <a:br>
                <a:rPr lang="es-ES" sz="1600" b="1" dirty="0" smtClean="0"/>
              </a:br>
              <a:r>
                <a:rPr lang="es-ES" sz="1600" b="1" dirty="0" smtClean="0"/>
                <a:t>razones</a:t>
              </a:r>
              <a:endParaRPr lang="en-GB" sz="1600" b="1" dirty="0"/>
            </a:p>
          </p:txBody>
        </p:sp>
        <p:sp>
          <p:nvSpPr>
            <p:cNvPr id="264203" name="_s16394"/>
            <p:cNvSpPr>
              <a:spLocks noChangeArrowheads="1"/>
            </p:cNvSpPr>
            <p:nvPr/>
          </p:nvSpPr>
          <p:spPr bwMode="auto">
            <a:xfrm>
              <a:off x="1286" y="788"/>
              <a:ext cx="916" cy="439"/>
            </a:xfrm>
            <a:prstGeom prst="roundRect">
              <a:avLst>
                <a:gd name="adj" fmla="val 16667"/>
              </a:avLst>
            </a:prstGeom>
            <a:grpFill/>
            <a:ln w="9525">
              <a:solidFill>
                <a:schemeClr val="tx1"/>
              </a:solidFill>
              <a:round/>
              <a:headEnd/>
              <a:tailEnd/>
            </a:ln>
          </p:spPr>
          <p:txBody>
            <a:bodyPr wrap="none" lIns="28498" tIns="14247" rIns="28498" bIns="14247" anchor="ctr"/>
            <a:lstStyle/>
            <a:p>
              <a:pPr algn="ctr">
                <a:buClr>
                  <a:srgbClr val="000000"/>
                </a:buClr>
                <a:buSzPct val="100000"/>
                <a:buFont typeface="Times New Roman" pitchFamily="18" charset="0"/>
                <a:buNone/>
              </a:pPr>
              <a:r>
                <a:rPr lang="en-GB" sz="1600" b="1" dirty="0" err="1"/>
                <a:t>Adicionales</a:t>
              </a:r>
              <a:r>
                <a:rPr lang="en-GB" sz="1600" b="1" dirty="0"/>
                <a:t> de </a:t>
              </a:r>
              <a:r>
                <a:rPr lang="en-GB" sz="1600" b="1" dirty="0" err="1" smtClean="0"/>
                <a:t>diagnóstico</a:t>
              </a:r>
              <a:r>
                <a:rPr lang="en-GB" sz="1600" b="1" dirty="0" smtClean="0"/>
                <a:t> </a:t>
              </a:r>
              <a:br>
                <a:rPr lang="en-GB" sz="1600" b="1" dirty="0" smtClean="0"/>
              </a:br>
              <a:r>
                <a:rPr lang="en-GB" sz="1600" b="1" dirty="0" err="1" smtClean="0"/>
                <a:t>estrategias</a:t>
              </a:r>
              <a:r>
                <a:rPr lang="en-GB" sz="1600" b="1" dirty="0" smtClean="0"/>
                <a:t/>
              </a:r>
              <a:br>
                <a:rPr lang="en-GB" sz="1600" b="1" dirty="0" smtClean="0"/>
              </a:br>
              <a:r>
                <a:rPr lang="en-GB" sz="1600" b="1" dirty="0" smtClean="0"/>
                <a:t> </a:t>
              </a:r>
              <a:r>
                <a:rPr lang="en-GB" sz="1600" b="1" dirty="0" err="1"/>
                <a:t>entrevista</a:t>
              </a:r>
              <a:r>
                <a:rPr lang="en-GB" sz="1600" b="1" dirty="0"/>
                <a:t> </a:t>
              </a:r>
              <a:r>
                <a:rPr lang="en-GB" sz="1600" b="1" dirty="0" err="1"/>
                <a:t>adicional</a:t>
              </a:r>
              <a:r>
                <a:rPr lang="en-GB" sz="1600" b="1" dirty="0"/>
                <a:t>, </a:t>
              </a:r>
              <a:r>
                <a:rPr lang="en-GB" sz="1600" b="1" dirty="0" err="1"/>
                <a:t>referido</a:t>
              </a:r>
              <a:endParaRPr lang="en-GB" sz="1300" b="1" dirty="0"/>
            </a:p>
          </p:txBody>
        </p:sp>
        <p:sp>
          <p:nvSpPr>
            <p:cNvPr id="264204" name="_s16395"/>
            <p:cNvSpPr>
              <a:spLocks noChangeArrowheads="1"/>
            </p:cNvSpPr>
            <p:nvPr/>
          </p:nvSpPr>
          <p:spPr bwMode="auto">
            <a:xfrm>
              <a:off x="2346" y="788"/>
              <a:ext cx="916" cy="439"/>
            </a:xfrm>
            <a:prstGeom prst="roundRect">
              <a:avLst>
                <a:gd name="adj" fmla="val 16667"/>
              </a:avLst>
            </a:prstGeom>
            <a:grpFill/>
            <a:ln w="9525">
              <a:solidFill>
                <a:schemeClr val="tx1"/>
              </a:solidFill>
              <a:round/>
              <a:headEnd/>
              <a:tailEnd/>
            </a:ln>
          </p:spPr>
          <p:txBody>
            <a:bodyPr wrap="none" lIns="28498" tIns="14247" rIns="28498" bIns="14247" anchor="ctr"/>
            <a:lstStyle/>
            <a:p>
              <a:pPr algn="ctr">
                <a:buClr>
                  <a:srgbClr val="000000"/>
                </a:buClr>
                <a:buSzPct val="100000"/>
                <a:buFont typeface="Times New Roman" pitchFamily="18" charset="0"/>
                <a:buNone/>
              </a:pPr>
              <a:r>
                <a:rPr lang="es-ES" sz="1050" b="1" dirty="0"/>
                <a:t>Bueno para hacer </a:t>
              </a:r>
              <a:r>
                <a:rPr lang="es-ES" sz="1050" b="1" dirty="0" smtClean="0"/>
                <a:t>frente (</a:t>
              </a:r>
              <a:r>
                <a:rPr lang="es-ES" sz="1050" b="1" dirty="0" err="1" smtClean="0"/>
                <a:t>coping</a:t>
              </a:r>
              <a:r>
                <a:rPr lang="es-ES" sz="1050" b="1" dirty="0" smtClean="0"/>
                <a:t>= </a:t>
              </a:r>
              <a:endParaRPr lang="en-GB" sz="1050" b="1" dirty="0"/>
            </a:p>
          </p:txBody>
        </p:sp>
        <p:sp>
          <p:nvSpPr>
            <p:cNvPr id="264205" name="_s16396"/>
            <p:cNvSpPr>
              <a:spLocks noChangeArrowheads="1"/>
            </p:cNvSpPr>
            <p:nvPr/>
          </p:nvSpPr>
          <p:spPr bwMode="auto">
            <a:xfrm>
              <a:off x="2365" y="1371"/>
              <a:ext cx="878" cy="405"/>
            </a:xfrm>
            <a:prstGeom prst="roundRect">
              <a:avLst>
                <a:gd name="adj" fmla="val 16667"/>
              </a:avLst>
            </a:prstGeom>
            <a:grpFill/>
            <a:ln w="9525">
              <a:solidFill>
                <a:schemeClr val="tx1"/>
              </a:solidFill>
              <a:round/>
              <a:headEnd/>
              <a:tailEnd/>
            </a:ln>
          </p:spPr>
          <p:txBody>
            <a:bodyPr wrap="none" lIns="80943" tIns="40471" rIns="80943" bIns="40471" anchor="ctr"/>
            <a:lstStyle/>
            <a:p>
              <a:pPr algn="ctr">
                <a:buClr>
                  <a:srgbClr val="000000"/>
                </a:buClr>
                <a:buSzPct val="100000"/>
                <a:buFont typeface="Times New Roman" pitchFamily="18" charset="0"/>
                <a:buNone/>
              </a:pPr>
              <a:r>
                <a:rPr lang="es-ES" b="1" dirty="0">
                  <a:solidFill>
                    <a:schemeClr val="tx1"/>
                  </a:solidFill>
                </a:rPr>
                <a:t>Ningún diagnóstico</a:t>
              </a:r>
            </a:p>
            <a:p>
              <a:pPr algn="ctr">
                <a:buClr>
                  <a:srgbClr val="000000"/>
                </a:buClr>
                <a:buSzPct val="100000"/>
                <a:buFont typeface="Times New Roman" pitchFamily="18" charset="0"/>
                <a:buNone/>
              </a:pPr>
              <a:r>
                <a:rPr lang="es-ES" b="1" dirty="0">
                  <a:solidFill>
                    <a:schemeClr val="tx1"/>
                  </a:solidFill>
                </a:rPr>
                <a:t>- No </a:t>
              </a:r>
              <a:r>
                <a:rPr lang="es-ES" b="1" dirty="0" smtClean="0">
                  <a:solidFill>
                    <a:schemeClr val="tx1"/>
                  </a:solidFill>
                </a:rPr>
                <a:t>excluye</a:t>
              </a:r>
              <a:br>
                <a:rPr lang="es-ES" b="1" dirty="0" smtClean="0">
                  <a:solidFill>
                    <a:schemeClr val="tx1"/>
                  </a:solidFill>
                </a:rPr>
              </a:br>
              <a:r>
                <a:rPr lang="es-ES" b="1" dirty="0" smtClean="0">
                  <a:solidFill>
                    <a:schemeClr val="tx1"/>
                  </a:solidFill>
                </a:rPr>
                <a:t> </a:t>
              </a:r>
              <a:r>
                <a:rPr lang="es-ES" b="1" dirty="0">
                  <a:solidFill>
                    <a:schemeClr val="tx1"/>
                  </a:solidFill>
                </a:rPr>
                <a:t>evento (la tortura)</a:t>
              </a:r>
              <a:endParaRPr lang="en-US" sz="1700" b="1" dirty="0">
                <a:solidFill>
                  <a:schemeClr val="tx1"/>
                </a:solidFill>
              </a:endParaRPr>
            </a:p>
          </p:txBody>
        </p:sp>
      </p:grpSp>
      <p:sp>
        <p:nvSpPr>
          <p:cNvPr id="264194" name="Text Box 15"/>
          <p:cNvSpPr txBox="1">
            <a:spLocks noChangeArrowheads="1"/>
          </p:cNvSpPr>
          <p:nvPr/>
        </p:nvSpPr>
        <p:spPr bwMode="auto">
          <a:xfrm>
            <a:off x="395288" y="765175"/>
            <a:ext cx="4681537" cy="366713"/>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US" b="1" dirty="0" err="1">
                <a:solidFill>
                  <a:srgbClr val="FF0000"/>
                </a:solidFill>
                <a:latin typeface="Arial" charset="0"/>
              </a:rPr>
              <a:t>tener</a:t>
            </a:r>
            <a:r>
              <a:rPr lang="en-US" b="1" dirty="0">
                <a:solidFill>
                  <a:srgbClr val="FF0000"/>
                </a:solidFill>
                <a:latin typeface="Arial" charset="0"/>
              </a:rPr>
              <a:t> </a:t>
            </a:r>
            <a:r>
              <a:rPr lang="en-US" b="1" dirty="0" err="1">
                <a:solidFill>
                  <a:srgbClr val="FF0000"/>
                </a:solidFill>
                <a:latin typeface="Arial" charset="0"/>
              </a:rPr>
              <a:t>cuidado</a:t>
            </a:r>
            <a:r>
              <a:rPr lang="en-US" b="1" dirty="0">
                <a:solidFill>
                  <a:srgbClr val="FF0000"/>
                </a:solidFill>
                <a:latin typeface="Arial" charset="0"/>
              </a:rPr>
              <a:t> : </a:t>
            </a:r>
            <a:endParaRPr lang="en-US" dirty="0">
              <a:solidFill>
                <a:schemeClr val="tx1"/>
              </a:solidFill>
              <a:latin typeface="Arial" charset="0"/>
            </a:endParaRPr>
          </a:p>
        </p:txBody>
      </p:sp>
      <p:pic>
        <p:nvPicPr>
          <p:cNvPr id="264195" name="Picture 21" descr="gitter1"/>
          <p:cNvPicPr>
            <a:picLocks noChangeAspect="1" noChangeArrowheads="1"/>
          </p:cNvPicPr>
          <p:nvPr/>
        </p:nvPicPr>
        <p:blipFill>
          <a:blip r:embed="rId3" cstate="print"/>
          <a:srcRect/>
          <a:stretch>
            <a:fillRect/>
          </a:stretch>
        </p:blipFill>
        <p:spPr bwMode="auto">
          <a:xfrm>
            <a:off x="2987675" y="3789363"/>
            <a:ext cx="3048000" cy="2286000"/>
          </a:xfrm>
          <a:prstGeom prst="rect">
            <a:avLst/>
          </a:prstGeom>
          <a:noFill/>
          <a:ln w="9525">
            <a:noFill/>
            <a:miter lim="800000"/>
            <a:headEnd/>
            <a:tailEnd/>
          </a:ln>
        </p:spPr>
      </p:pic>
      <p:sp>
        <p:nvSpPr>
          <p:cNvPr id="264196" name="Date Placeholder 1"/>
          <p:cNvSpPr>
            <a:spLocks noGrp="1"/>
          </p:cNvSpPr>
          <p:nvPr>
            <p:ph type="dt" sz="quarter" idx="4294967295"/>
          </p:nvPr>
        </p:nvSpPr>
        <p:spPr bwMode="auto">
          <a:xfrm>
            <a:off x="468313" y="5805488"/>
            <a:ext cx="2133600" cy="457200"/>
          </a:xfrm>
          <a:prstGeom prst="rect">
            <a:avLst/>
          </a:prstGeom>
          <a:noFill/>
          <a:ln>
            <a:miter lim="800000"/>
            <a:headEnd/>
            <a:tailEnd/>
          </a:ln>
        </p:spPr>
        <p:txBody>
          <a:bodyPr/>
          <a:lstStyle/>
          <a:p>
            <a:pPr>
              <a:buClr>
                <a:srgbClr val="000000"/>
              </a:buClr>
              <a:buSzPct val="100000"/>
              <a:buFont typeface="Times New Roman" pitchFamily="18" charset="0"/>
              <a:buNone/>
            </a:pPr>
            <a:r>
              <a:rPr lang="en-US" dirty="0"/>
              <a:t>©:Thomas Wenzel/ WPA, 2010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B. 3. Classicació </a:t>
            </a:r>
            <a:r>
              <a:rPr lang="de-DE" sz="3200" dirty="0"/>
              <a:t>dels </a:t>
            </a:r>
            <a:r>
              <a:rPr lang="de-DE" sz="3200" dirty="0" smtClean="0"/>
              <a:t>diagnòstics</a:t>
            </a:r>
            <a:endParaRPr lang="de-DE" sz="3200" dirty="0"/>
          </a:p>
        </p:txBody>
      </p:sp>
      <p:sp>
        <p:nvSpPr>
          <p:cNvPr id="266242" name="Text Placeholder 2"/>
          <p:cNvSpPr>
            <a:spLocks noGrp="1"/>
          </p:cNvSpPr>
          <p:nvPr>
            <p:ph type="body" idx="1"/>
          </p:nvPr>
        </p:nvSpPr>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sz="2400" b="1" dirty="0">
                <a:solidFill>
                  <a:srgbClr val="376092"/>
                </a:solidFill>
                <a:latin typeface="Trebuchet MS" pitchFamily="34" charset="0"/>
              </a:rPr>
              <a:t>PROVES PSICOLÒGIQUES DE LA TORTURA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itle 3"/>
          <p:cNvSpPr>
            <a:spLocks noGrp="1"/>
          </p:cNvSpPr>
          <p:nvPr>
            <p:ph type="title"/>
          </p:nvPr>
        </p:nvSpPr>
        <p:spPr/>
        <p:txBody>
          <a:bodyPr/>
          <a:lstStyle/>
          <a:p>
            <a:r>
              <a:rPr lang="de-DE" sz="3600" dirty="0" smtClean="0"/>
              <a:t>B. 3. </a:t>
            </a:r>
            <a:r>
              <a:rPr lang="de-DE" sz="3600" dirty="0"/>
              <a:t>Classicació dels diagnòstics</a:t>
            </a:r>
            <a:endParaRPr lang="de-DE" sz="3600" dirty="0" smtClean="0"/>
          </a:p>
        </p:txBody>
      </p:sp>
      <p:sp>
        <p:nvSpPr>
          <p:cNvPr id="268290" name="Content Placeholder 4"/>
          <p:cNvSpPr>
            <a:spLocks noGrp="1"/>
          </p:cNvSpPr>
          <p:nvPr>
            <p:ph idx="1"/>
          </p:nvPr>
        </p:nvSpPr>
        <p:spPr/>
        <p:txBody>
          <a:bodyPr/>
          <a:lstStyle/>
          <a:p>
            <a:pPr marL="0"/>
            <a:r>
              <a:rPr lang="es-ES" dirty="0"/>
              <a:t>En el período de investigación, se mencionan dos sistemas médicos diagnósticas (véase la siguiente diapositivas):</a:t>
            </a:r>
            <a:r>
              <a:rPr lang="de-DE" dirty="0" smtClean="0"/>
              <a:t/>
            </a:r>
            <a:br>
              <a:rPr lang="de-DE" dirty="0" smtClean="0"/>
            </a:br>
            <a:r>
              <a:rPr lang="de-DE" dirty="0" smtClean="0"/>
              <a:t/>
            </a:r>
            <a:br>
              <a:rPr lang="de-DE" dirty="0" smtClean="0"/>
            </a:br>
            <a:r>
              <a:rPr lang="de-DE" dirty="0" smtClean="0"/>
              <a:t>a) </a:t>
            </a:r>
            <a:r>
              <a:rPr lang="de-DE" b="1" dirty="0" smtClean="0"/>
              <a:t>ICD</a:t>
            </a:r>
            <a:r>
              <a:rPr lang="de-DE" dirty="0" smtClean="0"/>
              <a:t> (International Classification of Diseases) , World Health Organisation and </a:t>
            </a:r>
            <a:br>
              <a:rPr lang="de-DE" dirty="0" smtClean="0"/>
            </a:br>
            <a:r>
              <a:rPr lang="de-DE" dirty="0" smtClean="0"/>
              <a:t/>
            </a:r>
            <a:br>
              <a:rPr lang="de-DE" dirty="0" smtClean="0"/>
            </a:br>
            <a:r>
              <a:rPr lang="de-DE" dirty="0" smtClean="0"/>
              <a:t>b) </a:t>
            </a:r>
            <a:r>
              <a:rPr lang="de-DE" b="1" dirty="0" smtClean="0"/>
              <a:t>DSM</a:t>
            </a:r>
            <a:r>
              <a:rPr lang="de-DE" dirty="0" smtClean="0"/>
              <a:t> (Diagnostical and Statistical Manual), </a:t>
            </a:r>
            <a:r>
              <a:rPr lang="es-ES" dirty="0"/>
              <a:t>el último se utiliza con mayor frecuencia en los EE.UU. y en la investigación.</a:t>
            </a:r>
            <a:endParaRPr lang="de-DE"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3"/>
          <p:cNvSpPr>
            <a:spLocks noGrp="1"/>
          </p:cNvSpPr>
          <p:nvPr>
            <p:ph type="title"/>
          </p:nvPr>
        </p:nvSpPr>
        <p:spPr/>
        <p:txBody>
          <a:bodyPr/>
          <a:lstStyle/>
          <a:p>
            <a:r>
              <a:rPr lang="de-DE" sz="3600" dirty="0" smtClean="0"/>
              <a:t>B. 3. </a:t>
            </a:r>
            <a:r>
              <a:rPr lang="de-DE" sz="3600" dirty="0"/>
              <a:t>Classicació dels diagnòstics</a:t>
            </a:r>
            <a:endParaRPr lang="de-DE" sz="3600" dirty="0" smtClean="0"/>
          </a:p>
        </p:txBody>
      </p:sp>
      <p:sp>
        <p:nvSpPr>
          <p:cNvPr id="270338" name="Content Placeholder 4"/>
          <p:cNvSpPr>
            <a:spLocks noGrp="1"/>
          </p:cNvSpPr>
          <p:nvPr>
            <p:ph idx="1"/>
          </p:nvPr>
        </p:nvSpPr>
        <p:spPr>
          <a:xfrm>
            <a:off x="467544" y="1858962"/>
            <a:ext cx="8228012" cy="4999038"/>
          </a:xfrm>
        </p:spPr>
        <p:txBody>
          <a:bodyPr/>
          <a:lstStyle/>
          <a:p>
            <a:pPr marL="0"/>
            <a:r>
              <a:rPr lang="es-ES" dirty="0"/>
              <a:t>Como ICD y DSM a veces son revisados ​​- se recomienda utilizar las versiones manual actualmente vigentes, que dan las definiciones y descripciones de todos los trastornos comunes concisas, por lo general ni siquiera se puede acceder en línea.</a:t>
            </a:r>
            <a:r>
              <a:rPr lang="de-DE" dirty="0" smtClean="0"/>
              <a:t/>
            </a:r>
            <a:br>
              <a:rPr lang="de-DE" dirty="0" smtClean="0"/>
            </a:br>
            <a:r>
              <a:rPr lang="de-DE" dirty="0" smtClean="0"/>
              <a:t/>
            </a:r>
            <a:br>
              <a:rPr lang="de-DE" dirty="0" smtClean="0"/>
            </a:br>
            <a:endParaRPr lang="de-DE" dirty="0" smtClean="0"/>
          </a:p>
          <a:p>
            <a:endParaRPr lang="de-DE" dirty="0" smtClean="0"/>
          </a:p>
          <a:p>
            <a:r>
              <a:rPr lang="de-DE" dirty="0" smtClean="0"/>
              <a:t>.</a:t>
            </a:r>
            <a:br>
              <a:rPr lang="de-DE" dirty="0" smtClean="0"/>
            </a:br>
            <a:endParaRPr lang="de-DE"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2"/>
          <p:cNvSpPr>
            <a:spLocks noGrp="1" noChangeArrowheads="1"/>
          </p:cNvSpPr>
          <p:nvPr>
            <p:ph type="title"/>
          </p:nvPr>
        </p:nvSpPr>
        <p:spPr/>
        <p:txBody>
          <a:bodyPr/>
          <a:lstStyle/>
          <a:p>
            <a:pPr eaLnBrk="1" hangingPunct="1"/>
            <a:r>
              <a:rPr lang="en-GB" dirty="0"/>
              <a:t>Dos </a:t>
            </a:r>
            <a:r>
              <a:rPr lang="en-GB" dirty="0" err="1"/>
              <a:t>sistemas</a:t>
            </a:r>
            <a:r>
              <a:rPr lang="en-GB" dirty="0"/>
              <a:t> : </a:t>
            </a:r>
            <a:r>
              <a:rPr lang="en-GB" dirty="0" smtClean="0"/>
              <a:t>ICD 10, DSM IV</a:t>
            </a:r>
          </a:p>
        </p:txBody>
      </p:sp>
      <p:sp>
        <p:nvSpPr>
          <p:cNvPr id="332803" name="Rectangle 3"/>
          <p:cNvSpPr>
            <a:spLocks noGrp="1" noChangeArrowheads="1"/>
          </p:cNvSpPr>
          <p:nvPr>
            <p:ph type="body" sz="half" idx="1"/>
          </p:nvPr>
        </p:nvSpPr>
        <p:spPr>
          <a:xfrm>
            <a:off x="457200" y="1600200"/>
            <a:ext cx="4040188" cy="4530725"/>
          </a:xfrm>
        </p:spPr>
        <p:txBody>
          <a:bodyPr/>
          <a:lstStyle/>
          <a:p>
            <a:pPr marL="0" indent="0" eaLnBrk="1" hangingPunct="1">
              <a:lnSpc>
                <a:spcPct val="90000"/>
              </a:lnSpc>
              <a:buFont typeface="Wingdings" pitchFamily="2" charset="2"/>
              <a:buNone/>
            </a:pPr>
            <a:r>
              <a:rPr lang="en-GB" sz="3200" b="1" dirty="0" smtClean="0">
                <a:solidFill>
                  <a:schemeClr val="tx1"/>
                </a:solidFill>
              </a:rPr>
              <a:t>ICD 10</a:t>
            </a:r>
            <a:br>
              <a:rPr lang="en-GB" sz="3200" b="1" dirty="0" smtClean="0">
                <a:solidFill>
                  <a:schemeClr val="tx1"/>
                </a:solidFill>
              </a:rPr>
            </a:br>
            <a:r>
              <a:rPr lang="en-GB" sz="3200" b="1" dirty="0" smtClean="0">
                <a:solidFill>
                  <a:schemeClr val="tx1"/>
                </a:solidFill>
              </a:rPr>
              <a:t>+</a:t>
            </a:r>
            <a:r>
              <a:rPr lang="en-GB" sz="2000" dirty="0" smtClean="0">
                <a:solidFill>
                  <a:srgbClr val="FF0000"/>
                </a:solidFill>
              </a:rPr>
              <a:t/>
            </a:r>
            <a:br>
              <a:rPr lang="en-GB" sz="2000" dirty="0" smtClean="0">
                <a:solidFill>
                  <a:srgbClr val="FF0000"/>
                </a:solidFill>
              </a:rPr>
            </a:br>
            <a:endParaRPr lang="en-GB" sz="2000" dirty="0" smtClean="0">
              <a:solidFill>
                <a:srgbClr val="FF0000"/>
              </a:solidFill>
            </a:endParaRPr>
          </a:p>
          <a:p>
            <a:pPr marL="0" indent="0" eaLnBrk="1" hangingPunct="1">
              <a:lnSpc>
                <a:spcPct val="90000"/>
              </a:lnSpc>
            </a:pPr>
            <a:r>
              <a:rPr lang="es-ES" sz="2000" dirty="0"/>
              <a:t>Integrado con los códigos de diagnóstico somáticas,</a:t>
            </a:r>
          </a:p>
          <a:p>
            <a:pPr marL="0" indent="0" eaLnBrk="1" hangingPunct="1">
              <a:lnSpc>
                <a:spcPct val="90000"/>
              </a:lnSpc>
            </a:pPr>
            <a:r>
              <a:rPr lang="es-ES" sz="2000" dirty="0"/>
              <a:t>utilizado en la práctica clínica en muchos países, oficial instrumento </a:t>
            </a:r>
            <a:r>
              <a:rPr lang="es-ES" sz="2000" dirty="0" smtClean="0"/>
              <a:t>OMS (WHO) </a:t>
            </a:r>
            <a:r>
              <a:rPr lang="es-ES" sz="2000" dirty="0"/>
              <a:t>*,</a:t>
            </a:r>
          </a:p>
          <a:p>
            <a:pPr marL="0" indent="0" eaLnBrk="1" hangingPunct="1">
              <a:lnSpc>
                <a:spcPct val="90000"/>
              </a:lnSpc>
            </a:pPr>
            <a:r>
              <a:rPr lang="es-ES" sz="2000" dirty="0"/>
              <a:t>contiene categorías útiles como (F 62,0), o síndrome </a:t>
            </a:r>
            <a:r>
              <a:rPr lang="es-ES" sz="2000" dirty="0" err="1" smtClean="0"/>
              <a:t>postcommotional</a:t>
            </a:r>
            <a:r>
              <a:rPr lang="es-ES" sz="2000" dirty="0" smtClean="0"/>
              <a:t>, </a:t>
            </a:r>
            <a:r>
              <a:rPr lang="es-ES" sz="2000" dirty="0"/>
              <a:t>por secuelas,</a:t>
            </a:r>
            <a:r>
              <a:rPr lang="en-GB" sz="2000" dirty="0" smtClean="0"/>
              <a:t/>
            </a:r>
            <a:br>
              <a:rPr lang="en-GB" sz="2000" dirty="0" smtClean="0"/>
            </a:br>
            <a:endParaRPr lang="en-GB" sz="2000" dirty="0" smtClean="0"/>
          </a:p>
          <a:p>
            <a:pPr marL="0" indent="0" eaLnBrk="1" hangingPunct="1">
              <a:lnSpc>
                <a:spcPct val="90000"/>
              </a:lnSpc>
            </a:pPr>
            <a:endParaRPr lang="en-GB" sz="2000" dirty="0" smtClean="0"/>
          </a:p>
          <a:p>
            <a:pPr marL="0" indent="0" eaLnBrk="1" hangingPunct="1">
              <a:lnSpc>
                <a:spcPct val="90000"/>
              </a:lnSpc>
            </a:pPr>
            <a:endParaRPr lang="en-GB" sz="2000" dirty="0" smtClean="0"/>
          </a:p>
          <a:p>
            <a:pPr marL="0" indent="0" eaLnBrk="1" hangingPunct="1">
              <a:lnSpc>
                <a:spcPct val="90000"/>
              </a:lnSpc>
            </a:pPr>
            <a:endParaRPr lang="en-GB" sz="2000" dirty="0" smtClean="0"/>
          </a:p>
        </p:txBody>
      </p:sp>
      <p:sp>
        <p:nvSpPr>
          <p:cNvPr id="332804" name="Rectangle 4"/>
          <p:cNvSpPr>
            <a:spLocks noGrp="1" noChangeArrowheads="1"/>
          </p:cNvSpPr>
          <p:nvPr>
            <p:ph type="body" sz="half" idx="2"/>
          </p:nvPr>
        </p:nvSpPr>
        <p:spPr>
          <a:xfrm>
            <a:off x="4646613" y="1600200"/>
            <a:ext cx="4040187" cy="4530725"/>
          </a:xfrm>
        </p:spPr>
        <p:txBody>
          <a:bodyPr/>
          <a:lstStyle/>
          <a:p>
            <a:pPr marL="0" indent="0" eaLnBrk="1" hangingPunct="1">
              <a:lnSpc>
                <a:spcPct val="90000"/>
              </a:lnSpc>
              <a:buFont typeface="Wingdings" pitchFamily="2" charset="2"/>
              <a:buNone/>
            </a:pPr>
            <a:r>
              <a:rPr lang="en-GB" b="1" dirty="0" smtClean="0">
                <a:solidFill>
                  <a:schemeClr val="tx1"/>
                </a:solidFill>
              </a:rPr>
              <a:t>DSM IV (TR)</a:t>
            </a:r>
            <a:r>
              <a:rPr lang="en-GB" dirty="0" smtClean="0">
                <a:solidFill>
                  <a:schemeClr val="tx1"/>
                </a:solidFill>
              </a:rPr>
              <a:t/>
            </a:r>
            <a:br>
              <a:rPr lang="en-GB" dirty="0" smtClean="0">
                <a:solidFill>
                  <a:schemeClr val="tx1"/>
                </a:solidFill>
              </a:rPr>
            </a:br>
            <a:r>
              <a:rPr lang="en-GB" dirty="0" smtClean="0">
                <a:solidFill>
                  <a:schemeClr val="tx1"/>
                </a:solidFill>
              </a:rPr>
              <a:t>+</a:t>
            </a:r>
            <a:r>
              <a:rPr lang="en-GB" sz="1800" dirty="0" smtClean="0">
                <a:solidFill>
                  <a:schemeClr val="tx1"/>
                </a:solidFill>
              </a:rPr>
              <a:t/>
            </a:r>
            <a:br>
              <a:rPr lang="en-GB" sz="1800" dirty="0" smtClean="0">
                <a:solidFill>
                  <a:schemeClr val="tx1"/>
                </a:solidFill>
              </a:rPr>
            </a:br>
            <a:endParaRPr lang="en-GB" sz="1800" dirty="0" smtClean="0">
              <a:solidFill>
                <a:schemeClr val="tx1"/>
              </a:solidFill>
            </a:endParaRPr>
          </a:p>
          <a:p>
            <a:pPr marL="0" indent="0" eaLnBrk="1" hangingPunct="1">
              <a:lnSpc>
                <a:spcPct val="90000"/>
              </a:lnSpc>
            </a:pPr>
            <a:r>
              <a:rPr lang="es-ES" sz="1800" dirty="0"/>
              <a:t>Datos de la investigación sobre el trastorno de estrés postraumático abundantes en este sistema,</a:t>
            </a:r>
          </a:p>
          <a:p>
            <a:pPr marL="0" indent="0" eaLnBrk="1" hangingPunct="1">
              <a:lnSpc>
                <a:spcPct val="90000"/>
              </a:lnSpc>
            </a:pPr>
            <a:r>
              <a:rPr lang="es-ES" sz="1800" dirty="0"/>
              <a:t>criterios estrictos (también limitaciones, criterios destinados originalmente para la investigación podrían ser demasiado estricto),</a:t>
            </a:r>
          </a:p>
          <a:p>
            <a:pPr marL="0" indent="0" eaLnBrk="1" hangingPunct="1">
              <a:lnSpc>
                <a:spcPct val="90000"/>
              </a:lnSpc>
            </a:pPr>
            <a:r>
              <a:rPr lang="es-ES" sz="1800" dirty="0"/>
              <a:t>muchos instrumentos de investigación y diagnóstico en varios idiomas,</a:t>
            </a:r>
          </a:p>
          <a:p>
            <a:pPr marL="0" indent="0" eaLnBrk="1" hangingPunct="1">
              <a:lnSpc>
                <a:spcPct val="90000"/>
              </a:lnSpc>
            </a:pPr>
            <a:r>
              <a:rPr lang="es-ES" sz="1800" dirty="0"/>
              <a:t>Especial "trastorno de estrés postraumático </a:t>
            </a:r>
            <a:r>
              <a:rPr lang="es-ES" sz="1800" dirty="0" err="1"/>
              <a:t>Desnoes</a:t>
            </a:r>
            <a:r>
              <a:rPr lang="es-ES" sz="1800" dirty="0"/>
              <a:t>" ** categoría en discusión.</a:t>
            </a:r>
            <a:endParaRPr lang="en-GB" sz="1800" dirty="0" smtClean="0"/>
          </a:p>
          <a:p>
            <a:pPr marL="0" indent="0" eaLnBrk="1" hangingPunct="1">
              <a:lnSpc>
                <a:spcPct val="90000"/>
              </a:lnSpc>
            </a:pPr>
            <a:endParaRPr lang="en-GB" sz="1800" dirty="0" smtClean="0"/>
          </a:p>
          <a:p>
            <a:pPr marL="0" indent="0" eaLnBrk="1" hangingPunct="1">
              <a:lnSpc>
                <a:spcPct val="90000"/>
              </a:lnSpc>
            </a:pPr>
            <a:endParaRPr lang="en-GB" sz="1800" dirty="0" smtClean="0"/>
          </a:p>
          <a:p>
            <a:pPr marL="0" indent="0" eaLnBrk="1" hangingPunct="1">
              <a:lnSpc>
                <a:spcPct val="90000"/>
              </a:lnSpc>
            </a:pPr>
            <a:endParaRPr lang="en-GB" sz="1800" dirty="0" smtClean="0"/>
          </a:p>
        </p:txBody>
      </p:sp>
      <p:pic>
        <p:nvPicPr>
          <p:cNvPr id="6" name="Picture 16" descr="C:\Users\Stevy\Desktop\Chat-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5373216"/>
            <a:ext cx="609600"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Effect transition="in" filter="blinds(horizontal)">
                                      <p:cBhvr>
                                        <p:cTn id="7" dur="500"/>
                                        <p:tgtEl>
                                          <p:spTgt spid="332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2803">
                                            <p:txEl>
                                              <p:pRg st="1" end="1"/>
                                            </p:txEl>
                                          </p:spTgt>
                                        </p:tgtEl>
                                        <p:attrNameLst>
                                          <p:attrName>style.visibility</p:attrName>
                                        </p:attrNameLst>
                                      </p:cBhvr>
                                      <p:to>
                                        <p:strVal val="visible"/>
                                      </p:to>
                                    </p:set>
                                    <p:animEffect transition="in" filter="blinds(horizontal)">
                                      <p:cBhvr>
                                        <p:cTn id="12" dur="500"/>
                                        <p:tgtEl>
                                          <p:spTgt spid="3328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2803">
                                            <p:txEl>
                                              <p:pRg st="2" end="2"/>
                                            </p:txEl>
                                          </p:spTgt>
                                        </p:tgtEl>
                                        <p:attrNameLst>
                                          <p:attrName>style.visibility</p:attrName>
                                        </p:attrNameLst>
                                      </p:cBhvr>
                                      <p:to>
                                        <p:strVal val="visible"/>
                                      </p:to>
                                    </p:set>
                                    <p:animEffect transition="in" filter="blinds(horizontal)">
                                      <p:cBhvr>
                                        <p:cTn id="17" dur="500"/>
                                        <p:tgtEl>
                                          <p:spTgt spid="3328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2803">
                                            <p:txEl>
                                              <p:pRg st="3" end="3"/>
                                            </p:txEl>
                                          </p:spTgt>
                                        </p:tgtEl>
                                        <p:attrNameLst>
                                          <p:attrName>style.visibility</p:attrName>
                                        </p:attrNameLst>
                                      </p:cBhvr>
                                      <p:to>
                                        <p:strVal val="visible"/>
                                      </p:to>
                                    </p:set>
                                    <p:animEffect transition="in" filter="blinds(horizontal)">
                                      <p:cBhvr>
                                        <p:cTn id="22" dur="500"/>
                                        <p:tgtEl>
                                          <p:spTgt spid="3328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2804">
                                            <p:txEl>
                                              <p:pRg st="0" end="0"/>
                                            </p:txEl>
                                          </p:spTgt>
                                        </p:tgtEl>
                                        <p:attrNameLst>
                                          <p:attrName>style.visibility</p:attrName>
                                        </p:attrNameLst>
                                      </p:cBhvr>
                                      <p:to>
                                        <p:strVal val="visible"/>
                                      </p:to>
                                    </p:set>
                                    <p:animEffect transition="in" filter="blinds(horizontal)">
                                      <p:cBhvr>
                                        <p:cTn id="27" dur="500"/>
                                        <p:tgtEl>
                                          <p:spTgt spid="3328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P spid="33280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2"/>
          <p:cNvSpPr>
            <a:spLocks noGrp="1" noChangeArrowheads="1"/>
          </p:cNvSpPr>
          <p:nvPr>
            <p:ph type="title"/>
          </p:nvPr>
        </p:nvSpPr>
        <p:spPr/>
        <p:txBody>
          <a:bodyPr/>
          <a:lstStyle/>
          <a:p>
            <a:pPr eaLnBrk="1" hangingPunct="1">
              <a:defRPr/>
            </a:pPr>
            <a:r>
              <a:rPr lang="en-GB" smtClean="0"/>
              <a:t>Posttraumatic Stress Disorder</a:t>
            </a:r>
          </a:p>
        </p:txBody>
      </p:sp>
      <p:sp>
        <p:nvSpPr>
          <p:cNvPr id="720899" name="Rectangle 3"/>
          <p:cNvSpPr>
            <a:spLocks noGrp="1" noChangeArrowheads="1"/>
          </p:cNvSpPr>
          <p:nvPr>
            <p:ph type="body" sz="half" idx="1"/>
          </p:nvPr>
        </p:nvSpPr>
        <p:spPr/>
        <p:txBody>
          <a:bodyPr/>
          <a:lstStyle/>
          <a:p>
            <a:pPr marL="0" eaLnBrk="1" hangingPunct="1">
              <a:lnSpc>
                <a:spcPct val="80000"/>
              </a:lnSpc>
              <a:buFont typeface="Wingdings" pitchFamily="2" charset="2"/>
              <a:buNone/>
            </a:pPr>
            <a:r>
              <a:rPr lang="en-GB" b="1" dirty="0" smtClean="0">
                <a:solidFill>
                  <a:schemeClr val="tx1"/>
                </a:solidFill>
              </a:rPr>
              <a:t>DSM IV 309.81</a:t>
            </a:r>
            <a:r>
              <a:rPr lang="en-GB" dirty="0" smtClean="0">
                <a:solidFill>
                  <a:srgbClr val="FF0000"/>
                </a:solidFill>
              </a:rPr>
              <a:t/>
            </a:r>
            <a:br>
              <a:rPr lang="en-GB" dirty="0" smtClean="0">
                <a:solidFill>
                  <a:srgbClr val="FF0000"/>
                </a:solidFill>
              </a:rPr>
            </a:br>
            <a:endParaRPr lang="en-GB" dirty="0" smtClean="0">
              <a:solidFill>
                <a:srgbClr val="FF0000"/>
              </a:solidFill>
            </a:endParaRPr>
          </a:p>
          <a:p>
            <a:pPr marL="0" eaLnBrk="1" hangingPunct="1">
              <a:lnSpc>
                <a:spcPct val="80000"/>
              </a:lnSpc>
            </a:pPr>
            <a:r>
              <a:rPr lang="en-GB" sz="2000" dirty="0" smtClean="0"/>
              <a:t>Acute. Symptoms have lasted less than 3 months </a:t>
            </a:r>
          </a:p>
          <a:p>
            <a:pPr marL="0" eaLnBrk="1" hangingPunct="1">
              <a:lnSpc>
                <a:spcPct val="80000"/>
              </a:lnSpc>
            </a:pPr>
            <a:endParaRPr lang="en-GB" sz="2000" dirty="0" smtClean="0"/>
          </a:p>
          <a:p>
            <a:pPr marL="0" eaLnBrk="1" hangingPunct="1">
              <a:lnSpc>
                <a:spcPct val="80000"/>
              </a:lnSpc>
            </a:pPr>
            <a:r>
              <a:rPr lang="en-GB" sz="2000" dirty="0" smtClean="0"/>
              <a:t>Chronic. Symptoms have lasted 3 months or longer </a:t>
            </a:r>
          </a:p>
          <a:p>
            <a:pPr marL="0" eaLnBrk="1" hangingPunct="1">
              <a:lnSpc>
                <a:spcPct val="80000"/>
              </a:lnSpc>
            </a:pPr>
            <a:endParaRPr lang="en-GB" sz="2000" dirty="0" smtClean="0"/>
          </a:p>
          <a:p>
            <a:pPr marL="0" eaLnBrk="1" hangingPunct="1">
              <a:lnSpc>
                <a:spcPct val="80000"/>
              </a:lnSpc>
            </a:pPr>
            <a:r>
              <a:rPr lang="en-GB" sz="2000" dirty="0" smtClean="0"/>
              <a:t>Specify if: </a:t>
            </a:r>
          </a:p>
          <a:p>
            <a:pPr marL="0" eaLnBrk="1" hangingPunct="1">
              <a:lnSpc>
                <a:spcPct val="80000"/>
              </a:lnSpc>
            </a:pPr>
            <a:endParaRPr lang="en-GB" sz="2000" dirty="0" smtClean="0"/>
          </a:p>
          <a:p>
            <a:pPr marL="0" eaLnBrk="1" hangingPunct="1">
              <a:lnSpc>
                <a:spcPct val="80000"/>
              </a:lnSpc>
            </a:pPr>
            <a:r>
              <a:rPr lang="en-GB" sz="2000" dirty="0" smtClean="0"/>
              <a:t>With Delayed Onset. The symptoms did not appear until at least 6 months after the event</a:t>
            </a:r>
          </a:p>
        </p:txBody>
      </p:sp>
      <p:sp>
        <p:nvSpPr>
          <p:cNvPr id="720900" name="Rectangle 4"/>
          <p:cNvSpPr>
            <a:spLocks noGrp="1" noChangeArrowheads="1"/>
          </p:cNvSpPr>
          <p:nvPr>
            <p:ph type="body" sz="half" idx="2"/>
          </p:nvPr>
        </p:nvSpPr>
        <p:spPr/>
        <p:txBody>
          <a:bodyPr/>
          <a:lstStyle/>
          <a:p>
            <a:pPr marL="0" eaLnBrk="1" hangingPunct="1">
              <a:buFont typeface="Wingdings" pitchFamily="2" charset="2"/>
              <a:buNone/>
            </a:pPr>
            <a:r>
              <a:rPr lang="en-GB" b="1" dirty="0" smtClean="0">
                <a:solidFill>
                  <a:schemeClr val="tx1"/>
                </a:solidFill>
              </a:rPr>
              <a:t>ICD 10 F 43. 1</a:t>
            </a:r>
          </a:p>
          <a:p>
            <a:pPr marL="0" eaLnBrk="1" hangingPunct="1"/>
            <a:r>
              <a:rPr lang="en-GB" dirty="0" smtClean="0">
                <a:solidFill>
                  <a:srgbClr val="FF0000"/>
                </a:solidFill>
              </a:rPr>
              <a:t> </a:t>
            </a:r>
            <a:r>
              <a:rPr lang="en-GB" sz="2000" dirty="0" smtClean="0"/>
              <a:t>With Delayed Onset.</a:t>
            </a:r>
            <a:r>
              <a:rPr lang="en-GB" dirty="0" smtClean="0"/>
              <a:t> </a:t>
            </a:r>
          </a:p>
          <a:p>
            <a:pPr marL="0" eaLnBrk="1" hangingPunct="1">
              <a:buFont typeface="Wingdings" pitchFamily="2" charset="2"/>
              <a:buNone/>
            </a:pPr>
            <a:endParaRPr lang="en-GB" dirty="0" smtClean="0">
              <a:solidFill>
                <a:srgbClr val="FF0000"/>
              </a:solidFill>
            </a:endParaRPr>
          </a:p>
          <a:p>
            <a:pPr marL="0" eaLnBrk="1" hangingPunct="1"/>
            <a:endParaRPr lang="en-GB" dirty="0" smtClean="0">
              <a:solidFill>
                <a:srgbClr val="FF0000"/>
              </a:solidFill>
            </a:endParaRPr>
          </a:p>
        </p:txBody>
      </p:sp>
      <p:sp>
        <p:nvSpPr>
          <p:cNvPr id="82949" name="Text Box 5"/>
          <p:cNvSpPr txBox="1">
            <a:spLocks noChangeArrowheads="1"/>
          </p:cNvSpPr>
          <p:nvPr/>
        </p:nvSpPr>
        <p:spPr bwMode="auto">
          <a:xfrm>
            <a:off x="8027988" y="6092825"/>
            <a:ext cx="8651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rgbClr val="FF0000"/>
                </a:solidFill>
                <a:latin typeface="Arial" pitchFamily="34" charset="0"/>
              </a:defRPr>
            </a:lvl1pPr>
            <a:lvl2pPr marL="742950" indent="-285750" eaLnBrk="0" hangingPunct="0">
              <a:defRPr sz="800">
                <a:solidFill>
                  <a:srgbClr val="FF0000"/>
                </a:solidFill>
                <a:latin typeface="Arial" pitchFamily="34" charset="0"/>
              </a:defRPr>
            </a:lvl2pPr>
            <a:lvl3pPr marL="1143000" indent="-228600" eaLnBrk="0" hangingPunct="0">
              <a:defRPr sz="800">
                <a:solidFill>
                  <a:srgbClr val="FF0000"/>
                </a:solidFill>
                <a:latin typeface="Arial" pitchFamily="34" charset="0"/>
              </a:defRPr>
            </a:lvl3pPr>
            <a:lvl4pPr marL="1600200" indent="-228600" eaLnBrk="0" hangingPunct="0">
              <a:defRPr sz="800">
                <a:solidFill>
                  <a:srgbClr val="FF0000"/>
                </a:solidFill>
                <a:latin typeface="Arial" pitchFamily="34" charset="0"/>
              </a:defRPr>
            </a:lvl4pPr>
            <a:lvl5pPr marL="2057400" indent="-228600" eaLnBrk="0" hangingPunct="0">
              <a:defRPr sz="800">
                <a:solidFill>
                  <a:srgbClr val="FF0000"/>
                </a:solidFill>
                <a:latin typeface="Arial" pitchFamily="34" charset="0"/>
              </a:defRPr>
            </a:lvl5pPr>
            <a:lvl6pPr marL="2514600" indent="-228600" algn="r" eaLnBrk="0" fontAlgn="base" hangingPunct="0">
              <a:spcBef>
                <a:spcPct val="0"/>
              </a:spcBef>
              <a:spcAft>
                <a:spcPct val="0"/>
              </a:spcAft>
              <a:defRPr sz="800">
                <a:solidFill>
                  <a:srgbClr val="FF0000"/>
                </a:solidFill>
                <a:latin typeface="Arial" pitchFamily="34" charset="0"/>
              </a:defRPr>
            </a:lvl6pPr>
            <a:lvl7pPr marL="2971800" indent="-228600" algn="r" eaLnBrk="0" fontAlgn="base" hangingPunct="0">
              <a:spcBef>
                <a:spcPct val="0"/>
              </a:spcBef>
              <a:spcAft>
                <a:spcPct val="0"/>
              </a:spcAft>
              <a:defRPr sz="800">
                <a:solidFill>
                  <a:srgbClr val="FF0000"/>
                </a:solidFill>
                <a:latin typeface="Arial" pitchFamily="34" charset="0"/>
              </a:defRPr>
            </a:lvl7pPr>
            <a:lvl8pPr marL="3429000" indent="-228600" algn="r" eaLnBrk="0" fontAlgn="base" hangingPunct="0">
              <a:spcBef>
                <a:spcPct val="0"/>
              </a:spcBef>
              <a:spcAft>
                <a:spcPct val="0"/>
              </a:spcAft>
              <a:defRPr sz="800">
                <a:solidFill>
                  <a:srgbClr val="FF0000"/>
                </a:solidFill>
                <a:latin typeface="Arial" pitchFamily="34" charset="0"/>
              </a:defRPr>
            </a:lvl8pPr>
            <a:lvl9pPr marL="3886200" indent="-228600" algn="r" eaLnBrk="0" fontAlgn="base" hangingPunct="0">
              <a:spcBef>
                <a:spcPct val="0"/>
              </a:spcBef>
              <a:spcAft>
                <a:spcPct val="0"/>
              </a:spcAft>
              <a:defRPr sz="800">
                <a:solidFill>
                  <a:srgbClr val="FF0000"/>
                </a:solidFill>
                <a:latin typeface="Arial" pitchFamily="34" charset="0"/>
              </a:defRPr>
            </a:lvl9pPr>
          </a:lstStyle>
          <a:p>
            <a:pPr algn="l" eaLnBrk="1" hangingPunct="1"/>
            <a:r>
              <a:rPr lang="en-US" sz="1800" b="1">
                <a:effectLst/>
              </a:rPr>
              <a:t>A</a:t>
            </a:r>
            <a:endParaRPr lang="en-US" sz="1800">
              <a:solidFill>
                <a:schemeClr val="tx1"/>
              </a:solidFill>
              <a:effectLst/>
            </a:endParaRPr>
          </a:p>
        </p:txBody>
      </p:sp>
    </p:spTree>
    <p:extLst>
      <p:ext uri="{BB962C8B-B14F-4D97-AF65-F5344CB8AC3E}">
        <p14:creationId xmlns:p14="http://schemas.microsoft.com/office/powerpoint/2010/main" val="26843604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Title 1"/>
          <p:cNvSpPr>
            <a:spLocks noGrp="1"/>
          </p:cNvSpPr>
          <p:nvPr>
            <p:ph type="title"/>
          </p:nvPr>
        </p:nvSpPr>
        <p:spPr/>
        <p:txBody>
          <a:bodyPr/>
          <a:lstStyle/>
          <a:p>
            <a:r>
              <a:rPr lang="de-AT" sz="3200" i="1" dirty="0" smtClean="0"/>
              <a:t>Evaluación</a:t>
            </a:r>
            <a:endParaRPr lang="en-GB" sz="3200" i="1" dirty="0" smtClean="0"/>
          </a:p>
        </p:txBody>
      </p:sp>
      <p:sp>
        <p:nvSpPr>
          <p:cNvPr id="3" name="Content Placeholder 2"/>
          <p:cNvSpPr>
            <a:spLocks noGrp="1"/>
          </p:cNvSpPr>
          <p:nvPr>
            <p:ph idx="1"/>
          </p:nvPr>
        </p:nvSpPr>
        <p:spPr>
          <a:xfrm>
            <a:off x="395288" y="1052513"/>
            <a:ext cx="8228012" cy="4999037"/>
          </a:xfrm>
        </p:spPr>
        <p:txBody>
          <a:bodyPr>
            <a:normAutofit fontScale="85000" lnSpcReduction="10000"/>
          </a:bodyPr>
          <a:lstStyle/>
          <a:p>
            <a:pPr marL="114300" indent="-457200">
              <a:buFont typeface="Arial" pitchFamily="34" charset="0"/>
              <a:buChar char="•"/>
              <a:defRPr/>
            </a:pPr>
            <a:r>
              <a:rPr lang="es-ES" i="1" dirty="0"/>
              <a:t>Trastornos "específicos" (trastornos del espectro de estrés postraumático) - sólo causadas por graves dificultades, los síntomas podrían indicar un evento específico como causa (ejemplo: pesadillas que reflejan los acontecimientos concretos de tortura).</a:t>
            </a:r>
          </a:p>
          <a:p>
            <a:pPr marL="114300" indent="-457200">
              <a:buFont typeface="Arial" pitchFamily="34" charset="0"/>
              <a:buChar char="•"/>
              <a:defRPr/>
            </a:pPr>
            <a:r>
              <a:rPr lang="es-ES" i="1" dirty="0"/>
              <a:t>Trastornos inespecíficos - pueden en general ser causados ​​por diferentes factores, - que pueden incluir, pero no se limitan a la </a:t>
            </a:r>
            <a:r>
              <a:rPr lang="es-ES" i="1" dirty="0" smtClean="0"/>
              <a:t>violencia</a:t>
            </a:r>
            <a:r>
              <a:rPr lang="es-ES" i="1" dirty="0"/>
              <a:t>.</a:t>
            </a:r>
          </a:p>
          <a:p>
            <a:pPr marL="114300" indent="-457200">
              <a:buFont typeface="Arial" pitchFamily="34" charset="0"/>
              <a:buChar char="•"/>
              <a:defRPr/>
            </a:pPr>
            <a:r>
              <a:rPr lang="es-ES" i="1" dirty="0"/>
              <a:t>Esté al tanto de las expresiones culturales específicas de los trastornos y los patrones o trastornos (incluyendo "expresiones de </a:t>
            </a:r>
            <a:r>
              <a:rPr lang="es-ES" i="1" dirty="0" smtClean="0"/>
              <a:t>angustia“ (</a:t>
            </a:r>
            <a:r>
              <a:rPr lang="es-ES" i="1" dirty="0" err="1" smtClean="0"/>
              <a:t>idioms</a:t>
            </a:r>
            <a:r>
              <a:rPr lang="es-ES" i="1" dirty="0" smtClean="0"/>
              <a:t> of </a:t>
            </a:r>
            <a:r>
              <a:rPr lang="es-ES" i="1" dirty="0" err="1" smtClean="0"/>
              <a:t>distress</a:t>
            </a:r>
            <a:r>
              <a:rPr lang="es-ES" i="1" dirty="0" smtClean="0"/>
              <a:t>) </a:t>
            </a:r>
            <a:r>
              <a:rPr lang="es-ES" i="1" dirty="0"/>
              <a:t>reacción culturales específicas.</a:t>
            </a:r>
            <a:endParaRPr lang="en-GB" dirty="0"/>
          </a:p>
        </p:txBody>
      </p:sp>
      <p:pic>
        <p:nvPicPr>
          <p:cNvPr id="5" name="Picture 12" descr="C:\Users\Stevy\Desktop\1348566909_04_ma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4221088"/>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384" y="1556792"/>
            <a:ext cx="537592" cy="53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Title 3"/>
          <p:cNvSpPr>
            <a:spLocks noGrp="1"/>
          </p:cNvSpPr>
          <p:nvPr>
            <p:ph type="title"/>
          </p:nvPr>
        </p:nvSpPr>
        <p:spPr/>
        <p:txBody>
          <a:bodyPr/>
          <a:lstStyle/>
          <a:p>
            <a:r>
              <a:rPr lang="de-DE" sz="3600" dirty="0" smtClean="0"/>
              <a:t>B. 3. </a:t>
            </a:r>
            <a:r>
              <a:rPr lang="de-DE" sz="3600" dirty="0"/>
              <a:t>Classicació dels diagnòstics</a:t>
            </a:r>
            <a:endParaRPr lang="de-DE" sz="3600" dirty="0" smtClean="0"/>
          </a:p>
        </p:txBody>
      </p:sp>
      <p:sp>
        <p:nvSpPr>
          <p:cNvPr id="276482" name="Content Placeholder 4"/>
          <p:cNvSpPr>
            <a:spLocks noGrp="1"/>
          </p:cNvSpPr>
          <p:nvPr>
            <p:ph idx="1"/>
          </p:nvPr>
        </p:nvSpPr>
        <p:spPr/>
        <p:txBody>
          <a:bodyPr/>
          <a:lstStyle/>
          <a:p>
            <a:r>
              <a:rPr lang="de-DE" dirty="0" smtClean="0"/>
              <a:t/>
            </a:r>
            <a:br>
              <a:rPr lang="de-DE" dirty="0" smtClean="0"/>
            </a:br>
            <a:r>
              <a:rPr lang="es-ES" dirty="0"/>
              <a:t>TEPT </a:t>
            </a:r>
            <a:r>
              <a:rPr lang="es-ES" dirty="0" smtClean="0"/>
              <a:t>(PTSD) no </a:t>
            </a:r>
            <a:r>
              <a:rPr lang="es-ES" dirty="0"/>
              <a:t>se incluyó en las versiones anteriores del DSM y CIE. El diagnóstico se excluye sin embargo los conceptos anteriores (como el "trauma de la guerra", "neurosis de guerra" o "síndrome del sobreviviente campo de concentración") que describen algunos de los síntomas, aunque no son idénticos a la definición actual trastorno de estrés postraumático.</a:t>
            </a:r>
            <a:endParaRPr lang="de-DE" dirty="0" smtClean="0"/>
          </a:p>
          <a:p>
            <a:r>
              <a:rPr lang="de-DE" dirty="0" smtClean="0"/>
              <a:t>.</a:t>
            </a:r>
            <a:br>
              <a:rPr lang="de-DE" dirty="0" smtClean="0"/>
            </a:br>
            <a:endParaRPr lang="de-DE"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nvPr>
        </p:nvSpPr>
        <p:spPr/>
        <p:txBody>
          <a:bodyPr/>
          <a:lstStyle/>
          <a:p>
            <a:pPr eaLnBrk="1" hangingPunct="1">
              <a:defRPr/>
            </a:pPr>
            <a:r>
              <a:rPr lang="en-GB" sz="2800" dirty="0" err="1"/>
              <a:t>Trastorno</a:t>
            </a:r>
            <a:r>
              <a:rPr lang="en-GB" sz="2800" dirty="0"/>
              <a:t> </a:t>
            </a:r>
            <a:r>
              <a:rPr lang="en-GB" sz="2800" dirty="0" err="1"/>
              <a:t>por</a:t>
            </a:r>
            <a:r>
              <a:rPr lang="en-GB" sz="2800" dirty="0"/>
              <a:t> </a:t>
            </a:r>
            <a:r>
              <a:rPr lang="en-GB" sz="2800" dirty="0" err="1"/>
              <a:t>estrés</a:t>
            </a:r>
            <a:r>
              <a:rPr lang="en-GB" sz="2800" dirty="0"/>
              <a:t> </a:t>
            </a:r>
            <a:r>
              <a:rPr lang="en-GB" sz="2800" dirty="0" err="1" smtClean="0"/>
              <a:t>postraumático</a:t>
            </a:r>
            <a:r>
              <a:rPr lang="en-GB" sz="2800" dirty="0" smtClean="0"/>
              <a:t> (PTSD)</a:t>
            </a:r>
          </a:p>
        </p:txBody>
      </p:sp>
      <p:sp>
        <p:nvSpPr>
          <p:cNvPr id="733187" name="Rectangle 3"/>
          <p:cNvSpPr>
            <a:spLocks noGrp="1" noChangeArrowheads="1"/>
          </p:cNvSpPr>
          <p:nvPr>
            <p:ph type="body" idx="1"/>
          </p:nvPr>
        </p:nvSpPr>
        <p:spPr/>
        <p:txBody>
          <a:bodyPr/>
          <a:lstStyle/>
          <a:p>
            <a:pPr marL="0" eaLnBrk="1" hangingPunct="1">
              <a:lnSpc>
                <a:spcPct val="80000"/>
              </a:lnSpc>
              <a:buFont typeface="Wingdings" pitchFamily="2" charset="2"/>
              <a:buNone/>
            </a:pPr>
            <a:r>
              <a:rPr lang="en-GB" sz="2400" b="1" dirty="0" smtClean="0">
                <a:solidFill>
                  <a:schemeClr val="tx1"/>
                </a:solidFill>
              </a:rPr>
              <a:t>ICD 10: F43.1 </a:t>
            </a:r>
          </a:p>
          <a:p>
            <a:r>
              <a:rPr lang="es-ES" sz="2000" kern="1200" dirty="0">
                <a:solidFill>
                  <a:srgbClr val="000000"/>
                </a:solidFill>
                <a:latin typeface="Times New Roman" pitchFamily="18" charset="0"/>
              </a:rPr>
              <a:t>Las características típicas del trastorno de estrés post-traumático son: episodios reiterados de volver a vivenciar el trauma en forma de reviviscencias o sueños que tienen lugar sobre un fondo persistente de una sensación de "entumecimiento" y embotamiento emocional, de despego de los demás, de falta de capacidad de respuesta al medio, de </a:t>
            </a:r>
            <a:r>
              <a:rPr lang="es-ES" sz="2000" kern="1200" dirty="0" err="1">
                <a:solidFill>
                  <a:srgbClr val="000000"/>
                </a:solidFill>
                <a:latin typeface="Times New Roman" pitchFamily="18" charset="0"/>
              </a:rPr>
              <a:t>anhedonia</a:t>
            </a:r>
            <a:r>
              <a:rPr lang="es-ES" sz="2000" kern="1200" dirty="0">
                <a:solidFill>
                  <a:srgbClr val="000000"/>
                </a:solidFill>
                <a:latin typeface="Times New Roman" pitchFamily="18" charset="0"/>
              </a:rPr>
              <a:t> y de evitación de actividades y situaciones evocadoras del trauma. Suelen temerse, e incluso evitarse, las situaciones que recuerdan o sugieren el trauma. En raras ocasiones pueden presentarse estallidos dramáticos y agudos de miedo, pánico o agresividad, desencadenados por estímulos que evocan un repentino recuerdo, una actualización del trauma o de la reacción original frente a él o ambos a la vez</a:t>
            </a:r>
            <a:r>
              <a:rPr lang="es-ES" sz="2000" kern="1200" dirty="0" smtClean="0">
                <a:solidFill>
                  <a:srgbClr val="000000"/>
                </a:solidFill>
                <a:latin typeface="Times New Roman" pitchFamily="18" charset="0"/>
              </a:rPr>
              <a:t>. Por </a:t>
            </a:r>
            <a:r>
              <a:rPr lang="es-ES" sz="2000" kern="1200" dirty="0">
                <a:solidFill>
                  <a:srgbClr val="000000"/>
                </a:solidFill>
                <a:latin typeface="Times New Roman" pitchFamily="18" charset="0"/>
              </a:rPr>
              <a:t>lo general, hay un estado de hiperactividad vegetativa con hipervigilancia, un incremento de la reacción de sobresalto e insomnio. Los síntomas se acompañan de ansiedad y de depresión y no son raras las ideaciones suicidas. El consumo excesivo de sustancias </a:t>
            </a:r>
            <a:r>
              <a:rPr lang="es-ES" sz="2000" kern="1200" dirty="0" err="1">
                <a:solidFill>
                  <a:srgbClr val="000000"/>
                </a:solidFill>
                <a:latin typeface="Times New Roman" pitchFamily="18" charset="0"/>
              </a:rPr>
              <a:t>psicotropas</a:t>
            </a:r>
            <a:r>
              <a:rPr lang="es-ES" sz="2000" kern="1200" dirty="0">
                <a:solidFill>
                  <a:srgbClr val="000000"/>
                </a:solidFill>
                <a:latin typeface="Times New Roman" pitchFamily="18" charset="0"/>
              </a:rPr>
              <a:t> o alcohol puede ser un factor agravante</a:t>
            </a:r>
            <a:r>
              <a:rPr lang="es-ES" sz="2000" kern="1200" dirty="0" smtClean="0">
                <a:solidFill>
                  <a:srgbClr val="000000"/>
                </a:solidFill>
                <a:latin typeface="Times New Roman" pitchFamily="18" charset="0"/>
              </a:rPr>
              <a:t>.</a:t>
            </a:r>
            <a:endParaRPr lang="es-ES" sz="2000" kern="1200" dirty="0">
              <a:solidFill>
                <a:srgbClr val="000000"/>
              </a:solidFill>
              <a:latin typeface="Times New Roman" pitchFamily="18" charset="0"/>
            </a:endParaRPr>
          </a:p>
        </p:txBody>
      </p:sp>
    </p:spTree>
    <p:extLst>
      <p:ext uri="{BB962C8B-B14F-4D97-AF65-F5344CB8AC3E}">
        <p14:creationId xmlns:p14="http://schemas.microsoft.com/office/powerpoint/2010/main" val="1775451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p:cNvSpPr>
            <a:spLocks noGrp="1" noChangeArrowheads="1"/>
          </p:cNvSpPr>
          <p:nvPr>
            <p:ph type="title"/>
          </p:nvPr>
        </p:nvSpPr>
        <p:spPr/>
        <p:txBody>
          <a:bodyPr/>
          <a:lstStyle/>
          <a:p>
            <a:pPr eaLnBrk="1" hangingPunct="1">
              <a:defRPr/>
            </a:pPr>
            <a:r>
              <a:rPr lang="en-GB" sz="4000" dirty="0"/>
              <a:t>Complex PTSD/ PTSD DESNOES</a:t>
            </a:r>
            <a:endParaRPr lang="en-GB" sz="4000" dirty="0" smtClean="0"/>
          </a:p>
        </p:txBody>
      </p:sp>
      <p:sp>
        <p:nvSpPr>
          <p:cNvPr id="982019" name="Rectangle 3"/>
          <p:cNvSpPr>
            <a:spLocks noGrp="1" noChangeArrowheads="1"/>
          </p:cNvSpPr>
          <p:nvPr>
            <p:ph type="body" idx="1"/>
          </p:nvPr>
        </p:nvSpPr>
        <p:spPr/>
        <p:txBody>
          <a:bodyPr/>
          <a:lstStyle/>
          <a:p>
            <a:pPr marL="0" eaLnBrk="1" hangingPunct="1">
              <a:buFont typeface="Wingdings" pitchFamily="2" charset="2"/>
              <a:buNone/>
            </a:pPr>
            <a:r>
              <a:rPr lang="en-GB" sz="2000" dirty="0" smtClean="0">
                <a:effectLst/>
              </a:rPr>
              <a:t>Complex PTSD y PTSD DESNOES (Disorders of Extreme Stress, not otherwise classified) </a:t>
            </a:r>
            <a:r>
              <a:rPr lang="es-ES" sz="2000" dirty="0"/>
              <a:t>son conceptos que se han desarrollado para incluir mejor los síntomas frecuentemente observados en sobrevivientes de estrés extremo, que aún no han sido incluidas en la CIE 10 y TEPT conceptos</a:t>
            </a:r>
            <a:r>
              <a:rPr lang="en-GB" sz="2000" dirty="0" smtClean="0">
                <a:effectLst/>
              </a:rPr>
              <a:t>. </a:t>
            </a:r>
            <a:br>
              <a:rPr lang="en-GB" sz="2000" dirty="0" smtClean="0">
                <a:effectLst/>
              </a:rPr>
            </a:br>
            <a:r>
              <a:rPr lang="en-GB" sz="2000" dirty="0" smtClean="0">
                <a:effectLst/>
              </a:rPr>
              <a:t/>
            </a:r>
            <a:br>
              <a:rPr lang="en-GB" sz="2000" dirty="0" smtClean="0">
                <a:effectLst/>
              </a:rPr>
            </a:br>
            <a:r>
              <a:rPr lang="es-ES" sz="2000" dirty="0"/>
              <a:t>Se mencionan como los síntomas asociados en todo el manual DSM IV, algunos de los síntomas se incluyen en la CIE 10 F 62,0 categoría, y también en el texto explicativo de algunos CIE 10 TEPT descripciones</a:t>
            </a:r>
            <a:r>
              <a:rPr lang="es-ES" sz="2000" dirty="0" smtClean="0"/>
              <a:t>.</a:t>
            </a:r>
            <a:endParaRPr lang="es-ES" sz="2000" dirty="0"/>
          </a:p>
          <a:p>
            <a:pPr marL="0" eaLnBrk="1" hangingPunct="1">
              <a:buFont typeface="Wingdings" pitchFamily="2" charset="2"/>
              <a:buNone/>
            </a:pPr>
            <a:r>
              <a:rPr lang="es-ES" sz="2000" dirty="0"/>
              <a:t>Ambas son similares, pero difieren en los detalles. Los síntomas más comunes son:</a:t>
            </a:r>
          </a:p>
          <a:p>
            <a:pPr marL="0" eaLnBrk="1" hangingPunct="1">
              <a:buFont typeface="Arial" pitchFamily="34" charset="0"/>
              <a:buChar char="•"/>
            </a:pPr>
            <a:r>
              <a:rPr lang="es-ES" sz="2000" dirty="0"/>
              <a:t>sentimientos de vergüenza</a:t>
            </a:r>
          </a:p>
          <a:p>
            <a:pPr marL="0" eaLnBrk="1" hangingPunct="1">
              <a:buFont typeface="Arial" pitchFamily="34" charset="0"/>
              <a:buChar char="•"/>
            </a:pPr>
            <a:r>
              <a:rPr lang="es-ES" sz="2000" dirty="0"/>
              <a:t>Los sentimientos de culpa</a:t>
            </a:r>
          </a:p>
          <a:p>
            <a:pPr marL="0" eaLnBrk="1" hangingPunct="1">
              <a:buFont typeface="Arial" pitchFamily="34" charset="0"/>
              <a:buChar char="•"/>
            </a:pPr>
            <a:r>
              <a:rPr lang="es-ES" sz="2000" dirty="0"/>
              <a:t>tendencia somatización</a:t>
            </a:r>
            <a:endParaRPr lang="en-US" sz="2000" dirty="0" smtClean="0"/>
          </a:p>
        </p:txBody>
      </p:sp>
    </p:spTree>
    <p:extLst>
      <p:ext uri="{BB962C8B-B14F-4D97-AF65-F5344CB8AC3E}">
        <p14:creationId xmlns:p14="http://schemas.microsoft.com/office/powerpoint/2010/main" val="2093562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581128"/>
            <a:ext cx="7772400" cy="1362075"/>
          </a:xfrm>
        </p:spPr>
        <p:txBody>
          <a:bodyPr/>
          <a:lstStyle/>
          <a:p>
            <a:pPr>
              <a:defRPr/>
            </a:pPr>
            <a:r>
              <a:rPr lang="de-DE" sz="2000" dirty="0" smtClean="0"/>
              <a:t>A. 1. </a:t>
            </a:r>
            <a:r>
              <a:rPr lang="es-ES" sz="2000" dirty="0"/>
              <a:t>El </a:t>
            </a:r>
            <a:r>
              <a:rPr lang="es-ES" sz="2000" dirty="0" err="1"/>
              <a:t>paper</a:t>
            </a:r>
            <a:r>
              <a:rPr lang="es-ES" sz="2000" dirty="0"/>
              <a:t> </a:t>
            </a:r>
            <a:r>
              <a:rPr lang="es-ES" sz="2000" dirty="0" err="1"/>
              <a:t>cabdal</a:t>
            </a:r>
            <a:r>
              <a:rPr lang="es-ES" sz="2000" dirty="0"/>
              <a:t> de </a:t>
            </a:r>
            <a:r>
              <a:rPr lang="es-ES" sz="2000" dirty="0" err="1"/>
              <a:t>l’avaluació</a:t>
            </a:r>
            <a:r>
              <a:rPr lang="es-ES" sz="2000" dirty="0"/>
              <a:t> </a:t>
            </a:r>
            <a:r>
              <a:rPr lang="es-ES" sz="2000" dirty="0" err="1"/>
              <a:t>psicològica</a:t>
            </a:r>
            <a:endParaRPr lang="de-DE" sz="2000" dirty="0"/>
          </a:p>
        </p:txBody>
      </p:sp>
      <p:sp>
        <p:nvSpPr>
          <p:cNvPr id="233474" name="Text Placeholder 2"/>
          <p:cNvSpPr>
            <a:spLocks noGrp="1"/>
          </p:cNvSpPr>
          <p:nvPr>
            <p:ph type="body" idx="1"/>
          </p:nvPr>
        </p:nvSpPr>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sz="2400" b="1" dirty="0">
                <a:solidFill>
                  <a:srgbClr val="376092"/>
                </a:solidFill>
                <a:latin typeface="Trebuchet MS" pitchFamily="34" charset="0"/>
              </a:rPr>
              <a:t>PROVES PSICOLÒGIQUES DE LA TORTURA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AutoShape 2"/>
          <p:cNvSpPr>
            <a:spLocks noChangeArrowheads="1"/>
          </p:cNvSpPr>
          <p:nvPr/>
        </p:nvSpPr>
        <p:spPr bwMode="auto">
          <a:xfrm>
            <a:off x="900113" y="1989138"/>
            <a:ext cx="1371600" cy="228600"/>
          </a:xfrm>
          <a:prstGeom prst="chevron">
            <a:avLst>
              <a:gd name="adj" fmla="val 150000"/>
            </a:avLst>
          </a:prstGeom>
          <a:solidFill>
            <a:schemeClr val="accent1"/>
          </a:solidFill>
          <a:ln w="9525">
            <a:solidFill>
              <a:schemeClr val="tx1"/>
            </a:solidFill>
            <a:miter lim="800000"/>
            <a:headEnd/>
            <a:tailEnd/>
          </a:ln>
        </p:spPr>
        <p:txBody>
          <a:bodyPr wrap="none" anchor="ctr"/>
          <a:lstStyle/>
          <a:p>
            <a:pPr>
              <a:buClr>
                <a:srgbClr val="000000"/>
              </a:buClr>
              <a:buSzPct val="100000"/>
              <a:buFont typeface="Times New Roman" pitchFamily="18" charset="0"/>
              <a:buNone/>
            </a:pPr>
            <a:endParaRPr lang="de-DE"/>
          </a:p>
        </p:txBody>
      </p:sp>
      <p:sp>
        <p:nvSpPr>
          <p:cNvPr id="775171" name="AutoShape 3"/>
          <p:cNvSpPr>
            <a:spLocks noChangeArrowheads="1"/>
          </p:cNvSpPr>
          <p:nvPr/>
        </p:nvSpPr>
        <p:spPr bwMode="auto">
          <a:xfrm>
            <a:off x="3492500" y="1989138"/>
            <a:ext cx="1371600" cy="228600"/>
          </a:xfrm>
          <a:prstGeom prst="chevron">
            <a:avLst>
              <a:gd name="adj" fmla="val 150000"/>
            </a:avLst>
          </a:prstGeom>
          <a:solidFill>
            <a:schemeClr val="accent1"/>
          </a:solidFill>
          <a:ln w="9525">
            <a:solidFill>
              <a:schemeClr val="tx1"/>
            </a:solidFill>
            <a:miter lim="800000"/>
            <a:headEnd/>
            <a:tailEnd/>
          </a:ln>
        </p:spPr>
        <p:txBody>
          <a:bodyPr wrap="none" anchor="ctr"/>
          <a:lstStyle/>
          <a:p>
            <a:pPr>
              <a:buClr>
                <a:srgbClr val="000000"/>
              </a:buClr>
              <a:buSzPct val="100000"/>
              <a:buFont typeface="Times New Roman" pitchFamily="18" charset="0"/>
              <a:buNone/>
            </a:pPr>
            <a:endParaRPr lang="de-DE"/>
          </a:p>
        </p:txBody>
      </p:sp>
      <p:sp>
        <p:nvSpPr>
          <p:cNvPr id="775172" name="AutoShape 4"/>
          <p:cNvSpPr>
            <a:spLocks noChangeArrowheads="1"/>
          </p:cNvSpPr>
          <p:nvPr/>
        </p:nvSpPr>
        <p:spPr bwMode="auto">
          <a:xfrm>
            <a:off x="6227763" y="1989138"/>
            <a:ext cx="1371600" cy="228600"/>
          </a:xfrm>
          <a:prstGeom prst="chevron">
            <a:avLst>
              <a:gd name="adj" fmla="val 150000"/>
            </a:avLst>
          </a:prstGeom>
          <a:solidFill>
            <a:schemeClr val="accent1"/>
          </a:solidFill>
          <a:ln w="9525">
            <a:solidFill>
              <a:schemeClr val="tx1"/>
            </a:solidFill>
            <a:miter lim="800000"/>
            <a:headEnd/>
            <a:tailEnd/>
          </a:ln>
        </p:spPr>
        <p:txBody>
          <a:bodyPr wrap="none" anchor="ctr"/>
          <a:lstStyle/>
          <a:p>
            <a:pPr>
              <a:buClr>
                <a:srgbClr val="000000"/>
              </a:buClr>
              <a:buSzPct val="100000"/>
              <a:buFont typeface="Times New Roman" pitchFamily="18" charset="0"/>
              <a:buNone/>
            </a:pPr>
            <a:endParaRPr lang="de-DE"/>
          </a:p>
        </p:txBody>
      </p:sp>
      <p:sp>
        <p:nvSpPr>
          <p:cNvPr id="775173" name="Text Box 5"/>
          <p:cNvSpPr txBox="1">
            <a:spLocks noChangeArrowheads="1"/>
          </p:cNvSpPr>
          <p:nvPr/>
        </p:nvSpPr>
        <p:spPr bwMode="auto">
          <a:xfrm>
            <a:off x="755650" y="2492375"/>
            <a:ext cx="2438400" cy="830997"/>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2400" b="1" dirty="0" err="1"/>
              <a:t>Reacción</a:t>
            </a:r>
            <a:r>
              <a:rPr lang="en-GB" sz="2400" b="1" dirty="0"/>
              <a:t> a </a:t>
            </a:r>
            <a:r>
              <a:rPr lang="en-GB" sz="2400" b="1" dirty="0" err="1"/>
              <a:t>estrés</a:t>
            </a:r>
            <a:r>
              <a:rPr lang="en-GB" sz="2400" b="1" dirty="0"/>
              <a:t> </a:t>
            </a:r>
            <a:r>
              <a:rPr lang="en-GB" sz="2400" b="1" dirty="0" err="1"/>
              <a:t>agudo</a:t>
            </a:r>
            <a:endParaRPr lang="de-AT" sz="2400" b="1" dirty="0">
              <a:solidFill>
                <a:schemeClr val="tx1"/>
              </a:solidFill>
              <a:latin typeface="+mn-lt"/>
            </a:endParaRPr>
          </a:p>
        </p:txBody>
      </p:sp>
      <p:sp>
        <p:nvSpPr>
          <p:cNvPr id="775174" name="Text Box 6"/>
          <p:cNvSpPr txBox="1">
            <a:spLocks noChangeArrowheads="1"/>
          </p:cNvSpPr>
          <p:nvPr/>
        </p:nvSpPr>
        <p:spPr bwMode="auto">
          <a:xfrm>
            <a:off x="3203575" y="2420938"/>
            <a:ext cx="2667000" cy="830997"/>
          </a:xfrm>
          <a:prstGeom prst="rect">
            <a:avLst/>
          </a:prstGeom>
          <a:noFill/>
          <a:ln w="9525">
            <a:noFill/>
            <a:miter lim="800000"/>
            <a:headEnd/>
            <a:tailEnd/>
          </a:ln>
        </p:spPr>
        <p:txBody>
          <a:bodyPr>
            <a:spAutoFit/>
          </a:bodyPr>
          <a:lstStyle/>
          <a:p>
            <a:pPr>
              <a:spcBef>
                <a:spcPct val="50000"/>
              </a:spcBef>
              <a:buClr>
                <a:srgbClr val="000000"/>
              </a:buClr>
              <a:buSzPct val="100000"/>
            </a:pPr>
            <a:r>
              <a:rPr lang="en-GB" sz="2400" b="1" dirty="0" err="1"/>
              <a:t>Trastorno</a:t>
            </a:r>
            <a:r>
              <a:rPr lang="en-GB" sz="2400" b="1" dirty="0"/>
              <a:t> de </a:t>
            </a:r>
            <a:r>
              <a:rPr lang="en-GB" sz="2400" b="1" dirty="0" err="1"/>
              <a:t>estrés</a:t>
            </a:r>
            <a:r>
              <a:rPr lang="en-GB" sz="2400" b="1" dirty="0"/>
              <a:t> post-</a:t>
            </a:r>
            <a:r>
              <a:rPr lang="en-GB" sz="2400" b="1" dirty="0" err="1"/>
              <a:t>traumático</a:t>
            </a:r>
            <a:endParaRPr lang="de-AT" sz="2400" b="1" dirty="0">
              <a:solidFill>
                <a:schemeClr val="tx1"/>
              </a:solidFill>
              <a:latin typeface="+mn-lt"/>
            </a:endParaRPr>
          </a:p>
        </p:txBody>
      </p:sp>
      <p:sp>
        <p:nvSpPr>
          <p:cNvPr id="775175" name="Text Box 7"/>
          <p:cNvSpPr txBox="1">
            <a:spLocks noChangeArrowheads="1"/>
          </p:cNvSpPr>
          <p:nvPr/>
        </p:nvSpPr>
        <p:spPr bwMode="auto">
          <a:xfrm>
            <a:off x="6084888" y="2208783"/>
            <a:ext cx="2209800" cy="1477328"/>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s-ES" b="1" dirty="0"/>
              <a:t>Transformación persistente de la personalidad tras experiencia catastrófica</a:t>
            </a:r>
            <a:endParaRPr lang="de-AT" b="1" dirty="0">
              <a:solidFill>
                <a:schemeClr val="tx1"/>
              </a:solidFill>
              <a:latin typeface="+mn-lt"/>
            </a:endParaRPr>
          </a:p>
        </p:txBody>
      </p:sp>
      <p:sp>
        <p:nvSpPr>
          <p:cNvPr id="775176" name="Line 8"/>
          <p:cNvSpPr>
            <a:spLocks noChangeShapeType="1"/>
          </p:cNvSpPr>
          <p:nvPr/>
        </p:nvSpPr>
        <p:spPr bwMode="auto">
          <a:xfrm>
            <a:off x="2339975" y="3716338"/>
            <a:ext cx="685800" cy="0"/>
          </a:xfrm>
          <a:prstGeom prst="line">
            <a:avLst/>
          </a:prstGeom>
          <a:noFill/>
          <a:ln w="57150">
            <a:solidFill>
              <a:srgbClr val="993300"/>
            </a:solidFill>
            <a:prstDash val="dashDot"/>
            <a:round/>
            <a:headEnd/>
            <a:tailEnd type="triangle" w="med" len="med"/>
          </a:ln>
        </p:spPr>
        <p:txBody>
          <a:bodyPr wrap="none"/>
          <a:lstStyle/>
          <a:p>
            <a:endParaRPr lang="de-DE"/>
          </a:p>
        </p:txBody>
      </p:sp>
      <p:sp>
        <p:nvSpPr>
          <p:cNvPr id="775177" name="Line 9"/>
          <p:cNvSpPr>
            <a:spLocks noChangeShapeType="1"/>
          </p:cNvSpPr>
          <p:nvPr/>
        </p:nvSpPr>
        <p:spPr bwMode="auto">
          <a:xfrm>
            <a:off x="4787900" y="3644900"/>
            <a:ext cx="685800" cy="0"/>
          </a:xfrm>
          <a:prstGeom prst="line">
            <a:avLst/>
          </a:prstGeom>
          <a:noFill/>
          <a:ln w="57150">
            <a:solidFill>
              <a:srgbClr val="993300"/>
            </a:solidFill>
            <a:prstDash val="dashDot"/>
            <a:round/>
            <a:headEnd/>
            <a:tailEnd type="triangle" w="med" len="med"/>
          </a:ln>
        </p:spPr>
        <p:txBody>
          <a:bodyPr wrap="none"/>
          <a:lstStyle/>
          <a:p>
            <a:endParaRPr lang="de-DE"/>
          </a:p>
        </p:txBody>
      </p:sp>
      <p:sp>
        <p:nvSpPr>
          <p:cNvPr id="775178" name="Text Box 10"/>
          <p:cNvSpPr txBox="1">
            <a:spLocks noChangeArrowheads="1"/>
          </p:cNvSpPr>
          <p:nvPr/>
        </p:nvSpPr>
        <p:spPr bwMode="auto">
          <a:xfrm>
            <a:off x="755650" y="4005263"/>
            <a:ext cx="2225675" cy="1938337"/>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de-DE" sz="2400" dirty="0">
                <a:latin typeface="+mn-lt"/>
              </a:rPr>
              <a:t>ICD 10: </a:t>
            </a:r>
            <a:br>
              <a:rPr lang="de-DE" sz="2400" dirty="0">
                <a:latin typeface="+mn-lt"/>
              </a:rPr>
            </a:br>
            <a:r>
              <a:rPr lang="de-DE" sz="2400" dirty="0">
                <a:latin typeface="+mn-lt"/>
              </a:rPr>
              <a:t>F 43.0</a:t>
            </a:r>
            <a:r>
              <a:rPr lang="de-DE" sz="2400" dirty="0">
                <a:solidFill>
                  <a:schemeClr val="hlink"/>
                </a:solidFill>
                <a:latin typeface="+mn-lt"/>
              </a:rPr>
              <a:t/>
            </a:r>
            <a:br>
              <a:rPr lang="de-DE" sz="2400" dirty="0">
                <a:solidFill>
                  <a:schemeClr val="hlink"/>
                </a:solidFill>
                <a:latin typeface="+mn-lt"/>
              </a:rPr>
            </a:br>
            <a:r>
              <a:rPr lang="de-DE" sz="2400" dirty="0">
                <a:solidFill>
                  <a:schemeClr val="hlink"/>
                </a:solidFill>
                <a:latin typeface="+mn-lt"/>
              </a:rPr>
              <a:t/>
            </a:r>
            <a:br>
              <a:rPr lang="de-DE" sz="2400" dirty="0">
                <a:solidFill>
                  <a:schemeClr val="hlink"/>
                </a:solidFill>
                <a:latin typeface="+mn-lt"/>
              </a:rPr>
            </a:br>
            <a:r>
              <a:rPr lang="de-DE" sz="2400" dirty="0" err="1">
                <a:solidFill>
                  <a:schemeClr val="tx1"/>
                </a:solidFill>
                <a:latin typeface="+mn-lt"/>
              </a:rPr>
              <a:t>Hours</a:t>
            </a:r>
            <a:r>
              <a:rPr lang="de-DE" sz="2400" dirty="0">
                <a:solidFill>
                  <a:schemeClr val="tx1"/>
                </a:solidFill>
                <a:latin typeface="+mn-lt"/>
              </a:rPr>
              <a:t> </a:t>
            </a:r>
            <a:r>
              <a:rPr lang="de-DE" sz="2400" dirty="0" err="1">
                <a:solidFill>
                  <a:schemeClr val="tx1"/>
                </a:solidFill>
                <a:latin typeface="+mn-lt"/>
              </a:rPr>
              <a:t>to</a:t>
            </a:r>
            <a:r>
              <a:rPr lang="de-DE" sz="2400" dirty="0">
                <a:solidFill>
                  <a:schemeClr val="tx1"/>
                </a:solidFill>
                <a:latin typeface="+mn-lt"/>
              </a:rPr>
              <a:t> </a:t>
            </a:r>
            <a:r>
              <a:rPr lang="de-DE" sz="2400" dirty="0" err="1">
                <a:solidFill>
                  <a:schemeClr val="tx1"/>
                </a:solidFill>
                <a:latin typeface="+mn-lt"/>
              </a:rPr>
              <a:t>days</a:t>
            </a:r>
            <a:r>
              <a:rPr lang="de-DE" sz="2400" dirty="0">
                <a:solidFill>
                  <a:schemeClr val="tx1"/>
                </a:solidFill>
                <a:latin typeface="+mn-lt"/>
              </a:rPr>
              <a:t> after </a:t>
            </a:r>
            <a:r>
              <a:rPr lang="de-DE" sz="2400" dirty="0" err="1">
                <a:solidFill>
                  <a:schemeClr val="tx1"/>
                </a:solidFill>
                <a:latin typeface="+mn-lt"/>
              </a:rPr>
              <a:t>event</a:t>
            </a:r>
            <a:endParaRPr lang="de-AT" sz="2400" dirty="0">
              <a:solidFill>
                <a:schemeClr val="tx1"/>
              </a:solidFill>
              <a:latin typeface="+mn-lt"/>
            </a:endParaRPr>
          </a:p>
        </p:txBody>
      </p:sp>
      <p:sp>
        <p:nvSpPr>
          <p:cNvPr id="775179" name="Text Box 11"/>
          <p:cNvSpPr txBox="1">
            <a:spLocks noChangeArrowheads="1"/>
          </p:cNvSpPr>
          <p:nvPr/>
        </p:nvSpPr>
        <p:spPr bwMode="auto">
          <a:xfrm>
            <a:off x="3348038" y="4005263"/>
            <a:ext cx="1295400" cy="1938337"/>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de-DE" sz="2400" dirty="0">
                <a:latin typeface="+mn-lt"/>
              </a:rPr>
              <a:t>ICD 10: </a:t>
            </a:r>
            <a:br>
              <a:rPr lang="de-DE" sz="2400" dirty="0">
                <a:latin typeface="+mn-lt"/>
              </a:rPr>
            </a:br>
            <a:r>
              <a:rPr lang="de-DE" sz="2400" dirty="0">
                <a:latin typeface="+mn-lt"/>
              </a:rPr>
              <a:t>F 43.1</a:t>
            </a:r>
            <a:r>
              <a:rPr lang="de-DE" sz="2400" dirty="0">
                <a:solidFill>
                  <a:schemeClr val="tx1"/>
                </a:solidFill>
                <a:latin typeface="+mn-lt"/>
              </a:rPr>
              <a:t/>
            </a:r>
            <a:br>
              <a:rPr lang="de-DE" sz="2400" dirty="0">
                <a:solidFill>
                  <a:schemeClr val="tx1"/>
                </a:solidFill>
                <a:latin typeface="+mn-lt"/>
              </a:rPr>
            </a:br>
            <a:r>
              <a:rPr lang="de-DE" sz="2400" dirty="0">
                <a:solidFill>
                  <a:schemeClr val="tx1"/>
                </a:solidFill>
                <a:latin typeface="+mn-lt"/>
              </a:rPr>
              <a:t/>
            </a:r>
            <a:br>
              <a:rPr lang="de-DE" sz="2400" dirty="0">
                <a:solidFill>
                  <a:schemeClr val="tx1"/>
                </a:solidFill>
                <a:latin typeface="+mn-lt"/>
              </a:rPr>
            </a:br>
            <a:r>
              <a:rPr lang="de-DE" sz="2400" dirty="0">
                <a:solidFill>
                  <a:schemeClr val="tx1"/>
                </a:solidFill>
                <a:latin typeface="+mn-lt"/>
              </a:rPr>
              <a:t>Days </a:t>
            </a:r>
            <a:r>
              <a:rPr lang="de-DE" sz="2400" dirty="0" err="1">
                <a:solidFill>
                  <a:schemeClr val="tx1"/>
                </a:solidFill>
                <a:latin typeface="+mn-lt"/>
              </a:rPr>
              <a:t>to</a:t>
            </a:r>
            <a:r>
              <a:rPr lang="de-DE" sz="2400" dirty="0">
                <a:solidFill>
                  <a:schemeClr val="tx1"/>
                </a:solidFill>
                <a:latin typeface="+mn-lt"/>
              </a:rPr>
              <a:t> </a:t>
            </a:r>
            <a:r>
              <a:rPr lang="de-DE" sz="2400" dirty="0" err="1">
                <a:solidFill>
                  <a:schemeClr val="tx1"/>
                </a:solidFill>
                <a:latin typeface="+mn-lt"/>
              </a:rPr>
              <a:t>years</a:t>
            </a:r>
            <a:endParaRPr lang="de-AT" sz="2400" dirty="0">
              <a:solidFill>
                <a:schemeClr val="tx1"/>
              </a:solidFill>
              <a:latin typeface="+mn-lt"/>
            </a:endParaRPr>
          </a:p>
        </p:txBody>
      </p:sp>
      <p:sp>
        <p:nvSpPr>
          <p:cNvPr id="775180" name="Text Box 12"/>
          <p:cNvSpPr txBox="1">
            <a:spLocks noChangeArrowheads="1"/>
          </p:cNvSpPr>
          <p:nvPr/>
        </p:nvSpPr>
        <p:spPr bwMode="auto">
          <a:xfrm>
            <a:off x="6156325" y="3933825"/>
            <a:ext cx="1295400" cy="1938338"/>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de-DE" sz="2400" dirty="0">
                <a:latin typeface="+mn-lt"/>
              </a:rPr>
              <a:t>ICD 10: </a:t>
            </a:r>
            <a:br>
              <a:rPr lang="de-DE" sz="2400" dirty="0">
                <a:latin typeface="+mn-lt"/>
              </a:rPr>
            </a:br>
            <a:r>
              <a:rPr lang="de-DE" sz="2400" dirty="0">
                <a:latin typeface="+mn-lt"/>
              </a:rPr>
              <a:t>F 62.0</a:t>
            </a:r>
            <a:r>
              <a:rPr lang="de-DE" sz="2400" dirty="0">
                <a:solidFill>
                  <a:schemeClr val="tx1"/>
                </a:solidFill>
                <a:latin typeface="+mn-lt"/>
              </a:rPr>
              <a:t/>
            </a:r>
            <a:br>
              <a:rPr lang="de-DE" sz="2400" dirty="0">
                <a:solidFill>
                  <a:schemeClr val="tx1"/>
                </a:solidFill>
                <a:latin typeface="+mn-lt"/>
              </a:rPr>
            </a:br>
            <a:r>
              <a:rPr lang="de-DE" sz="2400" dirty="0">
                <a:solidFill>
                  <a:schemeClr val="tx1"/>
                </a:solidFill>
                <a:latin typeface="+mn-lt"/>
              </a:rPr>
              <a:t/>
            </a:r>
            <a:br>
              <a:rPr lang="de-DE" sz="2400" dirty="0">
                <a:solidFill>
                  <a:schemeClr val="tx1"/>
                </a:solidFill>
                <a:latin typeface="+mn-lt"/>
              </a:rPr>
            </a:br>
            <a:r>
              <a:rPr lang="de-DE" sz="2400" dirty="0">
                <a:solidFill>
                  <a:schemeClr val="tx1"/>
                </a:solidFill>
                <a:latin typeface="+mn-lt"/>
              </a:rPr>
              <a:t>2 </a:t>
            </a:r>
            <a:r>
              <a:rPr lang="de-DE" sz="2400" dirty="0" err="1">
                <a:solidFill>
                  <a:schemeClr val="tx1"/>
                </a:solidFill>
                <a:latin typeface="+mn-lt"/>
              </a:rPr>
              <a:t>years</a:t>
            </a:r>
            <a:r>
              <a:rPr lang="de-DE" sz="2400" dirty="0">
                <a:solidFill>
                  <a:schemeClr val="tx1"/>
                </a:solidFill>
                <a:latin typeface="+mn-lt"/>
              </a:rPr>
              <a:t> </a:t>
            </a:r>
            <a:r>
              <a:rPr lang="de-DE" sz="2400" dirty="0" err="1">
                <a:solidFill>
                  <a:schemeClr val="tx1"/>
                </a:solidFill>
                <a:latin typeface="+mn-lt"/>
              </a:rPr>
              <a:t>or</a:t>
            </a:r>
            <a:r>
              <a:rPr lang="de-DE" sz="2400" dirty="0">
                <a:solidFill>
                  <a:schemeClr val="tx1"/>
                </a:solidFill>
                <a:latin typeface="+mn-lt"/>
              </a:rPr>
              <a:t> </a:t>
            </a:r>
            <a:r>
              <a:rPr lang="de-DE" sz="2400" dirty="0" err="1">
                <a:solidFill>
                  <a:schemeClr val="tx1"/>
                </a:solidFill>
                <a:latin typeface="+mn-lt"/>
              </a:rPr>
              <a:t>later</a:t>
            </a:r>
            <a:endParaRPr lang="de-AT" sz="2400" dirty="0">
              <a:solidFill>
                <a:schemeClr val="tx1"/>
              </a:solidFill>
              <a:latin typeface="+mn-lt"/>
            </a:endParaRPr>
          </a:p>
        </p:txBody>
      </p:sp>
      <p:sp>
        <p:nvSpPr>
          <p:cNvPr id="278540" name="Rectangle 13"/>
          <p:cNvSpPr>
            <a:spLocks noGrp="1" noChangeArrowheads="1"/>
          </p:cNvSpPr>
          <p:nvPr>
            <p:ph type="title"/>
          </p:nvPr>
        </p:nvSpPr>
        <p:spPr>
          <a:xfrm>
            <a:off x="468313" y="188913"/>
            <a:ext cx="8228012" cy="1311275"/>
          </a:xfrm>
        </p:spPr>
        <p:txBody>
          <a:bodyPr/>
          <a:lstStyle/>
          <a:p>
            <a:pPr eaLnBrk="1" hangingPunct="1"/>
            <a:r>
              <a:rPr lang="es-ES" sz="2800" dirty="0"/>
              <a:t>Reacciones específicas a los acontecimientos de la vida </a:t>
            </a:r>
            <a:r>
              <a:rPr lang="es-ES" sz="2800" dirty="0" smtClean="0"/>
              <a:t>extremas</a:t>
            </a:r>
            <a:r>
              <a:rPr lang="de-DE" sz="2800" dirty="0" smtClean="0"/>
              <a:t>: ICD 10 </a:t>
            </a:r>
            <a:r>
              <a:rPr lang="de-DE" sz="1400" dirty="0" smtClean="0"/>
              <a:t>*</a:t>
            </a:r>
            <a:br>
              <a:rPr lang="de-DE" sz="1400" dirty="0" smtClean="0"/>
            </a:br>
            <a:r>
              <a:rPr lang="es-ES" sz="1400" dirty="0"/>
              <a:t>(no debe estar presente en cada caso)</a:t>
            </a:r>
            <a:endParaRPr lang="de-AT" sz="1400" dirty="0" smtClean="0"/>
          </a:p>
        </p:txBody>
      </p:sp>
      <p:sp>
        <p:nvSpPr>
          <p:cNvPr id="278541" name="Text Box 14"/>
          <p:cNvSpPr txBox="1">
            <a:spLocks noChangeArrowheads="1"/>
          </p:cNvSpPr>
          <p:nvPr/>
        </p:nvSpPr>
        <p:spPr bwMode="auto">
          <a:xfrm>
            <a:off x="6629400" y="6096000"/>
            <a:ext cx="2514600" cy="396875"/>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de-DE" sz="1000">
                <a:solidFill>
                  <a:schemeClr val="tx1"/>
                </a:solidFill>
                <a:latin typeface="Times New Roman" pitchFamily="18" charset="0"/>
              </a:rPr>
              <a:t>*International Classification of Diseases, Rev. 10, WHO</a:t>
            </a:r>
            <a:endParaRPr lang="de-AT" sz="1000">
              <a:solidFill>
                <a:schemeClr val="tx1"/>
              </a:solidFill>
              <a:latin typeface="Times New Roman" pitchFamily="18" charset="0"/>
            </a:endParaRPr>
          </a:p>
        </p:txBody>
      </p:sp>
      <p:sp>
        <p:nvSpPr>
          <p:cNvPr id="278543" name="TextBox 1"/>
          <p:cNvSpPr txBox="1">
            <a:spLocks noChangeArrowheads="1"/>
          </p:cNvSpPr>
          <p:nvPr/>
        </p:nvSpPr>
        <p:spPr bwMode="auto">
          <a:xfrm>
            <a:off x="1974850" y="3973513"/>
            <a:ext cx="1373188" cy="646112"/>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de-DE" dirty="0"/>
              <a:t>Puede ser seguido por</a:t>
            </a:r>
          </a:p>
        </p:txBody>
      </p:sp>
      <p:sp>
        <p:nvSpPr>
          <p:cNvPr id="278544" name="TextBox 16"/>
          <p:cNvSpPr txBox="1">
            <a:spLocks noChangeArrowheads="1"/>
          </p:cNvSpPr>
          <p:nvPr/>
        </p:nvSpPr>
        <p:spPr bwMode="auto">
          <a:xfrm>
            <a:off x="4711700" y="4005263"/>
            <a:ext cx="1373188" cy="646112"/>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de-DE" dirty="0"/>
              <a:t>Puede ser seguido por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5170"/>
                                        </p:tgtEl>
                                        <p:attrNameLst>
                                          <p:attrName>style.visibility</p:attrName>
                                        </p:attrNameLst>
                                      </p:cBhvr>
                                      <p:to>
                                        <p:strVal val="visible"/>
                                      </p:to>
                                    </p:set>
                                    <p:animEffect transition="in" filter="blinds(horizontal)">
                                      <p:cBhvr>
                                        <p:cTn id="7" dur="500"/>
                                        <p:tgtEl>
                                          <p:spTgt spid="77517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75173"/>
                                        </p:tgtEl>
                                        <p:attrNameLst>
                                          <p:attrName>style.visibility</p:attrName>
                                        </p:attrNameLst>
                                      </p:cBhvr>
                                      <p:to>
                                        <p:strVal val="visible"/>
                                      </p:to>
                                    </p:set>
                                    <p:animEffect transition="in" filter="blinds(horizontal)">
                                      <p:cBhvr>
                                        <p:cTn id="10" dur="500"/>
                                        <p:tgtEl>
                                          <p:spTgt spid="77517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75176"/>
                                        </p:tgtEl>
                                        <p:attrNameLst>
                                          <p:attrName>style.visibility</p:attrName>
                                        </p:attrNameLst>
                                      </p:cBhvr>
                                      <p:to>
                                        <p:strVal val="visible"/>
                                      </p:to>
                                    </p:set>
                                    <p:animEffect transition="in" filter="blinds(horizontal)">
                                      <p:cBhvr>
                                        <p:cTn id="13" dur="500"/>
                                        <p:tgtEl>
                                          <p:spTgt spid="77517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75178"/>
                                        </p:tgtEl>
                                        <p:attrNameLst>
                                          <p:attrName>style.visibility</p:attrName>
                                        </p:attrNameLst>
                                      </p:cBhvr>
                                      <p:to>
                                        <p:strVal val="visible"/>
                                      </p:to>
                                    </p:set>
                                    <p:animEffect transition="in" filter="blinds(horizontal)">
                                      <p:cBhvr>
                                        <p:cTn id="16" dur="500"/>
                                        <p:tgtEl>
                                          <p:spTgt spid="7751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75171"/>
                                        </p:tgtEl>
                                        <p:attrNameLst>
                                          <p:attrName>style.visibility</p:attrName>
                                        </p:attrNameLst>
                                      </p:cBhvr>
                                      <p:to>
                                        <p:strVal val="visible"/>
                                      </p:to>
                                    </p:set>
                                    <p:animEffect transition="in" filter="blinds(horizontal)">
                                      <p:cBhvr>
                                        <p:cTn id="21" dur="500"/>
                                        <p:tgtEl>
                                          <p:spTgt spid="77517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75174"/>
                                        </p:tgtEl>
                                        <p:attrNameLst>
                                          <p:attrName>style.visibility</p:attrName>
                                        </p:attrNameLst>
                                      </p:cBhvr>
                                      <p:to>
                                        <p:strVal val="visible"/>
                                      </p:to>
                                    </p:set>
                                    <p:animEffect transition="in" filter="blinds(horizontal)">
                                      <p:cBhvr>
                                        <p:cTn id="24" dur="500"/>
                                        <p:tgtEl>
                                          <p:spTgt spid="77517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75179"/>
                                        </p:tgtEl>
                                        <p:attrNameLst>
                                          <p:attrName>style.visibility</p:attrName>
                                        </p:attrNameLst>
                                      </p:cBhvr>
                                      <p:to>
                                        <p:strVal val="visible"/>
                                      </p:to>
                                    </p:set>
                                    <p:animEffect transition="in" filter="blinds(horizontal)">
                                      <p:cBhvr>
                                        <p:cTn id="27" dur="500"/>
                                        <p:tgtEl>
                                          <p:spTgt spid="7751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75177"/>
                                        </p:tgtEl>
                                        <p:attrNameLst>
                                          <p:attrName>style.visibility</p:attrName>
                                        </p:attrNameLst>
                                      </p:cBhvr>
                                      <p:to>
                                        <p:strVal val="visible"/>
                                      </p:to>
                                    </p:set>
                                    <p:animEffect transition="in" filter="blinds(horizontal)">
                                      <p:cBhvr>
                                        <p:cTn id="32" dur="500"/>
                                        <p:tgtEl>
                                          <p:spTgt spid="77517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75172"/>
                                        </p:tgtEl>
                                        <p:attrNameLst>
                                          <p:attrName>style.visibility</p:attrName>
                                        </p:attrNameLst>
                                      </p:cBhvr>
                                      <p:to>
                                        <p:strVal val="visible"/>
                                      </p:to>
                                    </p:set>
                                    <p:animEffect transition="in" filter="blinds(horizontal)">
                                      <p:cBhvr>
                                        <p:cTn id="37" dur="500"/>
                                        <p:tgtEl>
                                          <p:spTgt spid="77517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75175"/>
                                        </p:tgtEl>
                                        <p:attrNameLst>
                                          <p:attrName>style.visibility</p:attrName>
                                        </p:attrNameLst>
                                      </p:cBhvr>
                                      <p:to>
                                        <p:strVal val="visible"/>
                                      </p:to>
                                    </p:set>
                                    <p:animEffect transition="in" filter="blinds(horizontal)">
                                      <p:cBhvr>
                                        <p:cTn id="40" dur="500"/>
                                        <p:tgtEl>
                                          <p:spTgt spid="77517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775180"/>
                                        </p:tgtEl>
                                        <p:attrNameLst>
                                          <p:attrName>style.visibility</p:attrName>
                                        </p:attrNameLst>
                                      </p:cBhvr>
                                      <p:to>
                                        <p:strVal val="visible"/>
                                      </p:to>
                                    </p:set>
                                    <p:animEffect transition="in" filter="blinds(horizontal)">
                                      <p:cBhvr>
                                        <p:cTn id="43" dur="500"/>
                                        <p:tgtEl>
                                          <p:spTgt spid="775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70" grpId="0" animBg="1"/>
      <p:bldP spid="775171" grpId="0" animBg="1"/>
      <p:bldP spid="775172" grpId="0" animBg="1"/>
      <p:bldP spid="775173" grpId="0"/>
      <p:bldP spid="775174" grpId="0"/>
      <p:bldP spid="775175" grpId="0"/>
      <p:bldP spid="775176" grpId="0" animBg="1"/>
      <p:bldP spid="775177" grpId="0" animBg="1"/>
      <p:bldP spid="775178" grpId="0"/>
      <p:bldP spid="775179" grpId="0"/>
      <p:bldP spid="77518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Title 3"/>
          <p:cNvSpPr>
            <a:spLocks noGrp="1"/>
          </p:cNvSpPr>
          <p:nvPr>
            <p:ph type="title"/>
          </p:nvPr>
        </p:nvSpPr>
        <p:spPr/>
        <p:txBody>
          <a:bodyPr/>
          <a:lstStyle/>
          <a:p>
            <a:r>
              <a:rPr lang="de-DE" sz="3600" dirty="0" smtClean="0"/>
              <a:t>B. 3. </a:t>
            </a:r>
            <a:r>
              <a:rPr lang="de-DE" sz="3600" dirty="0"/>
              <a:t>Classicació dels diagnòstics</a:t>
            </a:r>
            <a:endParaRPr lang="de-DE" sz="3600" dirty="0" smtClean="0"/>
          </a:p>
        </p:txBody>
      </p:sp>
      <p:sp>
        <p:nvSpPr>
          <p:cNvPr id="280578" name="Content Placeholder 4"/>
          <p:cNvSpPr>
            <a:spLocks noGrp="1"/>
          </p:cNvSpPr>
          <p:nvPr>
            <p:ph idx="1"/>
          </p:nvPr>
        </p:nvSpPr>
        <p:spPr>
          <a:xfrm>
            <a:off x="395288" y="1858963"/>
            <a:ext cx="8228012" cy="4999037"/>
          </a:xfrm>
        </p:spPr>
        <p:txBody>
          <a:bodyPr/>
          <a:lstStyle/>
          <a:p>
            <a:pPr marL="0"/>
            <a:r>
              <a:rPr lang="es-ES" b="1" dirty="0" smtClean="0"/>
              <a:t>Transformación </a:t>
            </a:r>
            <a:r>
              <a:rPr lang="es-ES" b="1" dirty="0"/>
              <a:t>persistente de la personalidad tras experiencia </a:t>
            </a:r>
            <a:r>
              <a:rPr lang="es-ES" b="1" dirty="0" smtClean="0"/>
              <a:t>catastrófica</a:t>
            </a:r>
            <a:br>
              <a:rPr lang="es-ES" b="1" dirty="0" smtClean="0"/>
            </a:br>
            <a:endParaRPr lang="de-AT" b="1" dirty="0">
              <a:solidFill>
                <a:schemeClr val="tx1"/>
              </a:solidFill>
            </a:endParaRPr>
          </a:p>
          <a:p>
            <a:pPr marL="0"/>
            <a:r>
              <a:rPr lang="de-DE" dirty="0" smtClean="0"/>
              <a:t>(ICD 10 F 62.0)  – </a:t>
            </a:r>
            <a:r>
              <a:rPr lang="es-ES" dirty="0"/>
              <a:t>Sólo aparece en el ICD (empezando con la versión 10), no en el DSM</a:t>
            </a:r>
            <a:r>
              <a:rPr lang="de-DE" dirty="0" smtClean="0"/>
              <a:t>. </a:t>
            </a:r>
          </a:p>
          <a:p>
            <a:pPr marL="0"/>
            <a:r>
              <a:rPr lang="de-DE" dirty="0" smtClean="0"/>
              <a:t/>
            </a:r>
            <a:br>
              <a:rPr lang="de-DE" dirty="0" smtClean="0"/>
            </a:br>
            <a:r>
              <a:rPr lang="de-DE" dirty="0" smtClean="0"/>
              <a:t/>
            </a:r>
            <a:br>
              <a:rPr lang="de-DE" dirty="0" smtClean="0"/>
            </a:br>
            <a:endParaRPr lang="de-DE"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title"/>
          </p:nvPr>
        </p:nvSpPr>
        <p:spPr/>
        <p:txBody>
          <a:bodyPr/>
          <a:lstStyle/>
          <a:p>
            <a:pPr>
              <a:defRPr/>
            </a:pPr>
            <a:r>
              <a:rPr lang="en-GB" sz="2800" dirty="0"/>
              <a:t>ICD 10: </a:t>
            </a:r>
            <a:r>
              <a:rPr lang="es-ES" sz="2800" dirty="0"/>
              <a:t>Transformación persistente de la personalidad tras experiencia </a:t>
            </a:r>
            <a:r>
              <a:rPr lang="es-ES" sz="2800" dirty="0" smtClean="0"/>
              <a:t>catastrófica</a:t>
            </a:r>
            <a:endParaRPr lang="en-GB" sz="2800" dirty="0"/>
          </a:p>
        </p:txBody>
      </p:sp>
      <p:sp>
        <p:nvSpPr>
          <p:cNvPr id="931843" name="Rectangle 3"/>
          <p:cNvSpPr>
            <a:spLocks noGrp="1" noChangeArrowheads="1"/>
          </p:cNvSpPr>
          <p:nvPr>
            <p:ph type="body" idx="1"/>
          </p:nvPr>
        </p:nvSpPr>
        <p:spPr>
          <a:xfrm>
            <a:off x="251520" y="1961456"/>
            <a:ext cx="8424936" cy="4896544"/>
          </a:xfrm>
        </p:spPr>
        <p:txBody>
          <a:bodyPr/>
          <a:lstStyle/>
          <a:p>
            <a:pPr marL="0">
              <a:lnSpc>
                <a:spcPct val="80000"/>
              </a:lnSpc>
            </a:pPr>
            <a:r>
              <a:rPr lang="de-DE" sz="2400" dirty="0" smtClean="0"/>
              <a:t>„</a:t>
            </a:r>
            <a:r>
              <a:rPr lang="es-ES" sz="2400" kern="1200" dirty="0">
                <a:solidFill>
                  <a:srgbClr val="000000"/>
                </a:solidFill>
                <a:latin typeface="Times New Roman" pitchFamily="18" charset="0"/>
              </a:rPr>
              <a:t>Transformación persistente de la personalidad que puede aparecer tras la experiencia de una situación estresante catastrófica. El estrés debe ser tan extremo como para que no se requiera tener en cuenta la vulnerabilidad personal para explicar el profundo efecto sobre la personalidad. Son ejemplos típicos: experiencias en campos de concentración, torturas, desastres y exposición prolongada a situaciones amenazantes para la vida (por ejemplo, secuestro, cautiverio prolongado con la posibilidad inminente de ser asesinado</a:t>
            </a:r>
            <a:r>
              <a:rPr lang="es-ES" sz="2400" kern="1200" dirty="0" smtClean="0">
                <a:solidFill>
                  <a:srgbClr val="000000"/>
                </a:solidFill>
                <a:latin typeface="Times New Roman" pitchFamily="18" charset="0"/>
              </a:rPr>
              <a:t>).</a:t>
            </a:r>
            <a:r>
              <a:rPr lang="de-DE" sz="2000" dirty="0" smtClean="0">
                <a:solidFill>
                  <a:schemeClr val="tx1"/>
                </a:solidFill>
              </a:rPr>
              <a:t> </a:t>
            </a: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endParaRPr lang="en-GB" sz="2400" dirty="0" smtClean="0"/>
          </a:p>
        </p:txBody>
      </p:sp>
    </p:spTree>
    <p:extLst>
      <p:ext uri="{BB962C8B-B14F-4D97-AF65-F5344CB8AC3E}">
        <p14:creationId xmlns:p14="http://schemas.microsoft.com/office/powerpoint/2010/main" val="395964893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4"/>
          <p:cNvSpPr>
            <a:spLocks noGrp="1" noChangeArrowheads="1"/>
          </p:cNvSpPr>
          <p:nvPr>
            <p:ph type="title"/>
          </p:nvPr>
        </p:nvSpPr>
        <p:spPr>
          <a:xfrm>
            <a:off x="468313" y="0"/>
            <a:ext cx="8228012" cy="1311275"/>
          </a:xfrm>
        </p:spPr>
        <p:txBody>
          <a:bodyPr/>
          <a:lstStyle/>
          <a:p>
            <a:pPr eaLnBrk="1" hangingPunct="1"/>
            <a:r>
              <a:rPr lang="en-US" sz="2800" dirty="0" smtClean="0"/>
              <a:t>ICD 10  - V Trauma</a:t>
            </a:r>
          </a:p>
        </p:txBody>
      </p:sp>
      <p:graphicFrame>
        <p:nvGraphicFramePr>
          <p:cNvPr id="2" name="Diagram 1"/>
          <p:cNvGraphicFramePr/>
          <p:nvPr>
            <p:extLst>
              <p:ext uri="{D42A27DB-BD31-4B8C-83A1-F6EECF244321}">
                <p14:modId xmlns:p14="http://schemas.microsoft.com/office/powerpoint/2010/main" val="3658735207"/>
              </p:ext>
            </p:extLst>
          </p:nvPr>
        </p:nvGraphicFramePr>
        <p:xfrm>
          <a:off x="-1" y="1306860"/>
          <a:ext cx="8893175" cy="5074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7382" name="Text Box 22"/>
          <p:cNvSpPr txBox="1">
            <a:spLocks noChangeArrowheads="1"/>
          </p:cNvSpPr>
          <p:nvPr/>
        </p:nvSpPr>
        <p:spPr bwMode="auto">
          <a:xfrm>
            <a:off x="7064697" y="2492896"/>
            <a:ext cx="2089150" cy="2169825"/>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s-ES" dirty="0">
                <a:hlinkClick r:id="rId8"/>
              </a:rPr>
              <a:t>Psicosis no orgánica sin especificación.</a:t>
            </a:r>
            <a:r>
              <a:rPr lang="en-US" dirty="0">
                <a:solidFill>
                  <a:schemeClr val="tx1"/>
                </a:solidFill>
                <a:latin typeface="Arial" charset="0"/>
              </a:rPr>
              <a:t/>
            </a:r>
            <a:br>
              <a:rPr lang="en-US" dirty="0">
                <a:solidFill>
                  <a:schemeClr val="tx1"/>
                </a:solidFill>
                <a:latin typeface="Arial" charset="0"/>
              </a:rPr>
            </a:br>
            <a:endParaRPr lang="en-US" dirty="0">
              <a:solidFill>
                <a:schemeClr val="tx1"/>
              </a:solidFill>
              <a:latin typeface="Arial" charset="0"/>
            </a:endParaRPr>
          </a:p>
          <a:p>
            <a:pPr>
              <a:spcBef>
                <a:spcPct val="50000"/>
              </a:spcBef>
              <a:buClr>
                <a:srgbClr val="000000"/>
              </a:buClr>
              <a:buSzPct val="100000"/>
              <a:buFont typeface="Times New Roman" pitchFamily="18" charset="0"/>
              <a:buNone/>
            </a:pPr>
            <a:r>
              <a:rPr lang="es-ES" dirty="0" smtClean="0">
                <a:hlinkClick r:id="rId9"/>
              </a:rPr>
              <a:t>trastorno </a:t>
            </a:r>
            <a:r>
              <a:rPr lang="es-ES" dirty="0">
                <a:hlinkClick r:id="rId9"/>
              </a:rPr>
              <a:t>mental orgánico o sintomático sin especificación. </a:t>
            </a:r>
            <a:r>
              <a:rPr lang="es-ES" dirty="0" smtClean="0"/>
              <a:t>, PCS</a:t>
            </a:r>
            <a:endParaRPr lang="en-US" dirty="0">
              <a:solidFill>
                <a:schemeClr val="tx1"/>
              </a:solidFill>
              <a:latin typeface="Arial" charset="0"/>
            </a:endParaRPr>
          </a:p>
        </p:txBody>
      </p:sp>
      <p:sp>
        <p:nvSpPr>
          <p:cNvPr id="527384" name="Line 24"/>
          <p:cNvSpPr>
            <a:spLocks noChangeShapeType="1"/>
          </p:cNvSpPr>
          <p:nvPr/>
        </p:nvSpPr>
        <p:spPr bwMode="auto">
          <a:xfrm>
            <a:off x="5364163" y="3789363"/>
            <a:ext cx="1439862" cy="0"/>
          </a:xfrm>
          <a:prstGeom prst="line">
            <a:avLst/>
          </a:prstGeom>
          <a:noFill/>
          <a:ln w="9525">
            <a:solidFill>
              <a:schemeClr val="tx1"/>
            </a:solidFill>
            <a:round/>
            <a:headEnd/>
            <a:tailEnd type="triangle" w="med" len="med"/>
          </a:ln>
        </p:spPr>
        <p:txBody>
          <a:bodyPr/>
          <a:lstStyle/>
          <a:p>
            <a:endParaRPr lang="de-DE"/>
          </a:p>
        </p:txBody>
      </p:sp>
      <p:sp>
        <p:nvSpPr>
          <p:cNvPr id="282630" name="TextBox 2"/>
          <p:cNvSpPr txBox="1">
            <a:spLocks noChangeArrowheads="1"/>
          </p:cNvSpPr>
          <p:nvPr/>
        </p:nvSpPr>
        <p:spPr bwMode="auto">
          <a:xfrm>
            <a:off x="7066285" y="5144588"/>
            <a:ext cx="1584325" cy="1015663"/>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en-GB" sz="2000" dirty="0">
                <a:hlinkClick r:id="rId10"/>
              </a:rPr>
              <a:t> </a:t>
            </a:r>
            <a:r>
              <a:rPr lang="en-GB" sz="2000" dirty="0" err="1">
                <a:hlinkClick r:id="rId10"/>
              </a:rPr>
              <a:t>trastornos</a:t>
            </a:r>
            <a:r>
              <a:rPr lang="en-GB" sz="2000" dirty="0">
                <a:hlinkClick r:id="rId10"/>
              </a:rPr>
              <a:t> de </a:t>
            </a:r>
            <a:r>
              <a:rPr lang="en-GB" sz="2000" dirty="0" err="1">
                <a:hlinkClick r:id="rId10"/>
              </a:rPr>
              <a:t>adaptación</a:t>
            </a:r>
            <a:r>
              <a:rPr lang="en-GB" sz="2000" dirty="0">
                <a:hlinkClick r:id="rId10"/>
              </a:rPr>
              <a:t>.</a:t>
            </a:r>
            <a:endParaRPr lang="de-DE"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7384"/>
                                        </p:tgtEl>
                                        <p:attrNameLst>
                                          <p:attrName>style.visibility</p:attrName>
                                        </p:attrNameLst>
                                      </p:cBhvr>
                                      <p:to>
                                        <p:strVal val="visible"/>
                                      </p:to>
                                    </p:set>
                                    <p:animEffect transition="in" filter="blinds(horizontal)">
                                      <p:cBhvr>
                                        <p:cTn id="12" dur="500"/>
                                        <p:tgtEl>
                                          <p:spTgt spid="52738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27382"/>
                                        </p:tgtEl>
                                        <p:attrNameLst>
                                          <p:attrName>style.visibility</p:attrName>
                                        </p:attrNameLst>
                                      </p:cBhvr>
                                      <p:to>
                                        <p:strVal val="visible"/>
                                      </p:to>
                                    </p:set>
                                    <p:animEffect transition="in" filter="blinds(horizontal)">
                                      <p:cBhvr>
                                        <p:cTn id="15" dur="500"/>
                                        <p:tgtEl>
                                          <p:spTgt spid="527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27382" grpId="0"/>
      <p:bldP spid="52738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Title 3"/>
          <p:cNvSpPr>
            <a:spLocks noGrp="1"/>
          </p:cNvSpPr>
          <p:nvPr>
            <p:ph type="title"/>
          </p:nvPr>
        </p:nvSpPr>
        <p:spPr/>
        <p:txBody>
          <a:bodyPr/>
          <a:lstStyle/>
          <a:p>
            <a:r>
              <a:rPr lang="de-DE" sz="3600" dirty="0" smtClean="0"/>
              <a:t>B. 3. </a:t>
            </a:r>
            <a:r>
              <a:rPr lang="de-DE" sz="3600" dirty="0"/>
              <a:t>Classicació dels diagnòstics</a:t>
            </a:r>
            <a:endParaRPr lang="de-DE" sz="3600" dirty="0" smtClean="0"/>
          </a:p>
        </p:txBody>
      </p:sp>
      <p:sp>
        <p:nvSpPr>
          <p:cNvPr id="284674" name="Content Placeholder 4"/>
          <p:cNvSpPr>
            <a:spLocks noGrp="1"/>
          </p:cNvSpPr>
          <p:nvPr>
            <p:ph idx="1"/>
          </p:nvPr>
        </p:nvSpPr>
        <p:spPr>
          <a:xfrm>
            <a:off x="467544" y="1412776"/>
            <a:ext cx="8228013" cy="4999037"/>
          </a:xfrm>
        </p:spPr>
        <p:txBody>
          <a:bodyPr/>
          <a:lstStyle/>
          <a:p>
            <a:pPr marL="0"/>
            <a:r>
              <a:rPr lang="es-ES" sz="2000" dirty="0"/>
              <a:t>Nota: Mientras que el TEPT es más común, la cultura puede dar lugar a diferentes formas de reacción. No todos están descritos en detalle en el IP, pero son </a:t>
            </a:r>
            <a:r>
              <a:rPr lang="es-ES" sz="2000" dirty="0" smtClean="0"/>
              <a:t>especialmente.</a:t>
            </a:r>
            <a:br>
              <a:rPr lang="es-ES" sz="2000" dirty="0" smtClean="0"/>
            </a:br>
            <a:r>
              <a:rPr lang="es-ES" sz="2000" dirty="0" smtClean="0"/>
              <a:t/>
            </a:r>
            <a:br>
              <a:rPr lang="es-ES" sz="2000" dirty="0" smtClean="0"/>
            </a:br>
            <a:r>
              <a:rPr lang="es-ES" sz="2000" b="1" dirty="0" smtClean="0"/>
              <a:t>Trastornos </a:t>
            </a:r>
            <a:r>
              <a:rPr lang="es-ES" sz="2000" b="1" dirty="0" err="1"/>
              <a:t>somatomorfos</a:t>
            </a:r>
            <a:r>
              <a:rPr lang="es-ES" sz="2000" b="1" dirty="0"/>
              <a:t> </a:t>
            </a:r>
            <a:r>
              <a:rPr lang="es-ES" sz="2000" dirty="0"/>
              <a:t>(síntomas que se asemejan a un problema físico, como un dolor de estómago, pero no se puede explicar de manera suficiente por los hallazgos físicos</a:t>
            </a:r>
            <a:r>
              <a:rPr lang="es-ES" sz="2000" dirty="0" smtClean="0"/>
              <a:t>)</a:t>
            </a:r>
            <a:br>
              <a:rPr lang="es-ES" sz="2000" dirty="0" smtClean="0"/>
            </a:br>
            <a:r>
              <a:rPr lang="es-ES" sz="2000" b="1" dirty="0" smtClean="0"/>
              <a:t>Trastorno </a:t>
            </a:r>
            <a:r>
              <a:rPr lang="es-ES" sz="2000" b="1" dirty="0"/>
              <a:t>de conversión </a:t>
            </a:r>
            <a:r>
              <a:rPr lang="es-ES" sz="2000" dirty="0"/>
              <a:t>(síntomas que se asemejan a un problema neurológico como un derrame cerebral, pero de nuevo no se puede explicar por los hallazgos físicos) </a:t>
            </a:r>
            <a:r>
              <a:rPr lang="es-ES" sz="2000" dirty="0" smtClean="0"/>
              <a:t>o cultura </a:t>
            </a:r>
            <a:r>
              <a:rPr lang="es-ES" sz="2000" dirty="0"/>
              <a:t>específica "modismos de angustia", </a:t>
            </a:r>
            <a:r>
              <a:rPr lang="es-ES" sz="2000" dirty="0" smtClean="0"/>
              <a:t>(“</a:t>
            </a:r>
            <a:r>
              <a:rPr lang="es-ES" sz="2000" dirty="0" err="1" smtClean="0"/>
              <a:t>idioms</a:t>
            </a:r>
            <a:r>
              <a:rPr lang="es-ES" sz="2000" dirty="0" smtClean="0"/>
              <a:t> of </a:t>
            </a:r>
            <a:r>
              <a:rPr lang="es-ES" sz="2000" dirty="0" err="1" smtClean="0"/>
              <a:t>distress</a:t>
            </a:r>
            <a:r>
              <a:rPr lang="es-ES" sz="2000" dirty="0" smtClean="0"/>
              <a:t>”) una </a:t>
            </a:r>
            <a:r>
              <a:rPr lang="es-ES" sz="2000" dirty="0"/>
              <a:t>forma de reacción comúnmente observada y nombrada en una cultura específica si una persona está en peligro (por ejemplo, "desmayos", "o" nervios ".</a:t>
            </a:r>
            <a:endParaRPr lang="de-DE" sz="2000" dirty="0" smtClean="0"/>
          </a:p>
          <a:p>
            <a:pPr marL="0"/>
            <a:r>
              <a:rPr lang="de-DE" sz="2000" dirty="0" smtClean="0"/>
              <a:t/>
            </a:r>
            <a:br>
              <a:rPr lang="de-DE" sz="2000" dirty="0" smtClean="0"/>
            </a:br>
            <a:endParaRPr lang="de-DE" sz="20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dirty="0" smtClean="0"/>
              <a:t>C. </a:t>
            </a:r>
            <a:r>
              <a:rPr lang="de-DE" dirty="0"/>
              <a:t>L’avaluació psicològica/psiquiàtrica </a:t>
            </a:r>
          </a:p>
        </p:txBody>
      </p:sp>
      <p:sp>
        <p:nvSpPr>
          <p:cNvPr id="286722" name="Text Placeholder 2"/>
          <p:cNvSpPr>
            <a:spLocks noGrp="1"/>
          </p:cNvSpPr>
          <p:nvPr>
            <p:ph type="body" idx="1"/>
          </p:nvPr>
        </p:nvSpPr>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sz="2400" b="1" dirty="0">
                <a:solidFill>
                  <a:srgbClr val="376092"/>
                </a:solidFill>
                <a:latin typeface="Trebuchet MS" pitchFamily="34" charset="0"/>
              </a:rPr>
              <a:t>PROVES PSICOLÒGIQUES DE LA TORTURA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2400" dirty="0" smtClean="0"/>
              <a:t>C. 1. </a:t>
            </a:r>
            <a:r>
              <a:rPr lang="de-DE" sz="2400" dirty="0"/>
              <a:t>Observacions ètiques i clíniques</a:t>
            </a:r>
          </a:p>
        </p:txBody>
      </p:sp>
      <p:sp>
        <p:nvSpPr>
          <p:cNvPr id="288770" name="Text Placeholder 2"/>
          <p:cNvSpPr>
            <a:spLocks noGrp="1"/>
          </p:cNvSpPr>
          <p:nvPr>
            <p:ph type="body" idx="1"/>
          </p:nvPr>
        </p:nvSpPr>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sz="2400" b="1" dirty="0">
                <a:solidFill>
                  <a:srgbClr val="376092"/>
                </a:solidFill>
                <a:latin typeface="Trebuchet MS" pitchFamily="34" charset="0"/>
              </a:rPr>
              <a:t>PROVES PSICOLÒGIQUES DE LA TORTURA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Title 3"/>
          <p:cNvSpPr>
            <a:spLocks noGrp="1"/>
          </p:cNvSpPr>
          <p:nvPr>
            <p:ph type="title"/>
          </p:nvPr>
        </p:nvSpPr>
        <p:spPr/>
        <p:txBody>
          <a:bodyPr/>
          <a:lstStyle/>
          <a:p>
            <a:r>
              <a:rPr lang="de-DE" sz="3200" dirty="0" smtClean="0"/>
              <a:t>C. 1. </a:t>
            </a:r>
            <a:r>
              <a:rPr lang="de-DE" sz="3200" dirty="0"/>
              <a:t>Observacions ètiques i clíniques</a:t>
            </a:r>
            <a:endParaRPr lang="de-DE" sz="3200" dirty="0" smtClean="0"/>
          </a:p>
        </p:txBody>
      </p:sp>
      <p:sp>
        <p:nvSpPr>
          <p:cNvPr id="290818" name="Content Placeholder 4"/>
          <p:cNvSpPr>
            <a:spLocks noGrp="1"/>
          </p:cNvSpPr>
          <p:nvPr>
            <p:ph idx="1"/>
          </p:nvPr>
        </p:nvSpPr>
        <p:spPr/>
        <p:txBody>
          <a:bodyPr/>
          <a:lstStyle/>
          <a:p>
            <a:pPr marL="0"/>
            <a:r>
              <a:rPr lang="es-ES" sz="2400" dirty="0"/>
              <a:t>Tomar en cuenta las necesidades del entorno específico, incluyendo los fines del examen, </a:t>
            </a:r>
            <a:r>
              <a:rPr lang="es-ES" sz="2400" dirty="0" err="1"/>
              <a:t>avoding</a:t>
            </a:r>
            <a:r>
              <a:rPr lang="es-ES" sz="2400" dirty="0"/>
              <a:t> angustia indebida o incluso </a:t>
            </a:r>
            <a:r>
              <a:rPr lang="es-ES" sz="2400" dirty="0" err="1"/>
              <a:t>retraumatización</a:t>
            </a:r>
            <a:r>
              <a:rPr lang="es-ES" sz="2400" dirty="0"/>
              <a:t> en la víctima.</a:t>
            </a:r>
          </a:p>
          <a:p>
            <a:pPr marL="0"/>
            <a:endParaRPr lang="es-ES" sz="2400" dirty="0"/>
          </a:p>
          <a:p>
            <a:pPr marL="0"/>
            <a:r>
              <a:rPr lang="es-ES" sz="2400" dirty="0"/>
              <a:t>Esto es relevante para todas las etapas de la investigación y la documentación y los aspectos básicos de consecuencias psicológicos deben ser conocidos por todos los profesionales implicados</a:t>
            </a:r>
            <a:r>
              <a:rPr lang="es-ES" sz="2400" dirty="0" smtClean="0"/>
              <a:t>.</a:t>
            </a:r>
            <a:br>
              <a:rPr lang="es-ES" sz="2400" dirty="0" smtClean="0"/>
            </a:br>
            <a:r>
              <a:rPr lang="es-ES" sz="2400" dirty="0" smtClean="0"/>
              <a:t/>
            </a:r>
            <a:br>
              <a:rPr lang="es-ES" sz="2400" dirty="0" smtClean="0"/>
            </a:br>
            <a:r>
              <a:rPr lang="es-ES" sz="2400" dirty="0" smtClean="0"/>
              <a:t>Los </a:t>
            </a:r>
            <a:r>
              <a:rPr lang="es-ES" sz="2400" dirty="0"/>
              <a:t>módulos anteriores en la creación, la cultura y la importancia de una evaluación psicológica / psiquiátrica deben incluirse en la formación.</a:t>
            </a:r>
            <a:endParaRPr lang="de-DE"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2800" dirty="0" smtClean="0"/>
              <a:t>C. 2. </a:t>
            </a:r>
            <a:r>
              <a:rPr lang="de-DE" sz="2800" dirty="0"/>
              <a:t>El procés de l’entrevista</a:t>
            </a:r>
          </a:p>
        </p:txBody>
      </p:sp>
      <p:sp>
        <p:nvSpPr>
          <p:cNvPr id="292866" name="Text Placeholder 2"/>
          <p:cNvSpPr>
            <a:spLocks noGrp="1"/>
          </p:cNvSpPr>
          <p:nvPr>
            <p:ph type="body" idx="1"/>
          </p:nvPr>
        </p:nvSpPr>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sz="2400" b="1" dirty="0">
                <a:solidFill>
                  <a:srgbClr val="376092"/>
                </a:solidFill>
                <a:latin typeface="Trebuchet MS" pitchFamily="34" charset="0"/>
              </a:rPr>
              <a:t>PROVES PSICOLÒGIQUES DE LA TORTURA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2400" dirty="0" smtClean="0"/>
              <a:t>C. 3. </a:t>
            </a:r>
            <a:r>
              <a:rPr lang="de-DE" sz="2400" dirty="0"/>
              <a:t>Components de l’avaluació psicològica/psiquiàtricaion</a:t>
            </a:r>
          </a:p>
        </p:txBody>
      </p:sp>
      <p:sp>
        <p:nvSpPr>
          <p:cNvPr id="294914" name="Text Placeholder 2"/>
          <p:cNvSpPr>
            <a:spLocks noGrp="1"/>
          </p:cNvSpPr>
          <p:nvPr>
            <p:ph type="body" idx="1"/>
          </p:nvPr>
        </p:nvSpPr>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sz="2400" b="1" dirty="0">
                <a:solidFill>
                  <a:srgbClr val="376092"/>
                </a:solidFill>
                <a:latin typeface="Trebuchet MS" pitchFamily="34" charset="0"/>
              </a:rPr>
              <a:t>PROVES PSICOLÒGIQUES DE LA TORTURA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Grp="1" noChangeArrowheads="1"/>
          </p:cNvSpPr>
          <p:nvPr>
            <p:ph type="title"/>
          </p:nvPr>
        </p:nvSpPr>
        <p:spPr/>
        <p:txBody>
          <a:bodyPr/>
          <a:lstStyle/>
          <a:p>
            <a:pPr eaLnBrk="1" hangingPunct="1"/>
            <a:r>
              <a:rPr lang="es-ES" sz="3200" dirty="0"/>
              <a:t>El </a:t>
            </a:r>
            <a:r>
              <a:rPr lang="es-ES" sz="3200" dirty="0" err="1"/>
              <a:t>paper</a:t>
            </a:r>
            <a:r>
              <a:rPr lang="es-ES" sz="3200" dirty="0"/>
              <a:t> </a:t>
            </a:r>
            <a:r>
              <a:rPr lang="es-ES" sz="3200" dirty="0" err="1"/>
              <a:t>cabdal</a:t>
            </a:r>
            <a:r>
              <a:rPr lang="es-ES" sz="3200" dirty="0"/>
              <a:t> de </a:t>
            </a:r>
            <a:r>
              <a:rPr lang="es-ES" sz="3200" dirty="0" err="1"/>
              <a:t>l’avaluació</a:t>
            </a:r>
            <a:r>
              <a:rPr lang="es-ES" sz="3200" dirty="0"/>
              <a:t> </a:t>
            </a:r>
            <a:r>
              <a:rPr lang="es-ES" sz="3200" dirty="0" err="1"/>
              <a:t>psicològica</a:t>
            </a:r>
            <a:r>
              <a:rPr lang="es-ES" sz="3200" dirty="0"/>
              <a:t> </a:t>
            </a:r>
            <a:endParaRPr lang="de-DE" sz="3200" dirty="0" smtClean="0"/>
          </a:p>
        </p:txBody>
      </p:sp>
      <p:sp>
        <p:nvSpPr>
          <p:cNvPr id="235523" name="Text Box 12"/>
          <p:cNvSpPr txBox="1">
            <a:spLocks noChangeArrowheads="1"/>
          </p:cNvSpPr>
          <p:nvPr/>
        </p:nvSpPr>
        <p:spPr bwMode="auto">
          <a:xfrm>
            <a:off x="7019925" y="1314956"/>
            <a:ext cx="1727200" cy="2062103"/>
          </a:xfrm>
          <a:prstGeom prst="rect">
            <a:avLst/>
          </a:prstGeom>
          <a:noFill/>
          <a:ln w="9525">
            <a:noFill/>
            <a:miter lim="800000"/>
            <a:headEnd/>
            <a:tailEnd/>
          </a:ln>
        </p:spPr>
        <p:txBody>
          <a:bodyPr anchor="b">
            <a:spAutoFit/>
          </a:bodyPr>
          <a:lstStyle/>
          <a:p>
            <a:pPr>
              <a:spcBef>
                <a:spcPct val="50000"/>
              </a:spcBef>
              <a:buClr>
                <a:srgbClr val="000000"/>
              </a:buClr>
              <a:buSzPct val="100000"/>
              <a:buFont typeface="Times New Roman" pitchFamily="18" charset="0"/>
              <a:buNone/>
            </a:pPr>
            <a:r>
              <a:rPr lang="es-ES" sz="1600" dirty="0">
                <a:solidFill>
                  <a:srgbClr val="FF0000"/>
                </a:solidFill>
                <a:latin typeface="Arial" charset="0"/>
              </a:rPr>
              <a:t>Necesita tratamiento inmediato y la prevención secundaria - incluyendo tendencias suicidas</a:t>
            </a:r>
            <a:endParaRPr lang="de-DE" sz="1600" dirty="0">
              <a:solidFill>
                <a:srgbClr val="FF0000"/>
              </a:solidFill>
              <a:latin typeface="Arial" charset="0"/>
            </a:endParaRPr>
          </a:p>
        </p:txBody>
      </p:sp>
      <p:sp>
        <p:nvSpPr>
          <p:cNvPr id="235524" name="Line 13"/>
          <p:cNvSpPr>
            <a:spLocks noChangeShapeType="1"/>
          </p:cNvSpPr>
          <p:nvPr/>
        </p:nvSpPr>
        <p:spPr bwMode="auto">
          <a:xfrm flipV="1">
            <a:off x="5148263" y="2454722"/>
            <a:ext cx="1944687" cy="792162"/>
          </a:xfrm>
          <a:prstGeom prst="line">
            <a:avLst/>
          </a:prstGeom>
          <a:noFill/>
          <a:ln w="9525">
            <a:noFill/>
            <a:round/>
            <a:headEnd/>
            <a:tailEnd/>
          </a:ln>
        </p:spPr>
        <p:txBody>
          <a:bodyPr anchor="b"/>
          <a:lstStyle/>
          <a:p>
            <a:endParaRPr lang="de-DE"/>
          </a:p>
        </p:txBody>
      </p:sp>
      <p:sp>
        <p:nvSpPr>
          <p:cNvPr id="1327118" name="AutoShape 14"/>
          <p:cNvSpPr>
            <a:spLocks noChangeArrowheads="1"/>
          </p:cNvSpPr>
          <p:nvPr/>
        </p:nvSpPr>
        <p:spPr bwMode="auto">
          <a:xfrm>
            <a:off x="7235825" y="3678684"/>
            <a:ext cx="576263" cy="180975"/>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9525" algn="ctr">
            <a:solidFill>
              <a:srgbClr val="FF6600"/>
            </a:solidFill>
            <a:miter lim="800000"/>
            <a:headEnd/>
            <a:tailEnd/>
          </a:ln>
          <a:effectLst/>
          <a:extLst/>
        </p:spPr>
        <p:txBody>
          <a:bodyPr wrap="none" anchor="ctr"/>
          <a:lstStyle/>
          <a:p>
            <a:pPr algn="ctr">
              <a:buClr>
                <a:srgbClr val="000000"/>
              </a:buClr>
              <a:buSzPct val="100000"/>
              <a:buFont typeface="Times New Roman" pitchFamily="18" charset="0"/>
              <a:buNone/>
              <a:defRPr/>
            </a:pPr>
            <a:endParaRPr lang="en-US" dirty="0">
              <a:solidFill>
                <a:srgbClr val="FF6600"/>
              </a:solidFill>
              <a:effectLst>
                <a:outerShdw blurRad="38100" dist="38100" dir="2700000" algn="tl">
                  <a:srgbClr val="000000"/>
                </a:outerShdw>
              </a:effectLst>
              <a:latin typeface="Calibri" pitchFamily="32" charset="0"/>
              <a:cs typeface="+mn-cs"/>
            </a:endParaRPr>
          </a:p>
        </p:txBody>
      </p:sp>
      <p:graphicFrame>
        <p:nvGraphicFramePr>
          <p:cNvPr id="14" name="Diagram 1"/>
          <p:cNvGraphicFramePr/>
          <p:nvPr>
            <p:extLst>
              <p:ext uri="{D42A27DB-BD31-4B8C-83A1-F6EECF244321}">
                <p14:modId xmlns:p14="http://schemas.microsoft.com/office/powerpoint/2010/main" val="820611487"/>
              </p:ext>
            </p:extLst>
          </p:nvPr>
        </p:nvGraphicFramePr>
        <p:xfrm>
          <a:off x="179512" y="839825"/>
          <a:ext cx="8893175" cy="5074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14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Title 1"/>
          <p:cNvSpPr>
            <a:spLocks noGrp="1"/>
          </p:cNvSpPr>
          <p:nvPr>
            <p:ph type="title"/>
          </p:nvPr>
        </p:nvSpPr>
        <p:spPr/>
        <p:txBody>
          <a:bodyPr/>
          <a:lstStyle/>
          <a:p>
            <a:r>
              <a:rPr lang="de-DE" sz="2800" dirty="0" smtClean="0"/>
              <a:t>C. 3. </a:t>
            </a:r>
            <a:r>
              <a:rPr lang="de-DE" sz="2800" dirty="0"/>
              <a:t>Components de l’avaluació psicològica/psiquiàtrica</a:t>
            </a:r>
            <a:endParaRPr lang="de-DE" sz="2800" dirty="0" smtClean="0"/>
          </a:p>
        </p:txBody>
      </p:sp>
      <p:sp>
        <p:nvSpPr>
          <p:cNvPr id="3" name="Content Placeholder 2"/>
          <p:cNvSpPr>
            <a:spLocks noGrp="1"/>
          </p:cNvSpPr>
          <p:nvPr>
            <p:ph idx="1"/>
          </p:nvPr>
        </p:nvSpPr>
        <p:spPr>
          <a:xfrm>
            <a:off x="468313" y="1341438"/>
            <a:ext cx="8228012" cy="4999037"/>
          </a:xfrm>
        </p:spPr>
        <p:txBody>
          <a:bodyPr/>
          <a:lstStyle/>
          <a:p>
            <a:pPr marL="457200" indent="-457200">
              <a:buFont typeface="Arial" pitchFamily="34" charset="0"/>
              <a:buChar char="•"/>
              <a:defRPr/>
            </a:pPr>
            <a:r>
              <a:rPr lang="es-ES" sz="2800" dirty="0"/>
              <a:t>Historia de la tortura y los malos tratos? Historia (puede que tenga que ser tomada en conjunto con o en adición a la historia </a:t>
            </a:r>
            <a:r>
              <a:rPr lang="es-ES" sz="2800" dirty="0" smtClean="0"/>
              <a:t>médica </a:t>
            </a:r>
            <a:r>
              <a:rPr lang="es-ES" sz="2800" dirty="0"/>
              <a:t>teniendo)</a:t>
            </a:r>
          </a:p>
          <a:p>
            <a:pPr marL="457200" indent="-457200">
              <a:buFont typeface="Arial" pitchFamily="34" charset="0"/>
              <a:buChar char="•"/>
              <a:defRPr/>
            </a:pPr>
            <a:r>
              <a:rPr lang="es-ES" sz="2800" dirty="0"/>
              <a:t>quejas actuales</a:t>
            </a:r>
          </a:p>
          <a:p>
            <a:pPr marL="457200" indent="-457200">
              <a:buFont typeface="Arial" pitchFamily="34" charset="0"/>
              <a:buChar char="•"/>
              <a:defRPr/>
            </a:pPr>
            <a:r>
              <a:rPr lang="es-ES" sz="2800" dirty="0"/>
              <a:t>La historia posterior a la tortura (incluida la repercusión en vivo, los factores de estrés actuales, apoyo, tratamiento)</a:t>
            </a:r>
          </a:p>
          <a:p>
            <a:pPr marL="457200" indent="-457200">
              <a:buFont typeface="Arial" pitchFamily="34" charset="0"/>
              <a:buChar char="•"/>
              <a:defRPr/>
            </a:pPr>
            <a:r>
              <a:rPr lang="es-ES" sz="2800" dirty="0"/>
              <a:t>Historia previa a la tortura (</a:t>
            </a:r>
            <a:r>
              <a:rPr lang="es-ES" sz="2800" dirty="0" err="1"/>
              <a:t>incuding</a:t>
            </a:r>
            <a:r>
              <a:rPr lang="es-ES" sz="2800" dirty="0"/>
              <a:t> la educación y la ocupación)</a:t>
            </a:r>
            <a:endParaRPr lang="de-DE" sz="2800" dirty="0" smtClean="0"/>
          </a:p>
          <a:p>
            <a:pPr>
              <a:defRPr/>
            </a:pPr>
            <a:endParaRPr lang="de-DE"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Title 1"/>
          <p:cNvSpPr>
            <a:spLocks noGrp="1"/>
          </p:cNvSpPr>
          <p:nvPr>
            <p:ph type="title"/>
          </p:nvPr>
        </p:nvSpPr>
        <p:spPr/>
        <p:txBody>
          <a:bodyPr/>
          <a:lstStyle/>
          <a:p>
            <a:r>
              <a:rPr lang="de-DE" sz="2800" dirty="0" smtClean="0"/>
              <a:t>C. 3. </a:t>
            </a:r>
            <a:r>
              <a:rPr lang="de-DE" sz="2800" dirty="0"/>
              <a:t>Components de l’avaluació psicològica/psiquiàtrica</a:t>
            </a:r>
            <a:endParaRPr lang="de-DE" sz="2800" dirty="0" smtClean="0"/>
          </a:p>
        </p:txBody>
      </p:sp>
      <p:sp>
        <p:nvSpPr>
          <p:cNvPr id="3" name="Content Placeholder 2"/>
          <p:cNvSpPr>
            <a:spLocks noGrp="1"/>
          </p:cNvSpPr>
          <p:nvPr>
            <p:ph idx="1"/>
          </p:nvPr>
        </p:nvSpPr>
        <p:spPr>
          <a:xfrm>
            <a:off x="468313" y="1341438"/>
            <a:ext cx="8228012" cy="4999037"/>
          </a:xfrm>
        </p:spPr>
        <p:txBody>
          <a:bodyPr/>
          <a:lstStyle/>
          <a:p>
            <a:pPr marL="457200" indent="-457200">
              <a:buFont typeface="Arial" pitchFamily="34" charset="0"/>
              <a:buChar char="•"/>
              <a:defRPr/>
            </a:pPr>
            <a:r>
              <a:rPr lang="es-ES" dirty="0"/>
              <a:t>Historial médico (podría tener que ser tomado junto con o además de la historia médica general teniendo </a:t>
            </a:r>
            <a:r>
              <a:rPr lang="es-ES" dirty="0" err="1"/>
              <a:t>examinaton</a:t>
            </a:r>
            <a:r>
              <a:rPr lang="es-ES" dirty="0"/>
              <a:t>)</a:t>
            </a:r>
          </a:p>
          <a:p>
            <a:pPr marL="457200" indent="-457200">
              <a:buFont typeface="Arial" pitchFamily="34" charset="0"/>
              <a:buChar char="•"/>
              <a:defRPr/>
            </a:pPr>
            <a:r>
              <a:rPr lang="es-ES" dirty="0"/>
              <a:t>Antecedentes psiquiátricos (problemas podrían existir antes de la tortura, pero podrían aumentar debido a la tortura, una historia negativa podría indicar</a:t>
            </a:r>
          </a:p>
          <a:p>
            <a:pPr marL="457200" indent="-457200">
              <a:buFont typeface="Arial" pitchFamily="34" charset="0"/>
              <a:buChar char="•"/>
              <a:defRPr/>
            </a:pPr>
            <a:r>
              <a:rPr lang="es-ES" dirty="0"/>
              <a:t>El consumo de sustancias / abuso / dependencia</a:t>
            </a:r>
            <a:r>
              <a:rPr lang="de-DE" dirty="0" smtClean="0"/>
              <a:t>Mental status examination</a:t>
            </a:r>
          </a:p>
          <a:p>
            <a:pPr>
              <a:defRPr/>
            </a:pPr>
            <a:r>
              <a:rPr lang="de-DE" dirty="0" smtClean="0"/>
              <a:t/>
            </a:r>
            <a:br>
              <a:rPr lang="de-DE" dirty="0" smtClean="0"/>
            </a:br>
            <a:endParaRPr lang="de-DE" dirty="0" smtClean="0"/>
          </a:p>
          <a:p>
            <a:pPr>
              <a:defRPr/>
            </a:pPr>
            <a:endParaRPr lang="de-DE" dirty="0" smtClean="0"/>
          </a:p>
          <a:p>
            <a:pPr>
              <a:defRPr/>
            </a:pPr>
            <a:endParaRPr lang="de-DE"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Title 1"/>
          <p:cNvSpPr>
            <a:spLocks noGrp="1"/>
          </p:cNvSpPr>
          <p:nvPr>
            <p:ph type="title"/>
          </p:nvPr>
        </p:nvSpPr>
        <p:spPr/>
        <p:txBody>
          <a:bodyPr/>
          <a:lstStyle/>
          <a:p>
            <a:r>
              <a:rPr lang="de-DE" sz="2400" dirty="0" smtClean="0"/>
              <a:t>C. 3. </a:t>
            </a:r>
            <a:r>
              <a:rPr lang="de-DE" sz="2400" dirty="0"/>
              <a:t>Components de l’avaluació psicològica/psiquiàtrica</a:t>
            </a:r>
            <a:endParaRPr lang="de-DE" sz="2400" dirty="0" smtClean="0"/>
          </a:p>
        </p:txBody>
      </p:sp>
      <p:sp>
        <p:nvSpPr>
          <p:cNvPr id="301058" name="Content Placeholder 2"/>
          <p:cNvSpPr>
            <a:spLocks noGrp="1"/>
          </p:cNvSpPr>
          <p:nvPr>
            <p:ph idx="1"/>
          </p:nvPr>
        </p:nvSpPr>
        <p:spPr>
          <a:xfrm>
            <a:off x="468313" y="1341438"/>
            <a:ext cx="8228012" cy="4999037"/>
          </a:xfrm>
        </p:spPr>
        <p:txBody>
          <a:bodyPr/>
          <a:lstStyle/>
          <a:p>
            <a:pPr marL="0"/>
            <a:r>
              <a:rPr lang="es-ES" sz="2400" dirty="0"/>
              <a:t>Las pruebas psicológicas y el uso de listas de verificación y cuestionarios:</a:t>
            </a:r>
            <a:endParaRPr lang="de-DE" sz="2400" dirty="0" smtClean="0"/>
          </a:p>
          <a:p>
            <a:pPr marL="0"/>
            <a:r>
              <a:rPr lang="es-ES" sz="2400" i="1" dirty="0"/>
              <a:t>Nota: Si bien una evaluación clínica y el diagnóstico es el elemento clave en el examen, pruebas, cuestionarios estandarizados y entrevistas puede y en algunos casos se debe incluir si están disponibles y validados en el idioma correspondiente. Ellos no se explican con más detalle en el período de investigación, el psicólogo / psiquiatra debe tener experiencia en su aplicación (véanse los módulos especiales de capacitación por WPA).</a:t>
            </a:r>
            <a:r>
              <a:rPr lang="de-DE" sz="2400" i="1" dirty="0" smtClean="0"/>
              <a:t>   </a:t>
            </a:r>
            <a:br>
              <a:rPr lang="de-DE" sz="2400" i="1" dirty="0" smtClean="0"/>
            </a:br>
            <a:endParaRPr lang="de-DE" sz="2400" i="1" dirty="0" smtClean="0"/>
          </a:p>
          <a:p>
            <a:pPr marL="0"/>
            <a:endParaRPr lang="de-DE" sz="2400" dirty="0" smtClean="0"/>
          </a:p>
          <a:p>
            <a:pPr marL="0"/>
            <a:endParaRPr lang="de-DE" sz="2400" dirty="0" smtClean="0"/>
          </a:p>
          <a:p>
            <a:pPr marL="0"/>
            <a:endParaRPr lang="de-DE" sz="24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Title 1"/>
          <p:cNvSpPr>
            <a:spLocks noGrp="1"/>
          </p:cNvSpPr>
          <p:nvPr>
            <p:ph type="title"/>
          </p:nvPr>
        </p:nvSpPr>
        <p:spPr/>
        <p:txBody>
          <a:bodyPr/>
          <a:lstStyle/>
          <a:p>
            <a:r>
              <a:rPr lang="de-DE" sz="2400" dirty="0" smtClean="0"/>
              <a:t>C. 3. </a:t>
            </a:r>
            <a:r>
              <a:rPr lang="de-DE" sz="2400" dirty="0"/>
              <a:t>Components de l’avaluació psicològica/psiquiàtrica</a:t>
            </a:r>
            <a:endParaRPr lang="de-DE" sz="2400" dirty="0" smtClean="0"/>
          </a:p>
        </p:txBody>
      </p:sp>
      <p:sp>
        <p:nvSpPr>
          <p:cNvPr id="303106" name="Content Placeholder 2"/>
          <p:cNvSpPr>
            <a:spLocks noGrp="1"/>
          </p:cNvSpPr>
          <p:nvPr>
            <p:ph idx="1"/>
          </p:nvPr>
        </p:nvSpPr>
        <p:spPr>
          <a:xfrm>
            <a:off x="468313" y="1341438"/>
            <a:ext cx="8228012" cy="4999037"/>
          </a:xfrm>
        </p:spPr>
        <p:txBody>
          <a:bodyPr/>
          <a:lstStyle/>
          <a:p>
            <a:pPr marL="0"/>
            <a:r>
              <a:rPr lang="es-ES" sz="2400" dirty="0"/>
              <a:t>Las pruebas psicológicas y el uso de listas de verificación y </a:t>
            </a:r>
            <a:r>
              <a:rPr lang="es-ES" sz="2400" dirty="0" smtClean="0"/>
              <a:t>cuestionarios-</a:t>
            </a:r>
            <a:endParaRPr lang="es-ES" sz="2400" dirty="0"/>
          </a:p>
          <a:p>
            <a:pPr marL="0"/>
            <a:r>
              <a:rPr lang="es-ES" sz="2400" dirty="0"/>
              <a:t>En las pruebas forenses, las cuestiones especiales como la fabricación de los síntomas a veces </a:t>
            </a:r>
            <a:r>
              <a:rPr lang="es-ES" sz="2400" dirty="0" smtClean="0"/>
              <a:t>dirigido </a:t>
            </a:r>
            <a:r>
              <a:rPr lang="es-ES" sz="2400" dirty="0"/>
              <a:t>por herramientas especiales o escalas del cuestionario para obtener un resultado más "objetiva". </a:t>
            </a:r>
          </a:p>
          <a:p>
            <a:pPr marL="0"/>
            <a:r>
              <a:rPr lang="es-ES" sz="2400" dirty="0"/>
              <a:t>Los resultados deben ser manejados con cuidado como factores específicos idioma, culturales y el trauma como la vergüenza o trauma cerebral puede influir y distorsionar los resultados. Sólo una evaluación exhaustiva puede conducir a buenos resultados, y las limitaciones como el idioma o la cultura debe ser abordado en las conclusiones.</a:t>
            </a:r>
            <a:r>
              <a:rPr lang="de-DE" sz="2400" dirty="0" smtClean="0"/>
              <a:t>   </a:t>
            </a:r>
            <a:br>
              <a:rPr lang="de-DE" sz="2400" dirty="0" smtClean="0"/>
            </a:br>
            <a:endParaRPr lang="de-DE" sz="2400" dirty="0" smtClean="0"/>
          </a:p>
          <a:p>
            <a:pPr marL="0"/>
            <a:endParaRPr lang="de-DE" sz="2400" dirty="0" smtClean="0"/>
          </a:p>
          <a:p>
            <a:pPr marL="0"/>
            <a:endParaRPr lang="de-DE" sz="2400" dirty="0" smtClean="0"/>
          </a:p>
          <a:p>
            <a:pPr marL="0"/>
            <a:endParaRPr lang="de-DE" sz="2400" dirty="0" smtClean="0"/>
          </a:p>
        </p:txBody>
      </p:sp>
      <p:pic>
        <p:nvPicPr>
          <p:cNvPr id="4" name="Picture 16" descr="C:\Users\Stevy\Desktop\Chat-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1434131"/>
            <a:ext cx="520824" cy="5208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Title 1"/>
          <p:cNvSpPr>
            <a:spLocks noGrp="1"/>
          </p:cNvSpPr>
          <p:nvPr>
            <p:ph type="title"/>
          </p:nvPr>
        </p:nvSpPr>
        <p:spPr/>
        <p:txBody>
          <a:bodyPr/>
          <a:lstStyle/>
          <a:p>
            <a:r>
              <a:rPr lang="de-DE" sz="2400" dirty="0" smtClean="0"/>
              <a:t>C. 3. </a:t>
            </a:r>
            <a:r>
              <a:rPr lang="de-DE" sz="2400" dirty="0"/>
              <a:t>Components de l’avaluació psicològica/psiquiàtrica</a:t>
            </a:r>
            <a:endParaRPr lang="de-DE" sz="2400" dirty="0" smtClean="0"/>
          </a:p>
        </p:txBody>
      </p:sp>
      <p:sp>
        <p:nvSpPr>
          <p:cNvPr id="305154" name="Content Placeholder 2"/>
          <p:cNvSpPr>
            <a:spLocks noGrp="1"/>
          </p:cNvSpPr>
          <p:nvPr>
            <p:ph idx="1"/>
          </p:nvPr>
        </p:nvSpPr>
        <p:spPr>
          <a:xfrm>
            <a:off x="468313" y="1341438"/>
            <a:ext cx="8228012" cy="4999037"/>
          </a:xfrm>
        </p:spPr>
        <p:txBody>
          <a:bodyPr/>
          <a:lstStyle/>
          <a:p>
            <a:pPr marL="0"/>
            <a:r>
              <a:rPr lang="es-ES" sz="2400" dirty="0"/>
              <a:t>Las pruebas psicológicas y el uso de listas de verificación y </a:t>
            </a:r>
            <a:r>
              <a:rPr lang="es-ES" sz="2400" dirty="0" smtClean="0"/>
              <a:t>cuestionarios</a:t>
            </a:r>
            <a:br>
              <a:rPr lang="es-ES" sz="2400" dirty="0" smtClean="0"/>
            </a:br>
            <a:r>
              <a:rPr lang="es-ES" sz="2400" dirty="0" smtClean="0"/>
              <a:t/>
            </a:r>
            <a:br>
              <a:rPr lang="es-ES" sz="2400" dirty="0" smtClean="0"/>
            </a:br>
            <a:r>
              <a:rPr lang="de-DE" sz="2400" i="1" dirty="0" smtClean="0"/>
              <a:t>Examples: Standardised assessment of Functioning and Quality of Life , World Health Organisation -  BREF, </a:t>
            </a:r>
            <a:r>
              <a:rPr lang="es-ES" sz="2400" i="1" dirty="0"/>
              <a:t>la confirmación de un diagnóstico de TEPT clínica</a:t>
            </a:r>
            <a:r>
              <a:rPr lang="de-DE" sz="2400" i="1" dirty="0" smtClean="0"/>
              <a:t> (CAPS interview), </a:t>
            </a:r>
            <a:r>
              <a:rPr lang="es-ES" sz="2400" i="1" dirty="0"/>
              <a:t>indicador estandarizado del TEPT puntuación de los síntomas para documentar los cambios en el tiempo o el impacto del </a:t>
            </a:r>
            <a:r>
              <a:rPr lang="es-ES" sz="2400" i="1" dirty="0" smtClean="0"/>
              <a:t>tratamiento </a:t>
            </a:r>
            <a:r>
              <a:rPr lang="de-DE" sz="2400" i="1" dirty="0" smtClean="0"/>
              <a:t>(Harvard Trauma Questionnaire), </a:t>
            </a:r>
            <a:r>
              <a:rPr lang="es-ES" sz="2400" i="1" dirty="0"/>
              <a:t>pruebas neuropsicológicas para identificar trauma cerebral (además de </a:t>
            </a:r>
            <a:r>
              <a:rPr lang="es-ES" sz="2400" i="1" dirty="0" smtClean="0"/>
              <a:t>radiología </a:t>
            </a:r>
            <a:r>
              <a:rPr lang="de-DE" sz="2400" i="1" dirty="0" smtClean="0"/>
              <a:t>(CAT/MRI).   </a:t>
            </a:r>
            <a:br>
              <a:rPr lang="de-DE" sz="2400" i="1" dirty="0" smtClean="0"/>
            </a:br>
            <a:endParaRPr lang="de-DE" sz="2400" i="1" dirty="0" smtClean="0"/>
          </a:p>
          <a:p>
            <a:pPr marL="0"/>
            <a:r>
              <a:rPr lang="de-DE" sz="2400" dirty="0" smtClean="0"/>
              <a:t>   </a:t>
            </a:r>
            <a:br>
              <a:rPr lang="de-DE" sz="2400" dirty="0" smtClean="0"/>
            </a:br>
            <a:endParaRPr lang="de-DE" sz="2400" dirty="0" smtClean="0"/>
          </a:p>
          <a:p>
            <a:pPr marL="0"/>
            <a:endParaRPr lang="de-DE" sz="2400" dirty="0" smtClean="0"/>
          </a:p>
          <a:p>
            <a:pPr marL="0"/>
            <a:endParaRPr lang="de-DE" sz="2400" dirty="0" smtClean="0"/>
          </a:p>
          <a:p>
            <a:pPr marL="0"/>
            <a:endParaRPr lang="de-DE" sz="2400" dirty="0" smtClean="0"/>
          </a:p>
        </p:txBody>
      </p:sp>
      <p:pic>
        <p:nvPicPr>
          <p:cNvPr id="4" name="Picture 3" descr="C:\Users\Stevy\Desktop\1348565967_Documen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1556792"/>
            <a:ext cx="609600"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Title 1"/>
          <p:cNvSpPr>
            <a:spLocks noGrp="1"/>
          </p:cNvSpPr>
          <p:nvPr>
            <p:ph type="title"/>
          </p:nvPr>
        </p:nvSpPr>
        <p:spPr>
          <a:xfrm>
            <a:off x="395288" y="0"/>
            <a:ext cx="8228012" cy="1311275"/>
          </a:xfrm>
        </p:spPr>
        <p:txBody>
          <a:bodyPr/>
          <a:lstStyle/>
          <a:p>
            <a:r>
              <a:rPr lang="de-DE" sz="2800" dirty="0" smtClean="0"/>
              <a:t>C. 3. </a:t>
            </a:r>
            <a:r>
              <a:rPr lang="de-DE" sz="2800" dirty="0"/>
              <a:t>Components de l’avaluació psicològica/psiquiàtrica</a:t>
            </a:r>
            <a:endParaRPr lang="de-DE" sz="2800" dirty="0" smtClean="0"/>
          </a:p>
        </p:txBody>
      </p:sp>
      <p:sp>
        <p:nvSpPr>
          <p:cNvPr id="307202" name="Content Placeholder 2"/>
          <p:cNvSpPr>
            <a:spLocks noGrp="1"/>
          </p:cNvSpPr>
          <p:nvPr>
            <p:ph idx="1"/>
          </p:nvPr>
        </p:nvSpPr>
        <p:spPr>
          <a:xfrm>
            <a:off x="468313" y="1341438"/>
            <a:ext cx="8228012" cy="4999037"/>
          </a:xfrm>
        </p:spPr>
        <p:txBody>
          <a:bodyPr/>
          <a:lstStyle/>
          <a:p>
            <a:pPr marL="114300" indent="-457200">
              <a:buFont typeface="Arial" pitchFamily="34" charset="0"/>
              <a:buChar char="•"/>
            </a:pPr>
            <a:r>
              <a:rPr lang="es-ES" dirty="0"/>
              <a:t>Evaluación del funcionamiento </a:t>
            </a:r>
            <a:r>
              <a:rPr lang="es-ES" dirty="0" smtClean="0"/>
              <a:t>social</a:t>
            </a:r>
            <a:endParaRPr lang="es-ES" dirty="0"/>
          </a:p>
          <a:p>
            <a:pPr marL="114300" indent="-457200">
              <a:buFont typeface="Arial" pitchFamily="34" charset="0"/>
              <a:buChar char="•"/>
            </a:pPr>
            <a:r>
              <a:rPr lang="es-ES" dirty="0" smtClean="0"/>
              <a:t>Descriptivo </a:t>
            </a:r>
            <a:r>
              <a:rPr lang="es-ES" dirty="0"/>
              <a:t>o el uso de escalas estándar (si se confirma en una cultura o idioma) </a:t>
            </a:r>
            <a:r>
              <a:rPr lang="es-ES" dirty="0" smtClean="0"/>
              <a:t/>
            </a:r>
            <a:br>
              <a:rPr lang="es-ES" dirty="0" smtClean="0"/>
            </a:br>
            <a:r>
              <a:rPr lang="es-ES" dirty="0" smtClean="0"/>
              <a:t/>
            </a:r>
            <a:br>
              <a:rPr lang="es-ES" dirty="0" smtClean="0"/>
            </a:br>
            <a:r>
              <a:rPr lang="es-ES" dirty="0" smtClean="0"/>
              <a:t>Nota</a:t>
            </a:r>
            <a:r>
              <a:rPr lang="es-ES" dirty="0"/>
              <a:t>: esto puede indicar el impacto de la tortura, y puede ser relevante también para la recompensación.</a:t>
            </a:r>
            <a:endParaRPr lang="de-DE" dirty="0" smtClean="0"/>
          </a:p>
          <a:p>
            <a:pPr marL="0"/>
            <a:endParaRPr lang="de-DE" dirty="0" smtClean="0"/>
          </a:p>
          <a:p>
            <a:pPr marL="0"/>
            <a:endParaRPr lang="de-DE" dirty="0" smtClean="0"/>
          </a:p>
          <a:p>
            <a:pPr marL="0"/>
            <a:endParaRPr lang="de-DE"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Title 1"/>
          <p:cNvSpPr>
            <a:spLocks noGrp="1"/>
          </p:cNvSpPr>
          <p:nvPr>
            <p:ph type="title"/>
          </p:nvPr>
        </p:nvSpPr>
        <p:spPr/>
        <p:txBody>
          <a:bodyPr/>
          <a:lstStyle/>
          <a:p>
            <a:r>
              <a:rPr lang="de-DE" sz="2800" dirty="0" smtClean="0"/>
              <a:t>C. 3. </a:t>
            </a:r>
            <a:r>
              <a:rPr lang="de-DE" sz="2800" dirty="0"/>
              <a:t>Components de l’avaluació psicològica/psiquiàtrica</a:t>
            </a:r>
            <a:endParaRPr lang="de-DE" sz="2800" dirty="0" smtClean="0"/>
          </a:p>
        </p:txBody>
      </p:sp>
      <p:sp>
        <p:nvSpPr>
          <p:cNvPr id="309250" name="Content Placeholder 2"/>
          <p:cNvSpPr>
            <a:spLocks noGrp="1"/>
          </p:cNvSpPr>
          <p:nvPr>
            <p:ph idx="1"/>
          </p:nvPr>
        </p:nvSpPr>
        <p:spPr>
          <a:xfrm>
            <a:off x="468313" y="1341438"/>
            <a:ext cx="8228012" cy="4999037"/>
          </a:xfrm>
        </p:spPr>
        <p:txBody>
          <a:bodyPr/>
          <a:lstStyle/>
          <a:p>
            <a:pPr marL="0">
              <a:spcBef>
                <a:spcPts val="1200"/>
              </a:spcBef>
              <a:spcAft>
                <a:spcPts val="1200"/>
              </a:spcAft>
              <a:buFont typeface="Arial" pitchFamily="34" charset="0"/>
              <a:buChar char="•"/>
            </a:pPr>
            <a:r>
              <a:rPr lang="es-ES" sz="2000" dirty="0"/>
              <a:t>Impresión clínica: Este incluye preguntas tales como consistencia, la discusión de las posibles explicaciones (o alternativas) para los resultados, la posible contribución de las presuntas torturas a los síntomas clínicos, y un análisis de todas las posibles influencias.</a:t>
            </a:r>
          </a:p>
          <a:p>
            <a:pPr marL="0">
              <a:spcBef>
                <a:spcPts val="1200"/>
              </a:spcBef>
              <a:spcAft>
                <a:spcPts val="1200"/>
              </a:spcAft>
              <a:buFont typeface="Arial" pitchFamily="34" charset="0"/>
              <a:buChar char="•"/>
            </a:pPr>
            <a:r>
              <a:rPr lang="es-ES" sz="2000" dirty="0"/>
              <a:t>Debe tenerse en cuenta, si existen contradicciones entre los resultados de los exámenes médicos, e informó de los acontecimientos (narrativa), o cuando se sospecha de una información incompleta que esto puede ser explicado por factores psicológicos y neuropsicológicos.</a:t>
            </a:r>
          </a:p>
          <a:p>
            <a:pPr marL="0">
              <a:spcBef>
                <a:spcPts val="1200"/>
              </a:spcBef>
              <a:spcAft>
                <a:spcPts val="1200"/>
              </a:spcAft>
              <a:buFont typeface="Arial" pitchFamily="34" charset="0"/>
              <a:buChar char="•"/>
            </a:pPr>
            <a:r>
              <a:rPr lang="es-ES" sz="2000" dirty="0"/>
              <a:t>Los informes médicos y psicológicos si aparte deben verse como partes correspondientes e integrada de los hallazgos </a:t>
            </a:r>
            <a:r>
              <a:rPr lang="es-ES" sz="2000" dirty="0" err="1"/>
              <a:t>oeverall</a:t>
            </a:r>
            <a:r>
              <a:rPr lang="es-ES" sz="2000" dirty="0"/>
              <a:t>.</a:t>
            </a:r>
            <a:endParaRPr lang="de-DE" sz="2000" dirty="0" smtClean="0"/>
          </a:p>
          <a:p>
            <a:pPr marL="0"/>
            <a:endParaRPr lang="de-DE" sz="20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Title 1"/>
          <p:cNvSpPr>
            <a:spLocks noGrp="1"/>
          </p:cNvSpPr>
          <p:nvPr>
            <p:ph type="title"/>
          </p:nvPr>
        </p:nvSpPr>
        <p:spPr/>
        <p:txBody>
          <a:bodyPr/>
          <a:lstStyle/>
          <a:p>
            <a:r>
              <a:rPr lang="de-DE" sz="2800" dirty="0" smtClean="0"/>
              <a:t>C. 3. </a:t>
            </a:r>
            <a:r>
              <a:rPr lang="de-DE" sz="2800" dirty="0"/>
              <a:t>Components de l’avaluació psicològica/psiquiàtrica</a:t>
            </a:r>
            <a:endParaRPr lang="de-DE" sz="2800" dirty="0" smtClean="0"/>
          </a:p>
        </p:txBody>
      </p:sp>
      <p:sp>
        <p:nvSpPr>
          <p:cNvPr id="311298" name="Content Placeholder 2"/>
          <p:cNvSpPr>
            <a:spLocks noGrp="1"/>
          </p:cNvSpPr>
          <p:nvPr>
            <p:ph idx="1"/>
          </p:nvPr>
        </p:nvSpPr>
        <p:spPr>
          <a:xfrm>
            <a:off x="468313" y="1341438"/>
            <a:ext cx="8228012" cy="4999037"/>
          </a:xfrm>
        </p:spPr>
        <p:txBody>
          <a:bodyPr/>
          <a:lstStyle/>
          <a:p>
            <a:pPr marL="0"/>
            <a:r>
              <a:rPr lang="de-DE" sz="2800" dirty="0" smtClean="0"/>
              <a:t>Impresión </a:t>
            </a:r>
            <a:r>
              <a:rPr lang="de-DE" sz="2800" dirty="0"/>
              <a:t>clínica</a:t>
            </a:r>
            <a:r>
              <a:rPr lang="de-DE" sz="2800" dirty="0" smtClean="0"/>
              <a:t/>
            </a:r>
            <a:br>
              <a:rPr lang="de-DE" sz="2800" dirty="0" smtClean="0"/>
            </a:br>
            <a:r>
              <a:rPr lang="de-DE" sz="2800" dirty="0" smtClean="0"/>
              <a:t/>
            </a:r>
            <a:br>
              <a:rPr lang="de-DE" sz="2800" dirty="0" smtClean="0"/>
            </a:br>
            <a:r>
              <a:rPr lang="es-ES" sz="2800" i="1" dirty="0"/>
              <a:t>Nota: Esta parte podría dependerá en gran medida de la cultura médico-legal y los aspectos de la función del experto (forense) en la interpretación de los resultados. Conclusiones o bien podría esperarse o desalentados por los tribunales locales. Esto debe ser abordado por los materiales nacionales IP locales.? Esto se aplica también a la formulación común de los resultados (como (es altamente consistente con ..)).</a:t>
            </a:r>
            <a:r>
              <a:rPr lang="de-DE" sz="2800" i="1" dirty="0" smtClean="0"/>
              <a:t/>
            </a:r>
            <a:br>
              <a:rPr lang="de-DE" sz="2800" i="1" dirty="0" smtClean="0"/>
            </a:br>
            <a:endParaRPr lang="de-DE" sz="2800" i="1" dirty="0" smtClean="0"/>
          </a:p>
          <a:p>
            <a:pPr marL="0"/>
            <a:endParaRPr lang="de-DE" sz="2800" dirty="0" smtClean="0"/>
          </a:p>
          <a:p>
            <a:pPr marL="0"/>
            <a:endParaRPr lang="de-DE" sz="2800" dirty="0" smtClean="0"/>
          </a:p>
          <a:p>
            <a:pPr marL="0"/>
            <a:endParaRPr lang="de-DE" sz="2800" dirty="0" smtClean="0"/>
          </a:p>
        </p:txBody>
      </p:sp>
      <p:pic>
        <p:nvPicPr>
          <p:cNvPr id="4" name="Picture 12" descr="C:\Users\Stevy\Desktop\1348566909_04_ma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412776"/>
            <a:ext cx="609600"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Title 1"/>
          <p:cNvSpPr>
            <a:spLocks noGrp="1"/>
          </p:cNvSpPr>
          <p:nvPr>
            <p:ph type="title"/>
          </p:nvPr>
        </p:nvSpPr>
        <p:spPr/>
        <p:txBody>
          <a:bodyPr/>
          <a:lstStyle/>
          <a:p>
            <a:r>
              <a:rPr lang="de-DE" sz="2400" dirty="0" smtClean="0"/>
              <a:t>C. 3. </a:t>
            </a:r>
            <a:r>
              <a:rPr lang="de-DE" sz="2400" dirty="0"/>
              <a:t>Components de l’avaluació psicològica/psiquiàtrica</a:t>
            </a:r>
            <a:endParaRPr lang="de-DE" sz="2400" dirty="0" smtClean="0"/>
          </a:p>
        </p:txBody>
      </p:sp>
      <p:sp>
        <p:nvSpPr>
          <p:cNvPr id="313346" name="Content Placeholder 2"/>
          <p:cNvSpPr>
            <a:spLocks noGrp="1"/>
          </p:cNvSpPr>
          <p:nvPr>
            <p:ph idx="1"/>
          </p:nvPr>
        </p:nvSpPr>
        <p:spPr>
          <a:xfrm>
            <a:off x="468313" y="1341438"/>
            <a:ext cx="8228012" cy="4999037"/>
          </a:xfrm>
        </p:spPr>
        <p:txBody>
          <a:bodyPr/>
          <a:lstStyle/>
          <a:p>
            <a:r>
              <a:rPr lang="es-ES" dirty="0"/>
              <a:t>Recomendaciones</a:t>
            </a:r>
            <a:r>
              <a:rPr lang="es-ES" dirty="0" smtClean="0"/>
              <a:t>:</a:t>
            </a:r>
            <a:endParaRPr lang="es-ES" dirty="0"/>
          </a:p>
          <a:p>
            <a:r>
              <a:rPr lang="es-ES" dirty="0"/>
              <a:t>.. dependerá de los resultados y el establecimiento de examen. </a:t>
            </a:r>
            <a:r>
              <a:rPr lang="es-ES" dirty="0" smtClean="0"/>
              <a:t/>
            </a:r>
            <a:br>
              <a:rPr lang="es-ES" dirty="0" smtClean="0"/>
            </a:br>
            <a:endParaRPr lang="es-ES" dirty="0"/>
          </a:p>
          <a:p>
            <a:r>
              <a:rPr lang="es-ES" dirty="0"/>
              <a:t>Ejemplos: informe de las necesidades de tratamiento inmediato (como las tendencias suicidas), necesidad de una nueva evaluación y tratamiento a largo plazo o necesidades de apoyo (como </a:t>
            </a:r>
            <a:r>
              <a:rPr lang="es-ES" dirty="0" err="1"/>
              <a:t>protectio</a:t>
            </a:r>
            <a:r>
              <a:rPr lang="de-DE" dirty="0" smtClean="0"/>
              <a:t>n). </a:t>
            </a:r>
            <a:br>
              <a:rPr lang="de-DE" dirty="0" smtClean="0"/>
            </a:br>
            <a:endParaRPr lang="de-DE" dirty="0" smtClean="0"/>
          </a:p>
          <a:p>
            <a:endParaRPr lang="de-DE" dirty="0" smtClean="0"/>
          </a:p>
          <a:p>
            <a:endParaRPr lang="de-DE"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2400" dirty="0" smtClean="0"/>
              <a:t>C. 4. </a:t>
            </a:r>
            <a:r>
              <a:rPr lang="de-DE" sz="2400" dirty="0"/>
              <a:t>Avaluació neuropsicològica</a:t>
            </a:r>
          </a:p>
        </p:txBody>
      </p:sp>
      <p:sp>
        <p:nvSpPr>
          <p:cNvPr id="315394" name="Text Placeholder 2"/>
          <p:cNvSpPr>
            <a:spLocks noGrp="1"/>
          </p:cNvSpPr>
          <p:nvPr>
            <p:ph type="body" idx="1"/>
          </p:nvPr>
        </p:nvSpPr>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sz="2400" b="1" dirty="0">
                <a:solidFill>
                  <a:srgbClr val="376092"/>
                </a:solidFill>
                <a:latin typeface="Trebuchet MS" pitchFamily="34" charset="0"/>
              </a:rPr>
              <a:t>PROVES PSICOLÒGIQUES DE LA TORTURA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le 1"/>
          <p:cNvSpPr>
            <a:spLocks noGrp="1"/>
          </p:cNvSpPr>
          <p:nvPr>
            <p:ph type="title"/>
          </p:nvPr>
        </p:nvSpPr>
        <p:spPr/>
        <p:txBody>
          <a:bodyPr/>
          <a:lstStyle/>
          <a:p>
            <a:r>
              <a:rPr lang="es-ES" sz="3200" dirty="0"/>
              <a:t>El </a:t>
            </a:r>
            <a:r>
              <a:rPr lang="es-ES" sz="3200" dirty="0" err="1"/>
              <a:t>paper</a:t>
            </a:r>
            <a:r>
              <a:rPr lang="es-ES" sz="3200" dirty="0"/>
              <a:t> </a:t>
            </a:r>
            <a:r>
              <a:rPr lang="es-ES" sz="3200" dirty="0" err="1"/>
              <a:t>cabdal</a:t>
            </a:r>
            <a:r>
              <a:rPr lang="es-ES" sz="3200" dirty="0"/>
              <a:t> de </a:t>
            </a:r>
            <a:r>
              <a:rPr lang="es-ES" sz="3200" dirty="0" err="1"/>
              <a:t>l’avaluació</a:t>
            </a:r>
            <a:r>
              <a:rPr lang="es-ES" sz="3200" dirty="0"/>
              <a:t> </a:t>
            </a:r>
            <a:r>
              <a:rPr lang="es-ES" sz="3200" dirty="0" err="1"/>
              <a:t>psicològica</a:t>
            </a:r>
            <a:r>
              <a:rPr lang="es-ES" sz="3200" dirty="0"/>
              <a:t> </a:t>
            </a:r>
            <a:endParaRPr lang="de-DE" sz="3200" dirty="0" smtClean="0"/>
          </a:p>
        </p:txBody>
      </p:sp>
      <p:sp>
        <p:nvSpPr>
          <p:cNvPr id="237570" name="Content Placeholder 2"/>
          <p:cNvSpPr>
            <a:spLocks noGrp="1"/>
          </p:cNvSpPr>
          <p:nvPr>
            <p:ph idx="1"/>
          </p:nvPr>
        </p:nvSpPr>
        <p:spPr>
          <a:xfrm>
            <a:off x="539750" y="1341438"/>
            <a:ext cx="8228013" cy="4999037"/>
          </a:xfrm>
        </p:spPr>
        <p:txBody>
          <a:bodyPr/>
          <a:lstStyle/>
          <a:p>
            <a:pPr marL="457200" indent="-457200">
              <a:buFont typeface="Arial" charset="0"/>
              <a:buChar char="•"/>
            </a:pPr>
            <a:r>
              <a:rPr lang="es-ES" sz="2800" dirty="0" smtClean="0"/>
              <a:t>Frecuente</a:t>
            </a:r>
            <a:endParaRPr lang="es-ES" sz="2800" dirty="0"/>
          </a:p>
          <a:p>
            <a:pPr marL="457200" indent="-457200">
              <a:buFont typeface="Arial" charset="0"/>
              <a:buChar char="•"/>
            </a:pPr>
            <a:r>
              <a:rPr lang="es-ES" sz="2800" dirty="0"/>
              <a:t>A menudo de larga duración, que persiste después de huellas físicas han desaparecido</a:t>
            </a:r>
          </a:p>
          <a:p>
            <a:pPr marL="457200" indent="-457200">
              <a:buFont typeface="Arial" charset="0"/>
              <a:buChar char="•"/>
            </a:pPr>
            <a:r>
              <a:rPr lang="es-ES" sz="2800" dirty="0"/>
              <a:t>Las marcas físicas a menudo evitan los torturadores</a:t>
            </a:r>
          </a:p>
          <a:p>
            <a:pPr marL="457200" indent="-457200">
              <a:buFont typeface="Arial" charset="0"/>
              <a:buChar char="•"/>
            </a:pPr>
            <a:r>
              <a:rPr lang="es-ES" sz="2800" dirty="0"/>
              <a:t>Un fuerte impacto a largo plazo</a:t>
            </a:r>
          </a:p>
          <a:p>
            <a:pPr marL="457200" indent="-457200">
              <a:buFont typeface="Arial" charset="0"/>
              <a:buChar char="•"/>
            </a:pPr>
            <a:r>
              <a:rPr lang="es-ES" sz="2800" dirty="0"/>
              <a:t>Interactuar con la memoria</a:t>
            </a:r>
          </a:p>
          <a:p>
            <a:pPr marL="457200" indent="-457200">
              <a:buFont typeface="Arial" charset="0"/>
              <a:buChar char="•"/>
            </a:pPr>
            <a:r>
              <a:rPr lang="es-ES" sz="2800" dirty="0"/>
              <a:t>Podría limitar la capacidad de participar en los procedimientos legales, como por </a:t>
            </a:r>
            <a:r>
              <a:rPr lang="es-ES" sz="2800" dirty="0" err="1"/>
              <a:t>subregistro</a:t>
            </a:r>
            <a:r>
              <a:rPr lang="es-ES" sz="2800" dirty="0"/>
              <a:t> o contradicciones aparentes</a:t>
            </a:r>
          </a:p>
          <a:p>
            <a:pPr marL="0" indent="0"/>
            <a:endParaRPr lang="de-DE" sz="28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Title 3"/>
          <p:cNvSpPr>
            <a:spLocks noGrp="1"/>
          </p:cNvSpPr>
          <p:nvPr>
            <p:ph type="title"/>
          </p:nvPr>
        </p:nvSpPr>
        <p:spPr/>
        <p:txBody>
          <a:bodyPr/>
          <a:lstStyle/>
          <a:p>
            <a:r>
              <a:rPr lang="de-DE" sz="3600" dirty="0" smtClean="0"/>
              <a:t>C. 4. </a:t>
            </a:r>
            <a:r>
              <a:rPr lang="de-DE" sz="3600" dirty="0"/>
              <a:t>Avaluació neuropsicològica</a:t>
            </a:r>
            <a:endParaRPr lang="de-DE" sz="3600" dirty="0" smtClean="0"/>
          </a:p>
        </p:txBody>
      </p:sp>
      <p:sp>
        <p:nvSpPr>
          <p:cNvPr id="5" name="Content Placeholder 4"/>
          <p:cNvSpPr>
            <a:spLocks noGrp="1"/>
          </p:cNvSpPr>
          <p:nvPr>
            <p:ph idx="1"/>
          </p:nvPr>
        </p:nvSpPr>
        <p:spPr/>
        <p:txBody>
          <a:bodyPr/>
          <a:lstStyle/>
          <a:p>
            <a:pPr>
              <a:spcBef>
                <a:spcPts val="600"/>
              </a:spcBef>
              <a:spcAft>
                <a:spcPts val="1200"/>
              </a:spcAft>
              <a:defRPr/>
            </a:pPr>
            <a:r>
              <a:rPr lang="de-DE" sz="2800" b="1" dirty="0"/>
              <a:t>Cuestiones clave</a:t>
            </a:r>
            <a:r>
              <a:rPr lang="de-DE" sz="2800" b="1" dirty="0" smtClean="0"/>
              <a:t>:</a:t>
            </a:r>
            <a:br>
              <a:rPr lang="de-DE" sz="2800" b="1" dirty="0" smtClean="0"/>
            </a:br>
            <a:endParaRPr lang="de-DE" sz="2800" b="1" dirty="0" smtClean="0"/>
          </a:p>
          <a:p>
            <a:pPr marL="457200" indent="-457200">
              <a:spcBef>
                <a:spcPts val="600"/>
              </a:spcBef>
              <a:spcAft>
                <a:spcPts val="1200"/>
              </a:spcAft>
              <a:buFont typeface="Arial" pitchFamily="34" charset="0"/>
              <a:buChar char="•"/>
              <a:defRPr/>
            </a:pPr>
            <a:r>
              <a:rPr lang="es-ES" sz="2800" dirty="0"/>
              <a:t>Las pruebas neuropsicológicas puede dar </a:t>
            </a:r>
            <a:r>
              <a:rPr lang="es-ES" sz="2800" dirty="0" err="1"/>
              <a:t>infomación</a:t>
            </a:r>
            <a:r>
              <a:rPr lang="es-ES" sz="2800" dirty="0"/>
              <a:t> sobre cuestiones especiales, como los indicadores o el grado de deterioro debido a un trauma cerebral a través de la fuerza, la hipoxia (falta de oxígeno), o sustancias tóxicas.</a:t>
            </a:r>
          </a:p>
          <a:p>
            <a:pPr marL="457200" indent="-457200">
              <a:spcBef>
                <a:spcPts val="600"/>
              </a:spcBef>
              <a:spcAft>
                <a:spcPts val="1200"/>
              </a:spcAft>
              <a:buFont typeface="Arial" pitchFamily="34" charset="0"/>
              <a:buChar char="•"/>
              <a:defRPr/>
            </a:pPr>
            <a:r>
              <a:rPr lang="es-ES" sz="2800" dirty="0"/>
              <a:t>No se puede excluir un traumatismo cerebral como el deterioro puede ser leve o no reconocidos por una prueba debido a la naturaleza inespecífica de muchas lesiones.</a:t>
            </a:r>
          </a:p>
          <a:p>
            <a:pPr>
              <a:spcBef>
                <a:spcPts val="600"/>
              </a:spcBef>
              <a:spcAft>
                <a:spcPts val="1200"/>
              </a:spcAft>
              <a:defRPr/>
            </a:pPr>
            <a:endParaRPr lang="de-DE"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Title 3"/>
          <p:cNvSpPr>
            <a:spLocks noGrp="1"/>
          </p:cNvSpPr>
          <p:nvPr>
            <p:ph type="title"/>
          </p:nvPr>
        </p:nvSpPr>
        <p:spPr/>
        <p:txBody>
          <a:bodyPr/>
          <a:lstStyle/>
          <a:p>
            <a:r>
              <a:rPr lang="de-DE" sz="3600" dirty="0" smtClean="0"/>
              <a:t>C. 4. </a:t>
            </a:r>
            <a:r>
              <a:rPr lang="de-DE" sz="3600" dirty="0"/>
              <a:t>Avaluació neuropsicològica</a:t>
            </a:r>
            <a:endParaRPr lang="de-DE" sz="3600" dirty="0" smtClean="0"/>
          </a:p>
        </p:txBody>
      </p:sp>
      <p:sp>
        <p:nvSpPr>
          <p:cNvPr id="5" name="Content Placeholder 4"/>
          <p:cNvSpPr>
            <a:spLocks noGrp="1"/>
          </p:cNvSpPr>
          <p:nvPr>
            <p:ph idx="1"/>
          </p:nvPr>
        </p:nvSpPr>
        <p:spPr>
          <a:xfrm>
            <a:off x="468313" y="1341438"/>
            <a:ext cx="8228012" cy="4999037"/>
          </a:xfrm>
        </p:spPr>
        <p:txBody>
          <a:bodyPr/>
          <a:lstStyle/>
          <a:p>
            <a:pPr marL="457200" indent="-457200">
              <a:spcBef>
                <a:spcPts val="600"/>
              </a:spcBef>
              <a:spcAft>
                <a:spcPts val="1200"/>
              </a:spcAft>
              <a:buFont typeface="Arial" pitchFamily="34" charset="0"/>
              <a:buChar char="•"/>
              <a:defRPr/>
            </a:pPr>
            <a:r>
              <a:rPr lang="es-ES" sz="2800" dirty="0"/>
              <a:t>Para una gran parte depende de la lengua, aunque las pruebas no verbales o pruebas neurofisiológicas con "fácil de seguir" las instrucciones están disponibles en algunas áreas.</a:t>
            </a:r>
          </a:p>
          <a:p>
            <a:pPr marL="457200" indent="-457200">
              <a:spcBef>
                <a:spcPts val="600"/>
              </a:spcBef>
              <a:spcAft>
                <a:spcPts val="1200"/>
              </a:spcAft>
              <a:buFont typeface="Arial" pitchFamily="34" charset="0"/>
              <a:buChar char="•"/>
              <a:defRPr/>
            </a:pPr>
            <a:r>
              <a:rPr lang="es-ES" sz="2800" dirty="0"/>
              <a:t>Similares como en la evaluación diagnóstica psiquiátrica para la depresión o trastorno de estrés postraumático, algunas pruebas son también dependientes de la cultura y la necesidad de validación basado en la cultura especial.</a:t>
            </a:r>
            <a:endParaRPr lang="de-DE" sz="2800" dirty="0"/>
          </a:p>
        </p:txBody>
      </p:sp>
      <p:pic>
        <p:nvPicPr>
          <p:cNvPr id="4" name="Picture 12" descr="C:\Users\Stevy\Desktop\1348566909_04_ma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4509120"/>
            <a:ext cx="609600"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Title 3"/>
          <p:cNvSpPr>
            <a:spLocks noGrp="1"/>
          </p:cNvSpPr>
          <p:nvPr>
            <p:ph type="title"/>
          </p:nvPr>
        </p:nvSpPr>
        <p:spPr/>
        <p:txBody>
          <a:bodyPr/>
          <a:lstStyle/>
          <a:p>
            <a:r>
              <a:rPr lang="de-DE" sz="3600" dirty="0" smtClean="0"/>
              <a:t>C. 4. </a:t>
            </a:r>
            <a:r>
              <a:rPr lang="de-DE" sz="3600" dirty="0"/>
              <a:t>Avaluació neuropsicològica</a:t>
            </a:r>
            <a:endParaRPr lang="de-DE" sz="3600" dirty="0" smtClean="0"/>
          </a:p>
        </p:txBody>
      </p:sp>
      <p:sp>
        <p:nvSpPr>
          <p:cNvPr id="321538" name="Content Placeholder 4"/>
          <p:cNvSpPr>
            <a:spLocks noGrp="1"/>
          </p:cNvSpPr>
          <p:nvPr>
            <p:ph idx="1"/>
          </p:nvPr>
        </p:nvSpPr>
        <p:spPr/>
        <p:txBody>
          <a:bodyPr/>
          <a:lstStyle/>
          <a:p>
            <a:pPr marL="114300" indent="-457200">
              <a:spcBef>
                <a:spcPts val="600"/>
              </a:spcBef>
              <a:spcAft>
                <a:spcPts val="1200"/>
              </a:spcAft>
              <a:buFont typeface="Arial" pitchFamily="34" charset="0"/>
              <a:buChar char="•"/>
            </a:pPr>
            <a:r>
              <a:rPr lang="es-ES" dirty="0"/>
              <a:t>Clínica, especialmente diagnóstico de TEPT - se suele alcanzar no inmediatamente a través de pruebas neuropsicológicas, pero a través de los diagnósticos clínicos y entrevistas.</a:t>
            </a:r>
          </a:p>
          <a:p>
            <a:pPr marL="114300" indent="-457200">
              <a:spcBef>
                <a:spcPts val="600"/>
              </a:spcBef>
              <a:spcAft>
                <a:spcPts val="1200"/>
              </a:spcAft>
              <a:buFont typeface="Arial" pitchFamily="34" charset="0"/>
              <a:buChar char="•"/>
            </a:pPr>
            <a:r>
              <a:rPr lang="es-ES" dirty="0"/>
              <a:t>que pueden ser apoyadas por pruebas psicológicas, aunque algunos aspectos como la respuesta de sobresalto (una reacción a los ruidos repentinos) o dificultades de concentración pueden ser cuantificados a través de la evaluación neuropsicológica.</a:t>
            </a:r>
            <a:endParaRPr lang="de-DE" dirty="0" smtClean="0"/>
          </a:p>
          <a:p>
            <a:pPr>
              <a:spcBef>
                <a:spcPts val="600"/>
              </a:spcBef>
              <a:spcAft>
                <a:spcPts val="1200"/>
              </a:spcAft>
            </a:pPr>
            <a:endParaRPr lang="de-DE"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Title 3"/>
          <p:cNvSpPr>
            <a:spLocks noGrp="1"/>
          </p:cNvSpPr>
          <p:nvPr>
            <p:ph type="title"/>
          </p:nvPr>
        </p:nvSpPr>
        <p:spPr/>
        <p:txBody>
          <a:bodyPr/>
          <a:lstStyle/>
          <a:p>
            <a:r>
              <a:rPr lang="de-DE" sz="3600" dirty="0" smtClean="0"/>
              <a:t>C. 4. </a:t>
            </a:r>
            <a:r>
              <a:rPr lang="de-DE" sz="3600" dirty="0"/>
              <a:t>Avaluació neuropsicològica</a:t>
            </a:r>
            <a:endParaRPr lang="de-DE" sz="3600" dirty="0" smtClean="0"/>
          </a:p>
        </p:txBody>
      </p:sp>
      <p:sp>
        <p:nvSpPr>
          <p:cNvPr id="323586" name="Content Placeholder 4"/>
          <p:cNvSpPr>
            <a:spLocks noGrp="1"/>
          </p:cNvSpPr>
          <p:nvPr>
            <p:ph idx="1"/>
          </p:nvPr>
        </p:nvSpPr>
        <p:spPr/>
        <p:txBody>
          <a:bodyPr/>
          <a:lstStyle/>
          <a:p>
            <a:pPr marL="0"/>
            <a:r>
              <a:rPr lang="es-ES" dirty="0" smtClean="0"/>
              <a:t>La </a:t>
            </a:r>
            <a:r>
              <a:rPr lang="es-ES" dirty="0"/>
              <a:t>IP subraya que la atención especial se debe tomar de nuevo en </a:t>
            </a:r>
            <a:r>
              <a:rPr lang="es-ES" dirty="0" err="1"/>
              <a:t>avoding</a:t>
            </a:r>
            <a:r>
              <a:rPr lang="es-ES" dirty="0"/>
              <a:t> estrés excesivo o </a:t>
            </a:r>
            <a:r>
              <a:rPr lang="es-ES" dirty="0" err="1"/>
              <a:t>retraumatización</a:t>
            </a:r>
            <a:r>
              <a:rPr lang="es-ES" dirty="0" smtClean="0"/>
              <a:t>.</a:t>
            </a:r>
            <a:br>
              <a:rPr lang="es-ES" dirty="0" smtClean="0"/>
            </a:br>
            <a:endParaRPr lang="es-ES" dirty="0"/>
          </a:p>
          <a:p>
            <a:pPr marL="0"/>
            <a:r>
              <a:rPr lang="es-ES" dirty="0"/>
              <a:t>Ejemplo: vendar los ojos en algunas pruebas, al sentirse abrumado por preguntas, sensores recordando el sobreviviente de la tortura eléctrica, la presión del tiempo, los espacios cerrados.</a:t>
            </a:r>
            <a:endParaRPr lang="de-DE"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Title 3"/>
          <p:cNvSpPr>
            <a:spLocks noGrp="1"/>
          </p:cNvSpPr>
          <p:nvPr>
            <p:ph type="title"/>
          </p:nvPr>
        </p:nvSpPr>
        <p:spPr/>
        <p:txBody>
          <a:bodyPr/>
          <a:lstStyle/>
          <a:p>
            <a:r>
              <a:rPr lang="de-DE" sz="3600" dirty="0" smtClean="0"/>
              <a:t>C. 4. </a:t>
            </a:r>
            <a:r>
              <a:rPr lang="de-DE" sz="3600" dirty="0"/>
              <a:t>Avaluació neuropsicològica</a:t>
            </a:r>
            <a:endParaRPr lang="de-DE" sz="3600" dirty="0" smtClean="0"/>
          </a:p>
        </p:txBody>
      </p:sp>
      <p:sp>
        <p:nvSpPr>
          <p:cNvPr id="325634" name="Content Placeholder 4"/>
          <p:cNvSpPr>
            <a:spLocks noGrp="1"/>
          </p:cNvSpPr>
          <p:nvPr>
            <p:ph idx="1"/>
          </p:nvPr>
        </p:nvSpPr>
        <p:spPr/>
        <p:txBody>
          <a:bodyPr/>
          <a:lstStyle/>
          <a:p>
            <a:pPr marL="0"/>
            <a:r>
              <a:rPr lang="es-ES" sz="2800" i="1" dirty="0"/>
              <a:t>Un nuevo tema no cubierto en IP es la del desarrollo de los medios de radio (como la resonancia magnética funcional) en la evaluación psiquiátrica y neuropsicológica. </a:t>
            </a:r>
            <a:r>
              <a:rPr lang="es-ES" sz="2800" i="1" dirty="0" smtClean="0"/>
              <a:t/>
            </a:r>
            <a:br>
              <a:rPr lang="es-ES" sz="2800" i="1" dirty="0" smtClean="0"/>
            </a:br>
            <a:endParaRPr lang="es-ES" sz="2800" i="1" dirty="0"/>
          </a:p>
          <a:p>
            <a:pPr marL="0"/>
            <a:r>
              <a:rPr lang="es-ES" sz="2800" i="1" dirty="0"/>
              <a:t>Es habitual en la evaluación de trauma cerebral, aunque un resultado negativo no puede desmentir trauma cerebral. </a:t>
            </a:r>
            <a:r>
              <a:rPr lang="es-ES" sz="2800" i="1" dirty="0" smtClean="0"/>
              <a:t/>
            </a:r>
            <a:br>
              <a:rPr lang="es-ES" sz="2800" i="1" dirty="0" smtClean="0"/>
            </a:br>
            <a:endParaRPr lang="es-ES" sz="2800" i="1" dirty="0"/>
          </a:p>
          <a:p>
            <a:pPr marL="0"/>
            <a:r>
              <a:rPr lang="es-ES" sz="2800" i="1" dirty="0"/>
              <a:t>Se trata de una estrategia de arriba próximos en los trastornos psiquiátricos, - pero no se puede sin embargo recomienda como estándar.</a:t>
            </a:r>
            <a:endParaRPr lang="de-DE" sz="2800" i="1"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2400" dirty="0" smtClean="0"/>
              <a:t>C. 5. </a:t>
            </a:r>
            <a:r>
              <a:rPr lang="de-DE" sz="2400" dirty="0"/>
              <a:t>Els nens i la tortura </a:t>
            </a:r>
          </a:p>
        </p:txBody>
      </p:sp>
      <p:sp>
        <p:nvSpPr>
          <p:cNvPr id="327682" name="Text Placeholder 2"/>
          <p:cNvSpPr>
            <a:spLocks noGrp="1"/>
          </p:cNvSpPr>
          <p:nvPr>
            <p:ph type="body" idx="1"/>
          </p:nvPr>
        </p:nvSpPr>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sz="2400" b="1" dirty="0">
                <a:solidFill>
                  <a:srgbClr val="376092"/>
                </a:solidFill>
                <a:latin typeface="Trebuchet MS" pitchFamily="34" charset="0"/>
              </a:rPr>
              <a:t>PROVES PSICOLÒGIQUES DE LA TORTURA</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Title 3"/>
          <p:cNvSpPr>
            <a:spLocks noGrp="1"/>
          </p:cNvSpPr>
          <p:nvPr>
            <p:ph type="title"/>
          </p:nvPr>
        </p:nvSpPr>
        <p:spPr/>
        <p:txBody>
          <a:bodyPr/>
          <a:lstStyle/>
          <a:p>
            <a:r>
              <a:rPr lang="de-DE" dirty="0" smtClean="0"/>
              <a:t>C. 5. </a:t>
            </a:r>
            <a:r>
              <a:rPr lang="de-DE" dirty="0"/>
              <a:t>Els nens i la tortura </a:t>
            </a:r>
            <a:endParaRPr lang="de-DE" dirty="0" smtClean="0"/>
          </a:p>
        </p:txBody>
      </p:sp>
      <p:sp>
        <p:nvSpPr>
          <p:cNvPr id="329730" name="Content Placeholder 4"/>
          <p:cNvSpPr>
            <a:spLocks noGrp="1"/>
          </p:cNvSpPr>
          <p:nvPr>
            <p:ph idx="1"/>
          </p:nvPr>
        </p:nvSpPr>
        <p:spPr/>
        <p:txBody>
          <a:bodyPr/>
          <a:lstStyle/>
          <a:p>
            <a:pPr marL="114300" indent="-457200">
              <a:spcBef>
                <a:spcPts val="600"/>
              </a:spcBef>
              <a:spcAft>
                <a:spcPts val="1200"/>
              </a:spcAft>
              <a:buFont typeface="Arial" pitchFamily="34" charset="0"/>
              <a:buChar char="•"/>
            </a:pPr>
            <a:r>
              <a:rPr lang="es-ES" dirty="0"/>
              <a:t>Especial cuidado se debe tomar debido a daño potencial a través del examen insuficiente.</a:t>
            </a:r>
          </a:p>
          <a:p>
            <a:pPr marL="114300" indent="-457200">
              <a:spcBef>
                <a:spcPts val="600"/>
              </a:spcBef>
              <a:spcAft>
                <a:spcPts val="1200"/>
              </a:spcAft>
              <a:buFont typeface="Arial" pitchFamily="34" charset="0"/>
              <a:buChar char="•"/>
            </a:pPr>
            <a:r>
              <a:rPr lang="es-ES" dirty="0"/>
              <a:t>El examen siempre debe estar integrada en el apoyo y el tratamiento.</a:t>
            </a:r>
          </a:p>
          <a:p>
            <a:pPr marL="114300" indent="-457200">
              <a:spcBef>
                <a:spcPts val="600"/>
              </a:spcBef>
              <a:spcAft>
                <a:spcPts val="1200"/>
              </a:spcAft>
              <a:buFont typeface="Arial" pitchFamily="34" charset="0"/>
              <a:buChar char="•"/>
            </a:pPr>
            <a:r>
              <a:rPr lang="es-ES" dirty="0"/>
              <a:t>Estrategias de examen deben reflejar la edad y deben usarse únicamente por expertos especializados.</a:t>
            </a:r>
            <a:endParaRPr lang="de-DE"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C. 5. Els nens i la tortura </a:t>
            </a:r>
          </a:p>
        </p:txBody>
      </p:sp>
      <p:pic>
        <p:nvPicPr>
          <p:cNvPr id="173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196441" y="-196883"/>
            <a:ext cx="4675599" cy="7174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5733256"/>
            <a:ext cx="9144000" cy="461665"/>
          </a:xfrm>
          <a:prstGeom prst="rect">
            <a:avLst/>
          </a:prstGeom>
          <a:noFill/>
        </p:spPr>
        <p:txBody>
          <a:bodyPr wrap="square" rtlCol="0">
            <a:spAutoFit/>
          </a:bodyPr>
          <a:lstStyle/>
          <a:p>
            <a:pPr algn="ctr"/>
            <a:r>
              <a:rPr lang="de-DE" sz="2400" dirty="0" smtClean="0">
                <a:effectLst>
                  <a:outerShdw blurRad="38100" dist="38100" dir="2700000" algn="tl">
                    <a:srgbClr val="000000">
                      <a:alpha val="43137"/>
                    </a:srgbClr>
                  </a:outerShdw>
                </a:effectLst>
              </a:rPr>
              <a:t>Pictures can frequently transmit a narrative better then words.</a:t>
            </a:r>
            <a:endParaRPr lang="de-DE"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00884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Title 3"/>
          <p:cNvSpPr>
            <a:spLocks noGrp="1"/>
          </p:cNvSpPr>
          <p:nvPr>
            <p:ph type="title"/>
          </p:nvPr>
        </p:nvSpPr>
        <p:spPr/>
        <p:txBody>
          <a:bodyPr/>
          <a:lstStyle/>
          <a:p>
            <a:r>
              <a:rPr lang="de-DE" dirty="0" smtClean="0"/>
              <a:t>C. 5. </a:t>
            </a:r>
            <a:r>
              <a:rPr lang="de-DE" dirty="0"/>
              <a:t>Els nens i la tortura </a:t>
            </a:r>
            <a:endParaRPr lang="de-DE" dirty="0" smtClean="0"/>
          </a:p>
        </p:txBody>
      </p:sp>
      <p:sp>
        <p:nvSpPr>
          <p:cNvPr id="331778" name="Content Placeholder 4"/>
          <p:cNvSpPr>
            <a:spLocks noGrp="1"/>
          </p:cNvSpPr>
          <p:nvPr>
            <p:ph idx="1"/>
          </p:nvPr>
        </p:nvSpPr>
        <p:spPr/>
        <p:txBody>
          <a:bodyPr/>
          <a:lstStyle/>
          <a:p>
            <a:pPr marL="0" indent="0"/>
            <a:r>
              <a:rPr lang="es-ES" sz="2400" dirty="0"/>
              <a:t>Mientras que los niños pueden sufrir de todos los problemas relacionados con el trauma - como el trastorno por estrés postraumático - cuando son adultos, la expresión puede depender de la edad y etapa de desarrollo e incluyen</a:t>
            </a:r>
            <a:r>
              <a:rPr lang="es-ES" sz="2400" dirty="0" smtClean="0"/>
              <a:t>:</a:t>
            </a:r>
            <a:br>
              <a:rPr lang="es-ES" sz="2400" dirty="0" smtClean="0"/>
            </a:br>
            <a:endParaRPr lang="es-ES" sz="2400" dirty="0"/>
          </a:p>
          <a:p>
            <a:pPr marL="0" indent="0"/>
            <a:r>
              <a:rPr lang="es-ES" sz="2400" dirty="0"/>
              <a:t>Los cambios en el comportamiento o expresión - en juego (por ejemplo: jugar tortura y ser salvado con muñecas</a:t>
            </a:r>
            <a:r>
              <a:rPr lang="es-ES" sz="2400" dirty="0" smtClean="0"/>
              <a:t>),  </a:t>
            </a:r>
            <a:r>
              <a:rPr lang="es-ES" sz="2400" dirty="0"/>
              <a:t>O acciones (ejemplo: el mutismo, el comportamiento agresivo) en lugar de en la conversación, </a:t>
            </a:r>
            <a:r>
              <a:rPr lang="es-ES" sz="2400" dirty="0" smtClean="0"/>
              <a:t>o regresión </a:t>
            </a:r>
            <a:r>
              <a:rPr lang="es-ES" sz="2400" dirty="0"/>
              <a:t>(reacción emocional que conduce a la pérdida de habilidades como la reaparición de orinarse en la cama de un desarrollo anterior)</a:t>
            </a:r>
            <a:endParaRPr lang="de-DE" sz="24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Title 3"/>
          <p:cNvSpPr>
            <a:spLocks noGrp="1"/>
          </p:cNvSpPr>
          <p:nvPr>
            <p:ph type="title"/>
          </p:nvPr>
        </p:nvSpPr>
        <p:spPr/>
        <p:txBody>
          <a:bodyPr/>
          <a:lstStyle/>
          <a:p>
            <a:r>
              <a:rPr lang="de-DE" dirty="0" smtClean="0"/>
              <a:t>C. 5. </a:t>
            </a:r>
            <a:r>
              <a:rPr lang="de-DE" dirty="0"/>
              <a:t>Els nens i la tortura </a:t>
            </a:r>
            <a:endParaRPr lang="de-DE" dirty="0" smtClean="0"/>
          </a:p>
        </p:txBody>
      </p:sp>
      <p:sp>
        <p:nvSpPr>
          <p:cNvPr id="331778" name="Content Placeholder 4"/>
          <p:cNvSpPr>
            <a:spLocks noGrp="1"/>
          </p:cNvSpPr>
          <p:nvPr>
            <p:ph idx="1"/>
          </p:nvPr>
        </p:nvSpPr>
        <p:spPr/>
        <p:txBody>
          <a:bodyPr/>
          <a:lstStyle/>
          <a:p>
            <a:pPr marL="114300" indent="-457200">
              <a:spcBef>
                <a:spcPts val="600"/>
              </a:spcBef>
              <a:spcAft>
                <a:spcPts val="1200"/>
              </a:spcAft>
              <a:buFont typeface="Arial" pitchFamily="34" charset="0"/>
              <a:buChar char="•"/>
            </a:pPr>
            <a:r>
              <a:rPr lang="es-ES" sz="2800" dirty="0"/>
              <a:t>Evaluación depende de la edad biológica y psicológica (desarrollo), fondo (alfabetización), y la cultura.</a:t>
            </a:r>
          </a:p>
          <a:p>
            <a:pPr marL="114300" indent="-457200">
              <a:spcBef>
                <a:spcPts val="600"/>
              </a:spcBef>
              <a:spcAft>
                <a:spcPts val="1200"/>
              </a:spcAft>
              <a:buFont typeface="Arial" pitchFamily="34" charset="0"/>
              <a:buChar char="•"/>
            </a:pPr>
            <a:r>
              <a:rPr lang="es-ES" sz="2800" dirty="0"/>
              <a:t>Herramientas para aumentar la entrevista y la observación son los dos cuestionarios estandarizados y los horarios en los niños mayores, (</a:t>
            </a:r>
            <a:r>
              <a:rPr lang="es-ES" sz="2800" dirty="0" err="1"/>
              <a:t>neuro</a:t>
            </a:r>
            <a:r>
              <a:rPr lang="es-ES" sz="2800" dirty="0"/>
              <a:t>) pruebas psicológicas, sino también - especialmente en los niños más pequeños - instrumentos, herramientas verbales y narrativas pictóricas.</a:t>
            </a:r>
            <a:endParaRPr lang="de-DE" sz="2800" dirty="0" smtClean="0"/>
          </a:p>
        </p:txBody>
      </p:sp>
    </p:spTree>
    <p:extLst>
      <p:ext uri="{BB962C8B-B14F-4D97-AF65-F5344CB8AC3E}">
        <p14:creationId xmlns:p14="http://schemas.microsoft.com/office/powerpoint/2010/main" val="2947968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de-DE" sz="2800" dirty="0" smtClean="0"/>
              <a:t>A. 2. </a:t>
            </a:r>
            <a:r>
              <a:rPr lang="es-ES" sz="2800" dirty="0"/>
              <a:t>El </a:t>
            </a:r>
            <a:r>
              <a:rPr lang="es-ES" sz="2800" dirty="0" err="1"/>
              <a:t>context</a:t>
            </a:r>
            <a:r>
              <a:rPr lang="es-ES" sz="2800" dirty="0"/>
              <a:t> de la </a:t>
            </a:r>
            <a:r>
              <a:rPr lang="es-ES" sz="2800" dirty="0" err="1"/>
              <a:t>avaluació</a:t>
            </a:r>
            <a:r>
              <a:rPr lang="es-ES" sz="2800" dirty="0"/>
              <a:t> </a:t>
            </a:r>
            <a:r>
              <a:rPr lang="es-ES" sz="2800" dirty="0" err="1"/>
              <a:t>psicològica</a:t>
            </a:r>
            <a:endParaRPr lang="de-DE" sz="2800" dirty="0"/>
          </a:p>
        </p:txBody>
      </p:sp>
      <p:sp>
        <p:nvSpPr>
          <p:cNvPr id="239618" name="Text Placeholder 2"/>
          <p:cNvSpPr>
            <a:spLocks noGrp="1"/>
          </p:cNvSpPr>
          <p:nvPr>
            <p:ph type="body" idx="1"/>
          </p:nvPr>
        </p:nvSpPr>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sz="2400" b="1" dirty="0">
                <a:solidFill>
                  <a:srgbClr val="376092"/>
                </a:solidFill>
                <a:latin typeface="Trebuchet MS" pitchFamily="34" charset="0"/>
              </a:rPr>
              <a:t>PROVES PSICOLÒGIQUES DE LA TORTURA</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Title 3"/>
          <p:cNvSpPr>
            <a:spLocks noGrp="1"/>
          </p:cNvSpPr>
          <p:nvPr>
            <p:ph type="title"/>
          </p:nvPr>
        </p:nvSpPr>
        <p:spPr/>
        <p:txBody>
          <a:bodyPr/>
          <a:lstStyle/>
          <a:p>
            <a:r>
              <a:rPr lang="de-DE" dirty="0" smtClean="0"/>
              <a:t>C. 5. </a:t>
            </a:r>
            <a:r>
              <a:rPr lang="de-DE" dirty="0"/>
              <a:t>Els nens i la tortura </a:t>
            </a:r>
            <a:endParaRPr lang="de-DE" dirty="0" smtClean="0"/>
          </a:p>
        </p:txBody>
      </p:sp>
      <p:sp>
        <p:nvSpPr>
          <p:cNvPr id="331778" name="Content Placeholder 4"/>
          <p:cNvSpPr>
            <a:spLocks noGrp="1"/>
          </p:cNvSpPr>
          <p:nvPr>
            <p:ph idx="1"/>
          </p:nvPr>
        </p:nvSpPr>
        <p:spPr/>
        <p:txBody>
          <a:bodyPr/>
          <a:lstStyle/>
          <a:p>
            <a:pPr marL="114300" indent="-457200">
              <a:spcBef>
                <a:spcPts val="600"/>
              </a:spcBef>
              <a:spcAft>
                <a:spcPts val="1200"/>
              </a:spcAft>
              <a:buFont typeface="Arial" pitchFamily="34" charset="0"/>
              <a:buChar char="•"/>
            </a:pPr>
            <a:r>
              <a:rPr lang="es-ES" sz="2800" dirty="0"/>
              <a:t>Mientras que en muchos países, incluso los niños y los adultos jóvenes son torturados, los niños son con frecuencia también víctimas indirectas.</a:t>
            </a:r>
          </a:p>
          <a:p>
            <a:pPr marL="114300" indent="-457200">
              <a:spcBef>
                <a:spcPts val="600"/>
              </a:spcBef>
              <a:spcAft>
                <a:spcPts val="1200"/>
              </a:spcAft>
              <a:buFont typeface="Arial" pitchFamily="34" charset="0"/>
              <a:buChar char="•"/>
            </a:pPr>
            <a:r>
              <a:rPr lang="es-ES" sz="2800" dirty="0"/>
              <a:t>El sufrimiento puede durar toda la vida, como se ha documentado en estudios como los del "síndrome de la segunda generación".</a:t>
            </a:r>
          </a:p>
          <a:p>
            <a:pPr marL="114300" indent="-457200">
              <a:spcBef>
                <a:spcPts val="600"/>
              </a:spcBef>
              <a:spcAft>
                <a:spcPts val="1200"/>
              </a:spcAft>
              <a:buFont typeface="Arial" pitchFamily="34" charset="0"/>
              <a:buChar char="•"/>
            </a:pPr>
            <a:r>
              <a:rPr lang="es-ES" sz="2800" dirty="0"/>
              <a:t>Por lo tanto, efectos en los niños, la familia y el funcionamiento de la familia en general, debe tenerse en cuenta al evaluar a niños y adultos.</a:t>
            </a:r>
            <a:endParaRPr lang="de-DE" sz="2800" dirty="0"/>
          </a:p>
          <a:p>
            <a:pPr marL="0">
              <a:spcBef>
                <a:spcPts val="600"/>
              </a:spcBef>
              <a:spcAft>
                <a:spcPts val="1200"/>
              </a:spcAft>
            </a:pPr>
            <a:endParaRPr lang="de-DE" sz="2800" dirty="0" smtClean="0"/>
          </a:p>
          <a:p>
            <a:pPr marL="0">
              <a:spcBef>
                <a:spcPts val="600"/>
              </a:spcBef>
              <a:spcAft>
                <a:spcPts val="1200"/>
              </a:spcAft>
            </a:pPr>
            <a:endParaRPr lang="de-DE" sz="2800" dirty="0"/>
          </a:p>
          <a:p>
            <a:pPr marL="0">
              <a:spcBef>
                <a:spcPts val="600"/>
              </a:spcBef>
              <a:spcAft>
                <a:spcPts val="1200"/>
              </a:spcAft>
            </a:pPr>
            <a:endParaRPr lang="de-DE" sz="2800" dirty="0" smtClean="0"/>
          </a:p>
          <a:p>
            <a:pPr marL="0">
              <a:spcBef>
                <a:spcPts val="600"/>
              </a:spcBef>
              <a:spcAft>
                <a:spcPts val="1200"/>
              </a:spcAft>
            </a:pPr>
            <a:endParaRPr lang="de-DE" sz="2800" dirty="0"/>
          </a:p>
          <a:p>
            <a:pPr marL="0">
              <a:spcBef>
                <a:spcPts val="600"/>
              </a:spcBef>
              <a:spcAft>
                <a:spcPts val="1200"/>
              </a:spcAft>
            </a:pPr>
            <a:endParaRPr lang="de-DE" sz="2800" dirty="0" smtClean="0"/>
          </a:p>
          <a:p>
            <a:pPr marL="0">
              <a:spcBef>
                <a:spcPts val="600"/>
              </a:spcBef>
              <a:spcAft>
                <a:spcPts val="1200"/>
              </a:spcAft>
            </a:pPr>
            <a:endParaRPr lang="de-DE" sz="2800" dirty="0" smtClean="0"/>
          </a:p>
        </p:txBody>
      </p:sp>
    </p:spTree>
    <p:extLst>
      <p:ext uri="{BB962C8B-B14F-4D97-AF65-F5344CB8AC3E}">
        <p14:creationId xmlns:p14="http://schemas.microsoft.com/office/powerpoint/2010/main" val="3062366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3"/>
          <p:cNvSpPr>
            <a:spLocks noGrp="1"/>
          </p:cNvSpPr>
          <p:nvPr>
            <p:ph type="title"/>
          </p:nvPr>
        </p:nvSpPr>
        <p:spPr/>
        <p:txBody>
          <a:bodyPr/>
          <a:lstStyle/>
          <a:p>
            <a:r>
              <a:rPr lang="de-DE" sz="2400" dirty="0" smtClean="0"/>
              <a:t>A. 2. </a:t>
            </a:r>
            <a:r>
              <a:rPr lang="es-ES" sz="2400" dirty="0"/>
              <a:t>El </a:t>
            </a:r>
            <a:r>
              <a:rPr lang="es-ES" sz="2400" dirty="0" err="1"/>
              <a:t>context</a:t>
            </a:r>
            <a:r>
              <a:rPr lang="es-ES" sz="2400" dirty="0"/>
              <a:t> de la </a:t>
            </a:r>
            <a:r>
              <a:rPr lang="es-ES" sz="2400" dirty="0" err="1"/>
              <a:t>avaluació</a:t>
            </a:r>
            <a:r>
              <a:rPr lang="es-ES" sz="2400" dirty="0"/>
              <a:t> </a:t>
            </a:r>
            <a:r>
              <a:rPr lang="es-ES" sz="2400" dirty="0" err="1"/>
              <a:t>psicològica</a:t>
            </a:r>
            <a:endParaRPr lang="de-DE" sz="2400" dirty="0" smtClean="0"/>
          </a:p>
        </p:txBody>
      </p:sp>
      <p:sp>
        <p:nvSpPr>
          <p:cNvPr id="2" name="Content Placeholder 1"/>
          <p:cNvSpPr>
            <a:spLocks noGrp="1"/>
          </p:cNvSpPr>
          <p:nvPr>
            <p:ph idx="1"/>
          </p:nvPr>
        </p:nvSpPr>
        <p:spPr/>
        <p:txBody>
          <a:bodyPr/>
          <a:lstStyle/>
          <a:p>
            <a:r>
              <a:rPr lang="de-AT" dirty="0" smtClean="0"/>
              <a:t/>
            </a:r>
            <a:br>
              <a:rPr lang="de-AT" dirty="0" smtClean="0"/>
            </a:br>
            <a:r>
              <a:rPr lang="es-ES" dirty="0"/>
              <a:t>El entorno - todos los aspectos del medio ambiente y el contexto de un examen - debe ser considerada y más tarde describió como parte del examen.</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3"/>
          <p:cNvSpPr>
            <a:spLocks noGrp="1"/>
          </p:cNvSpPr>
          <p:nvPr>
            <p:ph type="title"/>
          </p:nvPr>
        </p:nvSpPr>
        <p:spPr/>
        <p:txBody>
          <a:bodyPr/>
          <a:lstStyle/>
          <a:p>
            <a:r>
              <a:rPr lang="de-DE" sz="2400" dirty="0" smtClean="0"/>
              <a:t>A. 2. </a:t>
            </a:r>
            <a:r>
              <a:rPr lang="es-ES" sz="2400" dirty="0"/>
              <a:t>El </a:t>
            </a:r>
            <a:r>
              <a:rPr lang="es-ES" sz="2400" dirty="0" err="1"/>
              <a:t>context</a:t>
            </a:r>
            <a:r>
              <a:rPr lang="es-ES" sz="2400" dirty="0"/>
              <a:t> de la </a:t>
            </a:r>
            <a:r>
              <a:rPr lang="es-ES" sz="2400" dirty="0" err="1"/>
              <a:t>avaluació</a:t>
            </a:r>
            <a:r>
              <a:rPr lang="es-ES" sz="2400" dirty="0"/>
              <a:t> </a:t>
            </a:r>
            <a:r>
              <a:rPr lang="es-ES" sz="2400" dirty="0" err="1"/>
              <a:t>psicològica</a:t>
            </a:r>
            <a:endParaRPr lang="de-DE" sz="2400" dirty="0"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63740572"/>
              </p:ext>
            </p:extLst>
          </p:nvPr>
        </p:nvGraphicFramePr>
        <p:xfrm>
          <a:off x="457200" y="1125538"/>
          <a:ext cx="8228013" cy="4999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5023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dirty="0"/>
              <a:t>B</a:t>
            </a:r>
            <a:r>
              <a:rPr lang="de-DE" dirty="0" smtClean="0"/>
              <a:t>. </a:t>
            </a:r>
            <a:r>
              <a:rPr lang="de-DE" dirty="0"/>
              <a:t>Seqüeles psicològiques de la tortura</a:t>
            </a:r>
          </a:p>
        </p:txBody>
      </p:sp>
      <p:sp>
        <p:nvSpPr>
          <p:cNvPr id="243714" name="Text Placeholder 2"/>
          <p:cNvSpPr>
            <a:spLocks noGrp="1"/>
          </p:cNvSpPr>
          <p:nvPr>
            <p:ph type="body" idx="1"/>
          </p:nvPr>
        </p:nvSpPr>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sz="2400" b="1" dirty="0">
                <a:solidFill>
                  <a:srgbClr val="376092"/>
                </a:solidFill>
                <a:latin typeface="Trebuchet MS" pitchFamily="34" charset="0"/>
              </a:rPr>
              <a:t>PROVES PSICOLÒGIQUES DE LA TORTURA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Standarddesign">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Standarddesign">
      <a:majorFont>
        <a:latin typeface="Trebuchet MS"/>
        <a:ea typeface=""/>
        <a:cs typeface=""/>
      </a:majorFont>
      <a:minorFont>
        <a:latin typeface="Calibr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ARTIP_TRANCE_ICD tw1</Template>
  <TotalTime>287</TotalTime>
  <Words>3845</Words>
  <Application>Microsoft Office PowerPoint</Application>
  <PresentationFormat>On-screen Show (4:3)</PresentationFormat>
  <Paragraphs>430</Paragraphs>
  <Slides>60</Slides>
  <Notes>60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Times New Roman</vt:lpstr>
      <vt:lpstr>Trebuchet MS</vt:lpstr>
      <vt:lpstr>Wingdings</vt:lpstr>
      <vt:lpstr>1_Standarddesign</vt:lpstr>
      <vt:lpstr>PowerPoint Presentation</vt:lpstr>
      <vt:lpstr>A. Observacions de caràcter general</vt:lpstr>
      <vt:lpstr>A. 1. El paper cabdal de l’avaluació psicològica</vt:lpstr>
      <vt:lpstr>El paper cabdal de l’avaluació psicològica </vt:lpstr>
      <vt:lpstr>El paper cabdal de l’avaluació psicològica </vt:lpstr>
      <vt:lpstr>A. 2. El context de la avaluació psicològica</vt:lpstr>
      <vt:lpstr>A. 2. El context de la avaluació psicològica</vt:lpstr>
      <vt:lpstr>A. 2. El context de la avaluació psicològica</vt:lpstr>
      <vt:lpstr>B. Seqüeles psicològiques de la tortura</vt:lpstr>
      <vt:lpstr>B. 1. Advertiments</vt:lpstr>
      <vt:lpstr>B. 1. Advertiments </vt:lpstr>
      <vt:lpstr>B. 1. Advertiments</vt:lpstr>
      <vt:lpstr>B. 2. Reaccions psicològiques més freqüents</vt:lpstr>
      <vt:lpstr>B. 2. Reaccions psicològiques més freqüents</vt:lpstr>
      <vt:lpstr>Reaccions psicològiques: ejemplo</vt:lpstr>
      <vt:lpstr>B. 2. Reaccions psicològiques més freqüents</vt:lpstr>
      <vt:lpstr>B. 2. Reaccions psicològiques més freqüents</vt:lpstr>
      <vt:lpstr>B. 2. Reaccions psicològiques més freqüents</vt:lpstr>
      <vt:lpstr>B. 2. Reaccions psicològiques més freqüents</vt:lpstr>
      <vt:lpstr>PowerPoint Presentation</vt:lpstr>
      <vt:lpstr>B. 3. Classicació dels diagnòstics</vt:lpstr>
      <vt:lpstr>B. 3. Classicació dels diagnòstics</vt:lpstr>
      <vt:lpstr>B. 3. Classicació dels diagnòstics</vt:lpstr>
      <vt:lpstr>Dos sistemas : ICD 10, DSM IV</vt:lpstr>
      <vt:lpstr>Posttraumatic Stress Disorder</vt:lpstr>
      <vt:lpstr>Evaluación</vt:lpstr>
      <vt:lpstr>B. 3. Classicació dels diagnòstics</vt:lpstr>
      <vt:lpstr>Trastorno por estrés postraumático (PTSD)</vt:lpstr>
      <vt:lpstr>Complex PTSD/ PTSD DESNOES</vt:lpstr>
      <vt:lpstr>Reacciones específicas a los acontecimientos de la vida extremas: ICD 10 * (no debe estar presente en cada caso)</vt:lpstr>
      <vt:lpstr>B. 3. Classicació dels diagnòstics</vt:lpstr>
      <vt:lpstr>ICD 10: Transformación persistente de la personalidad tras experiencia catastrófica</vt:lpstr>
      <vt:lpstr>ICD 10  - V Trauma</vt:lpstr>
      <vt:lpstr>B. 3. Classicació dels diagnòstics</vt:lpstr>
      <vt:lpstr>C. L’avaluació psicològica/psiquiàtrica </vt:lpstr>
      <vt:lpstr>C. 1. Observacions ètiques i clíniques</vt:lpstr>
      <vt:lpstr>C. 1. Observacions ètiques i clíniques</vt:lpstr>
      <vt:lpstr>C. 2. El procés de l’entrevista</vt:lpstr>
      <vt:lpstr>C. 3. Components de l’avaluació psicològica/psiquiàtricaion</vt:lpstr>
      <vt:lpstr>C. 3. Components de l’avaluació psicològica/psiquiàtrica</vt:lpstr>
      <vt:lpstr>C. 3. Components de l’avaluació psicològica/psiquiàtrica</vt:lpstr>
      <vt:lpstr>C. 3. Components de l’avaluació psicològica/psiquiàtrica</vt:lpstr>
      <vt:lpstr>C. 3. Components de l’avaluació psicològica/psiquiàtrica</vt:lpstr>
      <vt:lpstr>C. 3. Components de l’avaluació psicològica/psiquiàtrica</vt:lpstr>
      <vt:lpstr>C. 3. Components de l’avaluació psicològica/psiquiàtrica</vt:lpstr>
      <vt:lpstr>C. 3. Components de l’avaluació psicològica/psiquiàtrica</vt:lpstr>
      <vt:lpstr>C. 3. Components de l’avaluació psicològica/psiquiàtrica</vt:lpstr>
      <vt:lpstr>C. 3. Components de l’avaluació psicològica/psiquiàtrica</vt:lpstr>
      <vt:lpstr>C. 4. Avaluació neuropsicològica</vt:lpstr>
      <vt:lpstr>C. 4. Avaluació neuropsicològica</vt:lpstr>
      <vt:lpstr>C. 4. Avaluació neuropsicològica</vt:lpstr>
      <vt:lpstr>C. 4. Avaluació neuropsicològica</vt:lpstr>
      <vt:lpstr>C. 4. Avaluació neuropsicològica</vt:lpstr>
      <vt:lpstr>C. 4. Avaluació neuropsicològica</vt:lpstr>
      <vt:lpstr>C. 5. Els nens i la tortura </vt:lpstr>
      <vt:lpstr>C. 5. Els nens i la tortura </vt:lpstr>
      <vt:lpstr>C. 5. Els nens i la tortura </vt:lpstr>
      <vt:lpstr>C. 5. Els nens i la tortura </vt:lpstr>
      <vt:lpstr>C. 5. Els nens i la tortura </vt:lpstr>
      <vt:lpstr>C. 5. Els nens i la tortura </vt:lpstr>
    </vt:vector>
  </TitlesOfParts>
  <Company>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twenzel</dc:creator>
  <cp:lastModifiedBy>pantelis</cp:lastModifiedBy>
  <cp:revision>281</cp:revision>
  <cp:lastPrinted>1601-01-01T00:00:00Z</cp:lastPrinted>
  <dcterms:created xsi:type="dcterms:W3CDTF">2011-11-08T11:48:10Z</dcterms:created>
  <dcterms:modified xsi:type="dcterms:W3CDTF">2013-05-29T11:19:35Z</dcterms:modified>
</cp:coreProperties>
</file>