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</p:sldMasterIdLst>
  <p:notesMasterIdLst>
    <p:notesMasterId r:id="rId30"/>
  </p:notesMasterIdLst>
  <p:sldIdLst>
    <p:sldId id="286" r:id="rId4"/>
    <p:sldId id="257" r:id="rId5"/>
    <p:sldId id="287" r:id="rId6"/>
    <p:sldId id="269" r:id="rId7"/>
    <p:sldId id="260" r:id="rId8"/>
    <p:sldId id="261" r:id="rId9"/>
    <p:sldId id="262" r:id="rId10"/>
    <p:sldId id="263" r:id="rId11"/>
    <p:sldId id="264" r:id="rId12"/>
    <p:sldId id="284" r:id="rId13"/>
    <p:sldId id="285" r:id="rId14"/>
    <p:sldId id="283" r:id="rId15"/>
    <p:sldId id="266" r:id="rId16"/>
    <p:sldId id="265" r:id="rId17"/>
    <p:sldId id="268" r:id="rId18"/>
    <p:sldId id="270" r:id="rId19"/>
    <p:sldId id="271" r:id="rId20"/>
    <p:sldId id="272" r:id="rId21"/>
    <p:sldId id="274" r:id="rId22"/>
    <p:sldId id="275" r:id="rId23"/>
    <p:sldId id="277" r:id="rId24"/>
    <p:sldId id="278" r:id="rId25"/>
    <p:sldId id="279" r:id="rId26"/>
    <p:sldId id="276" r:id="rId27"/>
    <p:sldId id="280" r:id="rId28"/>
    <p:sldId id="281" r:id="rId29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6" autoAdjust="0"/>
  </p:normalViewPr>
  <p:slideViewPr>
    <p:cSldViewPr>
      <p:cViewPr varScale="1">
        <p:scale>
          <a:sx n="105" d="100"/>
          <a:sy n="105" d="100"/>
        </p:scale>
        <p:origin x="-1782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0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8984" tIns="49492" rIns="98984" bIns="49492" anchor="ctr"/>
          <a:lstStyle/>
          <a:p>
            <a:endParaRPr lang="de-DE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0"/>
            <a:ext cx="3076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8984" tIns="49492" rIns="98984" bIns="49492" anchor="ctr"/>
          <a:lstStyle/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294" y="0"/>
            <a:ext cx="3074719" cy="50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25" tIns="50661" rIns="97425" bIns="50661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83622" algn="l"/>
                <a:tab pos="1567244" algn="l"/>
                <a:tab pos="2350865" algn="l"/>
                <a:tab pos="3134487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6987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931" y="4856163"/>
            <a:ext cx="5677797" cy="45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noProof="0" smtClean="0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0" y="9710551"/>
            <a:ext cx="3076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8984" tIns="49492" rIns="98984" bIns="49492" anchor="ctr"/>
          <a:lstStyle/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294" y="9710550"/>
            <a:ext cx="3074719" cy="50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25" tIns="50661" rIns="97425" bIns="50661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83622" algn="l"/>
                <a:tab pos="1567244" algn="l"/>
                <a:tab pos="2350865" algn="l"/>
                <a:tab pos="3134487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61ACF42B-DE55-420B-A168-4ABC94ACE84D}" type="slidenum">
              <a:rPr lang="el-GR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04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/>
          </p:nvPr>
        </p:nvSpPr>
        <p:spPr>
          <a:extLst/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722055" indent="-247460" defTabSz="4863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3216974" indent="-247460" defTabSz="4863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711893" indent="-247460" defTabSz="4863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4206812" indent="-247460" defTabSz="4863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45000"/>
              <a:buFont typeface="Wingdings" pitchFamily="2" charset="2"/>
              <a:buNone/>
              <a:defRPr/>
            </a:pPr>
            <a:fld id="{7FFA7266-CFE4-4A6F-9557-B577AA268986}" type="slidenum">
              <a:rPr lang="el-GR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SzPct val="45000"/>
                <a:buFont typeface="Wingdings" pitchFamily="2" charset="2"/>
                <a:buNone/>
                <a:defRPr/>
              </a:pPr>
              <a:t>1</a:t>
            </a:fld>
            <a:endParaRPr lang="sl-SI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930" y="4856163"/>
            <a:ext cx="5679440" cy="4600575"/>
          </a:xfrm>
          <a:noFill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tabLst>
                <a:tab pos="0" algn="l"/>
                <a:tab pos="989838" algn="l"/>
                <a:tab pos="1979676" algn="l"/>
                <a:tab pos="2969514" algn="l"/>
                <a:tab pos="3959352" algn="l"/>
                <a:tab pos="4949190" algn="l"/>
                <a:tab pos="5939028" algn="l"/>
                <a:tab pos="6928866" algn="l"/>
                <a:tab pos="7918704" algn="l"/>
                <a:tab pos="8908542" algn="l"/>
                <a:tab pos="9898380" algn="l"/>
                <a:tab pos="10888218" algn="l"/>
              </a:tabLst>
            </a:pPr>
            <a:endParaRPr lang="de-AT" dirty="0" smtClean="0">
              <a:latin typeface="Calibri" pitchFamily="34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4021294" y="9710551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425" tIns="50661" rIns="97425" bIns="50661" anchor="b"/>
          <a:lstStyle/>
          <a:p>
            <a:pPr algn="r">
              <a:tabLst>
                <a:tab pos="0" algn="l"/>
                <a:tab pos="989838" algn="l"/>
                <a:tab pos="1979676" algn="l"/>
                <a:tab pos="2969514" algn="l"/>
                <a:tab pos="3959352" algn="l"/>
                <a:tab pos="4949190" algn="l"/>
                <a:tab pos="5939028" algn="l"/>
                <a:tab pos="6928866" algn="l"/>
                <a:tab pos="7918704" algn="l"/>
                <a:tab pos="8908542" algn="l"/>
                <a:tab pos="9898380" algn="l"/>
                <a:tab pos="10888218" algn="l"/>
              </a:tabLst>
            </a:pPr>
            <a:fld id="{3830C5D9-B347-468F-9D46-36F0CADE075F}" type="slidenum">
              <a:rPr lang="el-GR" sz="1300">
                <a:solidFill>
                  <a:srgbClr val="000000"/>
                </a:solidFill>
              </a:rPr>
              <a:pPr algn="r">
                <a:tabLst>
                  <a:tab pos="0" algn="l"/>
                  <a:tab pos="989838" algn="l"/>
                  <a:tab pos="1979676" algn="l"/>
                  <a:tab pos="2969514" algn="l"/>
                  <a:tab pos="3959352" algn="l"/>
                  <a:tab pos="4949190" algn="l"/>
                  <a:tab pos="5939028" algn="l"/>
                  <a:tab pos="6928866" algn="l"/>
                  <a:tab pos="7918704" algn="l"/>
                  <a:tab pos="8908542" algn="l"/>
                  <a:tab pos="9898380" algn="l"/>
                  <a:tab pos="10888218" algn="l"/>
                </a:tabLst>
              </a:pPr>
              <a:t>1</a:t>
            </a:fld>
            <a:endParaRPr lang="sl-SI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7752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0080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2060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5827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1053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9739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4400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7840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1411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729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1pPr>
            <a:lvl2pPr eaLnBrk="0" hangingPunct="0"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2pPr>
            <a:lvl3pPr eaLnBrk="0" hangingPunct="0"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3pPr>
            <a:lvl4pPr eaLnBrk="0" hangingPunct="0"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4pPr>
            <a:lvl5pPr eaLnBrk="0" hangingPunct="0"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5pPr>
            <a:lvl6pPr marL="2722055" indent="-247460" defTabSz="4863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6pPr>
            <a:lvl7pPr marL="3216974" indent="-247460" defTabSz="4863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7pPr>
            <a:lvl8pPr marL="3711893" indent="-247460" defTabSz="4863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8pPr>
            <a:lvl9pPr marL="4206812" indent="-247460" defTabSz="4863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9pPr>
          </a:lstStyle>
          <a:p>
            <a:pPr eaLnBrk="1" hangingPunct="1"/>
            <a:fld id="{3FEBB11B-48CF-4197-A22B-BAF1EECEFE25}" type="slidenum">
              <a:rPr lang="el-GR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</a:t>
            </a:fld>
            <a:endParaRPr 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0" y="4856163"/>
            <a:ext cx="5679440" cy="4600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87"/>
              </a:spcBef>
            </a:pPr>
            <a:endParaRPr lang="de-AT" smtClean="0">
              <a:latin typeface="Calibri" pitchFamily="32" charset="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4021294" y="9710551"/>
            <a:ext cx="3076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425" tIns="50661" rIns="97425" bIns="50661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D19D2A2-C95D-4430-9C18-8C2CEE7AACB4}" type="slidenum">
              <a:rPr lang="el-G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sl-SI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300" b="1" dirty="0"/>
              <a:t>Topa poškodba</a:t>
            </a:r>
            <a:r>
              <a:rPr lang="sl-SI" sz="1300" dirty="0"/>
              <a:t>, nepenetrantna</a:t>
            </a:r>
            <a:r>
              <a:rPr lang="sl-SI" sz="1300" b="1" dirty="0"/>
              <a:t>poškodba</a:t>
            </a:r>
            <a:r>
              <a:rPr lang="sl-SI" sz="1300" dirty="0"/>
              <a:t> glave        lahko celo v mili obliki</a:t>
            </a:r>
            <a:r>
              <a:rPr lang="sl-SI" dirty="0" smtClean="0"/>
              <a:t> </a:t>
            </a:r>
            <a:r>
              <a:rPr lang="sl-SI" sz="1300" dirty="0"/>
              <a:t>povzroči trajne simptome, ki spominjajo na posttravmatsko stresno motnjo. Opazne so težave s spanjem, omotica, vrtoglavica, razdražljivost, utrujenost, težave s koncentracijo in spominom </a:t>
            </a:r>
          </a:p>
          <a:p>
            <a:r>
              <a:rPr lang="sl-SI" sz="1300" dirty="0"/>
              <a:t>(glejte tudi </a:t>
            </a:r>
            <a:r>
              <a:rPr lang="sl-SI" dirty="0" smtClean="0">
                <a:effectLst/>
              </a:rPr>
              <a:t>1. Williams WH, Potter S, Ryland H. Mild traumatic brain injury and Postconcussion Syndrome: a neuropsychological perspective. J. Neurol. Neurosurg. Psychiatr. Oktober 2010;81(10):1116–22.)</a:t>
            </a:r>
          </a:p>
          <a:p>
            <a:endParaRPr lang="sl-SI" dirty="0" smtClean="0">
              <a:effectLst/>
            </a:endParaRPr>
          </a:p>
          <a:p>
            <a:r>
              <a:rPr lang="sl-SI" dirty="0" smtClean="0">
                <a:effectLst/>
              </a:rPr>
              <a:t>V zvezi s scintigrafijo skeleta glejte tudi </a:t>
            </a:r>
          </a:p>
          <a:p>
            <a:r>
              <a:rPr lang="sl-SI" dirty="0" smtClean="0">
                <a:effectLst/>
              </a:rPr>
              <a:t>Mirzaei S, Knoll P, Lipp RW, Wenzel T, Koriska K, Köhn H. Bone scintigraphy in screening of torture survivors. Lancet. 19. September 1998;352(9132):949–51. </a:t>
            </a:r>
          </a:p>
          <a:p>
            <a:endParaRPr lang="sl-SI" dirty="0" smtClean="0">
              <a:effectLst/>
            </a:endParaRPr>
          </a:p>
          <a:p>
            <a:endParaRPr lang="sl-SI" sz="1300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7995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8259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4626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To si na sodišču z lahkoto razlagajo narobe, kjer nasprotujoče si izjave velikokrat razumejo kot znak neveredostojnosti.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413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3906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3906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390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/>
          </p:nvPr>
        </p:nvSpPr>
        <p:spPr>
          <a:extLst/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722055" indent="-247460" defTabSz="4863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3216974" indent="-247460" defTabSz="4863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711893" indent="-247460" defTabSz="4863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4206812" indent="-247460" defTabSz="4863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45000"/>
              <a:buFont typeface="Wingdings" pitchFamily="2" charset="2"/>
              <a:buNone/>
              <a:defRPr/>
            </a:pPr>
            <a:fld id="{2D874B7D-3FD2-4294-84C1-FE6A83CAC14E}" type="slidenum">
              <a:rPr lang="el-GR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SzPct val="45000"/>
                <a:buFont typeface="Wingdings" pitchFamily="2" charset="2"/>
                <a:buNone/>
                <a:defRPr/>
              </a:pPr>
              <a:t>3</a:t>
            </a:fld>
            <a:endParaRPr lang="sl-SI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930" y="4856163"/>
            <a:ext cx="5679440" cy="4600575"/>
          </a:xfrm>
          <a:noFill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tabLst>
                <a:tab pos="0" algn="l"/>
                <a:tab pos="989838" algn="l"/>
                <a:tab pos="1979676" algn="l"/>
                <a:tab pos="2969514" algn="l"/>
                <a:tab pos="3959352" algn="l"/>
                <a:tab pos="4949190" algn="l"/>
                <a:tab pos="5939028" algn="l"/>
                <a:tab pos="6928866" algn="l"/>
                <a:tab pos="7918704" algn="l"/>
                <a:tab pos="8908542" algn="l"/>
                <a:tab pos="9898380" algn="l"/>
                <a:tab pos="10888218" algn="l"/>
              </a:tabLst>
            </a:pPr>
            <a:endParaRPr lang="de-AT" smtClean="0">
              <a:latin typeface="Calibri" pitchFamily="34" charset="0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4021294" y="9710551"/>
            <a:ext cx="3076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425" tIns="50661" rIns="97425" bIns="50661" anchor="b"/>
          <a:lstStyle/>
          <a:p>
            <a:pPr algn="r">
              <a:tabLst>
                <a:tab pos="0" algn="l"/>
                <a:tab pos="989838" algn="l"/>
                <a:tab pos="1979676" algn="l"/>
                <a:tab pos="2969514" algn="l"/>
                <a:tab pos="3959352" algn="l"/>
                <a:tab pos="4949190" algn="l"/>
                <a:tab pos="5939028" algn="l"/>
                <a:tab pos="6928866" algn="l"/>
                <a:tab pos="7918704" algn="l"/>
                <a:tab pos="8908542" algn="l"/>
                <a:tab pos="9898380" algn="l"/>
                <a:tab pos="10888218" algn="l"/>
              </a:tabLst>
            </a:pPr>
            <a:fld id="{613DF1E1-4BA6-42DA-9625-5B29758E0B5B}" type="slidenum">
              <a:rPr lang="el-GR" sz="1300">
                <a:solidFill>
                  <a:srgbClr val="000000"/>
                </a:solidFill>
              </a:rPr>
              <a:pPr algn="r">
                <a:tabLst>
                  <a:tab pos="0" algn="l"/>
                  <a:tab pos="989838" algn="l"/>
                  <a:tab pos="1979676" algn="l"/>
                  <a:tab pos="2969514" algn="l"/>
                  <a:tab pos="3959352" algn="l"/>
                  <a:tab pos="4949190" algn="l"/>
                  <a:tab pos="5939028" algn="l"/>
                  <a:tab pos="6928866" algn="l"/>
                  <a:tab pos="7918704" algn="l"/>
                  <a:tab pos="8908542" algn="l"/>
                  <a:tab pos="9898380" algn="l"/>
                  <a:tab pos="10888218" algn="l"/>
                </a:tabLst>
              </a:pPr>
              <a:t>3</a:t>
            </a:fld>
            <a:endParaRPr lang="sl-SI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6045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dirty="0" smtClean="0"/>
              <a:t>Opomba: Prostovoljno soglasje bolnika in zdravnika za uporabo te fotografije je pridobljeno.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1pPr>
            <a:lvl2pPr eaLnBrk="0" hangingPunct="0"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2pPr>
            <a:lvl3pPr eaLnBrk="0" hangingPunct="0"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3pPr>
            <a:lvl4pPr eaLnBrk="0" hangingPunct="0"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4pPr>
            <a:lvl5pPr eaLnBrk="0" hangingPunct="0"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5pPr>
            <a:lvl6pPr marL="2722055" indent="-247460" defTabSz="4863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6pPr>
            <a:lvl7pPr marL="3216974" indent="-247460" defTabSz="4863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7pPr>
            <a:lvl8pPr marL="3711893" indent="-247460" defTabSz="4863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8pPr>
            <a:lvl9pPr marL="4206812" indent="-247460" defTabSz="4863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83622" algn="l"/>
                <a:tab pos="1567244" algn="l"/>
                <a:tab pos="2350865" algn="l"/>
                <a:tab pos="3134487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9pPr>
          </a:lstStyle>
          <a:p>
            <a:pPr eaLnBrk="1" hangingPunct="1"/>
            <a:fld id="{3951A1E0-91C9-41D4-BEA8-989772F87498}" type="slidenum">
              <a:rPr lang="de-DE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</a:t>
            </a:fld>
            <a:endParaRPr lang="sl-SI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Opomba: Posebno ravnilo, ki ga vidite na fotografiji,</a:t>
            </a:r>
            <a:r>
              <a:rPr lang="sl-SI" baseline="0" dirty="0" smtClean="0"/>
              <a:t> </a:t>
            </a:r>
            <a:r>
              <a:rPr lang="sl-SI" dirty="0" smtClean="0"/>
              <a:t>je zagotovila družba IRCT Copenhagen (www.irct.org). Naročite ga pri njih.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313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Opomba: Posebno ravnilo, ki ga vidite na fotografiji je zagotovila družba IRCT Copenhagen (www.irct.org). Naročite ga pri njih.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85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Meta podatki so "inherentni" podatki, kot je resolucija (število pikslov, ki pomenijo velikost slike). Poseben sistem za ohranjanje dokazov znotraj sodnomedicinske stroke preprečuje nedovoljeno spreminjanje dokazov. </a:t>
            </a:r>
            <a:r>
              <a:rPr dirty="0"/>
              <a:t/>
            </a:r>
            <a:br>
              <a:rPr dirty="0"/>
            </a:br>
            <a:endParaRPr lang="sl-SI" baseline="0" dirty="0" smtClean="0"/>
          </a:p>
          <a:p>
            <a:r>
              <a:rPr lang="sl-SI" dirty="0" smtClean="0"/>
              <a:t>Nadaljnje branje:</a:t>
            </a:r>
          </a:p>
          <a:p>
            <a:r>
              <a:rPr lang="sl-SI" dirty="0" smtClean="0">
                <a:effectLst/>
              </a:rPr>
              <a:t>1. </a:t>
            </a:r>
          </a:p>
          <a:p>
            <a:r>
              <a:rPr lang="sl-SI" dirty="0" smtClean="0">
                <a:effectLst/>
              </a:rPr>
              <a:t>Marin N, Buszka JM. Alternate Light Source Imaging: Forensic Photography Techniques. Anderson Publishing; 2013. </a:t>
            </a:r>
          </a:p>
          <a:p>
            <a:r>
              <a:rPr lang="sl-SI" dirty="0" smtClean="0">
                <a:effectLst/>
              </a:rPr>
              <a:t>2. </a:t>
            </a:r>
          </a:p>
          <a:p>
            <a:r>
              <a:rPr lang="sl-SI" dirty="0" smtClean="0">
                <a:effectLst/>
              </a:rPr>
              <a:t>Blitzer HL, Jacobia J. Forensic Digital Imaging and Photography. 1st Aufl. Anderson Publishing; 2001. </a:t>
            </a:r>
          </a:p>
          <a:p>
            <a:r>
              <a:rPr lang="sl-SI" dirty="0" smtClean="0">
                <a:effectLst/>
              </a:rPr>
              <a:t>3. </a:t>
            </a:r>
          </a:p>
          <a:p>
            <a:r>
              <a:rPr lang="sl-SI" dirty="0" smtClean="0">
                <a:effectLst/>
              </a:rPr>
              <a:t>Calderwood A. Forensic Photography. Anderson Publishing; 2005. </a:t>
            </a:r>
          </a:p>
          <a:p>
            <a:r>
              <a:rPr lang="sl-SI" dirty="0" smtClean="0">
                <a:effectLst/>
              </a:rPr>
              <a:t>4. </a:t>
            </a:r>
          </a:p>
          <a:p>
            <a:r>
              <a:rPr lang="sl-SI" dirty="0" smtClean="0">
                <a:effectLst/>
              </a:rPr>
              <a:t>Duckworth JE. Forensic Photography Techniques. Charles C Thomas Pub Ltd; 1983. </a:t>
            </a:r>
          </a:p>
          <a:p>
            <a:endParaRPr lang="sl-SI" baseline="0" dirty="0" smtClean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5603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ACF42B-DE55-420B-A168-4ABC94ACE84D}" type="slidenum">
              <a:rPr lang="el-GR" smtClean="0"/>
              <a:pPr>
                <a:defRPr/>
              </a:pPr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486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72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94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-107950"/>
            <a:ext cx="2058987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07950"/>
            <a:ext cx="6027738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987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00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0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7013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25538"/>
            <a:ext cx="4038600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87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122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014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795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6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46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947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782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-107950"/>
            <a:ext cx="2058987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07950"/>
            <a:ext cx="6027738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742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107950"/>
            <a:ext cx="8228012" cy="1311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pic>
        <p:nvPicPr>
          <p:cNvPr id="3" name="Picture 2" descr="image2.jpe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879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922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441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7013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25538"/>
            <a:ext cx="4038600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495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613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64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000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6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894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845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29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-107950"/>
            <a:ext cx="2058987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07950"/>
            <a:ext cx="6027738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71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7013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25538"/>
            <a:ext cx="4038600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53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51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38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62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68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07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07950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8013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262626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262626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6500813"/>
            <a:ext cx="8239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3102" r="63214" b="37788"/>
          <a:stretch>
            <a:fillRect/>
          </a:stretch>
        </p:blipFill>
        <p:spPr bwMode="auto">
          <a:xfrm>
            <a:off x="7907338" y="6494463"/>
            <a:ext cx="4095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14" t="3102" r="63214" b="377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7" r="7919" b="52925"/>
          <a:stretch>
            <a:fillRect/>
          </a:stretch>
        </p:blipFill>
        <p:spPr bwMode="auto">
          <a:xfrm>
            <a:off x="8299450" y="6491288"/>
            <a:ext cx="78898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107" r="7919" b="529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07950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8013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97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262626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262626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6500813"/>
            <a:ext cx="8239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3102" r="63214" b="37788"/>
          <a:stretch>
            <a:fillRect/>
          </a:stretch>
        </p:blipFill>
        <p:spPr bwMode="auto">
          <a:xfrm>
            <a:off x="7907338" y="6494463"/>
            <a:ext cx="4095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14" t="3102" r="63214" b="377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7" r="7919" b="52925"/>
          <a:stretch>
            <a:fillRect/>
          </a:stretch>
        </p:blipFill>
        <p:spPr bwMode="auto">
          <a:xfrm>
            <a:off x="8299450" y="6491288"/>
            <a:ext cx="78898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107" r="7919" b="529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07950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8013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76092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262626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262626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6262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403350" y="32845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AT" dirty="0"/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403350" y="2276475"/>
            <a:ext cx="64801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4000" b="1" dirty="0" smtClean="0">
                <a:solidFill>
                  <a:srgbClr val="376092"/>
                </a:solidFill>
                <a:latin typeface="Trebuchet MS" pitchFamily="34" charset="0"/>
              </a:rPr>
              <a:t>Uporaba fotografije v sodnomedicinski stroki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l-SI" sz="4000" b="1" dirty="0" smtClean="0">
              <a:solidFill>
                <a:srgbClr val="376092"/>
              </a:solidFill>
              <a:latin typeface="Trebuchet MS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3200" dirty="0" smtClean="0">
                <a:solidFill>
                  <a:srgbClr val="376092"/>
                </a:solidFill>
                <a:latin typeface="Trebuchet MS" pitchFamily="34" charset="0"/>
              </a:rPr>
              <a:t>Prof. Thomas Wenzel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l-SI" sz="4000" b="1" dirty="0" smtClean="0">
              <a:solidFill>
                <a:srgbClr val="376092"/>
              </a:solidFill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l-SI" sz="4000" b="1" dirty="0">
              <a:solidFill>
                <a:srgbClr val="376092"/>
              </a:solidFill>
              <a:latin typeface="Trebuchet MS" pitchFamily="34" charset="0"/>
            </a:endParaRPr>
          </a:p>
        </p:txBody>
      </p:sp>
      <p:pic>
        <p:nvPicPr>
          <p:cNvPr id="7" name="Content Placeholder 4" descr="LLP logo engl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5264" y="5805042"/>
            <a:ext cx="2339752" cy="946825"/>
          </a:xfrm>
          <a:prstGeom prst="rect">
            <a:avLst/>
          </a:prstGeom>
        </p:spPr>
      </p:pic>
      <p:pic>
        <p:nvPicPr>
          <p:cNvPr id="8" name="3 - Εικόνα" descr="by-nc-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165304"/>
            <a:ext cx="1584176" cy="5542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Pripomočki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sl-SI" dirty="0" smtClean="0"/>
              <a:t>Odvisno od okolja, kjer poteka fotografiranje, lahko boljše rezultate dosežete z uporabo obročne bliskavice ali odbojnika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eaLnBrk="1" hangingPunct="1"/>
            <a:endParaRPr lang="sl-SI" dirty="0" smtClean="0"/>
          </a:p>
          <a:p>
            <a:pPr marL="0" indent="0" eaLnBrk="1" hangingPunct="1"/>
            <a:r>
              <a:rPr lang="sl-SI" dirty="0" smtClean="0"/>
              <a:t>- fotografija ne sme vsebovati preveč senc ali biti brez kontrastov.  </a:t>
            </a:r>
          </a:p>
          <a:p>
            <a:pPr marL="0" indent="0" eaLnBrk="1" hangingPunct="1"/>
            <a:r>
              <a:rPr lang="sl-SI" dirty="0" smtClean="0"/>
              <a:t>Kakovost fotografije lahko izboljšate, če ustrezno izberete barvo ozadja in prikrijete nepomembne predmete (s pomočjo rjuhe ali lista papirja).        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955425" cy="115212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1800" y="2636912"/>
            <a:ext cx="1125220" cy="7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Pripomočki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sl-SI" dirty="0" smtClean="0"/>
              <a:t>Posebna ravnila in lestvice, ki se uporabljajo v sodnomedicinski stroki</a:t>
            </a:r>
            <a:endParaRPr lang="sl-SI" dirty="0"/>
          </a:p>
          <a:p>
            <a:pPr marL="457200" indent="-457200" eaLnBrk="1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l-SI" dirty="0" smtClean="0"/>
              <a:t>Če nimate na voljo nobenega drugega pripomočka, lahko uporabite kakršen koli predmet z natančno opredeljeno velikostjo in barvo.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l-SI" dirty="0" smtClean="0"/>
              <a:t>Posebna ravnila - na voljo so npr. tudi pri družbi IRCT (www.irct.org) - so na voljo v različnih oblikah, tudi v obliki črke L, ki olajša merjenje dvodimenzionalnih ran.</a:t>
            </a:r>
          </a:p>
        </p:txBody>
      </p:sp>
    </p:spTree>
    <p:extLst>
      <p:ext uri="{BB962C8B-B14F-4D97-AF65-F5344CB8AC3E}">
        <p14:creationId xmlns:p14="http://schemas.microsoft.com/office/powerpoint/2010/main" val="11592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Pripomočki v okviru IP in projekta ARTIP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dirty="0" smtClean="0"/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sl-SI" dirty="0" smtClean="0"/>
              <a:t>V prilogi k Istanbulskemu protokolu je na voljo shema telesa, s pomočjo katere lahko locirate poškodbe in jih povežete s posnetimi fotografijami.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sl-SI" dirty="0" smtClean="0"/>
              <a:t>Uporabite pa lahko tudi pripomočke (obrazec za evidentiranje fotografij</a:t>
            </a:r>
            <a:r>
              <a:rPr lang="sl-SI" smtClean="0"/>
              <a:t>, časovni potek, </a:t>
            </a:r>
            <a:r>
              <a:rPr lang="sl-SI" dirty="0" smtClean="0"/>
              <a:t>preprosto ravnilo), ki so na voljo v zbirki pripomočkov, nastalih v okviru projekta ARTIP. </a:t>
            </a:r>
          </a:p>
        </p:txBody>
      </p:sp>
    </p:spTree>
    <p:extLst>
      <p:ext uri="{BB962C8B-B14F-4D97-AF65-F5344CB8AC3E}">
        <p14:creationId xmlns:p14="http://schemas.microsoft.com/office/powerpoint/2010/main" val="33798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Primer št. 2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Natančno poglejte spodnjo fotografijo.</a:t>
            </a:r>
          </a:p>
          <a:p>
            <a:pPr eaLnBrk="1" hangingPunct="1"/>
            <a:endParaRPr lang="sl-SI" dirty="0" smtClean="0"/>
          </a:p>
          <a:p>
            <a:pPr eaLnBrk="1" hangingPunct="1"/>
            <a:r>
              <a:rPr lang="sl-SI" b="1" dirty="0" smtClean="0"/>
              <a:t>Razmislite o sledečem:</a:t>
            </a:r>
            <a:r>
              <a:t/>
            </a:r>
            <a:br/>
            <a:r>
              <a:t/>
            </a:r>
            <a:br/>
            <a:r>
              <a:rPr lang="sl-SI" dirty="0" smtClean="0"/>
              <a:t>- s čim bi lahko bile narejene te brazgotine (1,2,3)?</a:t>
            </a:r>
            <a:r>
              <a:t/>
            </a:r>
            <a:br/>
            <a:r>
              <a:rPr lang="sl-SI" dirty="0" smtClean="0"/>
              <a:t>- kako je storilec najverjetneje uporabil pripomoček, s katerim je zadal rano?</a:t>
            </a:r>
            <a:r>
              <a:t/>
            </a:r>
            <a:br/>
            <a:endParaRPr lang="sl-SI" dirty="0" smtClean="0"/>
          </a:p>
          <a:p>
            <a:pPr eaLnBrk="1" hangingPunct="1"/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Primer št. 2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6956425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7596336" y="2132856"/>
            <a:ext cx="43204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8264424" y="17008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1</a:t>
            </a:r>
            <a:endParaRPr lang="sl-SI" sz="32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596336" y="2708920"/>
            <a:ext cx="43204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7596336" y="3573016"/>
            <a:ext cx="43204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8276176" y="241653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2</a:t>
            </a:r>
            <a:endParaRPr lang="sl-SI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264424" y="333323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3</a:t>
            </a:r>
            <a:endParaRPr lang="sl-S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8012" cy="1311275"/>
          </a:xfrm>
        </p:spPr>
        <p:txBody>
          <a:bodyPr/>
          <a:lstStyle/>
          <a:p>
            <a:r>
              <a:rPr lang="sl-SI" dirty="0" smtClean="0"/>
              <a:t>Razlaga primera št. 2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71187"/>
            <a:ext cx="8228013" cy="499903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sl-SI" dirty="0" smtClean="0"/>
              <a:t>Brazgotine, ki so nastale po tem, ko je žrtev padla na tla, in sicer z mačeto.</a:t>
            </a:r>
            <a:r>
              <a:t/>
            </a:r>
            <a:br/>
            <a:endParaRPr lang="sl-SI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sl-SI" dirty="0" smtClean="0"/>
              <a:t>Čas: približno 8 let, preden je bila posneta fotografija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19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Primer št. 2 - nadaljevanje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8013" cy="4999037"/>
          </a:xfrm>
        </p:spPr>
        <p:txBody>
          <a:bodyPr/>
          <a:lstStyle/>
          <a:p>
            <a:pPr eaLnBrk="1" hangingPunct="1"/>
            <a:r>
              <a:rPr lang="sl-SI" b="1" dirty="0" smtClean="0"/>
              <a:t>Razmislite o sledečem:</a:t>
            </a:r>
            <a:r>
              <a:t/>
            </a:r>
            <a:br/>
            <a:r>
              <a:t/>
            </a:r>
            <a:br/>
            <a:r>
              <a:rPr lang="sl-SI" dirty="0" smtClean="0"/>
              <a:t>Kako bi lahko razložili močno brazgotinjenje in drugačen videz brazgotine št. 3?</a:t>
            </a:r>
            <a:r>
              <a:t/>
            </a:r>
            <a:br/>
            <a:r>
              <a:t/>
            </a:r>
            <a:br/>
            <a:endParaRPr lang="sl-SI" dirty="0" smtClean="0"/>
          </a:p>
          <a:p>
            <a:pPr eaLnBrk="1" hangingPunct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2958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št. 2 - nadaljevanje</a:t>
            </a:r>
            <a:endParaRPr lang="sl-SI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96537"/>
            <a:ext cx="6033432" cy="529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6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št. 2 - nadaljevanje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8013" cy="4999037"/>
          </a:xfrm>
        </p:spPr>
        <p:txBody>
          <a:bodyPr/>
          <a:lstStyle/>
          <a:p>
            <a:r>
              <a:rPr lang="sl-SI" sz="2800" b="1" dirty="0" smtClean="0"/>
              <a:t>Razlaga:</a:t>
            </a:r>
            <a:r>
              <a:rPr sz="2800" dirty="0"/>
              <a:t/>
            </a:r>
            <a:br>
              <a:rPr sz="2800" dirty="0"/>
            </a:br>
            <a:r>
              <a:rPr lang="sl-SI" sz="2800" dirty="0" smtClean="0"/>
              <a:t>Medtem ko imata rana št. 1 in št. 2 gladke robove, je opaziti pri rani št. 3, da je mačeta zdrsnila, zaradi česar je za sabo pustila grdo raztrganino na koži s poškodovanim tkivom. Rano so najprej enostavno oskrbeli z obvezami, saj drugega zdravljenja ni bilo na voljo. 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lang="sl-SI" sz="2800" dirty="0" smtClean="0"/>
              <a:t>V evropski državi, ki je sprejela žrtev, so opravili operativni poseg, da bi preprečili pretirano brazgotinjenje. Glede na zapis v zdravstvenem kartonu žrtve, je bila operacija opravljena nekaj let pred preiskavo.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117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Primer št. 2 - nadaljevanje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8013" cy="4999037"/>
          </a:xfrm>
        </p:spPr>
        <p:txBody>
          <a:bodyPr/>
          <a:lstStyle/>
          <a:p>
            <a:pPr eaLnBrk="1" hangingPunct="1"/>
            <a:r>
              <a:rPr lang="sl-SI" b="1" dirty="0" smtClean="0"/>
              <a:t>Razmislite o sledečem:</a:t>
            </a:r>
            <a:r>
              <a:t/>
            </a:r>
            <a:br/>
            <a:r>
              <a:t/>
            </a:r>
            <a:br/>
            <a:r>
              <a:rPr lang="sl-SI" dirty="0" smtClean="0"/>
              <a:t>Kateri so naslednji koraki pri preiskavi?</a:t>
            </a:r>
            <a:r>
              <a:t/>
            </a:r>
            <a:br/>
            <a:endParaRPr lang="sl-SI" dirty="0" smtClean="0"/>
          </a:p>
          <a:p>
            <a:pPr eaLnBrk="1" hangingPunct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9620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2296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l-SI" sz="4000" b="1">
                <a:solidFill>
                  <a:srgbClr val="376092"/>
                </a:solidFill>
                <a:latin typeface="Trebuchet MS" pitchFamily="32" charset="0"/>
              </a:rPr>
              <a:t>Finančna podpora</a:t>
            </a: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1801813" y="1387475"/>
            <a:ext cx="5576887" cy="2255838"/>
            <a:chOff x="1135" y="874"/>
            <a:chExt cx="3513" cy="1421"/>
          </a:xfrm>
        </p:grpSpPr>
        <p:pic>
          <p:nvPicPr>
            <p:cNvPr id="614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874"/>
              <a:ext cx="3513" cy="1421"/>
            </a:xfrm>
            <a:prstGeom prst="rect">
              <a:avLst/>
            </a:prstGeom>
            <a:solidFill>
              <a:srgbClr val="C6D9F1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0" name="Text Box 4"/>
            <p:cNvSpPr txBox="1">
              <a:spLocks noChangeArrowheads="1"/>
            </p:cNvSpPr>
            <p:nvPr/>
          </p:nvSpPr>
          <p:spPr bwMode="auto">
            <a:xfrm>
              <a:off x="1135" y="874"/>
              <a:ext cx="3513" cy="1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68313" y="4149725"/>
            <a:ext cx="8207375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2400" i="1">
                <a:solidFill>
                  <a:srgbClr val="000000"/>
                </a:solidFill>
              </a:rPr>
              <a:t>Projekt je sofinancirala Evropska komisija. Ta objava odraža izključno mnenja avtorja, zato Komisija ne odgovarja za uporabo podatkov, vsebovanih v njej.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št. 2 - nadaljevanje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28013" cy="4999037"/>
          </a:xfrm>
        </p:spPr>
        <p:txBody>
          <a:bodyPr/>
          <a:lstStyle/>
          <a:p>
            <a:r>
              <a:rPr lang="sl-SI" sz="2800" b="1" dirty="0" smtClean="0"/>
              <a:t>Razlaga:</a:t>
            </a:r>
            <a:r>
              <a:t/>
            </a:r>
            <a:br/>
            <a:endParaRPr lang="sl-SI" sz="2800" b="1" dirty="0" smtClean="0"/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Nevrološki pregled, ki pokaže morebitne poškodbe živčnega sistema.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Magnetna resonanca, s katero se preverijo znaki tope poškodbe glave, nevropsihološko testiranje.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Ultrazvok, s katerim se pregledajo poškodbe tkiva.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Scintigrafija skeleta (če ta vrsta preiskave ni na voljo, se lahko opravi rentgen), da se preverijo morebitne poškodbe kosti.</a:t>
            </a:r>
            <a:endParaRPr lang="sl-SI" sz="2800" dirty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7560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Primer št. 2 - nadaljevanje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8013" cy="4999037"/>
          </a:xfrm>
        </p:spPr>
        <p:txBody>
          <a:bodyPr/>
          <a:lstStyle/>
          <a:p>
            <a:pPr marL="252000" indent="0" eaLnBrk="1" hangingPunct="1">
              <a:spcBef>
                <a:spcPts val="1200"/>
              </a:spcBef>
              <a:spcAft>
                <a:spcPts val="1200"/>
              </a:spcAft>
            </a:pPr>
            <a:r>
              <a:rPr lang="sl-SI" sz="2800" b="1" dirty="0" smtClean="0"/>
              <a:t>Razmislite o sledečem:</a:t>
            </a:r>
            <a:r>
              <a:t/>
            </a:r>
            <a:br/>
            <a:r>
              <a:t/>
            </a:r>
            <a:br/>
            <a:r>
              <a:rPr lang="sl-SI" sz="2800" dirty="0" smtClean="0"/>
              <a:t>- magnetna resonanca možganov za razliko od nevrološkega pregleda ni razkrila patoloških znakov.</a:t>
            </a:r>
          </a:p>
          <a:p>
            <a:pPr marL="252000" indent="0" eaLnBrk="1" hangingPunct="1">
              <a:spcBef>
                <a:spcPts val="1200"/>
              </a:spcBef>
              <a:spcAft>
                <a:spcPts val="1200"/>
              </a:spcAft>
            </a:pPr>
            <a:r>
              <a:rPr lang="sl-SI" sz="2800" dirty="0" smtClean="0"/>
              <a:t>- scintigrafija skeleta je pokazala povečano aktivnost na spodnji desni golenici in levi desni mečnici.</a:t>
            </a:r>
            <a:r>
              <a:t/>
            </a:r>
            <a:br/>
            <a:r>
              <a:t/>
            </a:r>
            <a:br/>
            <a:r>
              <a:rPr lang="sl-SI" sz="2800" b="1" dirty="0" smtClean="0"/>
              <a:t>Ali si ti rezultati nasprotujejo? Kakšna interpretacija je možna?</a:t>
            </a:r>
          </a:p>
          <a:p>
            <a:pPr eaLnBrk="1" hangingPunct="1"/>
            <a:r>
              <a:rPr lang="sl-SI" dirty="0" smtClean="0"/>
              <a:t>  </a:t>
            </a:r>
          </a:p>
          <a:p>
            <a:pPr eaLnBrk="1" hangingPunct="1"/>
            <a:endParaRPr lang="sl-SI" sz="2800" dirty="0" smtClean="0"/>
          </a:p>
        </p:txBody>
      </p:sp>
    </p:spTree>
    <p:extLst>
      <p:ext uri="{BB962C8B-B14F-4D97-AF65-F5344CB8AC3E}">
        <p14:creationId xmlns:p14="http://schemas.microsoft.com/office/powerpoint/2010/main" val="23107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št. 2 - nadaljevanje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sl-SI" sz="2800" dirty="0" smtClean="0"/>
              <a:t>Vse vrste nasilja nimajo za posledico tope poškodbe glave in/ali sprememb, opaznih pri preiskavi z magnetno resonanco. </a:t>
            </a:r>
            <a:r>
              <a:t/>
            </a:r>
            <a:br/>
            <a:endParaRPr lang="sl-SI" sz="2800" dirty="0"/>
          </a:p>
          <a:p>
            <a:pPr marL="0" indent="0"/>
            <a:r>
              <a:rPr lang="sl-SI" sz="2800" dirty="0" smtClean="0"/>
              <a:t>Medtem ko lahko preiskava z magnetno resonanco pripelje do lažno negativnega rezultata (kar pa ne drži v našem primeru), pa je mogoče tudi, da rezultati po 8-ih letih niso več vidni.</a:t>
            </a:r>
            <a:r>
              <a:t/>
            </a:r>
            <a:br/>
            <a:endParaRPr lang="sl-SI" sz="2800" dirty="0" smtClean="0"/>
          </a:p>
          <a:p>
            <a:pPr marL="0" indent="0"/>
            <a:r>
              <a:rPr lang="sl-SI" sz="2800" dirty="0" smtClean="0"/>
              <a:t>Tako rezultati niso v nasprotju s poročilom ali rezultati scintigrafije skeleta. </a:t>
            </a:r>
            <a:r>
              <a:t/>
            </a:r>
            <a:br/>
            <a:r>
              <a:t/>
            </a:r>
            <a:br/>
            <a:endParaRPr lang="sl-SI" sz="2800" dirty="0" smtClean="0"/>
          </a:p>
          <a:p>
            <a:endParaRPr lang="sl-SI" sz="2800" dirty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0102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št. 2 - nadaljevanje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8013" cy="4999037"/>
          </a:xfrm>
        </p:spPr>
        <p:txBody>
          <a:bodyPr/>
          <a:lstStyle/>
          <a:p>
            <a:r>
              <a:rPr lang="sl-SI" dirty="0" smtClean="0"/>
              <a:t>Razmislite tudi o sledečem: </a:t>
            </a:r>
            <a:r>
              <a:t/>
            </a:r>
            <a:br/>
            <a:r>
              <a:t/>
            </a:r>
            <a:br/>
            <a:r>
              <a:rPr lang="sl-SI" dirty="0" smtClean="0"/>
              <a:t>oseba lahko pomeša spomine, ali poda nasprotujoče si izjave tudi zaradi posttravmatske stresne motnje.</a:t>
            </a:r>
            <a:r>
              <a:t/>
            </a:r>
            <a:br/>
            <a:endParaRPr lang="sl-SI" dirty="0" smtClean="0"/>
          </a:p>
          <a:p>
            <a:r>
              <a:t/>
            </a:r>
            <a:br/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63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št. 2 - nadaljevanje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99903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l-SI" b="1" dirty="0" smtClean="0"/>
              <a:t>Nadaljnje ugotovitve v predstavljenem primeru:</a:t>
            </a:r>
            <a:endParaRPr lang="sl-SI" dirty="0" smtClean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l-SI" dirty="0" smtClean="0"/>
              <a:t>Posttravmatska stresna motnja, travmatični spomini in nočne more, povezane z napadom z mačeto; travmatični spomini na družinske člane, ki so jih ubili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l-SI" dirty="0" smtClean="0"/>
              <a:t>Huda depresija, ponavljajoča</a:t>
            </a:r>
            <a:endParaRPr lang="sl-SI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l-SI" dirty="0" smtClean="0"/>
              <a:t>Simptomi so se začeli pojavljati po dogodku; v družini ni predhodne anamneze anksioznosti ali motenj razpoloženja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3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Povzetek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8013" cy="4999037"/>
          </a:xfrm>
        </p:spPr>
        <p:txBody>
          <a:bodyPr/>
          <a:lstStyle/>
          <a:p>
            <a:r>
              <a:rPr lang="sl-SI" sz="2800" b="1" dirty="0" smtClean="0"/>
              <a:t>"Najboljše možne" fotografije so pomemben del preiskave.</a:t>
            </a:r>
            <a:r>
              <a:rPr dirty="0"/>
              <a:t/>
            </a:r>
            <a:br>
              <a:rPr dirty="0"/>
            </a:br>
            <a:endParaRPr lang="sl-SI" sz="2800" dirty="0" smtClean="0"/>
          </a:p>
          <a:p>
            <a:pPr marL="0" indent="0"/>
            <a:r>
              <a:rPr lang="sl-SI" sz="2800" b="1" dirty="0" smtClean="0"/>
              <a:t>Pravilo št. 1: </a:t>
            </a:r>
            <a:r>
              <a:rPr lang="sl-SI" sz="2800" dirty="0" smtClean="0"/>
              <a:t>Tudi najbolj preprosta fotografija je boljša, kot če fotografije sploh ni.</a:t>
            </a:r>
            <a:r>
              <a:rPr dirty="0"/>
              <a:t/>
            </a:r>
            <a:br>
              <a:rPr dirty="0"/>
            </a:br>
            <a:endParaRPr lang="sl-SI" sz="2800" dirty="0" smtClean="0"/>
          </a:p>
          <a:p>
            <a:pPr marL="0" indent="0"/>
            <a:r>
              <a:rPr lang="sl-SI" sz="2800" b="1" dirty="0" smtClean="0"/>
              <a:t>Pravilo št. 2: </a:t>
            </a:r>
            <a:r>
              <a:rPr lang="sl-SI" sz="2800" dirty="0" smtClean="0"/>
              <a:t>Strokovni ali tudi improvizirani pripomočki in dobro evidentiranje podatkov na fotografijah lahko znatno izboljša rezultate preiskave.</a:t>
            </a:r>
          </a:p>
          <a:p>
            <a:endParaRPr lang="sl-SI" sz="2800" dirty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9578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Povzetek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8013" cy="4999037"/>
          </a:xfrm>
        </p:spPr>
        <p:txBody>
          <a:bodyPr/>
          <a:lstStyle/>
          <a:p>
            <a:pPr marL="0" indent="0"/>
            <a:r>
              <a:rPr lang="sl-SI" sz="2800" b="1" dirty="0" smtClean="0"/>
              <a:t>Dobro evidentirani podatki predstavljajo integrirano zbirko podatkov na osnovi interdisciplinarnega pristopa.</a:t>
            </a:r>
          </a:p>
          <a:p>
            <a:pPr marL="0" indent="0"/>
            <a:endParaRPr lang="sl-SI" sz="2800" b="1" dirty="0"/>
          </a:p>
          <a:p>
            <a:pPr marL="0" indent="0"/>
            <a:r>
              <a:rPr lang="sl-SI" sz="2800" b="1" dirty="0" smtClean="0"/>
              <a:t>Različne vidike in ugotovitve je potrebno gledati v kontekstu z različnimi ugotovitvami in pripovedjo (poročilom stranke).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0287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4000" b="1" dirty="0">
                <a:solidFill>
                  <a:srgbClr val="376092"/>
                </a:solidFill>
                <a:latin typeface="Trebuchet MS" pitchFamily="34" charset="0"/>
              </a:rPr>
              <a:t>Avtorske pravice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84438" y="3284538"/>
            <a:ext cx="3692525" cy="1292225"/>
            <a:chOff x="1565" y="2069"/>
            <a:chExt cx="2326" cy="814"/>
          </a:xfrm>
        </p:grpSpPr>
        <p:pic>
          <p:nvPicPr>
            <p:cNvPr id="3789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5" y="2069"/>
              <a:ext cx="2326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Text Box 4"/>
            <p:cNvSpPr txBox="1">
              <a:spLocks noChangeArrowheads="1"/>
            </p:cNvSpPr>
            <p:nvPr/>
          </p:nvSpPr>
          <p:spPr bwMode="auto">
            <a:xfrm>
              <a:off x="1565" y="2069"/>
              <a:ext cx="2326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AT" dirty="0"/>
            </a:p>
          </p:txBody>
        </p:sp>
      </p:grp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827088" y="1557338"/>
            <a:ext cx="6913562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l-SI" sz="2400" dirty="0">
                <a:solidFill>
                  <a:srgbClr val="000000"/>
                </a:solidFill>
                <a:cs typeface="+mn-cs"/>
              </a:rPr>
              <a:t>Pričujoče delo je avtorsko zavarovano pod licenco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l-SI" sz="2400" u="sng" dirty="0">
                <a:solidFill>
                  <a:schemeClr val="accent3"/>
                </a:solidFill>
                <a:cs typeface="+mn-cs"/>
              </a:rPr>
              <a:t>Creative Commons Attribution-NonCommercial-NoDerivs 3.0 Unported License.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331913" y="5373688"/>
            <a:ext cx="5761037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l-SI" sz="2400" dirty="0">
                <a:solidFill>
                  <a:srgbClr val="000000"/>
                </a:solidFill>
                <a:cs typeface="+mn-cs"/>
              </a:rPr>
              <a:t>Za podrobnejše podatke obiščite: </a:t>
            </a:r>
            <a:r>
              <a:rPr lang="sl-SI" sz="2400" u="sng" dirty="0">
                <a:solidFill>
                  <a:schemeClr val="accent3"/>
                </a:solidFill>
                <a:cs typeface="+mn-cs"/>
              </a:rPr>
              <a:t>http:// creativecommons.org</a:t>
            </a:r>
            <a:endParaRPr lang="sl-SI" sz="2400" dirty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Opomba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sl-SI" dirty="0" smtClean="0"/>
              <a:t>Na naslednjih straneh so predstavljeni "vsakdanji" primeri z dejanskimi žrtvami mučenja.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sl-SI" dirty="0" smtClean="0"/>
              <a:t>Tehnična kakovost ni optimalna; uporabljena oprema je enostavna in cenovno ugodna, s čimer odražamo dejanske delovne pogoje.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sl-SI" dirty="0" smtClean="0"/>
              <a:t>Zato da smo lahko uporabili fotografije, ki jih boste videli v tej predstavitvi, smo od žrtev pridobili pisno soglasje.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060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Fotografija v sodnomedicinski stroki - Primer št. 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1200"/>
              </a:spcBef>
              <a:spcAft>
                <a:spcPts val="1200"/>
              </a:spcAft>
            </a:pPr>
            <a:endParaRPr lang="sl-SI" dirty="0" smtClean="0"/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</a:pPr>
            <a:r>
              <a:rPr lang="sl-SI" dirty="0" smtClean="0"/>
              <a:t>Oglejte si sliko na naslednji strani, ki je bila posneta v času evidentiranja žrtve mučenja. 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</a:pPr>
            <a:r>
              <a:rPr lang="sl-SI" dirty="0" smtClean="0"/>
              <a:t>Vzemite si čas.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</a:pPr>
            <a:r>
              <a:rPr lang="sl-SI" dirty="0" smtClean="0"/>
              <a:t>Razmislite: kaj je bilo storjeno pravilno in kaj bi lahko izboljšali?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7" y="260648"/>
            <a:ext cx="6624637" cy="581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1200"/>
              </a:spcAft>
            </a:pPr>
            <a:r>
              <a:rPr lang="sl-SI" dirty="0" smtClean="0"/>
              <a:t>Brazgotina (rez od mačete,                                                                 star 7 let)</a:t>
            </a: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</a:pPr>
            <a:r>
              <a:rPr lang="sl-SI" dirty="0" smtClean="0"/>
              <a:t>Ravnilo za določitev                                                                     velikosti in barve</a:t>
            </a: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</a:pPr>
            <a:r>
              <a:rPr lang="sl-SI" dirty="0" smtClean="0"/>
              <a:t>Pomembni podatki: </a:t>
            </a:r>
            <a:r>
              <a:rPr dirty="0"/>
              <a:t/>
            </a:r>
            <a:br>
              <a:rPr dirty="0"/>
            </a:br>
            <a:r>
              <a:rPr lang="sl-SI" dirty="0" smtClean="0"/>
              <a:t>ime; rojstni datum, </a:t>
            </a:r>
            <a:r>
              <a:rPr dirty="0"/>
              <a:t/>
            </a:r>
            <a:br>
              <a:rPr dirty="0"/>
            </a:br>
            <a:r>
              <a:rPr lang="sl-SI" dirty="0" smtClean="0"/>
              <a:t>dan in kraj, kjer je bila posneta                                               fotografija posneta</a:t>
            </a:r>
          </a:p>
          <a:p>
            <a:pPr eaLnBrk="1" hangingPunct="1"/>
            <a:endParaRPr lang="sl-SI" dirty="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28775"/>
            <a:ext cx="4392612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07904" y="2204864"/>
            <a:ext cx="2376264" cy="504056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07904" y="3255992"/>
            <a:ext cx="2376264" cy="504056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91880" y="4797152"/>
            <a:ext cx="2232248" cy="438808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Ocenite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611202"/>
              </p:ext>
            </p:extLst>
          </p:nvPr>
        </p:nvGraphicFramePr>
        <p:xfrm>
          <a:off x="457200" y="1600200"/>
          <a:ext cx="8229600" cy="40282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22712"/>
                <a:gridCol w="648072"/>
                <a:gridCol w="4258816"/>
              </a:tblGrid>
              <a:tr h="640017"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1 -6</a:t>
                      </a:r>
                      <a:endParaRPr lang="sl-SI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Kaj bi lahko izboljšali?</a:t>
                      </a:r>
                      <a:endParaRPr lang="sl-SI" sz="1800" dirty="0"/>
                    </a:p>
                  </a:txBody>
                  <a:tcPr marT="45715" marB="45715"/>
                </a:tc>
              </a:tr>
              <a:tr h="37080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Kakovost fotografije: </a:t>
                      </a:r>
                      <a:endParaRPr lang="sl-SI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5" marB="45715"/>
                </a:tc>
              </a:tr>
              <a:tr h="91431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Pomembni podatki (lokacija, čas, številka dosjeja):</a:t>
                      </a:r>
                      <a:endParaRPr lang="sl-SI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15" marB="45715"/>
                </a:tc>
              </a:tr>
              <a:tr h="640017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Kvalifikatorji (</a:t>
                      </a:r>
                      <a:r>
                        <a:rPr lang="de-DE" sz="1800" dirty="0" err="1" smtClean="0"/>
                        <a:t>standardna</a:t>
                      </a:r>
                      <a:r>
                        <a:rPr lang="de-DE" sz="1800" dirty="0" smtClean="0"/>
                        <a:t> barvna lestvica, standardno ravnilo):</a:t>
                      </a:r>
                      <a:endParaRPr lang="sl-SI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5" marB="45715"/>
                </a:tc>
              </a:tr>
              <a:tr h="640017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Meta podatki, ki so na voljo (resolucija, avtor, </a:t>
                      </a:r>
                      <a:r>
                        <a:rPr lang="de-DE" sz="1800" dirty="0" err="1" smtClean="0"/>
                        <a:t>fotoaparat</a:t>
                      </a:r>
                      <a:r>
                        <a:rPr lang="sl-SI" sz="1800" dirty="0" smtClean="0"/>
                        <a:t>,</a:t>
                      </a:r>
                      <a:r>
                        <a:rPr lang="sl-SI" sz="1800" baseline="0" dirty="0" smtClean="0"/>
                        <a:t> </a:t>
                      </a:r>
                      <a:r>
                        <a:rPr lang="de-DE" sz="1800" dirty="0" smtClean="0"/>
                        <a:t>(</a:t>
                      </a:r>
                      <a:r>
                        <a:rPr lang="de-DE" sz="1800" dirty="0" err="1" smtClean="0"/>
                        <a:t>hitrost</a:t>
                      </a:r>
                      <a:r>
                        <a:rPr lang="de-DE" sz="1800" dirty="0" smtClean="0"/>
                        <a:t> zaklopa, če je smiselno), zaslonka, GPS podatki, če so na voljo)</a:t>
                      </a:r>
                      <a:endParaRPr lang="sl-SI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5" marB="4571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Primeri rešitev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55096"/>
              </p:ext>
            </p:extLst>
          </p:nvPr>
        </p:nvGraphicFramePr>
        <p:xfrm>
          <a:off x="457200" y="1600200"/>
          <a:ext cx="8229600" cy="43030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22712"/>
                <a:gridCol w="504056"/>
                <a:gridCol w="4402832"/>
              </a:tblGrid>
              <a:tr h="370920"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Kaj bi lahko izboljšali?</a:t>
                      </a:r>
                      <a:endParaRPr lang="sl-SI" sz="1800" dirty="0"/>
                    </a:p>
                  </a:txBody>
                  <a:tcPr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Kakovost fotografije: </a:t>
                      </a:r>
                      <a:endParaRPr lang="sl-SI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Uporaba obročne bliskavice/dodatne luči, stojala</a:t>
                      </a:r>
                      <a:endParaRPr lang="sl-SI" sz="1800" dirty="0"/>
                    </a:p>
                  </a:txBody>
                  <a:tcPr marT="45730" marB="45730"/>
                </a:tc>
              </a:tr>
              <a:tr h="914598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Pomembni podatki (lokacija, čas, številka dosjeja):</a:t>
                      </a:r>
                      <a:endParaRPr lang="sl-SI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Številka dosjeja in fotografije, ime </a:t>
                      </a:r>
                      <a:r>
                        <a:rPr lang="de-DE" sz="1800" dirty="0" err="1" smtClean="0"/>
                        <a:t>izpraševalca</a:t>
                      </a:r>
                      <a:r>
                        <a:rPr lang="de-DE" sz="1800" dirty="0" smtClean="0"/>
                        <a:t>                  </a:t>
                      </a:r>
                      <a:endParaRPr lang="sl-SI" sz="1800" dirty="0" smtClean="0"/>
                    </a:p>
                    <a:p>
                      <a:r>
                        <a:rPr lang="de-DE" sz="1800" dirty="0" err="1" smtClean="0"/>
                        <a:t>Dodajte</a:t>
                      </a:r>
                      <a:r>
                        <a:rPr lang="de-DE" sz="1800" dirty="0" smtClean="0"/>
                        <a:t> v elektronski obliki (pozor: zadnja možnost lahko ogrozi nepristranskost)</a:t>
                      </a:r>
                      <a:endParaRPr lang="sl-SI" sz="1800" dirty="0"/>
                    </a:p>
                  </a:txBody>
                  <a:tcPr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Kvalifikatorji (standardna barvna lestvica, standardno ravnilo):</a:t>
                      </a:r>
                      <a:endParaRPr lang="sl-SI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Ravnilo bi lahko držali bližje in bolj vzporedno</a:t>
                      </a:r>
                      <a:endParaRPr lang="sl-SI" sz="1800" dirty="0" smtClean="0"/>
                    </a:p>
                    <a:p>
                      <a:endParaRPr lang="sl-SI" sz="1800" dirty="0"/>
                    </a:p>
                  </a:txBody>
                  <a:tcPr marT="45730" marB="45730"/>
                </a:tc>
              </a:tr>
              <a:tr h="640218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Meta podatki, ki so na voljo (resolucija, avtor</a:t>
                      </a:r>
                      <a:r>
                        <a:rPr lang="de-DE" sz="1800" smtClean="0"/>
                        <a:t>, fotoaparat </a:t>
                      </a:r>
                      <a:r>
                        <a:rPr lang="sl-SI" sz="1800" smtClean="0"/>
                        <a:t>,</a:t>
                      </a:r>
                      <a:r>
                        <a:rPr lang="de-DE" sz="1800" dirty="0" smtClean="0"/>
                        <a:t>(hitrost zaklopa, če je smiselno), zaslonka, GPS podatki, če so na voljo)</a:t>
                      </a:r>
                      <a:endParaRPr lang="sl-SI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Lahko bi še kaj dodali</a:t>
                      </a:r>
                      <a:endParaRPr lang="sl-SI" sz="1800" dirty="0"/>
                    </a:p>
                  </a:txBody>
                  <a:tcPr marT="45730" marB="4573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IP_TRANCE_ICD tw1">
  <a:themeElements>
    <a:clrScheme name="ARTIP_TRANCE_ICD tw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TIP_TRANCE_ICD tw1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ARTIP_TRANCE_ICD tw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P_TRANCE_ICD tw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IP_TRANCE_ICD tw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P_TRANCE_ICD tw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P_TRANCE_ICD tw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P_TRANCE_ICD tw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IP_TRANCE_ICD tw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ARTIP_TRANCE_ICD tw1</Template>
  <TotalTime>45</TotalTime>
  <Words>905</Words>
  <Application>Microsoft Office PowerPoint</Application>
  <PresentationFormat>Προβολή στην οθόνη (4:3)</PresentationFormat>
  <Paragraphs>157</Paragraphs>
  <Slides>26</Slides>
  <Notes>26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26</vt:i4>
      </vt:variant>
    </vt:vector>
  </HeadingPairs>
  <TitlesOfParts>
    <vt:vector size="29" baseType="lpstr">
      <vt:lpstr>ARTIP_TRANCE_ICD tw1</vt:lpstr>
      <vt:lpstr>1_Standarddesign</vt:lpstr>
      <vt:lpstr>2_Standarddesign</vt:lpstr>
      <vt:lpstr>Παρουσίαση του PowerPoint</vt:lpstr>
      <vt:lpstr>Παρουσίαση του PowerPoint</vt:lpstr>
      <vt:lpstr>Παρουσίαση του PowerPoint</vt:lpstr>
      <vt:lpstr>Opomba</vt:lpstr>
      <vt:lpstr>Fotografija v sodnomedicinski stroki - Primer št. 1</vt:lpstr>
      <vt:lpstr>Παρουσίαση του PowerPoint</vt:lpstr>
      <vt:lpstr>Παρουσίαση του PowerPoint</vt:lpstr>
      <vt:lpstr>Ocenite</vt:lpstr>
      <vt:lpstr>Primeri rešitev</vt:lpstr>
      <vt:lpstr>Pripomočki</vt:lpstr>
      <vt:lpstr>Pripomočki</vt:lpstr>
      <vt:lpstr> Pripomočki v okviru IP in projekta ARTIP</vt:lpstr>
      <vt:lpstr>Primer št. 2</vt:lpstr>
      <vt:lpstr>Primer št. 2</vt:lpstr>
      <vt:lpstr>Razlaga primera št. 2</vt:lpstr>
      <vt:lpstr>Primer št. 2 - nadaljevanje</vt:lpstr>
      <vt:lpstr>Primer št. 2 - nadaljevanje</vt:lpstr>
      <vt:lpstr>Primer št. 2 - nadaljevanje</vt:lpstr>
      <vt:lpstr>Primer št. 2 - nadaljevanje</vt:lpstr>
      <vt:lpstr>Primer št. 2 - nadaljevanje</vt:lpstr>
      <vt:lpstr>Primer št. 2 - nadaljevanje</vt:lpstr>
      <vt:lpstr>Primer št. 2 - nadaljevanje</vt:lpstr>
      <vt:lpstr>Primer št. 2 - nadaljevanje</vt:lpstr>
      <vt:lpstr>Primer št. 2 - nadaljevanje</vt:lpstr>
      <vt:lpstr>Povzetek</vt:lpstr>
      <vt:lpstr>Povzetek</vt:lpstr>
    </vt:vector>
  </TitlesOfParts>
  <Company>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twenzel</dc:creator>
  <cp:lastModifiedBy>pantelis</cp:lastModifiedBy>
  <cp:revision>34</cp:revision>
  <cp:lastPrinted>1601-01-01T00:00:00Z</cp:lastPrinted>
  <dcterms:created xsi:type="dcterms:W3CDTF">2011-11-08T11:48:10Z</dcterms:created>
  <dcterms:modified xsi:type="dcterms:W3CDTF">2013-05-13T11:42:26Z</dcterms:modified>
</cp:coreProperties>
</file>