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9"/>
  </p:notesMasterIdLst>
  <p:handoutMasterIdLst>
    <p:handoutMasterId r:id="rId30"/>
  </p:handoutMasterIdLst>
  <p:sldIdLst>
    <p:sldId id="645" r:id="rId2"/>
    <p:sldId id="403" r:id="rId3"/>
    <p:sldId id="493" r:id="rId4"/>
    <p:sldId id="404" r:id="rId5"/>
    <p:sldId id="548" r:id="rId6"/>
    <p:sldId id="405" r:id="rId7"/>
    <p:sldId id="546" r:id="rId8"/>
    <p:sldId id="635" r:id="rId9"/>
    <p:sldId id="637" r:id="rId10"/>
    <p:sldId id="636" r:id="rId11"/>
    <p:sldId id="638" r:id="rId12"/>
    <p:sldId id="640" r:id="rId13"/>
    <p:sldId id="642" r:id="rId14"/>
    <p:sldId id="641" r:id="rId15"/>
    <p:sldId id="550" r:id="rId16"/>
    <p:sldId id="551" r:id="rId17"/>
    <p:sldId id="629" r:id="rId18"/>
    <p:sldId id="552" r:id="rId19"/>
    <p:sldId id="553" r:id="rId20"/>
    <p:sldId id="631" r:id="rId21"/>
    <p:sldId id="643" r:id="rId22"/>
    <p:sldId id="644" r:id="rId23"/>
    <p:sldId id="406" r:id="rId24"/>
    <p:sldId id="620" r:id="rId25"/>
    <p:sldId id="555" r:id="rId26"/>
    <p:sldId id="407" r:id="rId27"/>
    <p:sldId id="554" r:id="rId28"/>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Calibri" pitchFamily="34" charset="0"/>
        <a:ea typeface="+mn-ea"/>
        <a:cs typeface="Arial" charset="0"/>
      </a:defRPr>
    </a:lvl1pPr>
    <a:lvl2pPr marL="742950" indent="-285750" algn="l" defTabSz="449263" rtl="0" fontAlgn="base">
      <a:spcBef>
        <a:spcPct val="0"/>
      </a:spcBef>
      <a:spcAft>
        <a:spcPct val="0"/>
      </a:spcAft>
      <a:defRPr kern="1200">
        <a:solidFill>
          <a:schemeClr val="bg1"/>
        </a:solidFill>
        <a:latin typeface="Calibri" pitchFamily="34" charset="0"/>
        <a:ea typeface="+mn-ea"/>
        <a:cs typeface="Arial" charset="0"/>
      </a:defRPr>
    </a:lvl2pPr>
    <a:lvl3pPr marL="1143000" indent="-228600" algn="l" defTabSz="449263" rtl="0" fontAlgn="base">
      <a:spcBef>
        <a:spcPct val="0"/>
      </a:spcBef>
      <a:spcAft>
        <a:spcPct val="0"/>
      </a:spcAft>
      <a:defRPr kern="1200">
        <a:solidFill>
          <a:schemeClr val="bg1"/>
        </a:solidFill>
        <a:latin typeface="Calibri" pitchFamily="34" charset="0"/>
        <a:ea typeface="+mn-ea"/>
        <a:cs typeface="Arial" charset="0"/>
      </a:defRPr>
    </a:lvl3pPr>
    <a:lvl4pPr marL="1600200" indent="-228600" algn="l" defTabSz="449263" rtl="0" fontAlgn="base">
      <a:spcBef>
        <a:spcPct val="0"/>
      </a:spcBef>
      <a:spcAft>
        <a:spcPct val="0"/>
      </a:spcAft>
      <a:defRPr kern="1200">
        <a:solidFill>
          <a:schemeClr val="bg1"/>
        </a:solidFill>
        <a:latin typeface="Calibri" pitchFamily="34" charset="0"/>
        <a:ea typeface="+mn-ea"/>
        <a:cs typeface="Arial" charset="0"/>
      </a:defRPr>
    </a:lvl4pPr>
    <a:lvl5pPr marL="2057400" indent="-228600" algn="l" defTabSz="449263" rtl="0" fontAlgn="base">
      <a:spcBef>
        <a:spcPct val="0"/>
      </a:spcBef>
      <a:spcAft>
        <a:spcPct val="0"/>
      </a:spcAft>
      <a:defRPr kern="1200">
        <a:solidFill>
          <a:schemeClr val="bg1"/>
        </a:solidFill>
        <a:latin typeface="Calibri" pitchFamily="34" charset="0"/>
        <a:ea typeface="+mn-ea"/>
        <a:cs typeface="Arial" charset="0"/>
      </a:defRPr>
    </a:lvl5pPr>
    <a:lvl6pPr marL="2286000" algn="l" defTabSz="914400" rtl="0" eaLnBrk="1" latinLnBrk="0" hangingPunct="1">
      <a:defRPr kern="1200">
        <a:solidFill>
          <a:schemeClr val="bg1"/>
        </a:solidFill>
        <a:latin typeface="Calibri" pitchFamily="34" charset="0"/>
        <a:ea typeface="+mn-ea"/>
        <a:cs typeface="Arial" charset="0"/>
      </a:defRPr>
    </a:lvl6pPr>
    <a:lvl7pPr marL="2743200" algn="l" defTabSz="914400" rtl="0" eaLnBrk="1" latinLnBrk="0" hangingPunct="1">
      <a:defRPr kern="1200">
        <a:solidFill>
          <a:schemeClr val="bg1"/>
        </a:solidFill>
        <a:latin typeface="Calibri" pitchFamily="34" charset="0"/>
        <a:ea typeface="+mn-ea"/>
        <a:cs typeface="Arial" charset="0"/>
      </a:defRPr>
    </a:lvl7pPr>
    <a:lvl8pPr marL="3200400" algn="l" defTabSz="914400" rtl="0" eaLnBrk="1" latinLnBrk="0" hangingPunct="1">
      <a:defRPr kern="1200">
        <a:solidFill>
          <a:schemeClr val="bg1"/>
        </a:solidFill>
        <a:latin typeface="Calibri" pitchFamily="34" charset="0"/>
        <a:ea typeface="+mn-ea"/>
        <a:cs typeface="Arial" charset="0"/>
      </a:defRPr>
    </a:lvl8pPr>
    <a:lvl9pPr marL="3657600" algn="l" defTabSz="914400" rtl="0" eaLnBrk="1" latinLnBrk="0" hangingPunct="1">
      <a:defRPr kern="1200">
        <a:solidFill>
          <a:schemeClr val="bg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vaio" initials="t" lastIdx="1" clrIdx="0"/>
  <p:cmAuthor id="1" name="T W" initials="TW"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55A1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0698" autoAdjust="0"/>
  </p:normalViewPr>
  <p:slideViewPr>
    <p:cSldViewPr>
      <p:cViewPr>
        <p:scale>
          <a:sx n="50" d="100"/>
          <a:sy n="50" d="100"/>
        </p:scale>
        <p:origin x="-1182" y="-720"/>
      </p:cViewPr>
      <p:guideLst>
        <p:guide orient="horz" pos="2160"/>
        <p:guide pos="2880"/>
      </p:guideLst>
    </p:cSldViewPr>
  </p:slideViewPr>
  <p:outlineViewPr>
    <p:cViewPr varScale="1">
      <p:scale>
        <a:sx n="170" d="200"/>
        <a:sy n="170" d="200"/>
      </p:scale>
      <p:origin x="187" y="5251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2746C-F5D6-4B13-8876-3420A0322F1C}" type="doc">
      <dgm:prSet loTypeId="urn:microsoft.com/office/officeart/2005/8/layout/bList2#1" loCatId="list" qsTypeId="urn:microsoft.com/office/officeart/2005/8/quickstyle/simple3" qsCatId="simple" csTypeId="urn:microsoft.com/office/officeart/2005/8/colors/accent1_2#7" csCatId="accent1" phldr="1"/>
      <dgm:spPr/>
      <dgm:t>
        <a:bodyPr/>
        <a:lstStyle/>
        <a:p>
          <a:endParaRPr lang="de-DE"/>
        </a:p>
      </dgm:t>
    </dgm:pt>
    <dgm:pt modelId="{1F12DAE7-650B-4112-BD51-4A88B4FA5623}">
      <dgm:prSet phldrT="[Text]"/>
      <dgm:spPr/>
      <dgm:t>
        <a:bodyPr/>
        <a:lstStyle/>
        <a:p>
          <a:r>
            <a:t>Motnje in poškodbe iz časa pred mučenjem ali ki so posledica predhodnega mučenja</a:t>
          </a:r>
          <a:endParaRPr lang="sl-SI" dirty="0"/>
        </a:p>
      </dgm:t>
    </dgm:pt>
    <dgm:pt modelId="{CDEE1EC4-838A-4E05-8472-16FFE11A0B31}" type="parTrans" cxnId="{7C299C38-BC69-42C1-8E59-D2BB6B5A3115}">
      <dgm:prSet/>
      <dgm:spPr/>
      <dgm:t>
        <a:bodyPr/>
        <a:lstStyle/>
        <a:p>
          <a:endParaRPr lang="de-DE"/>
        </a:p>
      </dgm:t>
    </dgm:pt>
    <dgm:pt modelId="{62DBFE81-A18D-4EA4-98D7-FC1C8B4D6176}" type="sibTrans" cxnId="{7C299C38-BC69-42C1-8E59-D2BB6B5A3115}">
      <dgm:prSet/>
      <dgm:spPr/>
      <dgm:t>
        <a:bodyPr/>
        <a:lstStyle/>
        <a:p>
          <a:endParaRPr lang="de-DE"/>
        </a:p>
      </dgm:t>
    </dgm:pt>
    <dgm:pt modelId="{66BB8253-B646-4392-81F9-029B93092868}">
      <dgm:prSet phldrT="[Text]"/>
      <dgm:spPr/>
      <dgm:t>
        <a:bodyPr/>
        <a:lstStyle/>
        <a:p>
          <a:r>
            <a:t>Mučenje - oblike, trajanje, uporabljeni pripomočki</a:t>
          </a:r>
          <a:endParaRPr lang="sl-SI" dirty="0"/>
        </a:p>
      </dgm:t>
    </dgm:pt>
    <dgm:pt modelId="{6A25E967-3682-480D-9FD2-6273827D2E60}" type="parTrans" cxnId="{6337E263-3312-4C65-8AA2-8EB4D5B75E30}">
      <dgm:prSet/>
      <dgm:spPr/>
      <dgm:t>
        <a:bodyPr/>
        <a:lstStyle/>
        <a:p>
          <a:endParaRPr lang="de-DE"/>
        </a:p>
      </dgm:t>
    </dgm:pt>
    <dgm:pt modelId="{7B52BB63-1059-4B0F-B149-11FFDF1CA406}" type="sibTrans" cxnId="{6337E263-3312-4C65-8AA2-8EB4D5B75E30}">
      <dgm:prSet/>
      <dgm:spPr/>
      <dgm:t>
        <a:bodyPr/>
        <a:lstStyle/>
        <a:p>
          <a:endParaRPr lang="de-DE"/>
        </a:p>
      </dgm:t>
    </dgm:pt>
    <dgm:pt modelId="{E9AAA646-1056-4A66-BD6F-CDEE1D05489C}">
      <dgm:prSet phldrT="[Text]"/>
      <dgm:spPr/>
      <dgm:t>
        <a:bodyPr/>
        <a:lstStyle/>
        <a:p>
          <a:r>
            <a:t>Intenziteta, pogostost, trajanje, pritožbe, zdravljenje, poškodbe </a:t>
          </a:r>
          <a:endParaRPr lang="sl-SI" dirty="0"/>
        </a:p>
      </dgm:t>
    </dgm:pt>
    <dgm:pt modelId="{796789A1-F056-4D61-AE84-7604005852FD}" type="parTrans" cxnId="{61D362AD-638D-4BAB-91A1-A13C43852677}">
      <dgm:prSet/>
      <dgm:spPr/>
      <dgm:t>
        <a:bodyPr/>
        <a:lstStyle/>
        <a:p>
          <a:endParaRPr lang="de-DE"/>
        </a:p>
      </dgm:t>
    </dgm:pt>
    <dgm:pt modelId="{1FAE95D5-0BC3-4E1B-87BF-1F97F03A329C}" type="sibTrans" cxnId="{61D362AD-638D-4BAB-91A1-A13C43852677}">
      <dgm:prSet/>
      <dgm:spPr/>
      <dgm:t>
        <a:bodyPr/>
        <a:lstStyle/>
        <a:p>
          <a:endParaRPr lang="de-DE"/>
        </a:p>
      </dgm:t>
    </dgm:pt>
    <dgm:pt modelId="{B279A02B-5067-4A0B-B039-D16E79C2F345}">
      <dgm:prSet phldrT="[Text]"/>
      <dgm:spPr/>
      <dgm:t>
        <a:bodyPr/>
        <a:lstStyle/>
        <a:p>
          <a:r>
            <a:t>Akutni simptomi</a:t>
          </a:r>
          <a:endParaRPr lang="sl-SI" dirty="0"/>
        </a:p>
      </dgm:t>
    </dgm:pt>
    <dgm:pt modelId="{781EBD5F-4912-4F16-AD85-3225381D0A7A}" type="parTrans" cxnId="{FA7DFC1D-C631-4435-BE57-67A84EA2F428}">
      <dgm:prSet/>
      <dgm:spPr/>
      <dgm:t>
        <a:bodyPr/>
        <a:lstStyle/>
        <a:p>
          <a:endParaRPr lang="de-DE"/>
        </a:p>
      </dgm:t>
    </dgm:pt>
    <dgm:pt modelId="{362C689F-B242-4D91-B23F-F288F4705B5B}" type="sibTrans" cxnId="{FA7DFC1D-C631-4435-BE57-67A84EA2F428}">
      <dgm:prSet/>
      <dgm:spPr/>
      <dgm:t>
        <a:bodyPr/>
        <a:lstStyle/>
        <a:p>
          <a:endParaRPr lang="de-DE"/>
        </a:p>
      </dgm:t>
    </dgm:pt>
    <dgm:pt modelId="{FAFAEFA1-B4E9-405C-8395-3018BFD53ED6}">
      <dgm:prSet/>
      <dgm:spPr/>
      <dgm:t>
        <a:bodyPr/>
        <a:lstStyle/>
        <a:p>
          <a:r>
            <a:t>Pretekla anamneza</a:t>
          </a:r>
          <a:endParaRPr lang="sl-SI" dirty="0"/>
        </a:p>
      </dgm:t>
    </dgm:pt>
    <dgm:pt modelId="{648432D7-A8C8-4A0B-80BC-5D4CF0241063}" type="parTrans" cxnId="{84B0FDC2-D500-4B60-8E1F-822BB016E317}">
      <dgm:prSet/>
      <dgm:spPr/>
      <dgm:t>
        <a:bodyPr/>
        <a:lstStyle/>
        <a:p>
          <a:endParaRPr lang="de-DE"/>
        </a:p>
      </dgm:t>
    </dgm:pt>
    <dgm:pt modelId="{43FAC088-D609-4A57-ADC7-2B48452A644E}" type="sibTrans" cxnId="{84B0FDC2-D500-4B60-8E1F-822BB016E317}">
      <dgm:prSet/>
      <dgm:spPr/>
      <dgm:t>
        <a:bodyPr/>
        <a:lstStyle/>
        <a:p>
          <a:endParaRPr lang="de-DE"/>
        </a:p>
      </dgm:t>
    </dgm:pt>
    <dgm:pt modelId="{3BE9C492-0E1D-4616-ADFB-741D2F7158D2}">
      <dgm:prSet/>
      <dgm:spPr/>
      <dgm:t>
        <a:bodyPr/>
        <a:lstStyle/>
        <a:p>
          <a:r>
            <a:t>Mučenje</a:t>
          </a:r>
          <a:endParaRPr lang="sl-SI" dirty="0"/>
        </a:p>
      </dgm:t>
    </dgm:pt>
    <dgm:pt modelId="{8F50E237-DEB0-4CD4-9D6B-01E86E2EC79D}" type="parTrans" cxnId="{FB53FD2A-5B32-450B-84E4-CEFEA48E917F}">
      <dgm:prSet/>
      <dgm:spPr/>
      <dgm:t>
        <a:bodyPr/>
        <a:lstStyle/>
        <a:p>
          <a:endParaRPr lang="de-DE"/>
        </a:p>
      </dgm:t>
    </dgm:pt>
    <dgm:pt modelId="{9B75E047-775E-4B2F-81E3-7454E2370342}" type="sibTrans" cxnId="{FB53FD2A-5B32-450B-84E4-CEFEA48E917F}">
      <dgm:prSet/>
      <dgm:spPr/>
      <dgm:t>
        <a:bodyPr/>
        <a:lstStyle/>
        <a:p>
          <a:endParaRPr lang="de-DE"/>
        </a:p>
      </dgm:t>
    </dgm:pt>
    <dgm:pt modelId="{7AC93E9E-9E2C-4E49-B0F3-620A0AC1DEF2}">
      <dgm:prSet/>
      <dgm:spPr/>
      <dgm:t>
        <a:bodyPr/>
        <a:lstStyle/>
        <a:p>
          <a:r>
            <a:t>Kronični/dolgotrajni simptomi</a:t>
          </a:r>
        </a:p>
      </dgm:t>
    </dgm:pt>
    <dgm:pt modelId="{1F0E3F22-3078-4B8D-9090-9902910F0C25}" type="parTrans" cxnId="{19ACCD69-708F-4937-806D-4FFA90A4AF12}">
      <dgm:prSet/>
      <dgm:spPr/>
      <dgm:t>
        <a:bodyPr/>
        <a:lstStyle/>
        <a:p>
          <a:endParaRPr lang="de-DE"/>
        </a:p>
      </dgm:t>
    </dgm:pt>
    <dgm:pt modelId="{9AFA624A-58D3-4A50-8C13-36161BF34198}" type="sibTrans" cxnId="{19ACCD69-708F-4937-806D-4FFA90A4AF12}">
      <dgm:prSet/>
      <dgm:spPr/>
      <dgm:t>
        <a:bodyPr/>
        <a:lstStyle/>
        <a:p>
          <a:endParaRPr lang="de-DE"/>
        </a:p>
      </dgm:t>
    </dgm:pt>
    <dgm:pt modelId="{B4BA95D8-9740-458D-A0DF-EAEAE7776CEC}" type="pres">
      <dgm:prSet presAssocID="{8402746C-F5D6-4B13-8876-3420A0322F1C}" presName="diagram" presStyleCnt="0">
        <dgm:presLayoutVars>
          <dgm:dir/>
          <dgm:animLvl val="lvl"/>
          <dgm:resizeHandles val="exact"/>
        </dgm:presLayoutVars>
      </dgm:prSet>
      <dgm:spPr/>
      <dgm:t>
        <a:bodyPr/>
        <a:lstStyle/>
        <a:p>
          <a:endParaRPr lang="de-DE"/>
        </a:p>
      </dgm:t>
    </dgm:pt>
    <dgm:pt modelId="{15731469-4B01-4069-BF6E-6A00651B0E64}" type="pres">
      <dgm:prSet presAssocID="{1F12DAE7-650B-4112-BD51-4A88B4FA5623}" presName="compNode" presStyleCnt="0"/>
      <dgm:spPr/>
    </dgm:pt>
    <dgm:pt modelId="{DC87781C-8B3C-45E7-8BB5-ED46BF8388A0}" type="pres">
      <dgm:prSet presAssocID="{1F12DAE7-650B-4112-BD51-4A88B4FA5623}" presName="childRect" presStyleLbl="bgAcc1" presStyleIdx="0" presStyleCnt="3">
        <dgm:presLayoutVars>
          <dgm:bulletEnabled val="1"/>
        </dgm:presLayoutVars>
      </dgm:prSet>
      <dgm:spPr/>
      <dgm:t>
        <a:bodyPr/>
        <a:lstStyle/>
        <a:p>
          <a:endParaRPr lang="de-DE"/>
        </a:p>
      </dgm:t>
    </dgm:pt>
    <dgm:pt modelId="{8BAE4D70-EAAE-45B4-B71B-BCC2A77C5F34}" type="pres">
      <dgm:prSet presAssocID="{1F12DAE7-650B-4112-BD51-4A88B4FA5623}" presName="parentText" presStyleLbl="node1" presStyleIdx="0" presStyleCnt="0">
        <dgm:presLayoutVars>
          <dgm:chMax val="0"/>
          <dgm:bulletEnabled val="1"/>
        </dgm:presLayoutVars>
      </dgm:prSet>
      <dgm:spPr/>
      <dgm:t>
        <a:bodyPr/>
        <a:lstStyle/>
        <a:p>
          <a:endParaRPr lang="de-DE"/>
        </a:p>
      </dgm:t>
    </dgm:pt>
    <dgm:pt modelId="{B5BE1F30-D2A1-437E-8F7F-D30104C8EEC0}" type="pres">
      <dgm:prSet presAssocID="{1F12DAE7-650B-4112-BD51-4A88B4FA5623}" presName="parentRect" presStyleLbl="alignNode1" presStyleIdx="0" presStyleCnt="3"/>
      <dgm:spPr/>
      <dgm:t>
        <a:bodyPr/>
        <a:lstStyle/>
        <a:p>
          <a:endParaRPr lang="de-DE"/>
        </a:p>
      </dgm:t>
    </dgm:pt>
    <dgm:pt modelId="{04F4030B-E5A7-4153-804D-FDF9F41D3C00}" type="pres">
      <dgm:prSet presAssocID="{1F12DAE7-650B-4112-BD51-4A88B4FA5623}" presName="adorn" presStyleLbl="fgAccFollowNode1" presStyleIdx="0" presStyleCnt="3"/>
      <dgm:spPr/>
    </dgm:pt>
    <dgm:pt modelId="{A243FFBD-ED89-4C37-B62B-8B627323BF0A}" type="pres">
      <dgm:prSet presAssocID="{62DBFE81-A18D-4EA4-98D7-FC1C8B4D6176}" presName="sibTrans" presStyleLbl="sibTrans2D1" presStyleIdx="0" presStyleCnt="0"/>
      <dgm:spPr/>
      <dgm:t>
        <a:bodyPr/>
        <a:lstStyle/>
        <a:p>
          <a:endParaRPr lang="de-DE"/>
        </a:p>
      </dgm:t>
    </dgm:pt>
    <dgm:pt modelId="{AC903B03-5967-4568-88D2-5080798CEA91}" type="pres">
      <dgm:prSet presAssocID="{66BB8253-B646-4392-81F9-029B93092868}" presName="compNode" presStyleCnt="0"/>
      <dgm:spPr/>
    </dgm:pt>
    <dgm:pt modelId="{04E4CB8D-782A-4084-B55F-A029708F1A3D}" type="pres">
      <dgm:prSet presAssocID="{66BB8253-B646-4392-81F9-029B93092868}" presName="childRect" presStyleLbl="bgAcc1" presStyleIdx="1" presStyleCnt="3">
        <dgm:presLayoutVars>
          <dgm:bulletEnabled val="1"/>
        </dgm:presLayoutVars>
      </dgm:prSet>
      <dgm:spPr/>
      <dgm:t>
        <a:bodyPr/>
        <a:lstStyle/>
        <a:p>
          <a:endParaRPr lang="de-DE"/>
        </a:p>
      </dgm:t>
    </dgm:pt>
    <dgm:pt modelId="{1318CDFF-42C3-4E86-BADC-418DCCBCF1A0}" type="pres">
      <dgm:prSet presAssocID="{66BB8253-B646-4392-81F9-029B93092868}" presName="parentText" presStyleLbl="node1" presStyleIdx="0" presStyleCnt="0">
        <dgm:presLayoutVars>
          <dgm:chMax val="0"/>
          <dgm:bulletEnabled val="1"/>
        </dgm:presLayoutVars>
      </dgm:prSet>
      <dgm:spPr/>
      <dgm:t>
        <a:bodyPr/>
        <a:lstStyle/>
        <a:p>
          <a:endParaRPr lang="de-DE"/>
        </a:p>
      </dgm:t>
    </dgm:pt>
    <dgm:pt modelId="{6001C610-8CDE-493E-92A3-53929AEEBBDD}" type="pres">
      <dgm:prSet presAssocID="{66BB8253-B646-4392-81F9-029B93092868}" presName="parentRect" presStyleLbl="alignNode1" presStyleIdx="1" presStyleCnt="3"/>
      <dgm:spPr/>
      <dgm:t>
        <a:bodyPr/>
        <a:lstStyle/>
        <a:p>
          <a:endParaRPr lang="de-DE"/>
        </a:p>
      </dgm:t>
    </dgm:pt>
    <dgm:pt modelId="{3122CC4B-6F55-4F90-8E9D-20E5D893E8AD}" type="pres">
      <dgm:prSet presAssocID="{66BB8253-B646-4392-81F9-029B93092868}" presName="adorn" presStyleLbl="fgAccFollowNode1" presStyleIdx="1" presStyleCnt="3"/>
      <dgm:spPr/>
    </dgm:pt>
    <dgm:pt modelId="{1C1FF1A6-7C97-468A-9C4E-5814FD580DE3}" type="pres">
      <dgm:prSet presAssocID="{7B52BB63-1059-4B0F-B149-11FFDF1CA406}" presName="sibTrans" presStyleLbl="sibTrans2D1" presStyleIdx="0" presStyleCnt="0"/>
      <dgm:spPr/>
      <dgm:t>
        <a:bodyPr/>
        <a:lstStyle/>
        <a:p>
          <a:endParaRPr lang="de-DE"/>
        </a:p>
      </dgm:t>
    </dgm:pt>
    <dgm:pt modelId="{02FED5B6-1B8E-4C00-89F0-04EC11402F8A}" type="pres">
      <dgm:prSet presAssocID="{E9AAA646-1056-4A66-BD6F-CDEE1D05489C}" presName="compNode" presStyleCnt="0"/>
      <dgm:spPr/>
    </dgm:pt>
    <dgm:pt modelId="{D00A3654-5C01-4538-B46D-7752A357AC6B}" type="pres">
      <dgm:prSet presAssocID="{E9AAA646-1056-4A66-BD6F-CDEE1D05489C}" presName="childRect" presStyleLbl="bgAcc1" presStyleIdx="2" presStyleCnt="3">
        <dgm:presLayoutVars>
          <dgm:bulletEnabled val="1"/>
        </dgm:presLayoutVars>
      </dgm:prSet>
      <dgm:spPr/>
      <dgm:t>
        <a:bodyPr/>
        <a:lstStyle/>
        <a:p>
          <a:endParaRPr lang="de-DE"/>
        </a:p>
      </dgm:t>
    </dgm:pt>
    <dgm:pt modelId="{92383B92-6E66-41E7-B081-C583220FCC68}" type="pres">
      <dgm:prSet presAssocID="{E9AAA646-1056-4A66-BD6F-CDEE1D05489C}" presName="parentText" presStyleLbl="node1" presStyleIdx="0" presStyleCnt="0">
        <dgm:presLayoutVars>
          <dgm:chMax val="0"/>
          <dgm:bulletEnabled val="1"/>
        </dgm:presLayoutVars>
      </dgm:prSet>
      <dgm:spPr/>
      <dgm:t>
        <a:bodyPr/>
        <a:lstStyle/>
        <a:p>
          <a:endParaRPr lang="de-DE"/>
        </a:p>
      </dgm:t>
    </dgm:pt>
    <dgm:pt modelId="{20F0BA46-CC28-4CD3-B375-0B0362BA39A3}" type="pres">
      <dgm:prSet presAssocID="{E9AAA646-1056-4A66-BD6F-CDEE1D05489C}" presName="parentRect" presStyleLbl="alignNode1" presStyleIdx="2" presStyleCnt="3"/>
      <dgm:spPr/>
      <dgm:t>
        <a:bodyPr/>
        <a:lstStyle/>
        <a:p>
          <a:endParaRPr lang="de-DE"/>
        </a:p>
      </dgm:t>
    </dgm:pt>
    <dgm:pt modelId="{CC45D3FB-8432-41D4-9731-D84665D22FE1}" type="pres">
      <dgm:prSet presAssocID="{E9AAA646-1056-4A66-BD6F-CDEE1D05489C}" presName="adorn" presStyleLbl="fgAccFollowNode1" presStyleIdx="2" presStyleCnt="3"/>
      <dgm:spPr/>
    </dgm:pt>
  </dgm:ptLst>
  <dgm:cxnLst>
    <dgm:cxn modelId="{AC5EC5E5-3E63-4658-8015-88B931AD2DDF}" type="presOf" srcId="{E9AAA646-1056-4A66-BD6F-CDEE1D05489C}" destId="{20F0BA46-CC28-4CD3-B375-0B0362BA39A3}" srcOrd="1" destOrd="0" presId="urn:microsoft.com/office/officeart/2005/8/layout/bList2#1"/>
    <dgm:cxn modelId="{EA2D202F-7D65-4396-BF69-D4FD64F40EE9}" type="presOf" srcId="{3BE9C492-0E1D-4616-ADFB-741D2F7158D2}" destId="{04E4CB8D-782A-4084-B55F-A029708F1A3D}" srcOrd="0" destOrd="0" presId="urn:microsoft.com/office/officeart/2005/8/layout/bList2#1"/>
    <dgm:cxn modelId="{FB53FD2A-5B32-450B-84E4-CEFEA48E917F}" srcId="{66BB8253-B646-4392-81F9-029B93092868}" destId="{3BE9C492-0E1D-4616-ADFB-741D2F7158D2}" srcOrd="0" destOrd="0" parTransId="{8F50E237-DEB0-4CD4-9D6B-01E86E2EC79D}" sibTransId="{9B75E047-775E-4B2F-81E3-7454E2370342}"/>
    <dgm:cxn modelId="{09E59D4A-F320-4525-9E15-A3D981A33948}" type="presOf" srcId="{62DBFE81-A18D-4EA4-98D7-FC1C8B4D6176}" destId="{A243FFBD-ED89-4C37-B62B-8B627323BF0A}" srcOrd="0" destOrd="0" presId="urn:microsoft.com/office/officeart/2005/8/layout/bList2#1"/>
    <dgm:cxn modelId="{26A345A2-EC78-4AF1-9DDA-DB32C48F68C2}" type="presOf" srcId="{7AC93E9E-9E2C-4E49-B0F3-620A0AC1DEF2}" destId="{D00A3654-5C01-4538-B46D-7752A357AC6B}" srcOrd="0" destOrd="1" presId="urn:microsoft.com/office/officeart/2005/8/layout/bList2#1"/>
    <dgm:cxn modelId="{466B8A84-F072-4B31-B16F-D2F0380347FA}" type="presOf" srcId="{8402746C-F5D6-4B13-8876-3420A0322F1C}" destId="{B4BA95D8-9740-458D-A0DF-EAEAE7776CEC}" srcOrd="0" destOrd="0" presId="urn:microsoft.com/office/officeart/2005/8/layout/bList2#1"/>
    <dgm:cxn modelId="{9B248728-1C2F-4A02-8A2F-CE004CE92270}" type="presOf" srcId="{FAFAEFA1-B4E9-405C-8395-3018BFD53ED6}" destId="{DC87781C-8B3C-45E7-8BB5-ED46BF8388A0}" srcOrd="0" destOrd="0" presId="urn:microsoft.com/office/officeart/2005/8/layout/bList2#1"/>
    <dgm:cxn modelId="{84B0FDC2-D500-4B60-8E1F-822BB016E317}" srcId="{1F12DAE7-650B-4112-BD51-4A88B4FA5623}" destId="{FAFAEFA1-B4E9-405C-8395-3018BFD53ED6}" srcOrd="0" destOrd="0" parTransId="{648432D7-A8C8-4A0B-80BC-5D4CF0241063}" sibTransId="{43FAC088-D609-4A57-ADC7-2B48452A644E}"/>
    <dgm:cxn modelId="{FBE9300C-6DD5-454C-A6C1-B1996C22D76E}" type="presOf" srcId="{1F12DAE7-650B-4112-BD51-4A88B4FA5623}" destId="{8BAE4D70-EAAE-45B4-B71B-BCC2A77C5F34}" srcOrd="0" destOrd="0" presId="urn:microsoft.com/office/officeart/2005/8/layout/bList2#1"/>
    <dgm:cxn modelId="{6337E263-3312-4C65-8AA2-8EB4D5B75E30}" srcId="{8402746C-F5D6-4B13-8876-3420A0322F1C}" destId="{66BB8253-B646-4392-81F9-029B93092868}" srcOrd="1" destOrd="0" parTransId="{6A25E967-3682-480D-9FD2-6273827D2E60}" sibTransId="{7B52BB63-1059-4B0F-B149-11FFDF1CA406}"/>
    <dgm:cxn modelId="{33AF391D-2290-4A28-8C17-BC26F6DFE19B}" type="presOf" srcId="{7B52BB63-1059-4B0F-B149-11FFDF1CA406}" destId="{1C1FF1A6-7C97-468A-9C4E-5814FD580DE3}" srcOrd="0" destOrd="0" presId="urn:microsoft.com/office/officeart/2005/8/layout/bList2#1"/>
    <dgm:cxn modelId="{FA7DFC1D-C631-4435-BE57-67A84EA2F428}" srcId="{E9AAA646-1056-4A66-BD6F-CDEE1D05489C}" destId="{B279A02B-5067-4A0B-B039-D16E79C2F345}" srcOrd="0" destOrd="0" parTransId="{781EBD5F-4912-4F16-AD85-3225381D0A7A}" sibTransId="{362C689F-B242-4D91-B23F-F288F4705B5B}"/>
    <dgm:cxn modelId="{61D362AD-638D-4BAB-91A1-A13C43852677}" srcId="{8402746C-F5D6-4B13-8876-3420A0322F1C}" destId="{E9AAA646-1056-4A66-BD6F-CDEE1D05489C}" srcOrd="2" destOrd="0" parTransId="{796789A1-F056-4D61-AE84-7604005852FD}" sibTransId="{1FAE95D5-0BC3-4E1B-87BF-1F97F03A329C}"/>
    <dgm:cxn modelId="{7C299C38-BC69-42C1-8E59-D2BB6B5A3115}" srcId="{8402746C-F5D6-4B13-8876-3420A0322F1C}" destId="{1F12DAE7-650B-4112-BD51-4A88B4FA5623}" srcOrd="0" destOrd="0" parTransId="{CDEE1EC4-838A-4E05-8472-16FFE11A0B31}" sibTransId="{62DBFE81-A18D-4EA4-98D7-FC1C8B4D6176}"/>
    <dgm:cxn modelId="{19ACCD69-708F-4937-806D-4FFA90A4AF12}" srcId="{E9AAA646-1056-4A66-BD6F-CDEE1D05489C}" destId="{7AC93E9E-9E2C-4E49-B0F3-620A0AC1DEF2}" srcOrd="1" destOrd="0" parTransId="{1F0E3F22-3078-4B8D-9090-9902910F0C25}" sibTransId="{9AFA624A-58D3-4A50-8C13-36161BF34198}"/>
    <dgm:cxn modelId="{BF4ABB0B-02FF-4751-A203-5A7A9119481F}" type="presOf" srcId="{1F12DAE7-650B-4112-BD51-4A88B4FA5623}" destId="{B5BE1F30-D2A1-437E-8F7F-D30104C8EEC0}" srcOrd="1" destOrd="0" presId="urn:microsoft.com/office/officeart/2005/8/layout/bList2#1"/>
    <dgm:cxn modelId="{AF41E509-07D5-4D73-B374-BFF4F7BDD3A1}" type="presOf" srcId="{E9AAA646-1056-4A66-BD6F-CDEE1D05489C}" destId="{92383B92-6E66-41E7-B081-C583220FCC68}" srcOrd="0" destOrd="0" presId="urn:microsoft.com/office/officeart/2005/8/layout/bList2#1"/>
    <dgm:cxn modelId="{829099BF-F941-40D7-932D-2CE48DAC41E6}" type="presOf" srcId="{66BB8253-B646-4392-81F9-029B93092868}" destId="{1318CDFF-42C3-4E86-BADC-418DCCBCF1A0}" srcOrd="0" destOrd="0" presId="urn:microsoft.com/office/officeart/2005/8/layout/bList2#1"/>
    <dgm:cxn modelId="{C855006A-F6F6-472D-A689-0428DE66D3D2}" type="presOf" srcId="{B279A02B-5067-4A0B-B039-D16E79C2F345}" destId="{D00A3654-5C01-4538-B46D-7752A357AC6B}" srcOrd="0" destOrd="0" presId="urn:microsoft.com/office/officeart/2005/8/layout/bList2#1"/>
    <dgm:cxn modelId="{A230120B-A91A-4927-ABBF-8EAD228EF94F}" type="presOf" srcId="{66BB8253-B646-4392-81F9-029B93092868}" destId="{6001C610-8CDE-493E-92A3-53929AEEBBDD}" srcOrd="1" destOrd="0" presId="urn:microsoft.com/office/officeart/2005/8/layout/bList2#1"/>
    <dgm:cxn modelId="{00A70802-D43C-48EA-BF34-69B565D96CE3}" type="presParOf" srcId="{B4BA95D8-9740-458D-A0DF-EAEAE7776CEC}" destId="{15731469-4B01-4069-BF6E-6A00651B0E64}" srcOrd="0" destOrd="0" presId="urn:microsoft.com/office/officeart/2005/8/layout/bList2#1"/>
    <dgm:cxn modelId="{BB75C92D-2274-444F-B43A-CED7240F0117}" type="presParOf" srcId="{15731469-4B01-4069-BF6E-6A00651B0E64}" destId="{DC87781C-8B3C-45E7-8BB5-ED46BF8388A0}" srcOrd="0" destOrd="0" presId="urn:microsoft.com/office/officeart/2005/8/layout/bList2#1"/>
    <dgm:cxn modelId="{5005E590-AE84-4142-BA37-8E39B192B4F2}" type="presParOf" srcId="{15731469-4B01-4069-BF6E-6A00651B0E64}" destId="{8BAE4D70-EAAE-45B4-B71B-BCC2A77C5F34}" srcOrd="1" destOrd="0" presId="urn:microsoft.com/office/officeart/2005/8/layout/bList2#1"/>
    <dgm:cxn modelId="{8BE36278-22AD-4850-842A-874D8771EA43}" type="presParOf" srcId="{15731469-4B01-4069-BF6E-6A00651B0E64}" destId="{B5BE1F30-D2A1-437E-8F7F-D30104C8EEC0}" srcOrd="2" destOrd="0" presId="urn:microsoft.com/office/officeart/2005/8/layout/bList2#1"/>
    <dgm:cxn modelId="{6BCD97DB-BBEC-4759-BD1C-6E13EB7C587F}" type="presParOf" srcId="{15731469-4B01-4069-BF6E-6A00651B0E64}" destId="{04F4030B-E5A7-4153-804D-FDF9F41D3C00}" srcOrd="3" destOrd="0" presId="urn:microsoft.com/office/officeart/2005/8/layout/bList2#1"/>
    <dgm:cxn modelId="{D3F13C09-DA85-4794-B77A-626761EA745E}" type="presParOf" srcId="{B4BA95D8-9740-458D-A0DF-EAEAE7776CEC}" destId="{A243FFBD-ED89-4C37-B62B-8B627323BF0A}" srcOrd="1" destOrd="0" presId="urn:microsoft.com/office/officeart/2005/8/layout/bList2#1"/>
    <dgm:cxn modelId="{04FB276F-BC38-48FE-807E-637E0CED8692}" type="presParOf" srcId="{B4BA95D8-9740-458D-A0DF-EAEAE7776CEC}" destId="{AC903B03-5967-4568-88D2-5080798CEA91}" srcOrd="2" destOrd="0" presId="urn:microsoft.com/office/officeart/2005/8/layout/bList2#1"/>
    <dgm:cxn modelId="{C7BEA8E8-1847-45F5-94A0-3F927D3DFE28}" type="presParOf" srcId="{AC903B03-5967-4568-88D2-5080798CEA91}" destId="{04E4CB8D-782A-4084-B55F-A029708F1A3D}" srcOrd="0" destOrd="0" presId="urn:microsoft.com/office/officeart/2005/8/layout/bList2#1"/>
    <dgm:cxn modelId="{1F974512-6542-4801-9B8A-3083C1EB608D}" type="presParOf" srcId="{AC903B03-5967-4568-88D2-5080798CEA91}" destId="{1318CDFF-42C3-4E86-BADC-418DCCBCF1A0}" srcOrd="1" destOrd="0" presId="urn:microsoft.com/office/officeart/2005/8/layout/bList2#1"/>
    <dgm:cxn modelId="{057D5C13-A6D2-4770-A096-82CE4A1AA81E}" type="presParOf" srcId="{AC903B03-5967-4568-88D2-5080798CEA91}" destId="{6001C610-8CDE-493E-92A3-53929AEEBBDD}" srcOrd="2" destOrd="0" presId="urn:microsoft.com/office/officeart/2005/8/layout/bList2#1"/>
    <dgm:cxn modelId="{62F0C7B4-30E2-4AC1-80F5-0AC3D0DEA8D2}" type="presParOf" srcId="{AC903B03-5967-4568-88D2-5080798CEA91}" destId="{3122CC4B-6F55-4F90-8E9D-20E5D893E8AD}" srcOrd="3" destOrd="0" presId="urn:microsoft.com/office/officeart/2005/8/layout/bList2#1"/>
    <dgm:cxn modelId="{1F492567-57A9-4EEF-8B8B-792C6C804508}" type="presParOf" srcId="{B4BA95D8-9740-458D-A0DF-EAEAE7776CEC}" destId="{1C1FF1A6-7C97-468A-9C4E-5814FD580DE3}" srcOrd="3" destOrd="0" presId="urn:microsoft.com/office/officeart/2005/8/layout/bList2#1"/>
    <dgm:cxn modelId="{E152C786-5371-4AB9-A31E-24C82E34EEDD}" type="presParOf" srcId="{B4BA95D8-9740-458D-A0DF-EAEAE7776CEC}" destId="{02FED5B6-1B8E-4C00-89F0-04EC11402F8A}" srcOrd="4" destOrd="0" presId="urn:microsoft.com/office/officeart/2005/8/layout/bList2#1"/>
    <dgm:cxn modelId="{753B94E8-2FDB-445F-BAA9-F171AB54149B}" type="presParOf" srcId="{02FED5B6-1B8E-4C00-89F0-04EC11402F8A}" destId="{D00A3654-5C01-4538-B46D-7752A357AC6B}" srcOrd="0" destOrd="0" presId="urn:microsoft.com/office/officeart/2005/8/layout/bList2#1"/>
    <dgm:cxn modelId="{A66F67DF-DE93-4C4B-B042-BA49034AD8A2}" type="presParOf" srcId="{02FED5B6-1B8E-4C00-89F0-04EC11402F8A}" destId="{92383B92-6E66-41E7-B081-C583220FCC68}" srcOrd="1" destOrd="0" presId="urn:microsoft.com/office/officeart/2005/8/layout/bList2#1"/>
    <dgm:cxn modelId="{C8D70A3E-4190-492E-83C3-9C9B38328007}" type="presParOf" srcId="{02FED5B6-1B8E-4C00-89F0-04EC11402F8A}" destId="{20F0BA46-CC28-4CD3-B375-0B0362BA39A3}" srcOrd="2" destOrd="0" presId="urn:microsoft.com/office/officeart/2005/8/layout/bList2#1"/>
    <dgm:cxn modelId="{3AED3A2A-9CDB-4D0D-87F4-C594C8491F8D}" type="presParOf" srcId="{02FED5B6-1B8E-4C00-89F0-04EC11402F8A}" destId="{CC45D3FB-8432-41D4-9731-D84665D22FE1}" srcOrd="3" destOrd="0" presId="urn:microsoft.com/office/officeart/2005/8/layout/b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87781C-8B3C-45E7-8BB5-ED46BF8388A0}">
      <dsp:nvSpPr>
        <dsp:cNvPr id="0" name=""/>
        <dsp:cNvSpPr/>
      </dsp:nvSpPr>
      <dsp:spPr>
        <a:xfrm>
          <a:off x="5561" y="1121457"/>
          <a:ext cx="2401924" cy="17929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sz="1900" kern="1200"/>
            <a:t>Pretekla anamneza</a:t>
          </a:r>
          <a:endParaRPr lang="sl-SI" sz="1900" kern="1200" dirty="0"/>
        </a:p>
      </dsp:txBody>
      <dsp:txXfrm>
        <a:off x="5561" y="1121457"/>
        <a:ext cx="2401924" cy="1792985"/>
      </dsp:txXfrm>
    </dsp:sp>
    <dsp:sp modelId="{B5BE1F30-D2A1-437E-8F7F-D30104C8EEC0}">
      <dsp:nvSpPr>
        <dsp:cNvPr id="0" name=""/>
        <dsp:cNvSpPr/>
      </dsp:nvSpPr>
      <dsp:spPr>
        <a:xfrm>
          <a:off x="5561" y="2914442"/>
          <a:ext cx="2401924" cy="770983"/>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w="9525" cap="flat" cmpd="sng" algn="ctr">
          <a:solidFill>
            <a:schemeClr val="accen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sz="1300" kern="1200"/>
            <a:t>Motnje in poškodbe iz časa pred mučenjem ali ki so posledica predhodnega mučenja</a:t>
          </a:r>
          <a:endParaRPr lang="sl-SI" sz="1300" kern="1200" dirty="0"/>
        </a:p>
      </dsp:txBody>
      <dsp:txXfrm>
        <a:off x="5561" y="2914442"/>
        <a:ext cx="1691495" cy="770983"/>
      </dsp:txXfrm>
    </dsp:sp>
    <dsp:sp modelId="{04F4030B-E5A7-4153-804D-FDF9F41D3C00}">
      <dsp:nvSpPr>
        <dsp:cNvPr id="0" name=""/>
        <dsp:cNvSpPr/>
      </dsp:nvSpPr>
      <dsp:spPr>
        <a:xfrm>
          <a:off x="1765003" y="3036906"/>
          <a:ext cx="840673" cy="840673"/>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E4CB8D-782A-4084-B55F-A029708F1A3D}">
      <dsp:nvSpPr>
        <dsp:cNvPr id="0" name=""/>
        <dsp:cNvSpPr/>
      </dsp:nvSpPr>
      <dsp:spPr>
        <a:xfrm>
          <a:off x="2813948" y="1121457"/>
          <a:ext cx="2401924" cy="17929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sz="1900" kern="1200"/>
            <a:t>Mučenje</a:t>
          </a:r>
          <a:endParaRPr lang="sl-SI" sz="1900" kern="1200" dirty="0"/>
        </a:p>
      </dsp:txBody>
      <dsp:txXfrm>
        <a:off x="2813948" y="1121457"/>
        <a:ext cx="2401924" cy="1792985"/>
      </dsp:txXfrm>
    </dsp:sp>
    <dsp:sp modelId="{6001C610-8CDE-493E-92A3-53929AEEBBDD}">
      <dsp:nvSpPr>
        <dsp:cNvPr id="0" name=""/>
        <dsp:cNvSpPr/>
      </dsp:nvSpPr>
      <dsp:spPr>
        <a:xfrm>
          <a:off x="2813948" y="2914442"/>
          <a:ext cx="2401924" cy="770983"/>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w="9525" cap="flat" cmpd="sng" algn="ctr">
          <a:solidFill>
            <a:schemeClr val="accen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sz="1300" kern="1200"/>
            <a:t>Mučenje - oblike, trajanje, uporabljeni pripomočki</a:t>
          </a:r>
          <a:endParaRPr lang="sl-SI" sz="1300" kern="1200" dirty="0"/>
        </a:p>
      </dsp:txBody>
      <dsp:txXfrm>
        <a:off x="2813948" y="2914442"/>
        <a:ext cx="1691495" cy="770983"/>
      </dsp:txXfrm>
    </dsp:sp>
    <dsp:sp modelId="{3122CC4B-6F55-4F90-8E9D-20E5D893E8AD}">
      <dsp:nvSpPr>
        <dsp:cNvPr id="0" name=""/>
        <dsp:cNvSpPr/>
      </dsp:nvSpPr>
      <dsp:spPr>
        <a:xfrm>
          <a:off x="4573390" y="3036906"/>
          <a:ext cx="840673" cy="840673"/>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00A3654-5C01-4538-B46D-7752A357AC6B}">
      <dsp:nvSpPr>
        <dsp:cNvPr id="0" name=""/>
        <dsp:cNvSpPr/>
      </dsp:nvSpPr>
      <dsp:spPr>
        <a:xfrm>
          <a:off x="5622335" y="1121457"/>
          <a:ext cx="2401924" cy="17929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l" defTabSz="844550">
            <a:lnSpc>
              <a:spcPct val="90000"/>
            </a:lnSpc>
            <a:spcBef>
              <a:spcPct val="0"/>
            </a:spcBef>
            <a:spcAft>
              <a:spcPct val="15000"/>
            </a:spcAft>
            <a:buChar char="••"/>
          </a:pPr>
          <a:r>
            <a:rPr sz="1900" kern="1200"/>
            <a:t>Akutni simptomi</a:t>
          </a:r>
          <a:endParaRPr lang="sl-SI" sz="1900" kern="1200" dirty="0"/>
        </a:p>
        <a:p>
          <a:pPr marL="171450" lvl="1" indent="-171450" algn="l" defTabSz="844550">
            <a:lnSpc>
              <a:spcPct val="90000"/>
            </a:lnSpc>
            <a:spcBef>
              <a:spcPct val="0"/>
            </a:spcBef>
            <a:spcAft>
              <a:spcPct val="15000"/>
            </a:spcAft>
            <a:buChar char="••"/>
          </a:pPr>
          <a:r>
            <a:rPr sz="1900" kern="1200"/>
            <a:t>Kronični/dolgotrajni simptomi</a:t>
          </a:r>
        </a:p>
      </dsp:txBody>
      <dsp:txXfrm>
        <a:off x="5622335" y="1121457"/>
        <a:ext cx="2401924" cy="1792985"/>
      </dsp:txXfrm>
    </dsp:sp>
    <dsp:sp modelId="{20F0BA46-CC28-4CD3-B375-0B0362BA39A3}">
      <dsp:nvSpPr>
        <dsp:cNvPr id="0" name=""/>
        <dsp:cNvSpPr/>
      </dsp:nvSpPr>
      <dsp:spPr>
        <a:xfrm>
          <a:off x="5622335" y="2914442"/>
          <a:ext cx="2401924" cy="770983"/>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w="9525" cap="flat" cmpd="sng" algn="ctr">
          <a:solidFill>
            <a:schemeClr val="accent1">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sz="1300" kern="1200"/>
            <a:t>Intenziteta, pogostost, trajanje, pritožbe, zdravljenje, poškodbe </a:t>
          </a:r>
          <a:endParaRPr lang="sl-SI" sz="1300" kern="1200" dirty="0"/>
        </a:p>
      </dsp:txBody>
      <dsp:txXfrm>
        <a:off x="5622335" y="2914442"/>
        <a:ext cx="1691495" cy="770983"/>
      </dsp:txXfrm>
    </dsp:sp>
    <dsp:sp modelId="{CC45D3FB-8432-41D4-9731-D84665D22FE1}">
      <dsp:nvSpPr>
        <dsp:cNvPr id="0" name=""/>
        <dsp:cNvSpPr/>
      </dsp:nvSpPr>
      <dsp:spPr>
        <a:xfrm>
          <a:off x="7381778" y="3036906"/>
          <a:ext cx="840673" cy="840673"/>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336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2153065-C6DB-4BCF-B583-A9A396F80BD2}" type="datetimeFigureOut">
              <a:rPr lang="en-GB"/>
              <a:pPr>
                <a:defRPr/>
              </a:pPr>
              <a:t>12/05/2013</a:t>
            </a:fld>
            <a:endParaRPr lang="sl-SI" dirty="0"/>
          </a:p>
        </p:txBody>
      </p:sp>
      <p:sp>
        <p:nvSpPr>
          <p:cNvPr id="336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336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C6850E-0FE9-4FDB-8F0C-35A427AA0258}" type="slidenum">
              <a:rPr lang="en-GB"/>
              <a:pPr>
                <a:defRPr/>
              </a:pPr>
              <a:t>‹#›</a:t>
            </a:fld>
            <a:endParaRPr lang="sl-SI" dirty="0"/>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427476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231427" name="Text Box 2"/>
          <p:cNvSpPr txBox="1">
            <a:spLocks noChangeArrowheads="1"/>
          </p:cNvSpPr>
          <p:nvPr/>
        </p:nvSpPr>
        <p:spPr bwMode="auto">
          <a:xfrm>
            <a:off x="0" y="0"/>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3" name="Rectangle 3"/>
          <p:cNvSpPr>
            <a:spLocks noGrp="1" noChangeArrowheads="1"/>
          </p:cNvSpPr>
          <p:nvPr>
            <p:ph type="dt"/>
          </p:nvPr>
        </p:nvSpPr>
        <p:spPr bwMode="auto">
          <a:xfrm>
            <a:off x="3884613" y="0"/>
            <a:ext cx="2970212"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endParaRPr lang="el-GR"/>
          </a:p>
        </p:txBody>
      </p:sp>
      <p:sp>
        <p:nvSpPr>
          <p:cNvPr id="31749" name="Rectangle 4"/>
          <p:cNvSpPr>
            <a:spLocks noGrp="1" noRot="1" noChangeAspect="1" noChangeArrowheads="1"/>
          </p:cNvSpPr>
          <p:nvPr>
            <p:ph type="sldImg"/>
          </p:nvPr>
        </p:nvSpPr>
        <p:spPr bwMode="auto">
          <a:xfrm>
            <a:off x="1143000" y="685800"/>
            <a:ext cx="4570413" cy="3427413"/>
          </a:xfrm>
          <a:prstGeom prst="rect">
            <a:avLst/>
          </a:prstGeom>
          <a:noFill/>
          <a:ln w="9525">
            <a:noFill/>
            <a:miter lim="800000"/>
            <a:headEnd/>
            <a:tailEnd/>
          </a:ln>
        </p:spPr>
      </p:sp>
      <p:sp>
        <p:nvSpPr>
          <p:cNvPr id="5125" name="Rectangle 5"/>
          <p:cNvSpPr>
            <a:spLocks noGrp="1" noChangeArrowheads="1"/>
          </p:cNvSpPr>
          <p:nvPr>
            <p:ph type="body"/>
          </p:nvPr>
        </p:nvSpPr>
        <p:spPr bwMode="auto">
          <a:xfrm>
            <a:off x="685800" y="4343400"/>
            <a:ext cx="5484813" cy="4113213"/>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AT" noProof="0" smtClean="0"/>
          </a:p>
        </p:txBody>
      </p:sp>
      <p:sp>
        <p:nvSpPr>
          <p:cNvPr id="231431" name="Text Box 6"/>
          <p:cNvSpPr txBox="1">
            <a:spLocks noChangeArrowheads="1"/>
          </p:cNvSpPr>
          <p:nvPr/>
        </p:nvSpPr>
        <p:spPr bwMode="auto">
          <a:xfrm>
            <a:off x="0" y="8685213"/>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7" name="Rectangle 7"/>
          <p:cNvSpPr>
            <a:spLocks noGrp="1" noChangeArrowheads="1"/>
          </p:cNvSpPr>
          <p:nvPr>
            <p:ph type="sldNum"/>
          </p:nvPr>
        </p:nvSpPr>
        <p:spPr bwMode="auto">
          <a:xfrm>
            <a:off x="3884613" y="8685213"/>
            <a:ext cx="2970212" cy="455612"/>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fld id="{B0ECBF3F-8F26-4CBC-99B7-6F609FAB8059}" type="slidenum">
              <a:rPr lang="el-GR"/>
              <a:pPr>
                <a:defRPr/>
              </a:pPr>
              <a:t>‹#›</a:t>
            </a:fld>
            <a:endParaRPr lang="sl-SI"/>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3693804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vict.org.n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vict.org.n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7FFA7266-CFE4-4A6F-9557-B577AA268986}" type="slidenum">
              <a:rPr lang="el-GR" smtClean="0">
                <a:solidFill>
                  <a:srgbClr val="000000"/>
                </a:solidFill>
                <a:latin typeface="Times New Roman" pitchFamily="18" charset="0"/>
              </a:rPr>
              <a:pPr eaLnBrk="1" hangingPunct="1">
                <a:buSzPct val="45000"/>
                <a:buFont typeface="Wingdings" pitchFamily="2" charset="2"/>
                <a:buNone/>
                <a:defRPr/>
              </a:pPr>
              <a:t>1</a:t>
            </a:fld>
            <a:endParaRPr lang="sl-SI"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34820" name="Rectangle 2"/>
          <p:cNvSpPr>
            <a:spLocks noGrp="1" noChangeArrowheads="1"/>
          </p:cNvSpPr>
          <p:nvPr>
            <p:ph type="body" idx="1"/>
          </p:nvPr>
        </p:nvSpPr>
        <p:spPr>
          <a:xfrm>
            <a:off x="685800" y="4343400"/>
            <a:ext cx="5486400" cy="4114800"/>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dirty="0" smtClean="0">
              <a:latin typeface="Calibri" pitchFamily="34" charset="0"/>
            </a:endParaRPr>
          </a:p>
        </p:txBody>
      </p:sp>
      <p:sp>
        <p:nvSpPr>
          <p:cNvPr id="3482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30C5D9-B347-468F-9D46-36F0CADE075F}"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sl-SI"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sl-SI" dirty="0" smtClean="0"/>
              <a:t>Based on  </a:t>
            </a:r>
            <a:r>
              <a:rPr lang="sl-SI" sz="1200" kern="1200" dirty="0" smtClean="0">
                <a:solidFill>
                  <a:srgbClr val="000000"/>
                </a:solidFill>
                <a:effectLst/>
                <a:latin typeface="Times New Roman" pitchFamily="18" charset="0"/>
                <a:ea typeface="+mn-ea"/>
                <a:cs typeface="+mn-cs"/>
              </a:rPr>
              <a:t>Lis</a:t>
            </a:r>
            <a:r>
              <a:rPr lang="sl-SI" dirty="0" smtClean="0"/>
              <a:t> </a:t>
            </a:r>
            <a:r>
              <a:rPr lang="sl-SI" sz="1200" kern="1200" dirty="0" smtClean="0">
                <a:solidFill>
                  <a:srgbClr val="000000"/>
                </a:solidFill>
                <a:effectLst/>
                <a:latin typeface="Times New Roman" pitchFamily="18" charset="0"/>
                <a:ea typeface="+mn-ea"/>
                <a:cs typeface="+mn-cs"/>
              </a:rPr>
              <a:t>Danielsen, Ole Vedel Rasmussen: Dermatological findings after alleged torture, TORTURE, Volume 16, Number 2, 2006 (na voljo brezplačno besedilo v celoti). </a:t>
            </a:r>
          </a:p>
          <a:p>
            <a:endParaRPr lang="sl-SI"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sl-SI" sz="1200" b="1" i="0" u="none" strike="noStrike" kern="1200" baseline="0" dirty="0" smtClean="0">
                <a:solidFill>
                  <a:srgbClr val="000000"/>
                </a:solidFill>
                <a:latin typeface="Times New Roman" pitchFamily="18" charset="0"/>
                <a:ea typeface="+mn-ea"/>
                <a:cs typeface="+mn-cs"/>
              </a:rPr>
              <a:t>Odličen pregled najdete v naslednjem delu: </a:t>
            </a:r>
            <a:r>
              <a:rPr lang="sl-SI" sz="1200" kern="1200" dirty="0" smtClean="0">
                <a:solidFill>
                  <a:srgbClr val="000000"/>
                </a:solidFill>
                <a:effectLst/>
                <a:latin typeface="Times New Roman" pitchFamily="18" charset="0"/>
                <a:ea typeface="+mn-ea"/>
                <a:cs typeface="+mn-cs"/>
              </a:rPr>
              <a:t>Lis</a:t>
            </a:r>
            <a:r>
              <a:rPr lang="sl-SI" dirty="0" smtClean="0"/>
              <a:t> </a:t>
            </a:r>
            <a:r>
              <a:rPr lang="sl-SI" sz="1200" kern="1200" dirty="0" smtClean="0">
                <a:solidFill>
                  <a:srgbClr val="000000"/>
                </a:solidFill>
                <a:effectLst/>
                <a:latin typeface="Times New Roman" pitchFamily="18" charset="0"/>
                <a:ea typeface="+mn-ea"/>
                <a:cs typeface="+mn-cs"/>
              </a:rPr>
              <a:t>Danielsen, Ole Vedel Rasmussen: Dermatological findings after alleged torture, TORTURE, Volume 16, Number 2, 2006 (na voljo brezplačno besedilo v celoti). </a:t>
            </a:r>
            <a:endParaRPr lang="sl-SI" sz="1200" kern="1200" dirty="0">
              <a:solidFill>
                <a:srgbClr val="000000"/>
              </a:solidFill>
              <a:effectLst/>
              <a:latin typeface="Times New Roman" pitchFamily="18"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sl-SI" dirty="0" smtClean="0"/>
              <a:t> </a:t>
            </a:r>
            <a:r>
              <a:rPr lang="sl-SI" i="1" dirty="0" smtClean="0"/>
              <a:t> </a:t>
            </a:r>
            <a:r>
              <a:rPr dirty="0"/>
              <a:t/>
            </a:r>
            <a:br>
              <a:rPr dirty="0"/>
            </a:br>
            <a:r>
              <a:rPr lang="sl-SI" dirty="0" smtClean="0"/>
              <a:t> V primeru starejše opreme za slikanje z magnetno resonanco se morajo bolniki soočiti s tesnim in glasnim ozkim prostorom, kar zahteva posebno pripravo, še posebej  kadar gre za žrtve mučenja.</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sl-SI" dirty="0" smtClean="0"/>
              <a:t>Druge podrobnosti v zvezi z anatomijo človeškega telesa najdete v klasičnih učbenikih o anatomiji (glejte npr. http://www.innerbody.com/anatomy)</a:t>
            </a:r>
          </a:p>
          <a:p>
            <a:endParaRPr lang="sl-SI"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Rot="1" noChangeAspect="1" noChangeArrowheads="1" noTextEdit="1"/>
          </p:cNvSpPr>
          <p:nvPr>
            <p:ph type="sldImg"/>
          </p:nvPr>
        </p:nvSpPr>
        <p:spPr/>
      </p:sp>
      <p:sp>
        <p:nvSpPr>
          <p:cNvPr id="216066" name="Rectangle 3"/>
          <p:cNvSpPr>
            <a:spLocks noGrp="1" noChangeArrowheads="1"/>
          </p:cNvSpPr>
          <p:nvPr>
            <p:ph type="body" idx="1"/>
          </p:nvPr>
        </p:nvSpPr>
        <p:spPr>
          <a:noFill/>
        </p:spPr>
        <p:txBody>
          <a:bodyPr/>
          <a:lstStyle/>
          <a:p>
            <a:r>
              <a:rPr lang="sl-SI" dirty="0" smtClean="0"/>
              <a:t>Orofarinks: Orofarinks (ustni del žrela) sega od uvule pa do ravni podčeljustnice. </a:t>
            </a:r>
          </a:p>
          <a:p>
            <a:r>
              <a:rPr lang="sl-SI" dirty="0" smtClean="0"/>
              <a:t>Pregled ust in ustne votline lahko pri žrtvi sproži travmatične spomine na spolno ali drugo obliko zlorabe, zato previdno!</a:t>
            </a:r>
          </a:p>
          <a:p>
            <a:r>
              <a:rPr lang="sl-SI" dirty="0" smtClean="0"/>
              <a:t>Žrtve pogosto mučijo z elektriko v ustni votlini, ker gre za zelo občutljiv del telesa, kar zelo boli in tudi zato, ker sledi niso vidne na prvi pogled.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ChangeArrowheads="1" noTextEdit="1"/>
          </p:cNvSpPr>
          <p:nvPr>
            <p:ph type="sldImg"/>
          </p:nvPr>
        </p:nvSpPr>
        <p:spPr/>
      </p:sp>
      <p:sp>
        <p:nvSpPr>
          <p:cNvPr id="218114" name="Rectangle 3"/>
          <p:cNvSpPr>
            <a:spLocks noGrp="1" noChangeArrowheads="1"/>
          </p:cNvSpPr>
          <p:nvPr>
            <p:ph type="body" idx="1"/>
          </p:nvPr>
        </p:nvSpPr>
        <p:spPr>
          <a:noFill/>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sl-SI" dirty="0" smtClean="0"/>
              <a:t>Vir: </a:t>
            </a:r>
            <a:r>
              <a:rPr lang="sl-SI" b="1" dirty="0" smtClean="0">
                <a:hlinkClick r:id="rId3"/>
              </a:rPr>
              <a:t>CVICT (</a:t>
            </a:r>
            <a:r>
              <a:rPr lang="sl-SI" b="1" i="1" dirty="0" smtClean="0">
                <a:hlinkClick r:id="rId3"/>
              </a:rPr>
              <a:t>Centre</a:t>
            </a:r>
            <a:r>
              <a:rPr lang="sl-SI" b="1" dirty="0" smtClean="0">
                <a:hlinkClick r:id="rId3"/>
              </a:rPr>
              <a:t> for </a:t>
            </a:r>
            <a:r>
              <a:rPr lang="sl-SI" b="1" i="1" dirty="0" smtClean="0">
                <a:hlinkClick r:id="rId3"/>
              </a:rPr>
              <a:t>Victims</a:t>
            </a:r>
            <a:r>
              <a:rPr lang="sl-SI" b="1" dirty="0" smtClean="0">
                <a:hlinkClick r:id="rId3"/>
              </a:rPr>
              <a:t> of </a:t>
            </a:r>
            <a:r>
              <a:rPr lang="sl-SI" b="1" i="1" dirty="0" smtClean="0">
                <a:hlinkClick r:id="rId3"/>
              </a:rPr>
              <a:t>Torture Nepal</a:t>
            </a:r>
            <a:r>
              <a:rPr lang="sl-SI" b="1" dirty="0" smtClean="0">
                <a:hlinkClick r:id="rId3"/>
              </a:rPr>
              <a:t> - Center za žrtve mučenja v Nepalu)</a:t>
            </a:r>
            <a:endParaRPr lang="sl-SI" b="1" dirty="0" smtClean="0"/>
          </a:p>
          <a:p>
            <a:endParaRPr lang="sl-SI"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ChangeArrowheads="1" noTextEdit="1"/>
          </p:cNvSpPr>
          <p:nvPr>
            <p:ph type="sldImg"/>
          </p:nvPr>
        </p:nvSpPr>
        <p:spPr/>
      </p:sp>
      <p:sp>
        <p:nvSpPr>
          <p:cNvPr id="218114" name="Rectangle 3"/>
          <p:cNvSpPr>
            <a:spLocks noGrp="1" noChangeArrowheads="1"/>
          </p:cNvSpPr>
          <p:nvPr>
            <p:ph type="body" idx="1"/>
          </p:nvPr>
        </p:nvSpPr>
        <p:spPr>
          <a:noFill/>
        </p:spPr>
        <p:txBody>
          <a:bodyPr/>
          <a:lstStyle/>
          <a:p>
            <a:r>
              <a:rPr lang="sl-SI" dirty="0" smtClean="0"/>
              <a:t>Poškodbe ledvic so po (akutni in življenjsko nevarni) poškodbi mišičnih celic, zaradi česar se prične iz krvnih celic sproščati </a:t>
            </a:r>
            <a:r>
              <a:rPr lang="sl-SI" dirty="0" err="1" smtClean="0"/>
              <a:t>mioglobin</a:t>
            </a:r>
            <a:r>
              <a:rPr lang="sl-SI" dirty="0" smtClean="0"/>
              <a:t> (</a:t>
            </a:r>
            <a:r>
              <a:rPr lang="sl-SI" dirty="0" err="1" smtClean="0"/>
              <a:t>rabdomioliza</a:t>
            </a:r>
            <a:r>
              <a:rPr lang="sl-SI" dirty="0" smtClean="0">
                <a:effectLst/>
              </a:rPr>
              <a:t>), ali zaradi neposrednega fizičnega kontakta, pogosta poškodba, vendar se velikokrat spregleda. Žrtve pogosto tepejo na predelu ledvic, zato ker je to izjemno boleče.</a:t>
            </a:r>
            <a:r>
              <a:rPr dirty="0"/>
              <a:t/>
            </a:r>
            <a:br>
              <a:rPr dirty="0"/>
            </a:br>
            <a:endParaRPr lang="sl-SI" dirty="0" smtClean="0">
              <a:effectLst/>
            </a:endParaRPr>
          </a:p>
          <a:p>
            <a:r>
              <a:rPr lang="sl-SI" dirty="0" smtClean="0">
                <a:effectLst/>
              </a:rPr>
              <a:t>Glejte  </a:t>
            </a:r>
          </a:p>
          <a:p>
            <a:r>
              <a:rPr lang="sl-SI" dirty="0" smtClean="0">
                <a:effectLst/>
              </a:rPr>
              <a:t>Malik GH. Rhabdomyolysis and myoglobin-induced acute renal failure. Saudi Journal of Kidney Diseases and Transplantation. 1998;9(3):273. </a:t>
            </a:r>
          </a:p>
          <a:p>
            <a:r>
              <a:rPr lang="sl-SI" dirty="0" smtClean="0">
                <a:effectLst/>
              </a:rPr>
              <a:t>Lameire N, Vermeersch E. Nephrological and moral aspects of physical torture. Nephrology Dialysis Transplantation. 1995;10(2):160–1. </a:t>
            </a:r>
          </a:p>
          <a:p>
            <a:endParaRPr lang="sl-SI" dirty="0" smtClean="0"/>
          </a:p>
          <a:p>
            <a:endParaRPr lang="sl-SI"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p:sp>
      <p:sp>
        <p:nvSpPr>
          <p:cNvPr id="220162"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p:sp>
      <p:sp>
        <p:nvSpPr>
          <p:cNvPr id="19968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p:sp>
      <p:sp>
        <p:nvSpPr>
          <p:cNvPr id="220162"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p:sp>
      <p:sp>
        <p:nvSpPr>
          <p:cNvPr id="220162" name="Rectangle 3"/>
          <p:cNvSpPr>
            <a:spLocks noGrp="1" noChangeArrowheads="1"/>
          </p:cNvSpPr>
          <p:nvPr>
            <p:ph type="body" idx="1"/>
          </p:nvPr>
        </p:nvSpPr>
        <p:spPr>
          <a:noFill/>
        </p:spPr>
        <p:txBody>
          <a:bodyPr/>
          <a:lstStyle/>
          <a:p>
            <a:r>
              <a:rPr lang="sl-SI" dirty="0" smtClean="0"/>
              <a:t>Glejte tudi</a:t>
            </a:r>
            <a:r>
              <a:t/>
            </a:r>
            <a:br/>
            <a:r>
              <a:rPr lang="sl-SI" dirty="0" smtClean="0">
                <a:effectLst/>
              </a:rPr>
              <a:t>Mollica RF, Henderson DC, Tor S. Psychiatric effects of traumatic brain injury events in Cambodian survivors of mass violence. BJP. 2002 Jan 10;181(4):339–47,</a:t>
            </a:r>
          </a:p>
          <a:p>
            <a:r>
              <a:rPr lang="sl-SI" dirty="0" smtClean="0">
                <a:effectLst/>
              </a:rPr>
              <a:t>in http://concussion.buffalo.edu/management%20of%20concussion%20and%20post%20concussion%20syndrome.pdf</a:t>
            </a:r>
          </a:p>
          <a:p>
            <a:endParaRPr lang="sl-SI" dirty="0" smtClean="0">
              <a:effectLst/>
            </a:endParaRPr>
          </a:p>
          <a:p>
            <a:r>
              <a:t/>
            </a:r>
            <a:br/>
            <a:endParaRPr lang="sl-SI" sz="1200" b="1"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sl-SI" dirty="0" smtClean="0"/>
              <a:t> V primeru starejše opreme za slikanje z magnetno resonanco se morajo bolniki soočiti s tesnim in glasnim ozkim prostorom, kar zahteva posebno pripravo, še posebej  kadar gre za žrtve mučenja.</a:t>
            </a:r>
          </a:p>
          <a:p>
            <a:endParaRPr lang="sl-SI"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p:sp>
      <p:sp>
        <p:nvSpPr>
          <p:cNvPr id="220162" name="Rectangle 3"/>
          <p:cNvSpPr>
            <a:spLocks noGrp="1" noChangeArrowheads="1"/>
          </p:cNvSpPr>
          <p:nvPr>
            <p:ph type="body" idx="1"/>
          </p:nvPr>
        </p:nvSpPr>
        <p:spPr>
          <a:noFill/>
        </p:spPr>
        <p:txBody>
          <a:bodyPr/>
          <a:lstStyle/>
          <a:p>
            <a:r>
              <a:rPr lang="sl-SI" dirty="0" smtClean="0"/>
              <a:t>Glejte tudi</a:t>
            </a:r>
            <a:r>
              <a:t/>
            </a:r>
            <a:br/>
            <a:r>
              <a:rPr lang="sl-SI" dirty="0" smtClean="0">
                <a:effectLst/>
              </a:rPr>
              <a:t>Mollica RF, Henderson DC, Tor S. Psychiatric effects of traumatic brain injury events in Cambodian survivors of mass violence. BJP. 2002 Jan 10;181(4):339–47,</a:t>
            </a:r>
          </a:p>
          <a:p>
            <a:r>
              <a:rPr lang="sl-SI" dirty="0" smtClean="0">
                <a:effectLst/>
              </a:rPr>
              <a:t>Boake C, McCauley SR, Levin HS, Pedroza C, Contant CF, Song JX, et al. Diagnostic Criteria for Postconcussional Syndrome After Mild to Moderate Traumatic Brain Injury. J Neuropsychiatry Clin</a:t>
            </a:r>
            <a:r>
              <a:rPr lang="sl-SI" dirty="0" smtClean="0"/>
              <a:t> </a:t>
            </a:r>
            <a:r>
              <a:rPr lang="sl-SI" dirty="0" smtClean="0">
                <a:effectLst/>
              </a:rPr>
              <a:t>Neurosci. 2005 Aug 1;17(3):350–6. </a:t>
            </a:r>
          </a:p>
          <a:p>
            <a:endParaRPr lang="sl-SI" dirty="0" smtClean="0">
              <a:effectLst/>
            </a:endParaRPr>
          </a:p>
          <a:p>
            <a:r>
              <a:rPr lang="sl-SI" dirty="0" smtClean="0">
                <a:effectLst/>
              </a:rPr>
              <a:t>in http://concussion.buffalo.edu/management%20of%20concussion%20and%20post%20concussion%20syndrome.pdf</a:t>
            </a:r>
          </a:p>
          <a:p>
            <a:endParaRPr lang="sl-SI" dirty="0" smtClean="0">
              <a:effectLst/>
            </a:endParaRPr>
          </a:p>
          <a:p>
            <a:r>
              <a:t/>
            </a:r>
            <a:br/>
            <a:endParaRPr lang="sl-SI" sz="1200" b="1" dirty="0" smtClean="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sl-SI" dirty="0" smtClean="0"/>
              <a:t> V primeru starejše opreme za slikanje z magnetno resonanco se morajo bolniki soočiti s tesnim in glasnim ozkim prostorom, kar zahteva posebno pripravo, še posebej  kadar gre za žrtve mučenja.</a:t>
            </a:r>
          </a:p>
          <a:p>
            <a:endParaRPr lang="sl-SI"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p:sp>
      <p:sp>
        <p:nvSpPr>
          <p:cNvPr id="222210"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p:sp>
      <p:sp>
        <p:nvSpPr>
          <p:cNvPr id="222210"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p:sp>
      <p:sp>
        <p:nvSpPr>
          <p:cNvPr id="224258"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Rot="1" noChangeAspect="1" noChangeArrowheads="1" noTextEdit="1"/>
          </p:cNvSpPr>
          <p:nvPr>
            <p:ph type="sldImg"/>
          </p:nvPr>
        </p:nvSpPr>
        <p:spPr/>
      </p:sp>
      <p:sp>
        <p:nvSpPr>
          <p:cNvPr id="226306"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ChangeArrowheads="1" noTextEdit="1"/>
          </p:cNvSpPr>
          <p:nvPr>
            <p:ph type="sldImg"/>
          </p:nvPr>
        </p:nvSpPr>
        <p:spPr/>
      </p:sp>
      <p:sp>
        <p:nvSpPr>
          <p:cNvPr id="228354"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p:sp>
      <p:sp>
        <p:nvSpPr>
          <p:cNvPr id="201730"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ChangeArrowheads="1" noTextEdit="1"/>
          </p:cNvSpPr>
          <p:nvPr>
            <p:ph type="sldImg"/>
          </p:nvPr>
        </p:nvSpPr>
        <p:spPr/>
      </p:sp>
      <p:sp>
        <p:nvSpPr>
          <p:cNvPr id="20377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ChangeArrowheads="1" noTextEdit="1"/>
          </p:cNvSpPr>
          <p:nvPr>
            <p:ph type="sldImg"/>
          </p:nvPr>
        </p:nvSpPr>
        <p:spPr/>
      </p:sp>
      <p:sp>
        <p:nvSpPr>
          <p:cNvPr id="205826"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ChangeArrowheads="1" noTextEdit="1"/>
          </p:cNvSpPr>
          <p:nvPr>
            <p:ph type="sldImg"/>
          </p:nvPr>
        </p:nvSpPr>
        <p:spPr/>
      </p:sp>
      <p:sp>
        <p:nvSpPr>
          <p:cNvPr id="207874"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spect="1" noChangeArrowheads="1" noTextEdit="1"/>
          </p:cNvSpPr>
          <p:nvPr>
            <p:ph type="sldImg"/>
          </p:nvPr>
        </p:nvSpPr>
        <p:spPr/>
      </p:sp>
      <p:sp>
        <p:nvSpPr>
          <p:cNvPr id="209922" name="Rectangle 3"/>
          <p:cNvSpPr>
            <a:spLocks noGrp="1" noChangeArrowheads="1"/>
          </p:cNvSpPr>
          <p:nvPr>
            <p:ph type="body" idx="1"/>
          </p:nvPr>
        </p:nvSpPr>
        <p:spPr>
          <a:noFill/>
        </p:spPr>
        <p:txBody>
          <a:bodyPr/>
          <a:lstStyle/>
          <a:p>
            <a:r>
              <a:rPr lang="sl-SI"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ChangeArrowheads="1" noTextEdit="1"/>
          </p:cNvSpPr>
          <p:nvPr>
            <p:ph type="sldImg"/>
          </p:nvPr>
        </p:nvSpPr>
        <p:spPr/>
      </p:sp>
      <p:sp>
        <p:nvSpPr>
          <p:cNvPr id="211970" name="Rectangle 3"/>
          <p:cNvSpPr>
            <a:spLocks noGrp="1" noChangeArrowheads="1"/>
          </p:cNvSpPr>
          <p:nvPr>
            <p:ph type="body" idx="1"/>
          </p:nvPr>
        </p:nvSpPr>
        <p:spPr>
          <a:noFill/>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sl-SI" dirty="0" smtClean="0"/>
              <a:t>Vir: </a:t>
            </a:r>
            <a:r>
              <a:rPr lang="sl-SI" b="1" dirty="0" smtClean="0">
                <a:hlinkClick r:id="rId3"/>
              </a:rPr>
              <a:t>CVICT (</a:t>
            </a:r>
            <a:r>
              <a:rPr lang="sl-SI" b="1" i="1" dirty="0" smtClean="0">
                <a:hlinkClick r:id="rId3"/>
              </a:rPr>
              <a:t>Centre</a:t>
            </a:r>
            <a:r>
              <a:rPr lang="sl-SI" b="1" dirty="0" smtClean="0">
                <a:hlinkClick r:id="rId3"/>
              </a:rPr>
              <a:t> for </a:t>
            </a:r>
            <a:r>
              <a:rPr lang="sl-SI" b="1" i="1" dirty="0" smtClean="0">
                <a:hlinkClick r:id="rId3"/>
              </a:rPr>
              <a:t>Victims</a:t>
            </a:r>
            <a:r>
              <a:rPr lang="sl-SI" b="1" dirty="0" smtClean="0">
                <a:hlinkClick r:id="rId3"/>
              </a:rPr>
              <a:t> of </a:t>
            </a:r>
            <a:r>
              <a:rPr lang="sl-SI" b="1" i="1" dirty="0" smtClean="0">
                <a:hlinkClick r:id="rId3"/>
              </a:rPr>
              <a:t>Torture Nepal</a:t>
            </a:r>
            <a:r>
              <a:rPr lang="sl-SI" b="1" dirty="0" smtClean="0">
                <a:hlinkClick r:id="rId3"/>
              </a:rPr>
              <a:t> - Center za žrtve mučenja v Nepalu)</a:t>
            </a:r>
            <a:endParaRPr lang="sl-SI" b="1" dirty="0" smtClean="0"/>
          </a:p>
          <a:p>
            <a:endParaRPr lang="sl-SI" dirty="0" smtClean="0"/>
          </a:p>
          <a:p>
            <a:endParaRPr lang="sl-SI"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p:sp>
      <p:sp>
        <p:nvSpPr>
          <p:cNvPr id="214018" name="Rectangle 3"/>
          <p:cNvSpPr>
            <a:spLocks noGrp="1" noChangeArrowheads="1"/>
          </p:cNvSpPr>
          <p:nvPr>
            <p:ph type="body" idx="1"/>
          </p:nvPr>
        </p:nvSpPr>
        <p:spPr>
          <a:noFill/>
        </p:spPr>
        <p:txBody>
          <a:bodyPr/>
          <a:lstStyle/>
          <a:p>
            <a:r>
              <a:rPr lang="sl-SI" sz="1200" b="1" i="0" u="none" strike="noStrike" kern="1200" baseline="0" dirty="0" smtClean="0">
                <a:solidFill>
                  <a:srgbClr val="000000"/>
                </a:solidFill>
                <a:latin typeface="Times New Roman" pitchFamily="18" charset="0"/>
                <a:ea typeface="+mn-ea"/>
                <a:cs typeface="+mn-cs"/>
              </a:rPr>
              <a:t>Odličen pregled najdete v naslednjem delu: </a:t>
            </a:r>
            <a:r>
              <a:rPr lang="sl-SI" sz="1200" kern="1200" dirty="0" smtClean="0">
                <a:solidFill>
                  <a:srgbClr val="000000"/>
                </a:solidFill>
                <a:effectLst/>
                <a:latin typeface="Times New Roman" pitchFamily="18" charset="0"/>
                <a:ea typeface="+mn-ea"/>
                <a:cs typeface="+mn-cs"/>
              </a:rPr>
              <a:t>Lis</a:t>
            </a:r>
            <a:r>
              <a:rPr lang="sl-SI" dirty="0" smtClean="0"/>
              <a:t> </a:t>
            </a:r>
            <a:r>
              <a:rPr lang="sl-SI" sz="1200" kern="1200" dirty="0" smtClean="0">
                <a:solidFill>
                  <a:srgbClr val="000000"/>
                </a:solidFill>
                <a:effectLst/>
                <a:latin typeface="Times New Roman" pitchFamily="18" charset="0"/>
                <a:ea typeface="+mn-ea"/>
                <a:cs typeface="+mn-cs"/>
              </a:rPr>
              <a:t>Danielsen, Ole Vedel Rasmussen: Dermatological findings after alleged torture, TORTURE, Volume 16, Number 2, 2006 (na voljo brezplačno besedilo v celoti). </a:t>
            </a:r>
          </a:p>
          <a:p>
            <a:endParaRPr lang="sl-SI"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7950"/>
            <a:ext cx="8239125" cy="623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107950"/>
            <a:ext cx="8228012" cy="1311275"/>
          </a:xfrm>
        </p:spPr>
        <p:txBody>
          <a:bodyPr/>
          <a:lstStyle/>
          <a:p>
            <a:r>
              <a:rPr lang="en-US" smtClean="0"/>
              <a:t>Click to edit Master title style</a:t>
            </a:r>
            <a:endParaRPr lang="de-AT"/>
          </a:p>
        </p:txBody>
      </p:sp>
      <p:pic>
        <p:nvPicPr>
          <p:cNvPr id="3" name="Picture 2" descr="image2.jpeg"/>
          <p:cNvPicPr>
            <a:picLocks noChangeAspect="1"/>
          </p:cNvPicPr>
          <p:nvPr userDrawn="1"/>
        </p:nvPicPr>
        <p:blipFill>
          <a:blip r:embed="rId2" cstate="print"/>
          <a:stretch>
            <a:fillRect/>
          </a:stretch>
        </p:blipFill>
        <p:spPr>
          <a:xfrm>
            <a:off x="9525" y="0"/>
            <a:ext cx="9124950" cy="6858000"/>
          </a:xfrm>
          <a:prstGeom prst="rect">
            <a:avLst/>
          </a:prstGeom>
        </p:spPr>
      </p:pic>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74929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lvl1pPr>
              <a:spcBef>
                <a:spcPts val="600"/>
              </a:spcBef>
              <a:spcAft>
                <a:spcPts val="1200"/>
              </a:spcAft>
              <a:defRPr/>
            </a:lvl1pPr>
            <a:lvl2pPr>
              <a:spcBef>
                <a:spcPts val="600"/>
              </a:spcBef>
              <a:spcAft>
                <a:spcPts val="1200"/>
              </a:spcAft>
              <a:defRPr/>
            </a:lvl2pPr>
            <a:lvl3pPr>
              <a:spcBef>
                <a:spcPts val="600"/>
              </a:spcBef>
              <a:spcAft>
                <a:spcPts val="1200"/>
              </a:spcAft>
              <a:defRPr/>
            </a:lvl3pPr>
            <a:lvl4pPr>
              <a:spcBef>
                <a:spcPts val="600"/>
              </a:spcBef>
              <a:spcAft>
                <a:spcPts val="1200"/>
              </a:spcAft>
              <a:defRPr/>
            </a:lvl4pPr>
            <a:lvl5pPr>
              <a:spcBef>
                <a:spcPts val="600"/>
              </a:spcBef>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6" cstate="print"/>
          <a:srcRect/>
          <a:stretch>
            <a:fillRect/>
          </a:stretch>
        </p:blipFill>
        <p:spPr bwMode="auto">
          <a:xfrm>
            <a:off x="7034213" y="6500813"/>
            <a:ext cx="823912" cy="287337"/>
          </a:xfrm>
          <a:prstGeom prst="rect">
            <a:avLst/>
          </a:prstGeom>
          <a:noFill/>
          <a:ln w="9525">
            <a:noFill/>
            <a:miter lim="800000"/>
            <a:headEnd/>
            <a:tailEnd/>
          </a:ln>
        </p:spPr>
      </p:pic>
      <p:pic>
        <p:nvPicPr>
          <p:cNvPr id="14339" name="Picture 2"/>
          <p:cNvPicPr>
            <a:picLocks noChangeAspect="1" noChangeArrowheads="1"/>
          </p:cNvPicPr>
          <p:nvPr/>
        </p:nvPicPr>
        <p:blipFill>
          <a:blip r:embed="rId17" cstate="print"/>
          <a:srcRect l="1314" t="3102" r="63214" b="37788"/>
          <a:stretch>
            <a:fillRect/>
          </a:stretch>
        </p:blipFill>
        <p:spPr bwMode="auto">
          <a:xfrm>
            <a:off x="7907338" y="6494463"/>
            <a:ext cx="409575" cy="287337"/>
          </a:xfrm>
          <a:prstGeom prst="rect">
            <a:avLst/>
          </a:prstGeom>
          <a:noFill/>
          <a:ln w="9525">
            <a:noFill/>
            <a:miter lim="800000"/>
            <a:headEnd/>
            <a:tailEnd/>
          </a:ln>
        </p:spPr>
      </p:pic>
      <p:pic>
        <p:nvPicPr>
          <p:cNvPr id="14340" name="Picture 3"/>
          <p:cNvPicPr>
            <a:picLocks noChangeAspect="1" noChangeArrowheads="1"/>
          </p:cNvPicPr>
          <p:nvPr/>
        </p:nvPicPr>
        <p:blipFill>
          <a:blip r:embed="rId18" cstate="print"/>
          <a:srcRect l="38107" r="7919" b="52925"/>
          <a:stretch>
            <a:fillRect/>
          </a:stretch>
        </p:blipFill>
        <p:spPr bwMode="auto">
          <a:xfrm>
            <a:off x="8299450" y="6491288"/>
            <a:ext cx="788988" cy="287337"/>
          </a:xfrm>
          <a:prstGeom prst="rect">
            <a:avLst/>
          </a:prstGeom>
          <a:noFill/>
          <a:ln w="9525">
            <a:noFill/>
            <a:miter lim="800000"/>
            <a:headEnd/>
            <a:tailEnd/>
          </a:ln>
        </p:spPr>
      </p:pic>
      <p:sp>
        <p:nvSpPr>
          <p:cNvPr id="14341" name="Rectangle 4"/>
          <p:cNvSpPr>
            <a:spLocks noGrp="1" noChangeArrowheads="1"/>
          </p:cNvSpPr>
          <p:nvPr>
            <p:ph type="title"/>
          </p:nvPr>
        </p:nvSpPr>
        <p:spPr bwMode="auto">
          <a:xfrm>
            <a:off x="468313" y="-107950"/>
            <a:ext cx="8228012" cy="13112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4342" name="Rectangle 5"/>
          <p:cNvSpPr>
            <a:spLocks noGrp="1" noChangeArrowheads="1"/>
          </p:cNvSpPr>
          <p:nvPr>
            <p:ph type="body" idx="1"/>
          </p:nvPr>
        </p:nvSpPr>
        <p:spPr bwMode="auto">
          <a:xfrm>
            <a:off x="457200" y="1125538"/>
            <a:ext cx="8228013" cy="4999037"/>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403350" y="3284538"/>
            <a:ext cx="6400800" cy="1752600"/>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de-AT" dirty="0"/>
          </a:p>
        </p:txBody>
      </p:sp>
      <p:sp>
        <p:nvSpPr>
          <p:cNvPr id="33794" name="Text Box 3"/>
          <p:cNvSpPr txBox="1">
            <a:spLocks noChangeArrowheads="1"/>
          </p:cNvSpPr>
          <p:nvPr/>
        </p:nvSpPr>
        <p:spPr bwMode="auto">
          <a:xfrm>
            <a:off x="1403350" y="2276475"/>
            <a:ext cx="6480175" cy="1473200"/>
          </a:xfrm>
          <a:prstGeom prst="rect">
            <a:avLst/>
          </a:prstGeom>
          <a:noFill/>
          <a:ln w="9525">
            <a:noFill/>
            <a:miter lim="800000"/>
            <a:headEnd/>
            <a:tailEnd/>
          </a:ln>
        </p:spPr>
        <p:txBody>
          <a:bodyPr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l-SI" sz="4000" b="1" dirty="0" smtClean="0">
                <a:solidFill>
                  <a:srgbClr val="376092"/>
                </a:solidFill>
                <a:latin typeface="Trebuchet MS" pitchFamily="34" charset="0"/>
              </a:rPr>
              <a:t>Fizični dokazi mučenja</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sz="4000" b="1" dirty="0" smtClean="0">
              <a:solidFill>
                <a:srgbClr val="376092"/>
              </a:solidFill>
              <a:latin typeface="Trebuchet MS" pitchFamily="34" charset="0"/>
            </a:endParaRPr>
          </a:p>
          <a:p>
            <a:pPr algn="ctr">
              <a:buClr>
                <a:srgbClr val="000000"/>
              </a:buClr>
              <a:buSzPct val="100000"/>
              <a:buFont typeface="Times New Roman" pitchFamily="18" charset="0"/>
              <a:buNone/>
            </a:pPr>
            <a:r>
              <a:rPr lang="sl-SI" sz="2800" dirty="0" smtClean="0">
                <a:solidFill>
                  <a:srgbClr val="376092"/>
                </a:solidFill>
                <a:latin typeface="Trebuchet MS" pitchFamily="34" charset="0"/>
              </a:rPr>
              <a:t>Avtor: Prof. Thomas Wenzel</a:t>
            </a:r>
          </a:p>
          <a:p>
            <a:pPr algn="ctr">
              <a:buClr>
                <a:srgbClr val="000000"/>
              </a:buClr>
              <a:buSzPct val="100000"/>
              <a:buFont typeface="Times New Roman" pitchFamily="18" charset="0"/>
              <a:buNone/>
            </a:pPr>
            <a:r>
              <a:rPr lang="sl-SI" sz="2800" dirty="0">
                <a:solidFill>
                  <a:srgbClr val="376092"/>
                </a:solidFill>
                <a:latin typeface="Trebuchet MS" pitchFamily="34" charset="0"/>
              </a:rPr>
              <a:t>Medicinska univerza na Dunaju</a:t>
            </a: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sz="4000" b="1" dirty="0" smtClean="0">
              <a:solidFill>
                <a:srgbClr val="376092"/>
              </a:solidFill>
              <a:latin typeface="Trebuchet MS" pitchFamily="34" charset="0"/>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sz="4000" b="1" dirty="0">
              <a:solidFill>
                <a:srgbClr val="376092"/>
              </a:solidFill>
              <a:latin typeface="Trebuchet MS" pitchFamily="34" charset="0"/>
            </a:endParaRPr>
          </a:p>
        </p:txBody>
      </p:sp>
      <p:pic>
        <p:nvPicPr>
          <p:cNvPr id="7" name="Content Placeholder 4" descr="LLP logo english.JPG"/>
          <p:cNvPicPr>
            <a:picLocks noChangeAspect="1"/>
          </p:cNvPicPr>
          <p:nvPr/>
        </p:nvPicPr>
        <p:blipFill>
          <a:blip r:embed="rId3" cstate="print"/>
          <a:stretch>
            <a:fillRect/>
          </a:stretch>
        </p:blipFill>
        <p:spPr>
          <a:xfrm>
            <a:off x="6755264" y="5805042"/>
            <a:ext cx="2339752" cy="946825"/>
          </a:xfrm>
          <a:prstGeom prst="rect">
            <a:avLst/>
          </a:prstGeom>
        </p:spPr>
      </p:pic>
      <p:pic>
        <p:nvPicPr>
          <p:cNvPr id="8" name="3 - Εικόνα" descr="by-nc-nd.png"/>
          <p:cNvPicPr>
            <a:picLocks noChangeAspect="1"/>
          </p:cNvPicPr>
          <p:nvPr/>
        </p:nvPicPr>
        <p:blipFill>
          <a:blip r:embed="rId4" cstate="print"/>
          <a:stretch>
            <a:fillRect/>
          </a:stretch>
        </p:blipFill>
        <p:spPr>
          <a:xfrm>
            <a:off x="251520" y="6165304"/>
            <a:ext cx="1584176" cy="554266"/>
          </a:xfrm>
          <a:prstGeom prst="rect">
            <a:avLst/>
          </a:prstGeom>
        </p:spPr>
      </p:pic>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27807507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sl-SI" dirty="0" smtClean="0"/>
              <a:t>C. Klinični pregled</a:t>
            </a:r>
          </a:p>
        </p:txBody>
      </p:sp>
      <p:sp>
        <p:nvSpPr>
          <p:cNvPr id="212994" name="Content Placeholder 4"/>
          <p:cNvSpPr>
            <a:spLocks noGrp="1"/>
          </p:cNvSpPr>
          <p:nvPr>
            <p:ph idx="1"/>
          </p:nvPr>
        </p:nvSpPr>
        <p:spPr/>
        <p:txBody>
          <a:bodyPr/>
          <a:lstStyle/>
          <a:p>
            <a:pPr>
              <a:spcBef>
                <a:spcPts val="600"/>
              </a:spcBef>
              <a:spcAft>
                <a:spcPts val="1200"/>
              </a:spcAft>
            </a:pPr>
            <a:r>
              <a:rPr lang="sl-SI" sz="2800" b="1" dirty="0" smtClean="0"/>
              <a:t>Koža</a:t>
            </a:r>
          </a:p>
          <a:p>
            <a:pPr marL="457200" indent="-457200">
              <a:spcBef>
                <a:spcPts val="600"/>
              </a:spcBef>
              <a:spcAft>
                <a:spcPts val="1200"/>
              </a:spcAft>
              <a:buFont typeface="Arial" pitchFamily="34" charset="0"/>
              <a:buChar char="•"/>
            </a:pPr>
            <a:r>
              <a:rPr lang="sl-SI" dirty="0" smtClean="0"/>
              <a:t>Čim boljša fotografija je ključnega pomena pri evidentiranju poškodb, saj sledi kot so hematomi (obarvanje kože zaradi kopičenja krvi ali krvnih strdkov v tkivu) še posebej hitro izginejo.</a:t>
            </a:r>
          </a:p>
          <a:p>
            <a:pPr marL="457200" indent="-457200">
              <a:spcBef>
                <a:spcPts val="600"/>
              </a:spcBef>
              <a:spcAft>
                <a:spcPts val="1200"/>
              </a:spcAft>
              <a:buFont typeface="Arial" pitchFamily="34" charset="0"/>
              <a:buChar char="•"/>
            </a:pPr>
            <a:r>
              <a:rPr lang="sl-SI" sz="2800" dirty="0" smtClean="0"/>
              <a:t>Če nimate na voljo ustrezne opreme, je kljub temu bolje narediti fotografijo z navadnim fotoaparatom ali celo skico, kot pa sploh ne vizualno evidentirati poškodbe.</a:t>
            </a:r>
          </a:p>
          <a:p>
            <a:pPr>
              <a:spcBef>
                <a:spcPts val="600"/>
              </a:spcBef>
              <a:spcAft>
                <a:spcPts val="1200"/>
              </a:spcAft>
            </a:pPr>
            <a:endParaRPr lang="sl-SI" sz="2800" dirty="0" smtClean="0"/>
          </a:p>
          <a:p>
            <a:pPr>
              <a:spcBef>
                <a:spcPts val="600"/>
              </a:spcBef>
              <a:spcAft>
                <a:spcPts val="1200"/>
              </a:spcAft>
            </a:pPr>
            <a:endParaRPr lang="sl-SI" sz="1800" dirty="0" smtClean="0"/>
          </a:p>
          <a:p>
            <a:pPr>
              <a:spcBef>
                <a:spcPts val="600"/>
              </a:spcBef>
              <a:spcAft>
                <a:spcPts val="1200"/>
              </a:spcAft>
            </a:pPr>
            <a:endParaRPr lang="sl-SI" sz="1800" dirty="0" smtClean="0"/>
          </a:p>
          <a:p>
            <a:pPr>
              <a:spcBef>
                <a:spcPts val="600"/>
              </a:spcBef>
              <a:spcAft>
                <a:spcPts val="1200"/>
              </a:spcAft>
            </a:pPr>
            <a:endParaRPr lang="sl-SI" sz="2800" dirty="0" smtClean="0"/>
          </a:p>
          <a:p>
            <a:pPr>
              <a:spcBef>
                <a:spcPts val="600"/>
              </a:spcBef>
              <a:spcAft>
                <a:spcPts val="1200"/>
              </a:spcAft>
            </a:pPr>
            <a:endParaRPr lang="sl-SI" sz="2800" dirty="0" smtClean="0"/>
          </a:p>
          <a:p>
            <a:pPr>
              <a:spcBef>
                <a:spcPts val="600"/>
              </a:spcBef>
              <a:spcAft>
                <a:spcPts val="1200"/>
              </a:spcAft>
            </a:pPr>
            <a:endParaRPr lang="sl-SI" sz="2800" dirty="0" smtClean="0"/>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398450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sl-SI" dirty="0" smtClean="0"/>
              <a:t>C. Klinični pregled</a:t>
            </a:r>
          </a:p>
        </p:txBody>
      </p:sp>
      <p:sp>
        <p:nvSpPr>
          <p:cNvPr id="212994" name="Content Placeholder 4"/>
          <p:cNvSpPr>
            <a:spLocks noGrp="1"/>
          </p:cNvSpPr>
          <p:nvPr>
            <p:ph idx="1"/>
          </p:nvPr>
        </p:nvSpPr>
        <p:spPr/>
        <p:txBody>
          <a:bodyPr/>
          <a:lstStyle/>
          <a:p>
            <a:pPr>
              <a:spcBef>
                <a:spcPts val="600"/>
              </a:spcBef>
              <a:spcAft>
                <a:spcPts val="1200"/>
              </a:spcAft>
            </a:pPr>
            <a:r>
              <a:rPr lang="sl-SI" sz="2400" b="1" dirty="0" smtClean="0"/>
              <a:t>Koža</a:t>
            </a:r>
          </a:p>
          <a:p>
            <a:pPr marL="457200" indent="-457200">
              <a:spcBef>
                <a:spcPts val="600"/>
              </a:spcBef>
              <a:spcAft>
                <a:spcPts val="1200"/>
              </a:spcAft>
              <a:buFont typeface="Arial" pitchFamily="34" charset="0"/>
              <a:buChar char="•"/>
            </a:pPr>
            <a:r>
              <a:rPr lang="sl-SI" sz="2600" dirty="0" smtClean="0"/>
              <a:t>Čim boljša fotografija je ključnega pomena pri evidentiranju poškodb, saj sledi kot so hematomi (obarvanje kože zaradi kopičenja krvi ali krvnih strdkov v tkivu) še posebej hitro izginejo.</a:t>
            </a:r>
          </a:p>
          <a:p>
            <a:pPr marL="457200" indent="-457200">
              <a:spcBef>
                <a:spcPts val="600"/>
              </a:spcBef>
              <a:spcAft>
                <a:spcPts val="1200"/>
              </a:spcAft>
              <a:buFont typeface="Arial" pitchFamily="34" charset="0"/>
              <a:buChar char="•"/>
            </a:pPr>
            <a:r>
              <a:rPr lang="sl-SI" sz="2600" dirty="0" smtClean="0"/>
              <a:t>Če nimate na voljo ustrezne opreme, je kljub temu bolje narediti fotografijo z navadnim fotoaparatom ali celo skico, kot pa sploh ne vizualno evidentirati poškodbe.</a:t>
            </a:r>
          </a:p>
          <a:p>
            <a:pPr marL="457200" indent="-457200">
              <a:spcBef>
                <a:spcPts val="600"/>
              </a:spcBef>
              <a:spcAft>
                <a:spcPts val="1200"/>
              </a:spcAft>
              <a:buFont typeface="Arial" pitchFamily="34" charset="0"/>
              <a:buChar char="•"/>
            </a:pPr>
            <a:r>
              <a:rPr lang="sl-SI" sz="2600" dirty="0" smtClean="0"/>
              <a:t>Poseben modul v okviru projekta ARTIP se tako osredotoča na strategije, kako narediti čim boljše posnetke. </a:t>
            </a:r>
          </a:p>
          <a:p>
            <a:pPr marL="457200" indent="-457200">
              <a:spcBef>
                <a:spcPts val="600"/>
              </a:spcBef>
              <a:spcAft>
                <a:spcPts val="1200"/>
              </a:spcAft>
              <a:buFont typeface="Arial" pitchFamily="34" charset="0"/>
              <a:buChar char="•"/>
            </a:pPr>
            <a:endParaRPr lang="sl-SI" sz="2400" dirty="0" smtClean="0"/>
          </a:p>
          <a:p>
            <a:pPr>
              <a:spcBef>
                <a:spcPts val="600"/>
              </a:spcBef>
              <a:spcAft>
                <a:spcPts val="1200"/>
              </a:spcAft>
            </a:pPr>
            <a:endParaRPr lang="sl-SI" sz="2400" dirty="0" smtClean="0"/>
          </a:p>
          <a:p>
            <a:pPr>
              <a:spcBef>
                <a:spcPts val="600"/>
              </a:spcBef>
              <a:spcAft>
                <a:spcPts val="1200"/>
              </a:spcAft>
            </a:pPr>
            <a:endParaRPr lang="sl-SI" sz="1600" dirty="0" smtClean="0"/>
          </a:p>
          <a:p>
            <a:pPr>
              <a:spcBef>
                <a:spcPts val="600"/>
              </a:spcBef>
              <a:spcAft>
                <a:spcPts val="1200"/>
              </a:spcAft>
            </a:pPr>
            <a:endParaRPr lang="sl-SI" sz="1600" dirty="0" smtClean="0"/>
          </a:p>
          <a:p>
            <a:pPr>
              <a:spcBef>
                <a:spcPts val="600"/>
              </a:spcBef>
              <a:spcAft>
                <a:spcPts val="1200"/>
              </a:spcAft>
            </a:pPr>
            <a:endParaRPr lang="sl-SI" sz="2400" dirty="0" smtClean="0"/>
          </a:p>
          <a:p>
            <a:pPr>
              <a:spcBef>
                <a:spcPts val="600"/>
              </a:spcBef>
              <a:spcAft>
                <a:spcPts val="1200"/>
              </a:spcAft>
            </a:pPr>
            <a:endParaRPr lang="sl-SI" sz="2400" dirty="0" smtClean="0"/>
          </a:p>
          <a:p>
            <a:pPr>
              <a:spcBef>
                <a:spcPts val="600"/>
              </a:spcBef>
              <a:spcAft>
                <a:spcPts val="1200"/>
              </a:spcAft>
            </a:pPr>
            <a:endParaRPr lang="sl-SI" sz="2400" dirty="0" smtClean="0"/>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820359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sl-SI" dirty="0" smtClean="0"/>
              <a:t>C. Klinični pregled</a:t>
            </a:r>
          </a:p>
        </p:txBody>
      </p:sp>
      <p:sp>
        <p:nvSpPr>
          <p:cNvPr id="212994" name="Content Placeholder 4"/>
          <p:cNvSpPr>
            <a:spLocks noGrp="1"/>
          </p:cNvSpPr>
          <p:nvPr>
            <p:ph idx="1"/>
          </p:nvPr>
        </p:nvSpPr>
        <p:spPr/>
        <p:txBody>
          <a:bodyPr/>
          <a:lstStyle/>
          <a:p>
            <a:r>
              <a:rPr lang="sl-SI" sz="2800" b="1" dirty="0" smtClean="0"/>
              <a:t>Koža</a:t>
            </a:r>
          </a:p>
          <a:p>
            <a:pPr marL="457200" indent="-457200">
              <a:buFont typeface="Arial" pitchFamily="34" charset="0"/>
              <a:buChar char="•"/>
            </a:pPr>
            <a:r>
              <a:rPr lang="sl-SI" sz="2800" dirty="0" smtClean="0"/>
              <a:t>Pogosto so brazgotine posledica ožiganja (običajno s cigaretami), pretepanja, kadar se ob tem poškoduje tudi koža in rezanja z noži, koščki stekla ali podobnim.</a:t>
            </a:r>
          </a:p>
          <a:p>
            <a:pPr marL="0" indent="0"/>
            <a:endParaRPr lang="sl-SI" sz="2800" dirty="0" smtClean="0"/>
          </a:p>
          <a:p>
            <a:pPr marL="457200" indent="-457200">
              <a:buFont typeface="Arial" pitchFamily="34" charset="0"/>
              <a:buChar char="•"/>
            </a:pPr>
            <a:endParaRPr lang="sl-SI" sz="2800" dirty="0"/>
          </a:p>
          <a:p>
            <a:pPr marL="457200" indent="-457200">
              <a:buFont typeface="Arial" pitchFamily="34" charset="0"/>
              <a:buChar char="•"/>
            </a:pPr>
            <a:endParaRPr lang="sl-SI" sz="2800" dirty="0" smtClean="0"/>
          </a:p>
          <a:p>
            <a:endParaRPr lang="sl-SI" sz="2800" dirty="0" smtClean="0"/>
          </a:p>
          <a:p>
            <a:endParaRPr lang="sl-SI" sz="1800" dirty="0" smtClean="0"/>
          </a:p>
          <a:p>
            <a:endParaRPr lang="sl-SI" sz="1800" dirty="0" smtClean="0"/>
          </a:p>
          <a:p>
            <a:endParaRPr lang="sl-SI" sz="2800" dirty="0" smtClean="0"/>
          </a:p>
          <a:p>
            <a:endParaRPr lang="sl-SI" sz="2800" dirty="0" smtClean="0"/>
          </a:p>
          <a:p>
            <a:endParaRPr lang="sl-SI" sz="2800" dirty="0" smtClean="0"/>
          </a:p>
        </p:txBody>
      </p:sp>
      <p:pic>
        <p:nvPicPr>
          <p:cNvPr id="4" name="Picture 2"/>
          <p:cNvPicPr>
            <a:picLocks noChangeAspect="1" noChangeArrowheads="1"/>
          </p:cNvPicPr>
          <p:nvPr/>
        </p:nvPicPr>
        <p:blipFill>
          <a:blip r:embed="rId3" cstate="print">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val="0"/>
              </a:ext>
            </a:extLst>
          </a:blip>
          <a:srcRect/>
          <a:stretch>
            <a:fillRect/>
          </a:stretch>
        </p:blipFill>
        <p:spPr bwMode="auto">
          <a:xfrm>
            <a:off x="3129358" y="3429000"/>
            <a:ext cx="2817492" cy="23344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Lst>
        </p:spPr>
      </p:pic>
      <p:sp>
        <p:nvSpPr>
          <p:cNvPr id="2" name="TextBox 1"/>
          <p:cNvSpPr txBox="1"/>
          <p:nvPr/>
        </p:nvSpPr>
        <p:spPr>
          <a:xfrm>
            <a:off x="6156176" y="3789040"/>
            <a:ext cx="1800200" cy="1200329"/>
          </a:xfrm>
          <a:prstGeom prst="rect">
            <a:avLst/>
          </a:prstGeom>
          <a:noFill/>
        </p:spPr>
        <p:txBody>
          <a:bodyPr wrap="square" rtlCol="0">
            <a:spAutoFit/>
          </a:bodyPr>
          <a:lstStyle/>
          <a:p>
            <a:r>
              <a:rPr lang="sl-SI" b="1" dirty="0" smtClean="0">
                <a:effectLst>
                  <a:outerShdw blurRad="38100" dist="38100" dir="2700000" algn="tl">
                    <a:srgbClr val="000000">
                      <a:alpha val="43137"/>
                    </a:srgbClr>
                  </a:outerShdw>
                </a:effectLst>
              </a:rPr>
              <a:t>Okrogla brazgotina, ki je posledica mučenja v obliki ugašanja cigaret na koži žrtve (stara brazgotina).</a:t>
            </a:r>
            <a:endParaRPr lang="sl-SI" b="1" dirty="0">
              <a:effectLst>
                <a:outerShdw blurRad="38100" dist="38100" dir="2700000" algn="tl">
                  <a:srgbClr val="000000">
                    <a:alpha val="43137"/>
                  </a:srgbClr>
                </a:outerShdw>
              </a:effectLst>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130653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sl-SI" dirty="0" smtClean="0"/>
              <a:t>C. Klinični pregled</a:t>
            </a:r>
          </a:p>
        </p:txBody>
      </p:sp>
      <p:sp>
        <p:nvSpPr>
          <p:cNvPr id="212994" name="Content Placeholder 4"/>
          <p:cNvSpPr>
            <a:spLocks noGrp="1"/>
          </p:cNvSpPr>
          <p:nvPr>
            <p:ph idx="1"/>
          </p:nvPr>
        </p:nvSpPr>
        <p:spPr/>
        <p:txBody>
          <a:bodyPr/>
          <a:lstStyle/>
          <a:p>
            <a:r>
              <a:rPr lang="sl-SI" sz="2800" b="1" dirty="0" smtClean="0"/>
              <a:t>Koža: </a:t>
            </a:r>
            <a:r>
              <a:rPr dirty="0" smtClean="0"/>
              <a:t/>
            </a:r>
            <a:br>
              <a:rPr dirty="0" smtClean="0"/>
            </a:br>
            <a:r>
              <a:rPr lang="sl-SI" sz="2800" b="1" dirty="0" smtClean="0"/>
              <a:t>Opišite: </a:t>
            </a:r>
            <a:endParaRPr lang="sl-SI" sz="2800" dirty="0" smtClean="0"/>
          </a:p>
          <a:p>
            <a:endParaRPr lang="sl-SI" sz="2800" dirty="0" smtClean="0"/>
          </a:p>
          <a:p>
            <a:endParaRPr lang="sl-SI" sz="2800" dirty="0" smtClean="0"/>
          </a:p>
        </p:txBody>
      </p:sp>
      <p:sp>
        <p:nvSpPr>
          <p:cNvPr id="3" name="Rectangle 2"/>
          <p:cNvSpPr/>
          <p:nvPr/>
        </p:nvSpPr>
        <p:spPr>
          <a:xfrm>
            <a:off x="251520" y="2132856"/>
            <a:ext cx="8892480" cy="3785652"/>
          </a:xfrm>
          <a:prstGeom prst="rect">
            <a:avLst/>
          </a:prstGeom>
        </p:spPr>
        <p:txBody>
          <a:bodyPr wrap="square">
            <a:spAutoFit/>
          </a:bodyPr>
          <a:lstStyle/>
          <a:p>
            <a:r>
              <a:rPr lang="sl-SI" sz="2400" dirty="0">
                <a:solidFill>
                  <a:schemeClr val="tx1"/>
                </a:solidFill>
              </a:rPr>
              <a:t>1) Lokacijo poškodbe na telesu (</a:t>
            </a:r>
            <a:r>
              <a:rPr lang="sl-SI" sz="2400" dirty="0" smtClean="0">
                <a:solidFill>
                  <a:schemeClr val="tx1"/>
                </a:solidFill>
              </a:rPr>
              <a:t>uporabite </a:t>
            </a:r>
            <a:r>
              <a:rPr lang="sl-SI" sz="2400" dirty="0">
                <a:solidFill>
                  <a:schemeClr val="tx1"/>
                </a:solidFill>
              </a:rPr>
              <a:t>shemo človeškega telesa) </a:t>
            </a:r>
            <a:r>
              <a:rPr lang="sl-SI" sz="2400" dirty="0" smtClean="0">
                <a:solidFill>
                  <a:schemeClr val="tx1"/>
                </a:solidFill>
              </a:rPr>
              <a:t>– simetričnost, nesimetričnost</a:t>
            </a:r>
            <a:endParaRPr lang="sl-SI" sz="2400" dirty="0">
              <a:solidFill>
                <a:schemeClr val="tx1"/>
              </a:solidFill>
            </a:endParaRPr>
          </a:p>
          <a:p>
            <a:r>
              <a:rPr lang="sl-SI" sz="2400" dirty="0">
                <a:solidFill>
                  <a:schemeClr val="tx1"/>
                </a:solidFill>
              </a:rPr>
              <a:t>2) oblika: okrogla, ovalna, ravna itd.</a:t>
            </a:r>
          </a:p>
          <a:p>
            <a:r>
              <a:rPr lang="sl-SI" sz="2400" dirty="0">
                <a:solidFill>
                  <a:schemeClr val="tx1"/>
                </a:solidFill>
              </a:rPr>
              <a:t>3) Velikost: uporabite ravnilo</a:t>
            </a:r>
          </a:p>
          <a:p>
            <a:r>
              <a:rPr lang="sl-SI" sz="2400" dirty="0">
                <a:solidFill>
                  <a:schemeClr val="tx1"/>
                </a:solidFill>
              </a:rPr>
              <a:t>4) Barva</a:t>
            </a:r>
          </a:p>
          <a:p>
            <a:r>
              <a:rPr lang="sl-SI" sz="2400" dirty="0">
                <a:solidFill>
                  <a:schemeClr val="tx1"/>
                </a:solidFill>
              </a:rPr>
              <a:t>5) Površina: luskasta, hrapava, z razjedami, mehurčkasta, nekrotična</a:t>
            </a:r>
          </a:p>
          <a:p>
            <a:r>
              <a:rPr lang="sl-SI" sz="2400" dirty="0">
                <a:solidFill>
                  <a:schemeClr val="tx1"/>
                </a:solidFill>
              </a:rPr>
              <a:t>6) Videz roba: pravilne ali nepravilne oblike</a:t>
            </a:r>
          </a:p>
          <a:p>
            <a:r>
              <a:rPr lang="sl-SI" sz="2400" dirty="0">
                <a:solidFill>
                  <a:schemeClr val="tx1"/>
                </a:solidFill>
              </a:rPr>
              <a:t>7) Razmejitev: ostra, slaba</a:t>
            </a:r>
          </a:p>
          <a:p>
            <a:r>
              <a:rPr lang="sl-SI" sz="2400" dirty="0">
                <a:solidFill>
                  <a:schemeClr val="tx1"/>
                </a:solidFill>
              </a:rPr>
              <a:t>8) Brazgotina glede na okoliško </a:t>
            </a:r>
            <a:r>
              <a:rPr lang="sl-SI" sz="2400" dirty="0" smtClean="0">
                <a:solidFill>
                  <a:schemeClr val="tx1"/>
                </a:solidFill>
              </a:rPr>
              <a:t>tkivo: atrofična</a:t>
            </a:r>
            <a:r>
              <a:rPr lang="sl-SI" sz="2400" dirty="0">
                <a:solidFill>
                  <a:schemeClr val="tx1"/>
                </a:solidFill>
              </a:rPr>
              <a:t>, hipertrofična, v isti višini</a:t>
            </a: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3930232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sl-SI" dirty="0" smtClean="0"/>
              <a:t>C. Klinični pregled</a:t>
            </a:r>
          </a:p>
        </p:txBody>
      </p:sp>
      <p:sp>
        <p:nvSpPr>
          <p:cNvPr id="212994" name="Content Placeholder 4"/>
          <p:cNvSpPr>
            <a:spLocks noGrp="1"/>
          </p:cNvSpPr>
          <p:nvPr>
            <p:ph idx="1"/>
          </p:nvPr>
        </p:nvSpPr>
        <p:spPr>
          <a:xfrm>
            <a:off x="457200" y="1125538"/>
            <a:ext cx="8228013" cy="4751733"/>
          </a:xfrm>
        </p:spPr>
        <p:txBody>
          <a:bodyPr/>
          <a:lstStyle/>
          <a:p>
            <a:pPr marL="0" indent="-457200"/>
            <a:r>
              <a:rPr lang="sl-SI" sz="2800" b="1" dirty="0" smtClean="0"/>
              <a:t>Koža</a:t>
            </a:r>
            <a:r>
              <a:rPr dirty="0"/>
              <a:t/>
            </a:r>
            <a:br>
              <a:rPr dirty="0"/>
            </a:br>
            <a:r>
              <a:rPr lang="sl-SI" dirty="0" smtClean="0"/>
              <a:t>"Falanga" (tepež po podplatih) lahko pusti poškodbe na lokih podplatov ter oteklino, ki se razteza vse od loka pa do zunanje strani stopal in gležnjev</a:t>
            </a:r>
            <a:r>
              <a:rPr lang="sl-SI" sz="2800" dirty="0" smtClean="0"/>
              <a:t>.</a:t>
            </a:r>
            <a:r>
              <a:rPr dirty="0"/>
              <a:t/>
            </a:r>
            <a:br>
              <a:rPr dirty="0"/>
            </a:br>
            <a:endParaRPr lang="sl-SI" sz="2800" dirty="0" smtClean="0"/>
          </a:p>
          <a:p>
            <a:pPr marL="0" indent="-457200"/>
            <a:r>
              <a:rPr lang="sl-SI" sz="2800" dirty="0" smtClean="0"/>
              <a:t>Dodatne poškodbe so lahko posledica siljenja žrtev, da hodijo po kamnih ali črepinjah po tem, ko so jih že pretepli z določenim pripomočkom po stopalih. 				</a:t>
            </a:r>
          </a:p>
          <a:p>
            <a:pPr marL="0" indent="-457200"/>
            <a:endParaRPr lang="sl-SI" sz="2800" dirty="0" smtClean="0"/>
          </a:p>
          <a:p>
            <a:pPr marL="0" indent="-457200"/>
            <a:endParaRPr lang="sl-SI" sz="2800" dirty="0" smtClean="0"/>
          </a:p>
          <a:p>
            <a:pPr marL="0" indent="-457200">
              <a:buFont typeface="Arial" pitchFamily="34" charset="0"/>
              <a:buChar char="•"/>
            </a:pPr>
            <a:endParaRPr lang="sl-SI" sz="2800" dirty="0"/>
          </a:p>
          <a:p>
            <a:pPr marL="0" indent="-457200">
              <a:buFont typeface="Arial" pitchFamily="34" charset="0"/>
              <a:buChar char="•"/>
            </a:pPr>
            <a:endParaRPr lang="sl-SI" sz="2800" dirty="0" smtClean="0"/>
          </a:p>
          <a:p>
            <a:pPr marL="0" indent="-457200"/>
            <a:endParaRPr lang="sl-SI" sz="2800" dirty="0" smtClean="0"/>
          </a:p>
          <a:p>
            <a:pPr marL="0" indent="-457200"/>
            <a:endParaRPr lang="sl-SI" sz="1800" dirty="0" smtClean="0"/>
          </a:p>
          <a:p>
            <a:pPr marL="0" indent="-457200"/>
            <a:endParaRPr lang="sl-SI" sz="1800" dirty="0" smtClean="0"/>
          </a:p>
          <a:p>
            <a:pPr marL="0" indent="-457200"/>
            <a:endParaRPr lang="sl-SI" sz="2800" dirty="0" smtClean="0"/>
          </a:p>
          <a:p>
            <a:pPr marL="0" indent="-457200"/>
            <a:endParaRPr lang="sl-SI" sz="2800" dirty="0" smtClean="0"/>
          </a:p>
          <a:p>
            <a:pPr marL="0" indent="-457200"/>
            <a:endParaRPr lang="sl-SI" sz="2800" dirty="0" smtClean="0"/>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3691178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sl-SI" dirty="0" smtClean="0"/>
              <a:t>C. Klinični pregled</a:t>
            </a:r>
          </a:p>
        </p:txBody>
      </p:sp>
      <p:sp>
        <p:nvSpPr>
          <p:cNvPr id="212994" name="Content Placeholder 4"/>
          <p:cNvSpPr>
            <a:spLocks noGrp="1"/>
          </p:cNvSpPr>
          <p:nvPr>
            <p:ph idx="1"/>
          </p:nvPr>
        </p:nvSpPr>
        <p:spPr>
          <a:xfrm>
            <a:off x="0" y="1125538"/>
            <a:ext cx="9144000" cy="4999037"/>
          </a:xfrm>
        </p:spPr>
        <p:txBody>
          <a:bodyPr/>
          <a:lstStyle/>
          <a:p>
            <a:pPr>
              <a:spcAft>
                <a:spcPts val="600"/>
              </a:spcAft>
            </a:pPr>
            <a:r>
              <a:rPr lang="sl-SI" b="1" dirty="0" smtClean="0"/>
              <a:t>Obraz I</a:t>
            </a:r>
          </a:p>
          <a:p>
            <a:pPr>
              <a:spcAft>
                <a:spcPts val="600"/>
              </a:spcAft>
            </a:pPr>
            <a:r>
              <a:rPr lang="sl-SI" sz="2800" dirty="0" smtClean="0"/>
              <a:t>Oči</a:t>
            </a:r>
            <a:r>
              <a:rPr dirty="0"/>
              <a:t/>
            </a:r>
            <a:br>
              <a:rPr dirty="0"/>
            </a:br>
            <a:r>
              <a:rPr lang="sl-SI" sz="2200" dirty="0" smtClean="0"/>
              <a:t>Če je potrebno, osebo napotite k specialistu. Morda bo potrebno opraviti tudi računalniško tomografijo (CT), MR ali ultrazvočno preiskavo.</a:t>
            </a:r>
          </a:p>
          <a:p>
            <a:pPr>
              <a:spcAft>
                <a:spcPts val="600"/>
              </a:spcAft>
            </a:pPr>
            <a:r>
              <a:rPr lang="sl-SI" sz="2800" dirty="0" smtClean="0"/>
              <a:t>Ušesa</a:t>
            </a:r>
          </a:p>
          <a:p>
            <a:pPr>
              <a:spcAft>
                <a:spcPts val="600"/>
              </a:spcAft>
            </a:pPr>
            <a:r>
              <a:rPr lang="sl-SI" dirty="0" smtClean="0"/>
              <a:t>	</a:t>
            </a:r>
            <a:r>
              <a:rPr lang="sl-SI" sz="2200" dirty="0" smtClean="0"/>
              <a:t>Primer: klofuta, zaradi katere lahko poči membrana bobniča. Morda bo potrebno opraviti tudi laboratorijske preiskave, računalniško tomografijo (CT) in MR.</a:t>
            </a:r>
          </a:p>
          <a:p>
            <a:pPr>
              <a:spcAft>
                <a:spcPts val="600"/>
              </a:spcAft>
            </a:pPr>
            <a:r>
              <a:rPr lang="sl-SI" sz="2800" dirty="0" smtClean="0"/>
              <a:t>Nos</a:t>
            </a:r>
            <a:r>
              <a:rPr sz="2400" dirty="0"/>
              <a:t/>
            </a:r>
            <a:br>
              <a:rPr sz="2400" dirty="0"/>
            </a:br>
            <a:r>
              <a:rPr lang="sl-SI" sz="2200" dirty="0" smtClean="0"/>
              <a:t>Pogosti zlomi. Morda bo potrebno opraviti rentgensko preiskavo ali računalniško tomografijo (še posebej, če je prisoten izcedek iz nosu) ali  MR.</a:t>
            </a:r>
          </a:p>
          <a:p>
            <a:pPr>
              <a:spcAft>
                <a:spcPts val="600"/>
              </a:spcAft>
            </a:pPr>
            <a:endParaRPr lang="sl-SI" sz="2000" dirty="0" smtClean="0"/>
          </a:p>
          <a:p>
            <a:pPr>
              <a:spcAft>
                <a:spcPts val="600"/>
              </a:spcAft>
            </a:pPr>
            <a:endParaRPr lang="sl-SI" dirty="0" smtClean="0"/>
          </a:p>
          <a:p>
            <a:pPr>
              <a:spcAft>
                <a:spcPts val="600"/>
              </a:spcAft>
            </a:pPr>
            <a:endParaRPr lang="sl-SI" dirty="0" smtClean="0"/>
          </a:p>
          <a:p>
            <a:pPr>
              <a:spcAft>
                <a:spcPts val="600"/>
              </a:spcAft>
            </a:pPr>
            <a:endParaRPr lang="sl-SI"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3"/>
          <p:cNvSpPr>
            <a:spLocks noGrp="1"/>
          </p:cNvSpPr>
          <p:nvPr>
            <p:ph type="title"/>
          </p:nvPr>
        </p:nvSpPr>
        <p:spPr/>
        <p:txBody>
          <a:bodyPr/>
          <a:lstStyle/>
          <a:p>
            <a:r>
              <a:rPr lang="sl-SI" dirty="0" smtClean="0"/>
              <a:t>C. Klinični pregled</a:t>
            </a:r>
          </a:p>
        </p:txBody>
      </p:sp>
      <p:sp>
        <p:nvSpPr>
          <p:cNvPr id="215042" name="Content Placeholder 4"/>
          <p:cNvSpPr>
            <a:spLocks noGrp="1"/>
          </p:cNvSpPr>
          <p:nvPr>
            <p:ph idx="1"/>
          </p:nvPr>
        </p:nvSpPr>
        <p:spPr/>
        <p:txBody>
          <a:bodyPr/>
          <a:lstStyle/>
          <a:p>
            <a:pPr marL="0"/>
            <a:r>
              <a:rPr lang="sl-SI" b="1" dirty="0" smtClean="0"/>
              <a:t>Obraz II</a:t>
            </a:r>
            <a:endParaRPr lang="sl-SI" dirty="0" smtClean="0"/>
          </a:p>
          <a:p>
            <a:pPr marL="0"/>
            <a:r>
              <a:rPr lang="sl-SI" sz="2800" b="1" dirty="0" smtClean="0"/>
              <a:t>Čeljust, orofarinks in vrat</a:t>
            </a:r>
            <a:r>
              <a:rPr dirty="0"/>
              <a:t/>
            </a:r>
            <a:br>
              <a:rPr dirty="0"/>
            </a:br>
            <a:r>
              <a:rPr lang="sl-SI" sz="2200" dirty="0" smtClean="0"/>
              <a:t>Mandibularni zlomi/izpah, pogost sindrom TMJ (težave s čeljustnim sklepom). Škrtanje podčeljustnice in hrustancev , ki sestavljajo grlo. Sledi/opekline mučenja z elektriko</a:t>
            </a:r>
            <a:r>
              <a:rPr lang="sl-SI" dirty="0" smtClean="0"/>
              <a:t>.</a:t>
            </a:r>
            <a:r>
              <a:rPr dirty="0"/>
              <a:t/>
            </a:r>
            <a:br>
              <a:rPr dirty="0"/>
            </a:br>
            <a:endParaRPr lang="sl-SI" sz="2400" dirty="0" smtClean="0"/>
          </a:p>
          <a:p>
            <a:pPr marL="0"/>
            <a:r>
              <a:rPr lang="sl-SI" sz="2800" b="1" dirty="0" smtClean="0"/>
              <a:t>Ustna votlina in zobje</a:t>
            </a:r>
          </a:p>
          <a:p>
            <a:pPr marL="0"/>
            <a:r>
              <a:rPr lang="sl-SI" sz="2200" dirty="0" smtClean="0"/>
              <a:t>Splošno stanje. Zlomljeni/izpuljeni/majavi zobje, morebitne poškodbe mučenja z elektriko (opekline, ugriz na jeziku ali zgrizene ustnice). Morda bo potrebno opraviti tudi rentgensko preiskavo, računalniško tomografijo (CT) in magnetno resonanco.</a:t>
            </a:r>
          </a:p>
          <a:p>
            <a:pPr marL="0"/>
            <a:endParaRPr lang="sl-SI" dirty="0" smtClean="0"/>
          </a:p>
          <a:p>
            <a:pPr marL="0"/>
            <a:endParaRPr lang="sl-SI" dirty="0" smtClean="0"/>
          </a:p>
          <a:p>
            <a:pPr marL="0"/>
            <a:endParaRPr lang="sl-SI" dirty="0" smtClean="0"/>
          </a:p>
          <a:p>
            <a:pPr marL="0"/>
            <a:endParaRPr lang="sl-SI"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3"/>
          <p:cNvSpPr>
            <a:spLocks noGrp="1"/>
          </p:cNvSpPr>
          <p:nvPr>
            <p:ph type="title"/>
          </p:nvPr>
        </p:nvSpPr>
        <p:spPr/>
        <p:txBody>
          <a:bodyPr/>
          <a:lstStyle/>
          <a:p>
            <a:r>
              <a:rPr lang="sl-SI" dirty="0" smtClean="0"/>
              <a:t>C. Klinični pregled</a:t>
            </a:r>
          </a:p>
        </p:txBody>
      </p:sp>
      <p:sp>
        <p:nvSpPr>
          <p:cNvPr id="217090" name="Content Placeholder 4"/>
          <p:cNvSpPr>
            <a:spLocks noGrp="1"/>
          </p:cNvSpPr>
          <p:nvPr>
            <p:ph idx="1"/>
          </p:nvPr>
        </p:nvSpPr>
        <p:spPr/>
        <p:txBody>
          <a:bodyPr/>
          <a:lstStyle/>
          <a:p>
            <a:r>
              <a:rPr lang="sl-SI" b="1" dirty="0" smtClean="0"/>
              <a:t>Mišično-skeletni sistem</a:t>
            </a:r>
          </a:p>
          <a:p>
            <a:endParaRPr lang="sl-SI" sz="2000" dirty="0" smtClean="0"/>
          </a:p>
          <a:p>
            <a:endParaRPr lang="sl-SI" dirty="0" smtClean="0"/>
          </a:p>
          <a:p>
            <a:endParaRPr lang="sl-SI" dirty="0" smtClean="0"/>
          </a:p>
          <a:p>
            <a:endParaRPr lang="sl-SI" dirty="0" smtClean="0"/>
          </a:p>
        </p:txBody>
      </p:sp>
      <p:pic>
        <p:nvPicPr>
          <p:cNvPr id="1027" name="Picture 3"/>
          <p:cNvPicPr>
            <a:picLocks noChangeAspect="1" noChangeArrowheads="1"/>
          </p:cNvPicPr>
          <p:nvPr/>
        </p:nvPicPr>
        <p:blipFill>
          <a:blip r:embed="rId3" cstate="print">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val="0"/>
              </a:ext>
            </a:extLst>
          </a:blip>
          <a:srcRect/>
          <a:stretch>
            <a:fillRect/>
          </a:stretch>
        </p:blipFill>
        <p:spPr bwMode="auto">
          <a:xfrm>
            <a:off x="1331640" y="2060848"/>
            <a:ext cx="2448272" cy="3607484"/>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4067944" y="3284984"/>
            <a:ext cx="720080" cy="441499"/>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DE" sz="1800" b="0" i="0" u="none" strike="noStrike" cap="none" normalizeH="0" baseline="0" smtClean="0">
              <a:ln>
                <a:noFill/>
              </a:ln>
              <a:solidFill>
                <a:schemeClr val="bg1"/>
              </a:solidFill>
              <a:effectLst/>
              <a:latin typeface="Calibri" pitchFamily="32" charset="0"/>
            </a:endParaRPr>
          </a:p>
        </p:txBody>
      </p:sp>
      <p:sp>
        <p:nvSpPr>
          <p:cNvPr id="4" name="TextBox 3"/>
          <p:cNvSpPr txBox="1"/>
          <p:nvPr/>
        </p:nvSpPr>
        <p:spPr>
          <a:xfrm>
            <a:off x="4932040" y="2204864"/>
            <a:ext cx="2664296" cy="4247317"/>
          </a:xfrm>
          <a:prstGeom prst="rect">
            <a:avLst/>
          </a:prstGeom>
          <a:noFill/>
        </p:spPr>
        <p:txBody>
          <a:bodyPr wrap="square" rtlCol="0">
            <a:spAutoFit/>
          </a:bodyPr>
          <a:lstStyle/>
          <a:p>
            <a:r>
              <a:rPr lang="sl-SI" dirty="0" smtClean="0">
                <a:solidFill>
                  <a:schemeClr val="tx1"/>
                </a:solidFill>
              </a:rPr>
              <a:t>Evidentiranje v obliki fotografij</a:t>
            </a:r>
            <a:r>
              <a:rPr dirty="0"/>
              <a:t/>
            </a:r>
            <a:br>
              <a:rPr dirty="0"/>
            </a:br>
            <a:endParaRPr lang="sl-SI" dirty="0" smtClean="0">
              <a:solidFill>
                <a:schemeClr val="tx1"/>
              </a:solidFill>
            </a:endParaRPr>
          </a:p>
          <a:p>
            <a:r>
              <a:rPr lang="sl-SI" dirty="0" smtClean="0">
                <a:solidFill>
                  <a:schemeClr val="tx1"/>
                </a:solidFill>
              </a:rPr>
              <a:t>Klinični pregled, vključno z nevrološkim pregledom</a:t>
            </a:r>
          </a:p>
          <a:p>
            <a:endParaRPr lang="sl-SI" dirty="0">
              <a:solidFill>
                <a:schemeClr val="tx1"/>
              </a:solidFill>
            </a:endParaRPr>
          </a:p>
          <a:p>
            <a:r>
              <a:rPr lang="sl-SI" dirty="0" smtClean="0">
                <a:solidFill>
                  <a:schemeClr val="tx1"/>
                </a:solidFill>
              </a:rPr>
              <a:t>Rentgen</a:t>
            </a:r>
          </a:p>
          <a:p>
            <a:r>
              <a:rPr lang="sl-SI" dirty="0" smtClean="0">
                <a:solidFill>
                  <a:schemeClr val="tx1"/>
                </a:solidFill>
              </a:rPr>
              <a:t>Ultrazvok (sonografija)</a:t>
            </a:r>
          </a:p>
          <a:p>
            <a:endParaRPr lang="sl-SI" dirty="0" smtClean="0">
              <a:solidFill>
                <a:schemeClr val="tx1"/>
              </a:solidFill>
            </a:endParaRPr>
          </a:p>
          <a:p>
            <a:r>
              <a:rPr lang="sl-SI" dirty="0" smtClean="0">
                <a:solidFill>
                  <a:schemeClr val="tx1"/>
                </a:solidFill>
              </a:rPr>
              <a:t>Računalniška tomografija in magnetna resonanca sklepov</a:t>
            </a:r>
            <a:r>
              <a:rPr dirty="0"/>
              <a:t/>
            </a:r>
            <a:br>
              <a:rPr dirty="0"/>
            </a:br>
            <a:endParaRPr lang="sl-SI" dirty="0" smtClean="0">
              <a:solidFill>
                <a:schemeClr val="tx1"/>
              </a:solidFill>
            </a:endParaRPr>
          </a:p>
          <a:p>
            <a:r>
              <a:rPr lang="sl-SI" dirty="0" smtClean="0">
                <a:solidFill>
                  <a:schemeClr val="tx1"/>
                </a:solidFill>
              </a:rPr>
              <a:t>Scintigrafija skeleta</a:t>
            </a:r>
          </a:p>
          <a:p>
            <a:endParaRPr lang="sl-SI" dirty="0">
              <a:solidFill>
                <a:schemeClr val="tx1"/>
              </a:solidFill>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3415765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3"/>
          <p:cNvSpPr>
            <a:spLocks noGrp="1"/>
          </p:cNvSpPr>
          <p:nvPr>
            <p:ph type="title"/>
          </p:nvPr>
        </p:nvSpPr>
        <p:spPr/>
        <p:txBody>
          <a:bodyPr/>
          <a:lstStyle/>
          <a:p>
            <a:r>
              <a:rPr lang="sl-SI" dirty="0" smtClean="0"/>
              <a:t>C. Klinični pregled</a:t>
            </a:r>
          </a:p>
        </p:txBody>
      </p:sp>
      <p:sp>
        <p:nvSpPr>
          <p:cNvPr id="217090" name="Content Placeholder 4"/>
          <p:cNvSpPr>
            <a:spLocks noGrp="1"/>
          </p:cNvSpPr>
          <p:nvPr>
            <p:ph idx="1"/>
          </p:nvPr>
        </p:nvSpPr>
        <p:spPr>
          <a:xfrm>
            <a:off x="251520" y="908720"/>
            <a:ext cx="8892480" cy="5256584"/>
          </a:xfrm>
        </p:spPr>
        <p:txBody>
          <a:bodyPr/>
          <a:lstStyle/>
          <a:p>
            <a:pPr marL="0"/>
            <a:r>
              <a:rPr lang="sl-SI" b="1" dirty="0" smtClean="0"/>
              <a:t>Prsni koš in trebuh</a:t>
            </a:r>
            <a:endParaRPr lang="sl-SI" sz="2800" b="1" dirty="0" smtClean="0"/>
          </a:p>
          <a:p>
            <a:pPr marL="0"/>
            <a:r>
              <a:rPr lang="sl-SI" sz="2200" dirty="0" smtClean="0"/>
              <a:t>Splošno stanje, hematomi, raztrganine in poškodbe notranjih organov (ledvice!). Morda bo potrebno opraviti tudi preiskavo z rentgenom, računalniško tomografijo, magnetno resonanco, ultrazvok ali </a:t>
            </a:r>
            <a:r>
              <a:rPr lang="sl-SI" sz="2200" dirty="0" err="1" smtClean="0"/>
              <a:t>scintigrafijo</a:t>
            </a:r>
            <a:r>
              <a:rPr lang="sl-SI" sz="2200" dirty="0" smtClean="0"/>
              <a:t>.</a:t>
            </a:r>
            <a:endParaRPr lang="sl-SI" sz="2200" b="1" dirty="0" smtClean="0"/>
          </a:p>
          <a:p>
            <a:pPr marL="0"/>
            <a:r>
              <a:rPr lang="sl-SI" b="1" dirty="0" smtClean="0"/>
              <a:t>Mišično-skeletni sistem</a:t>
            </a:r>
            <a:endParaRPr lang="sl-SI" sz="2800" b="1" dirty="0" smtClean="0"/>
          </a:p>
          <a:p>
            <a:pPr marL="0">
              <a:spcBef>
                <a:spcPts val="0"/>
              </a:spcBef>
              <a:spcAft>
                <a:spcPts val="0"/>
              </a:spcAft>
            </a:pPr>
            <a:r>
              <a:rPr lang="sl-SI" sz="2200" dirty="0" smtClean="0"/>
              <a:t>Vključite bolečino v mirovanju ali pri gibanju, oteklina. Morda bo potrebno opraviti tudi rentgensko preiskavo, računalniško tomografijo in scintigrafijo.  Upoštevajte tudi možnost osteomielitisa, denerviranih mišic, kroničnega  </a:t>
            </a:r>
            <a:r>
              <a:rPr lang="sl-SI" sz="2200" dirty="0" err="1" smtClean="0"/>
              <a:t>utesnitvenega</a:t>
            </a:r>
            <a:r>
              <a:rPr lang="sl-SI" sz="2200" dirty="0" smtClean="0"/>
              <a:t> sindroma - magnetna resonanca</a:t>
            </a:r>
            <a:r>
              <a:rPr lang="sl-SI" dirty="0" smtClean="0"/>
              <a:t>. </a:t>
            </a:r>
            <a:endParaRPr lang="sl-SI" sz="2800" dirty="0" smtClean="0"/>
          </a:p>
          <a:p>
            <a:pPr marL="0"/>
            <a:r>
              <a:rPr lang="sl-SI" sz="2800" b="1" dirty="0" smtClean="0"/>
              <a:t>Urogenitalni sistem</a:t>
            </a:r>
          </a:p>
          <a:p>
            <a:pPr marL="0"/>
            <a:r>
              <a:rPr lang="sl-SI" sz="2000" dirty="0" smtClean="0"/>
              <a:t> Potrebno je upoštevati spolno nasilje. Morda bo potrebno opraviti ultrazvok (sonografija).</a:t>
            </a:r>
          </a:p>
          <a:p>
            <a:pPr marL="0"/>
            <a:endParaRPr lang="sl-SI" sz="2800" dirty="0" smtClean="0"/>
          </a:p>
          <a:p>
            <a:pPr marL="0"/>
            <a:endParaRPr lang="sl-SI" sz="2800" dirty="0" smtClean="0"/>
          </a:p>
          <a:p>
            <a:pPr marL="0"/>
            <a:endParaRPr lang="sl-SI" sz="2800" dirty="0" smtClean="0"/>
          </a:p>
          <a:p>
            <a:pPr marL="0"/>
            <a:endParaRPr lang="sl-SI"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3"/>
          <p:cNvSpPr>
            <a:spLocks noGrp="1"/>
          </p:cNvSpPr>
          <p:nvPr>
            <p:ph type="title"/>
          </p:nvPr>
        </p:nvSpPr>
        <p:spPr/>
        <p:txBody>
          <a:bodyPr/>
          <a:lstStyle/>
          <a:p>
            <a:r>
              <a:rPr lang="sl-SI" dirty="0" smtClean="0"/>
              <a:t>C. Klinični pregled</a:t>
            </a:r>
          </a:p>
        </p:txBody>
      </p:sp>
      <p:sp>
        <p:nvSpPr>
          <p:cNvPr id="219138" name="Content Placeholder 4"/>
          <p:cNvSpPr>
            <a:spLocks noGrp="1"/>
          </p:cNvSpPr>
          <p:nvPr>
            <p:ph idx="1"/>
          </p:nvPr>
        </p:nvSpPr>
        <p:spPr/>
        <p:txBody>
          <a:bodyPr/>
          <a:lstStyle/>
          <a:p>
            <a:pPr marL="0" indent="0"/>
            <a:r>
              <a:rPr lang="sl-SI" b="1" dirty="0" smtClean="0"/>
              <a:t>Osrednji in periferni živčni sistem</a:t>
            </a:r>
          </a:p>
          <a:p>
            <a:pPr marL="457200" indent="-457200">
              <a:buFont typeface="Arial" pitchFamily="34" charset="0"/>
              <a:buChar char="•"/>
            </a:pPr>
            <a:r>
              <a:rPr lang="sl-SI" b="1" dirty="0" smtClean="0"/>
              <a:t>Posebna vprašanja: </a:t>
            </a:r>
            <a:r>
              <a:t/>
            </a:r>
            <a:br/>
            <a:r>
              <a:rPr lang="sl-SI" sz="2000" b="1" dirty="0" smtClean="0"/>
              <a:t>Brahialna pleksopatija</a:t>
            </a:r>
            <a:r>
              <a:t/>
            </a:r>
            <a:br/>
            <a:r>
              <a:rPr lang="sl-SI" sz="2000" b="1" dirty="0" smtClean="0"/>
              <a:t>(nesimetrija v moči dlani, nezmožnost dviga zapestja, šibkost rok). Preverite še za radikulopatijo.</a:t>
            </a:r>
            <a:r>
              <a:t/>
            </a:r>
            <a:br/>
            <a:endParaRPr lang="sl-SI" sz="2000" b="1" dirty="0" smtClean="0"/>
          </a:p>
          <a:p>
            <a:pPr marL="457200" indent="-457200">
              <a:buFont typeface="Arial" pitchFamily="34" charset="0"/>
              <a:buChar char="•"/>
            </a:pPr>
            <a:r>
              <a:rPr lang="sl-SI" sz="2800" dirty="0" smtClean="0"/>
              <a:t>Morda bo potrebno opraviti tudi računalniško tomografijo, magnetno resonanco, elektroencefalografijo in elektromiografijo, s katero merimo hitrost potovanja signala po živčnem vlaknu.</a:t>
            </a:r>
          </a:p>
          <a:p>
            <a:endParaRPr lang="sl-SI" b="1" dirty="0" smtClean="0"/>
          </a:p>
          <a:p>
            <a:endParaRPr lang="sl-SI" b="1" dirty="0" smtClean="0"/>
          </a:p>
          <a:p>
            <a:endParaRPr lang="sl-SI" b="1" dirty="0" smtClean="0"/>
          </a:p>
          <a:p>
            <a:endParaRPr lang="sl-SI" b="1" dirty="0" smtClean="0"/>
          </a:p>
          <a:p>
            <a:endParaRPr lang="sl-SI" dirty="0" smtClean="0"/>
          </a:p>
          <a:p>
            <a:endParaRPr lang="sl-SI"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l-SI" dirty="0" smtClean="0"/>
              <a:t>A. Struktura razgovora s preiskovancem</a:t>
            </a:r>
            <a:endParaRPr lang="sl-SI" dirty="0"/>
          </a:p>
        </p:txBody>
      </p:sp>
      <p:sp>
        <p:nvSpPr>
          <p:cNvPr id="198658" name="Text Placeholder 2"/>
          <p:cNvSpPr>
            <a:spLocks noGrp="1"/>
          </p:cNvSpPr>
          <p:nvPr>
            <p:ph type="body" idx="1"/>
          </p:nvPr>
        </p:nvSpPr>
        <p:spPr/>
        <p:txBody>
          <a:bodyPr/>
          <a:lstStyle/>
          <a:p>
            <a:r>
              <a:rPr lang="sl-SI" sz="2400" dirty="0" smtClean="0"/>
              <a:t>Fizični dokazi mučenja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3"/>
          <p:cNvSpPr>
            <a:spLocks noGrp="1"/>
          </p:cNvSpPr>
          <p:nvPr>
            <p:ph type="title"/>
          </p:nvPr>
        </p:nvSpPr>
        <p:spPr/>
        <p:txBody>
          <a:bodyPr/>
          <a:lstStyle/>
          <a:p>
            <a:r>
              <a:rPr lang="sl-SI" dirty="0" smtClean="0"/>
              <a:t>C. Klinični pregled</a:t>
            </a:r>
          </a:p>
        </p:txBody>
      </p:sp>
      <p:sp>
        <p:nvSpPr>
          <p:cNvPr id="219138" name="Content Placeholder 4"/>
          <p:cNvSpPr>
            <a:spLocks noGrp="1"/>
          </p:cNvSpPr>
          <p:nvPr>
            <p:ph idx="1"/>
          </p:nvPr>
        </p:nvSpPr>
        <p:spPr/>
        <p:txBody>
          <a:bodyPr/>
          <a:lstStyle/>
          <a:p>
            <a:pPr marL="0" indent="0">
              <a:spcBef>
                <a:spcPts val="600"/>
              </a:spcBef>
              <a:spcAft>
                <a:spcPts val="1200"/>
              </a:spcAft>
            </a:pPr>
            <a:r>
              <a:rPr lang="sl-SI" b="1" dirty="0" smtClean="0"/>
              <a:t>Osrednji in periferni živčni sistem</a:t>
            </a:r>
            <a:endParaRPr lang="sl-SI" sz="2800" b="1" dirty="0" smtClean="0"/>
          </a:p>
          <a:p>
            <a:pPr marL="457200" indent="-457200">
              <a:spcBef>
                <a:spcPts val="600"/>
              </a:spcBef>
              <a:spcAft>
                <a:spcPts val="1200"/>
              </a:spcAft>
              <a:buFont typeface="Arial" pitchFamily="34" charset="0"/>
              <a:buChar char="•"/>
            </a:pPr>
            <a:r>
              <a:rPr lang="sl-SI" sz="2800" dirty="0"/>
              <a:t>Topa poškodba glave (zaradi udarca ali padca) in možganske krvavitve so pogosta in pogosto spregledana težava ter lahko predstavljajo pravi izziv pri oceni žrtve. </a:t>
            </a:r>
          </a:p>
          <a:p>
            <a:pPr marL="457200" indent="-457200">
              <a:spcBef>
                <a:spcPts val="600"/>
              </a:spcBef>
              <a:spcAft>
                <a:spcPts val="1200"/>
              </a:spcAft>
              <a:buFont typeface="Arial" pitchFamily="34" charset="0"/>
              <a:buChar char="•"/>
            </a:pPr>
            <a:r>
              <a:rPr lang="sl-SI" sz="2800" dirty="0"/>
              <a:t>Še posebej možganska krvavitev, ki je življenjsko nevarna, zahteva takojšnjo prepoznavo in obravnavo. Motnje zavesti, omotica in bruhanje so lahko prvi znaki in zahtevajo takojšnje ukrepe.</a:t>
            </a:r>
          </a:p>
          <a:p>
            <a:pPr>
              <a:spcBef>
                <a:spcPts val="600"/>
              </a:spcBef>
              <a:spcAft>
                <a:spcPts val="1200"/>
              </a:spcAft>
            </a:pPr>
            <a:endParaRPr lang="sl-SI" sz="2800" b="1" dirty="0" smtClean="0"/>
          </a:p>
          <a:p>
            <a:pPr>
              <a:spcBef>
                <a:spcPts val="600"/>
              </a:spcBef>
              <a:spcAft>
                <a:spcPts val="1200"/>
              </a:spcAft>
            </a:pPr>
            <a:endParaRPr lang="sl-SI" sz="2800" b="1" dirty="0" smtClean="0"/>
          </a:p>
          <a:p>
            <a:pPr>
              <a:spcBef>
                <a:spcPts val="600"/>
              </a:spcBef>
              <a:spcAft>
                <a:spcPts val="1200"/>
              </a:spcAft>
            </a:pPr>
            <a:endParaRPr lang="sl-SI" sz="2800" b="1" dirty="0" smtClean="0"/>
          </a:p>
          <a:p>
            <a:pPr>
              <a:spcBef>
                <a:spcPts val="600"/>
              </a:spcBef>
              <a:spcAft>
                <a:spcPts val="1200"/>
              </a:spcAft>
            </a:pPr>
            <a:endParaRPr lang="sl-SI" sz="2800" b="1" dirty="0" smtClean="0"/>
          </a:p>
          <a:p>
            <a:pPr>
              <a:spcBef>
                <a:spcPts val="600"/>
              </a:spcBef>
              <a:spcAft>
                <a:spcPts val="1200"/>
              </a:spcAft>
            </a:pPr>
            <a:endParaRPr lang="sl-SI" sz="2800" dirty="0" smtClean="0"/>
          </a:p>
          <a:p>
            <a:pPr>
              <a:spcBef>
                <a:spcPts val="600"/>
              </a:spcBef>
              <a:spcAft>
                <a:spcPts val="1200"/>
              </a:spcAft>
            </a:pPr>
            <a:endParaRPr lang="sl-SI" sz="2800" dirty="0" smtClean="0"/>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3425036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3"/>
          <p:cNvSpPr>
            <a:spLocks noGrp="1"/>
          </p:cNvSpPr>
          <p:nvPr>
            <p:ph type="title"/>
          </p:nvPr>
        </p:nvSpPr>
        <p:spPr/>
        <p:txBody>
          <a:bodyPr/>
          <a:lstStyle/>
          <a:p>
            <a:r>
              <a:rPr lang="sl-SI" dirty="0" smtClean="0"/>
              <a:t>C. Klinični pregled</a:t>
            </a:r>
          </a:p>
        </p:txBody>
      </p:sp>
      <p:sp>
        <p:nvSpPr>
          <p:cNvPr id="219138" name="Content Placeholder 4"/>
          <p:cNvSpPr>
            <a:spLocks noGrp="1"/>
          </p:cNvSpPr>
          <p:nvPr>
            <p:ph idx="1"/>
          </p:nvPr>
        </p:nvSpPr>
        <p:spPr/>
        <p:txBody>
          <a:bodyPr/>
          <a:lstStyle/>
          <a:p>
            <a:pPr marL="0" indent="0">
              <a:spcBef>
                <a:spcPts val="600"/>
              </a:spcBef>
              <a:spcAft>
                <a:spcPts val="1200"/>
              </a:spcAft>
            </a:pPr>
            <a:r>
              <a:rPr lang="sl-SI" b="1" dirty="0" smtClean="0"/>
              <a:t>Osrednji in periferni živčni sistem</a:t>
            </a:r>
          </a:p>
          <a:p>
            <a:pPr marL="457200" indent="-457200">
              <a:spcBef>
                <a:spcPts val="600"/>
              </a:spcBef>
              <a:spcAft>
                <a:spcPts val="1200"/>
              </a:spcAft>
              <a:buFont typeface="Arial" pitchFamily="34" charset="0"/>
              <a:buChar char="•"/>
            </a:pPr>
            <a:r>
              <a:rPr lang="sl-SI" dirty="0" smtClean="0"/>
              <a:t>Travmatska poškodba glave - celo blaga oblika travmatske poškodbe glave ima lahko številne dolgotrajna ali kronične posledice, kot so nespečnost, težave s spominom in razdražljivost (postkomocijski sindrom po pretresu možganov).</a:t>
            </a:r>
          </a:p>
          <a:p>
            <a:pPr marL="457200" indent="-457200">
              <a:spcBef>
                <a:spcPts val="600"/>
              </a:spcBef>
              <a:spcAft>
                <a:spcPts val="1200"/>
              </a:spcAft>
              <a:buFont typeface="Arial" pitchFamily="34" charset="0"/>
              <a:buChar char="•"/>
            </a:pPr>
            <a:r>
              <a:rPr lang="sl-SI" sz="2800" dirty="0" smtClean="0"/>
              <a:t>Simptomi se lahko prekrivajo ali pa so zelo podobni simptomom posttravmatske stresne motnje, ki je pogost psihološki odziv na mučenje.</a:t>
            </a:r>
          </a:p>
          <a:p>
            <a:pPr>
              <a:spcBef>
                <a:spcPts val="600"/>
              </a:spcBef>
              <a:spcAft>
                <a:spcPts val="1200"/>
              </a:spcAft>
            </a:pPr>
            <a:endParaRPr lang="sl-SI" b="1" dirty="0" smtClean="0"/>
          </a:p>
          <a:p>
            <a:pPr>
              <a:spcBef>
                <a:spcPts val="600"/>
              </a:spcBef>
              <a:spcAft>
                <a:spcPts val="1200"/>
              </a:spcAft>
            </a:pPr>
            <a:endParaRPr lang="sl-SI" b="1" dirty="0" smtClean="0"/>
          </a:p>
          <a:p>
            <a:pPr>
              <a:spcBef>
                <a:spcPts val="600"/>
              </a:spcBef>
              <a:spcAft>
                <a:spcPts val="1200"/>
              </a:spcAft>
            </a:pPr>
            <a:endParaRPr lang="sl-SI" b="1" dirty="0" smtClean="0"/>
          </a:p>
          <a:p>
            <a:pPr>
              <a:spcBef>
                <a:spcPts val="600"/>
              </a:spcBef>
              <a:spcAft>
                <a:spcPts val="1200"/>
              </a:spcAft>
            </a:pPr>
            <a:endParaRPr lang="sl-SI" dirty="0" smtClean="0"/>
          </a:p>
          <a:p>
            <a:pPr>
              <a:spcBef>
                <a:spcPts val="600"/>
              </a:spcBef>
              <a:spcAft>
                <a:spcPts val="1200"/>
              </a:spcAft>
            </a:pPr>
            <a:endParaRPr lang="sl-SI" dirty="0" smtClean="0"/>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182162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3"/>
          <p:cNvSpPr>
            <a:spLocks noGrp="1"/>
          </p:cNvSpPr>
          <p:nvPr>
            <p:ph type="title"/>
          </p:nvPr>
        </p:nvSpPr>
        <p:spPr/>
        <p:txBody>
          <a:bodyPr/>
          <a:lstStyle/>
          <a:p>
            <a:r>
              <a:rPr lang="sl-SI" dirty="0" smtClean="0"/>
              <a:t>C. Klinični pregled</a:t>
            </a:r>
          </a:p>
        </p:txBody>
      </p:sp>
      <p:sp>
        <p:nvSpPr>
          <p:cNvPr id="219138" name="Content Placeholder 4"/>
          <p:cNvSpPr>
            <a:spLocks noGrp="1"/>
          </p:cNvSpPr>
          <p:nvPr>
            <p:ph idx="1"/>
          </p:nvPr>
        </p:nvSpPr>
        <p:spPr/>
        <p:txBody>
          <a:bodyPr/>
          <a:lstStyle/>
          <a:p>
            <a:pPr marL="0" indent="0">
              <a:spcBef>
                <a:spcPts val="600"/>
              </a:spcBef>
              <a:spcAft>
                <a:spcPts val="1200"/>
              </a:spcAft>
            </a:pPr>
            <a:r>
              <a:rPr lang="sl-SI" b="1" dirty="0" smtClean="0"/>
              <a:t>Osrednji in periferni živčni sistem</a:t>
            </a:r>
          </a:p>
          <a:p>
            <a:pPr marL="457200" indent="-457200">
              <a:spcBef>
                <a:spcPts val="600"/>
              </a:spcBef>
              <a:spcAft>
                <a:spcPts val="1200"/>
              </a:spcAft>
              <a:buFont typeface="Arial" pitchFamily="34" charset="0"/>
              <a:buChar char="•"/>
            </a:pPr>
            <a:r>
              <a:rPr lang="sl-SI" dirty="0" smtClean="0"/>
              <a:t>Diagnozo je težko postaviti, zato sta v primeru tope poškodbe glave brez vidnih možganskih krvavitev včasih potrebna nevropsiholško testiranje in posebna oblika magnetne resonance.</a:t>
            </a:r>
            <a:r>
              <a:rPr lang="sl-SI" sz="2800" dirty="0" smtClean="0"/>
              <a:t> </a:t>
            </a:r>
          </a:p>
          <a:p>
            <a:pPr marL="457200" indent="-457200">
              <a:spcBef>
                <a:spcPts val="600"/>
              </a:spcBef>
              <a:spcAft>
                <a:spcPts val="1200"/>
              </a:spcAft>
              <a:buFont typeface="Arial" pitchFamily="34" charset="0"/>
              <a:buChar char="•"/>
            </a:pPr>
            <a:r>
              <a:rPr lang="sl-SI" dirty="0" smtClean="0"/>
              <a:t>Negativni rezultati teh preiskav ne izključujejo postokomocijskega sindroma po pretresu možganov.</a:t>
            </a:r>
            <a:r>
              <a:rPr lang="sl-SI" sz="2800" dirty="0" smtClean="0"/>
              <a:t> </a:t>
            </a:r>
          </a:p>
          <a:p>
            <a:pPr marL="457200" indent="-457200">
              <a:spcBef>
                <a:spcPts val="600"/>
              </a:spcBef>
              <a:spcAft>
                <a:spcPts val="1200"/>
              </a:spcAft>
              <a:buFont typeface="Arial" pitchFamily="34" charset="0"/>
              <a:buChar char="•"/>
            </a:pPr>
            <a:endParaRPr lang="sl-SI" sz="2800" b="1" dirty="0"/>
          </a:p>
          <a:p>
            <a:pPr marL="457200" indent="-457200">
              <a:spcBef>
                <a:spcPts val="600"/>
              </a:spcBef>
              <a:spcAft>
                <a:spcPts val="1200"/>
              </a:spcAft>
              <a:buFont typeface="Arial" pitchFamily="34" charset="0"/>
              <a:buChar char="•"/>
            </a:pPr>
            <a:endParaRPr lang="sl-SI" sz="2800" b="1" dirty="0"/>
          </a:p>
          <a:p>
            <a:pPr>
              <a:spcBef>
                <a:spcPts val="600"/>
              </a:spcBef>
              <a:spcAft>
                <a:spcPts val="1200"/>
              </a:spcAft>
            </a:pPr>
            <a:endParaRPr lang="sl-SI" b="1" dirty="0" smtClean="0"/>
          </a:p>
          <a:p>
            <a:pPr>
              <a:spcBef>
                <a:spcPts val="600"/>
              </a:spcBef>
              <a:spcAft>
                <a:spcPts val="1200"/>
              </a:spcAft>
            </a:pPr>
            <a:endParaRPr lang="sl-SI" b="1" dirty="0" smtClean="0"/>
          </a:p>
          <a:p>
            <a:pPr>
              <a:spcBef>
                <a:spcPts val="600"/>
              </a:spcBef>
              <a:spcAft>
                <a:spcPts val="1200"/>
              </a:spcAft>
            </a:pPr>
            <a:endParaRPr lang="sl-SI" b="1" dirty="0" smtClean="0"/>
          </a:p>
          <a:p>
            <a:pPr>
              <a:spcBef>
                <a:spcPts val="600"/>
              </a:spcBef>
              <a:spcAft>
                <a:spcPts val="1200"/>
              </a:spcAft>
            </a:pPr>
            <a:endParaRPr lang="sl-SI" dirty="0" smtClean="0"/>
          </a:p>
          <a:p>
            <a:pPr>
              <a:spcBef>
                <a:spcPts val="600"/>
              </a:spcBef>
              <a:spcAft>
                <a:spcPts val="1200"/>
              </a:spcAft>
            </a:pPr>
            <a:endParaRPr lang="sl-SI" dirty="0" smtClean="0"/>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39034278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r>
              <a:rPr lang="sl-SI" sz="3200" smtClean="0"/>
              <a:t>E. Preiskava in ocena glede na posebne oblike mučenja</a:t>
            </a:r>
          </a:p>
        </p:txBody>
      </p:sp>
      <p:sp>
        <p:nvSpPr>
          <p:cNvPr id="221186" name="Text Placeholder 2"/>
          <p:cNvSpPr>
            <a:spLocks noGrp="1"/>
          </p:cNvSpPr>
          <p:nvPr>
            <p:ph idx="1"/>
          </p:nvPr>
        </p:nvSpPr>
        <p:spPr>
          <a:xfrm>
            <a:off x="0" y="1125538"/>
            <a:ext cx="9144000" cy="4999037"/>
          </a:xfrm>
        </p:spPr>
        <p:txBody>
          <a:bodyPr/>
          <a:lstStyle/>
          <a:p>
            <a:pPr marL="0"/>
            <a:r>
              <a:rPr lang="sl-SI" dirty="0" smtClean="0"/>
              <a:t>V poročilu pogosto najdemo naslednje ubeseditve:</a:t>
            </a:r>
          </a:p>
          <a:p>
            <a:pPr marL="0"/>
            <a:r>
              <a:rPr dirty="0"/>
              <a:t/>
            </a:r>
            <a:br>
              <a:rPr dirty="0"/>
            </a:br>
            <a:r>
              <a:rPr lang="sl-SI" dirty="0" smtClean="0"/>
              <a:t>Se ne sklada s/z … </a:t>
            </a:r>
            <a:r>
              <a:rPr lang="sl-SI" sz="2000" dirty="0" smtClean="0"/>
              <a:t>(torej ne more biti posledica ...)</a:t>
            </a:r>
          </a:p>
          <a:p>
            <a:pPr marL="0"/>
            <a:r>
              <a:rPr lang="sl-SI" dirty="0" smtClean="0"/>
              <a:t>Se sklada s/z … </a:t>
            </a:r>
            <a:r>
              <a:rPr lang="sl-SI" sz="2000" dirty="0" smtClean="0"/>
              <a:t>(nespecifično, ne more biti posledica</a:t>
            </a:r>
            <a:r>
              <a:rPr lang="sl-SI" dirty="0" smtClean="0"/>
              <a:t> </a:t>
            </a:r>
            <a:r>
              <a:rPr lang="sl-SI" sz="2000" dirty="0" smtClean="0"/>
              <a:t>... ali drugih dejavnikov)</a:t>
            </a:r>
          </a:p>
          <a:p>
            <a:pPr marL="0"/>
            <a:r>
              <a:rPr lang="sl-SI" dirty="0" smtClean="0"/>
              <a:t>Popolnoma skladno s/z … </a:t>
            </a:r>
            <a:r>
              <a:rPr lang="sl-SI" sz="2000" dirty="0" smtClean="0"/>
              <a:t>(skorajda ni druge možnosti)</a:t>
            </a:r>
          </a:p>
          <a:p>
            <a:pPr marL="0"/>
            <a:r>
              <a:rPr lang="sl-SI" dirty="0" smtClean="0"/>
              <a:t>Tipično za … </a:t>
            </a:r>
            <a:r>
              <a:rPr lang="sl-SI" sz="2000" dirty="0" smtClean="0"/>
              <a:t>(običajno posledica …, možni tudi drugi vzroki) </a:t>
            </a:r>
          </a:p>
          <a:p>
            <a:pPr marL="0"/>
            <a:r>
              <a:rPr lang="sl-SI" dirty="0" smtClean="0"/>
              <a:t>Diagnoza skladna s/z ... (edini možni vzrok je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r>
              <a:rPr lang="sl-SI" sz="3200" smtClean="0"/>
              <a:t>E. Preiskava in ocena glede na posebne oblike mučenja</a:t>
            </a:r>
          </a:p>
        </p:txBody>
      </p:sp>
      <p:sp>
        <p:nvSpPr>
          <p:cNvPr id="221186" name="Text Placeholder 2"/>
          <p:cNvSpPr>
            <a:spLocks noGrp="1"/>
          </p:cNvSpPr>
          <p:nvPr>
            <p:ph idx="1"/>
          </p:nvPr>
        </p:nvSpPr>
        <p:spPr>
          <a:xfrm>
            <a:off x="395536" y="1862273"/>
            <a:ext cx="8228013" cy="4999037"/>
          </a:xfrm>
        </p:spPr>
        <p:txBody>
          <a:bodyPr/>
          <a:lstStyle/>
          <a:p>
            <a:r>
              <a:rPr lang="sl-SI" b="1" dirty="0" smtClean="0"/>
              <a:t>Opomba: </a:t>
            </a:r>
            <a:r>
              <a:t/>
            </a:r>
            <a:br/>
            <a:r>
              <a:rPr lang="sl-SI" dirty="0" smtClean="0"/>
              <a:t>ubeseditve se lahko razlikujejo in so odvisne od standardov sodnomedicinske stroke in zakonodaje v posameznih državah. Istanbulski protokol zgolj ponuja primer ubeseditve, ki pa ni zavezujoče besedilo.</a:t>
            </a:r>
          </a:p>
          <a:p>
            <a:endParaRPr lang="sl-SI" dirty="0"/>
          </a:p>
          <a:p>
            <a:endParaRPr lang="sl-SI" dirty="0" smtClean="0"/>
          </a:p>
        </p:txBody>
      </p:sp>
      <p:sp>
        <p:nvSpPr>
          <p:cNvPr id="2" name="Horizontal Scroll 1"/>
          <p:cNvSpPr/>
          <p:nvPr/>
        </p:nvSpPr>
        <p:spPr bwMode="auto">
          <a:xfrm>
            <a:off x="7308304" y="5589240"/>
            <a:ext cx="792088" cy="432048"/>
          </a:xfrm>
          <a:prstGeom prst="horizontalScroll">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DE" sz="1800" b="0" i="0" u="none" strike="noStrike" cap="none" normalizeH="0" baseline="0" smtClean="0">
              <a:ln>
                <a:noFill/>
              </a:ln>
              <a:solidFill>
                <a:schemeClr val="bg1"/>
              </a:solidFill>
              <a:effectLst/>
              <a:latin typeface="Calibri" pitchFamily="32" charset="0"/>
            </a:endParaRPr>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3422663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r>
              <a:rPr lang="sl-SI" sz="3200" smtClean="0"/>
              <a:t>E. Preiskava in ocena glede na posebne oblike mučenja</a:t>
            </a:r>
          </a:p>
        </p:txBody>
      </p:sp>
      <p:sp>
        <p:nvSpPr>
          <p:cNvPr id="223234" name="Text Placeholder 2"/>
          <p:cNvSpPr>
            <a:spLocks noGrp="1"/>
          </p:cNvSpPr>
          <p:nvPr>
            <p:ph idx="1"/>
          </p:nvPr>
        </p:nvSpPr>
        <p:spPr>
          <a:xfrm>
            <a:off x="406954" y="1952260"/>
            <a:ext cx="8228013" cy="4999038"/>
          </a:xfrm>
        </p:spPr>
        <p:txBody>
          <a:bodyPr/>
          <a:lstStyle/>
          <a:p>
            <a:pPr marL="0"/>
            <a:r>
              <a:rPr lang="sl-SI" dirty="0" smtClean="0"/>
              <a:t>V končnem poročilu se upošteva splošna doslednost (ne doslednost med posebnimi metodami mučenja in poškodbami).</a:t>
            </a:r>
          </a:p>
          <a:p>
            <a:pPr marL="0"/>
            <a:endParaRPr lang="sl-SI" sz="2000" dirty="0" smtClean="0"/>
          </a:p>
          <a:p>
            <a:pPr marL="0"/>
            <a:r>
              <a:rPr lang="sl-SI" sz="2000" dirty="0" smtClean="0"/>
              <a:t>Podrobnejše podatke najdete v: a) dodatnem gradivu b) Atlasu mučenja in c) Istanbulskem protokolu.</a:t>
            </a:r>
          </a:p>
        </p:txBody>
      </p:sp>
      <p:sp>
        <p:nvSpPr>
          <p:cNvPr id="223235" name="Right Arrow 3"/>
          <p:cNvSpPr>
            <a:spLocks noChangeArrowheads="1"/>
          </p:cNvSpPr>
          <p:nvPr/>
        </p:nvSpPr>
        <p:spPr bwMode="auto">
          <a:xfrm>
            <a:off x="0" y="4293096"/>
            <a:ext cx="215900" cy="144462"/>
          </a:xfrm>
          <a:prstGeom prst="rightArrow">
            <a:avLst>
              <a:gd name="adj1" fmla="val 50000"/>
              <a:gd name="adj2" fmla="val 49817"/>
            </a:avLst>
          </a:prstGeom>
          <a:solidFill>
            <a:srgbClr val="00B8FF"/>
          </a:solidFill>
          <a:ln w="9525" algn="ctr">
            <a:solidFill>
              <a:schemeClr val="tx1"/>
            </a:solidFill>
            <a:round/>
            <a:headEnd/>
            <a:tailEnd/>
          </a:ln>
        </p:spPr>
        <p:txBody>
          <a:bodyPr/>
          <a:lstStyle/>
          <a:p>
            <a:pPr>
              <a:buClr>
                <a:srgbClr val="000000"/>
              </a:buClr>
              <a:buSzPct val="100000"/>
              <a:buFont typeface="Times New Roman" pitchFamily="18" charset="0"/>
              <a:buNone/>
            </a:pPr>
            <a:endParaRPr lang="de-DE"/>
          </a:p>
        </p:txBody>
      </p:sp>
      <p:sp>
        <p:nvSpPr>
          <p:cNvPr id="6" name="Horizontal Scroll 5"/>
          <p:cNvSpPr/>
          <p:nvPr/>
        </p:nvSpPr>
        <p:spPr bwMode="auto">
          <a:xfrm>
            <a:off x="7308304" y="5589240"/>
            <a:ext cx="792088" cy="432048"/>
          </a:xfrm>
          <a:prstGeom prst="horizontalScroll">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DE" sz="1800" b="0" i="0" u="none" strike="noStrike" cap="none" normalizeH="0" baseline="0" smtClean="0">
              <a:ln>
                <a:noFill/>
              </a:ln>
              <a:solidFill>
                <a:schemeClr val="bg1"/>
              </a:solidFill>
              <a:effectLst/>
              <a:latin typeface="Calibri" pitchFamily="3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l-SI" dirty="0" smtClean="0"/>
              <a:t>E. Posebne diagnostične preiskave</a:t>
            </a:r>
            <a:endParaRPr lang="sl-SI" dirty="0"/>
          </a:p>
        </p:txBody>
      </p:sp>
      <p:sp>
        <p:nvSpPr>
          <p:cNvPr id="225282" name="Text Placeholder 2"/>
          <p:cNvSpPr>
            <a:spLocks noGrp="1"/>
          </p:cNvSpPr>
          <p:nvPr>
            <p:ph type="body" idx="1"/>
          </p:nvPr>
        </p:nvSpPr>
        <p:spPr/>
        <p:txBody>
          <a:bodyPr/>
          <a:lstStyle/>
          <a:p>
            <a:r>
              <a:rPr lang="sl-SI" sz="2400" dirty="0" smtClean="0"/>
              <a:t>Fizični dokazi mučenja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sl-SI" dirty="0" smtClean="0"/>
              <a:t>E. Posebne diagnostične preiskave</a:t>
            </a:r>
          </a:p>
        </p:txBody>
      </p:sp>
      <p:sp>
        <p:nvSpPr>
          <p:cNvPr id="227330" name="Text Placeholder 2"/>
          <p:cNvSpPr>
            <a:spLocks noGrp="1"/>
          </p:cNvSpPr>
          <p:nvPr>
            <p:ph idx="1"/>
          </p:nvPr>
        </p:nvSpPr>
        <p:spPr>
          <a:xfrm>
            <a:off x="494506" y="1022351"/>
            <a:ext cx="8228013" cy="4999037"/>
          </a:xfrm>
        </p:spPr>
        <p:txBody>
          <a:bodyPr/>
          <a:lstStyle/>
          <a:p>
            <a:pPr marL="114300" indent="-457200">
              <a:buFont typeface="Arial" pitchFamily="34" charset="0"/>
              <a:buChar char="•"/>
            </a:pPr>
            <a:endParaRPr lang="sl-SI" dirty="0" smtClean="0"/>
          </a:p>
          <a:p>
            <a:pPr marL="114300" indent="-457200">
              <a:buFont typeface="Arial" pitchFamily="34" charset="0"/>
              <a:buChar char="•"/>
            </a:pPr>
            <a:r>
              <a:rPr lang="sl-SI" sz="2400" dirty="0" smtClean="0"/>
              <a:t>Morda so potrebne posebne diagnostične preiskave, kar je odvisno od okolja (razpoložljivost, vrsta poškodb, namen in uporaba rezultatov (pravni postopki, pri postavljanju diagnoze, zdravljenje)). Potrebe po teh dodatnih preiskavah je potrebno uskladiti s stresom, s katerim se sooča stranka in s stranskimi učinki.</a:t>
            </a:r>
          </a:p>
          <a:p>
            <a:pPr marL="114300" indent="-457200">
              <a:buFont typeface="Arial" pitchFamily="34" charset="0"/>
              <a:buChar char="•"/>
            </a:pPr>
            <a:r>
              <a:rPr lang="sl-SI" sz="2400" dirty="0" smtClean="0"/>
              <a:t>V poročilu je potrebno zabeležiti, da so takšne preiskave zaželene, vendar niso na voljo.</a:t>
            </a:r>
          </a:p>
          <a:p>
            <a:pPr marL="114300" indent="-457200">
              <a:buFont typeface="Arial" pitchFamily="34" charset="0"/>
              <a:buChar char="•"/>
            </a:pPr>
            <a:r>
              <a:rPr lang="sl-SI" sz="2400" dirty="0" smtClean="0"/>
              <a:t>Negativni rezultati teh preiskav ne pomenijo, da oseba ni bila mučena.</a:t>
            </a:r>
          </a:p>
        </p:txBody>
      </p:sp>
      <p:sp>
        <p:nvSpPr>
          <p:cNvPr id="227331" name="TextBox 3"/>
          <p:cNvSpPr txBox="1">
            <a:spLocks noChangeArrowheads="1"/>
          </p:cNvSpPr>
          <p:nvPr/>
        </p:nvSpPr>
        <p:spPr bwMode="auto">
          <a:xfrm>
            <a:off x="1475656" y="5661248"/>
            <a:ext cx="7200000" cy="707886"/>
          </a:xfrm>
          <a:prstGeom prst="rect">
            <a:avLst/>
          </a:prstGeom>
          <a:noFill/>
          <a:ln w="9525">
            <a:noFill/>
            <a:miter lim="800000"/>
            <a:headEnd/>
            <a:tailEnd/>
          </a:ln>
        </p:spPr>
        <p:txBody>
          <a:bodyPr wrap="square">
            <a:spAutoFit/>
          </a:bodyPr>
          <a:lstStyle/>
          <a:p>
            <a:pPr algn="r">
              <a:buClr>
                <a:srgbClr val="000000"/>
              </a:buClr>
              <a:buSzPct val="100000"/>
              <a:buFont typeface="Times New Roman" pitchFamily="18" charset="0"/>
              <a:buNone/>
            </a:pPr>
            <a:endParaRPr lang="sl-SI" sz="2000" dirty="0" smtClean="0">
              <a:solidFill>
                <a:schemeClr val="tx1"/>
              </a:solidFill>
            </a:endParaRPr>
          </a:p>
          <a:p>
            <a:pPr algn="r">
              <a:buClr>
                <a:srgbClr val="000000"/>
              </a:buClr>
              <a:buSzPct val="100000"/>
              <a:buFont typeface="Times New Roman" pitchFamily="18" charset="0"/>
              <a:buNone/>
            </a:pPr>
            <a:r>
              <a:rPr lang="sl-SI" sz="2000" dirty="0" smtClean="0">
                <a:solidFill>
                  <a:schemeClr val="tx1"/>
                </a:solidFill>
              </a:rPr>
              <a:t>Glejte </a:t>
            </a:r>
            <a:r>
              <a:rPr lang="sl-SI" sz="2000" dirty="0">
                <a:solidFill>
                  <a:schemeClr val="tx1"/>
                </a:solidFill>
              </a:rPr>
              <a:t>tudi Prilogo k Istanbulskemu protokolu in modul o pasteh </a:t>
            </a:r>
            <a:r>
              <a:rPr lang="sl-SI" sz="2000" dirty="0" smtClean="0">
                <a:solidFill>
                  <a:schemeClr val="tx1"/>
                </a:solidFill>
              </a:rPr>
              <a:t> </a:t>
            </a:r>
            <a:endParaRPr lang="sl-SI" sz="2000" dirty="0">
              <a:solidFill>
                <a:schemeClr val="tx1"/>
              </a:solidFill>
            </a:endParaRPr>
          </a:p>
        </p:txBody>
      </p:sp>
      <p:sp>
        <p:nvSpPr>
          <p:cNvPr id="227332" name="Right Arrow 4"/>
          <p:cNvSpPr>
            <a:spLocks noChangeArrowheads="1"/>
          </p:cNvSpPr>
          <p:nvPr/>
        </p:nvSpPr>
        <p:spPr bwMode="auto">
          <a:xfrm>
            <a:off x="827584" y="6093296"/>
            <a:ext cx="215900" cy="200025"/>
          </a:xfrm>
          <a:prstGeom prst="rightArrow">
            <a:avLst>
              <a:gd name="adj1" fmla="val 50000"/>
              <a:gd name="adj2" fmla="val 49981"/>
            </a:avLst>
          </a:prstGeom>
          <a:solidFill>
            <a:srgbClr val="00B8FF"/>
          </a:solidFill>
          <a:ln w="9525" algn="ctr">
            <a:solidFill>
              <a:schemeClr val="tx1"/>
            </a:solidFill>
            <a:round/>
            <a:headEnd/>
            <a:tailEnd/>
          </a:ln>
        </p:spPr>
        <p:txBody>
          <a:bodyPr/>
          <a:lstStyle/>
          <a:p>
            <a:pPr>
              <a:buClr>
                <a:srgbClr val="000000"/>
              </a:buClr>
              <a:buSzPct val="100000"/>
              <a:buFont typeface="Times New Roman" pitchFamily="18" charset="0"/>
              <a:buNone/>
            </a:pPr>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a:xfrm>
            <a:off x="0" y="-107950"/>
            <a:ext cx="9144000" cy="1311275"/>
          </a:xfrm>
        </p:spPr>
        <p:txBody>
          <a:bodyPr/>
          <a:lstStyle/>
          <a:p>
            <a:r>
              <a:rPr lang="sl-SI" dirty="0" smtClean="0"/>
              <a:t>A. Struktura razgovora s preiskovancem</a:t>
            </a:r>
          </a:p>
        </p:txBody>
      </p:sp>
      <p:sp>
        <p:nvSpPr>
          <p:cNvPr id="200706" name="Content Placeholder 2"/>
          <p:cNvSpPr>
            <a:spLocks noGrp="1"/>
          </p:cNvSpPr>
          <p:nvPr>
            <p:ph idx="1"/>
          </p:nvPr>
        </p:nvSpPr>
        <p:spPr/>
        <p:txBody>
          <a:bodyPr/>
          <a:lstStyle/>
          <a:p>
            <a:pPr marL="0"/>
            <a:r>
              <a:rPr lang="sl-SI" sz="2800" dirty="0" smtClean="0"/>
              <a:t>Splošna strategija: objektivnost, brez (re)travmatizacije, spoštljivost, pridobitev prostovoljnega soglasja, pogovorite se tudi o varovanju posredovanih podatkov  </a:t>
            </a:r>
            <a:r>
              <a:rPr dirty="0"/>
              <a:t/>
            </a:r>
            <a:br>
              <a:rPr dirty="0"/>
            </a:br>
            <a:r>
              <a:rPr lang="sl-SI" sz="2800" dirty="0" smtClean="0"/>
              <a:t>Osebi dajte</a:t>
            </a:r>
            <a:r>
              <a:rPr dirty="0"/>
              <a:t/>
            </a:r>
            <a:br>
              <a:rPr dirty="0"/>
            </a:br>
            <a:r>
              <a:rPr lang="sl-SI" sz="2800" dirty="0" smtClean="0"/>
              <a:t>- nedvoumne informacije</a:t>
            </a:r>
            <a:r>
              <a:rPr dirty="0"/>
              <a:t/>
            </a:r>
            <a:br>
              <a:rPr dirty="0"/>
            </a:br>
            <a:r>
              <a:rPr lang="sl-SI" sz="2800" dirty="0" smtClean="0"/>
              <a:t>- dovolj časa, še posebej, če je oseba v stiski </a:t>
            </a:r>
            <a:r>
              <a:rPr dirty="0"/>
              <a:t/>
            </a:r>
            <a:br>
              <a:rPr dirty="0"/>
            </a:br>
            <a:r>
              <a:rPr lang="sl-SI" sz="2800" dirty="0" smtClean="0"/>
              <a:t>- možnost premora, če tako želi, ali če se vam zdi potrebno</a:t>
            </a:r>
            <a:r>
              <a:rPr lang="sl-SI" dirty="0" smtClean="0"/>
              <a:t> </a:t>
            </a:r>
          </a:p>
          <a:p>
            <a:pPr marL="0"/>
            <a:r>
              <a:rPr lang="sl-SI" i="1" dirty="0" smtClean="0"/>
              <a:t>(glede stresa, ki je prisoten v razgovorih z žrtvami, si preberite tudi poglavje "Psihološki dokazi"!)</a:t>
            </a:r>
            <a:endParaRPr lang="sl-SI" sz="2800" i="1" dirty="0" smtClean="0"/>
          </a:p>
        </p:txBody>
      </p:sp>
      <p:sp>
        <p:nvSpPr>
          <p:cNvPr id="200707" name="Right Arrow 3"/>
          <p:cNvSpPr>
            <a:spLocks noChangeArrowheads="1"/>
          </p:cNvSpPr>
          <p:nvPr/>
        </p:nvSpPr>
        <p:spPr bwMode="auto">
          <a:xfrm>
            <a:off x="179388" y="5445125"/>
            <a:ext cx="215900" cy="144463"/>
          </a:xfrm>
          <a:prstGeom prst="rightArrow">
            <a:avLst>
              <a:gd name="adj1" fmla="val 50000"/>
              <a:gd name="adj2" fmla="val 49817"/>
            </a:avLst>
          </a:prstGeom>
          <a:solidFill>
            <a:srgbClr val="00B8FF"/>
          </a:solidFill>
          <a:ln w="9525" algn="ctr">
            <a:solidFill>
              <a:schemeClr val="tx1"/>
            </a:solidFill>
            <a:round/>
            <a:headEnd/>
            <a:tailEnd/>
          </a:ln>
        </p:spPr>
        <p:txBody>
          <a:bodyPr/>
          <a:lstStyle/>
          <a:p>
            <a:pPr>
              <a:buClr>
                <a:srgbClr val="000000"/>
              </a:buClr>
              <a:buSzPct val="100000"/>
              <a:buFont typeface="Times New Roman" pitchFamily="18" charset="0"/>
              <a:buNone/>
            </a:pPr>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l-SI" dirty="0" smtClean="0"/>
              <a:t>B. Zdravstvena anamneza</a:t>
            </a:r>
            <a:endParaRPr lang="sl-SI" dirty="0"/>
          </a:p>
        </p:txBody>
      </p:sp>
      <p:sp>
        <p:nvSpPr>
          <p:cNvPr id="202754" name="Text Placeholder 2"/>
          <p:cNvSpPr>
            <a:spLocks noGrp="1"/>
          </p:cNvSpPr>
          <p:nvPr>
            <p:ph type="body" idx="1"/>
          </p:nvPr>
        </p:nvSpPr>
        <p:spPr/>
        <p:txBody>
          <a:bodyPr/>
          <a:lstStyle/>
          <a:p>
            <a:r>
              <a:rPr lang="sl-SI" sz="2400" dirty="0" smtClean="0"/>
              <a:t>Fizični dokazi mučenja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sl-SI" dirty="0" smtClean="0"/>
              <a:t>B. Zdravstvena anamneza</a:t>
            </a:r>
          </a:p>
        </p:txBody>
      </p:sp>
      <p:graphicFrame>
        <p:nvGraphicFramePr>
          <p:cNvPr id="4" name="Content Placeholder 3"/>
          <p:cNvGraphicFramePr>
            <a:graphicFrameLocks noGrp="1"/>
          </p:cNvGraphicFramePr>
          <p:nvPr>
            <p:ph idx="1"/>
            <p:extLst>
              <p:ext uri="{D42A27DB-BD31-4B8C-83A1-F6EECF244321}">
                <p14:mod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2520608656"/>
              </p:ext>
            </p:extLst>
          </p:nvPr>
        </p:nvGraphicFramePr>
        <p:xfrm>
          <a:off x="457200" y="1125538"/>
          <a:ext cx="8228013"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sl-SI" dirty="0" smtClean="0"/>
              <a:t>C. Klinični pregled</a:t>
            </a:r>
            <a:endParaRPr lang="sl-SI" dirty="0"/>
          </a:p>
        </p:txBody>
      </p:sp>
      <p:sp>
        <p:nvSpPr>
          <p:cNvPr id="206850" name="Text Placeholder 2"/>
          <p:cNvSpPr>
            <a:spLocks noGrp="1"/>
          </p:cNvSpPr>
          <p:nvPr>
            <p:ph type="body" idx="1"/>
          </p:nvPr>
        </p:nvSpPr>
        <p:spPr/>
        <p:txBody>
          <a:bodyPr/>
          <a:lstStyle/>
          <a:p>
            <a:r>
              <a:rPr lang="sl-SI" sz="2400" dirty="0" smtClean="0"/>
              <a:t>Fizični dokazi mučenja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3"/>
          <p:cNvSpPr>
            <a:spLocks noGrp="1"/>
          </p:cNvSpPr>
          <p:nvPr>
            <p:ph type="title"/>
          </p:nvPr>
        </p:nvSpPr>
        <p:spPr/>
        <p:txBody>
          <a:bodyPr/>
          <a:lstStyle/>
          <a:p>
            <a:r>
              <a:rPr lang="sl-SI" dirty="0" smtClean="0"/>
              <a:t>C. Klinični pregled</a:t>
            </a:r>
          </a:p>
        </p:txBody>
      </p:sp>
      <p:sp>
        <p:nvSpPr>
          <p:cNvPr id="208898" name="Content Placeholder 4"/>
          <p:cNvSpPr>
            <a:spLocks noGrp="1"/>
          </p:cNvSpPr>
          <p:nvPr>
            <p:ph idx="1"/>
          </p:nvPr>
        </p:nvSpPr>
        <p:spPr/>
        <p:txBody>
          <a:bodyPr/>
          <a:lstStyle/>
          <a:p>
            <a:pPr marL="114300" indent="-457200">
              <a:spcBef>
                <a:spcPts val="1200"/>
              </a:spcBef>
              <a:spcAft>
                <a:spcPts val="1200"/>
              </a:spcAft>
              <a:buFont typeface="Arial" pitchFamily="34" charset="0"/>
              <a:buChar char="•"/>
            </a:pPr>
            <a:r>
              <a:rPr lang="sl-SI" dirty="0" smtClean="0"/>
              <a:t>se običajno izvede, ko se popiše anamneza.</a:t>
            </a:r>
          </a:p>
          <a:p>
            <a:pPr marL="114300" indent="-457200">
              <a:spcBef>
                <a:spcPts val="1200"/>
              </a:spcBef>
              <a:spcAft>
                <a:spcPts val="1200"/>
              </a:spcAft>
              <a:buFont typeface="Arial" pitchFamily="34" charset="0"/>
              <a:buChar char="•"/>
            </a:pPr>
            <a:r>
              <a:rPr lang="sl-SI" sz="2800" dirty="0" smtClean="0"/>
              <a:t>podatke o tem, kako se pripraviti na razgovor in kako komunicirati z žrtvijo, najdete v predhodnih poglavjih.</a:t>
            </a:r>
          </a:p>
          <a:p>
            <a:pPr marL="114300" indent="-457200">
              <a:spcBef>
                <a:spcPts val="1200"/>
              </a:spcBef>
              <a:spcAft>
                <a:spcPts val="1200"/>
              </a:spcAft>
              <a:buFont typeface="Arial" pitchFamily="34" charset="0"/>
              <a:buChar char="•"/>
            </a:pPr>
            <a:r>
              <a:rPr lang="sl-SI" sz="2800" dirty="0" smtClean="0"/>
              <a:t>v zaporih kar najbolje uporabite vsa razpoložljiva sredstva, vključno s shemami človeškega telesa (glejte prilogo k Istanbulskemu protokolu) in fotoaparatom, če vam to dovolijo. </a:t>
            </a:r>
          </a:p>
          <a:p>
            <a:pPr marL="0">
              <a:spcBef>
                <a:spcPts val="1200"/>
              </a:spcBef>
              <a:spcAft>
                <a:spcPts val="1200"/>
              </a:spcAft>
            </a:pPr>
            <a:endParaRPr lang="sl-SI" sz="2800" dirty="0" smtClean="0"/>
          </a:p>
        </p:txBody>
      </p:sp>
      <p:pic>
        <p:nvPicPr>
          <p:cNvPr id="3074" name="Picture 2"/>
          <p:cNvPicPr>
            <a:picLocks noChangeAspect="1" noChangeArrowheads="1"/>
          </p:cNvPicPr>
          <p:nvPr/>
        </p:nvPicPr>
        <p:blipFill>
          <a:blip r:embed="rId3" cstate="print">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val="0"/>
              </a:ext>
            </a:extLst>
          </a:blip>
          <a:srcRect/>
          <a:stretch>
            <a:fillRect/>
          </a:stretch>
        </p:blipFill>
        <p:spPr bwMode="auto">
          <a:xfrm>
            <a:off x="6516216" y="5085184"/>
            <a:ext cx="1296144" cy="786424"/>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3"/>
          <p:cNvSpPr>
            <a:spLocks noGrp="1"/>
          </p:cNvSpPr>
          <p:nvPr>
            <p:ph type="title"/>
          </p:nvPr>
        </p:nvSpPr>
        <p:spPr/>
        <p:txBody>
          <a:bodyPr/>
          <a:lstStyle/>
          <a:p>
            <a:r>
              <a:rPr lang="sl-SI" dirty="0" smtClean="0"/>
              <a:t>C. Klinični pregled</a:t>
            </a:r>
          </a:p>
        </p:txBody>
      </p:sp>
      <p:sp>
        <p:nvSpPr>
          <p:cNvPr id="210946" name="Content Placeholder 4"/>
          <p:cNvSpPr>
            <a:spLocks noGrp="1"/>
          </p:cNvSpPr>
          <p:nvPr>
            <p:ph idx="1"/>
          </p:nvPr>
        </p:nvSpPr>
        <p:spPr/>
        <p:txBody>
          <a:bodyPr/>
          <a:lstStyle/>
          <a:p>
            <a:r>
              <a:rPr lang="sl-SI" sz="3600" dirty="0" smtClean="0"/>
              <a:t>Koža</a:t>
            </a:r>
          </a:p>
          <a:p>
            <a:endParaRPr lang="sl-SI" dirty="0" smtClean="0"/>
          </a:p>
          <a:p>
            <a:endParaRPr lang="sl-SI" dirty="0" smtClean="0"/>
          </a:p>
          <a:p>
            <a:endParaRPr lang="sl-SI" dirty="0" smtClean="0"/>
          </a:p>
        </p:txBody>
      </p:sp>
      <p:sp>
        <p:nvSpPr>
          <p:cNvPr id="210948" name="TextBox 1"/>
          <p:cNvSpPr txBox="1">
            <a:spLocks noChangeArrowheads="1"/>
          </p:cNvSpPr>
          <p:nvPr/>
        </p:nvSpPr>
        <p:spPr bwMode="auto">
          <a:xfrm>
            <a:off x="3708400" y="4941168"/>
            <a:ext cx="4751388" cy="83099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sl-SI" sz="2400" dirty="0"/>
              <a:t>Slikovno gradivo je izredno pomembno - v zvezi s tem glejte druga poglavja in module</a:t>
            </a:r>
          </a:p>
        </p:txBody>
      </p:sp>
      <p:sp>
        <p:nvSpPr>
          <p:cNvPr id="210949" name="Right Arrow 2"/>
          <p:cNvSpPr>
            <a:spLocks noChangeArrowheads="1"/>
          </p:cNvSpPr>
          <p:nvPr/>
        </p:nvSpPr>
        <p:spPr bwMode="auto">
          <a:xfrm flipV="1">
            <a:off x="3347864" y="5157192"/>
            <a:ext cx="215900" cy="128588"/>
          </a:xfrm>
          <a:prstGeom prst="rightArrow">
            <a:avLst>
              <a:gd name="adj1" fmla="val 50000"/>
              <a:gd name="adj2" fmla="val 49601"/>
            </a:avLst>
          </a:prstGeom>
          <a:solidFill>
            <a:srgbClr val="00B8FF"/>
          </a:solidFill>
          <a:ln w="9525" algn="ctr">
            <a:solidFill>
              <a:schemeClr val="tx1"/>
            </a:solidFill>
            <a:round/>
            <a:headEnd/>
            <a:tailEnd/>
          </a:ln>
        </p:spPr>
        <p:txBody>
          <a:bodyPr/>
          <a:lstStyle/>
          <a:p>
            <a:pPr>
              <a:buClr>
                <a:srgbClr val="000000"/>
              </a:buClr>
              <a:buSzPct val="100000"/>
              <a:buFont typeface="Times New Roman" pitchFamily="18" charset="0"/>
              <a:buNone/>
            </a:pPr>
            <a:endParaRPr lang="de-DE"/>
          </a:p>
        </p:txBody>
      </p:sp>
      <p:pic>
        <p:nvPicPr>
          <p:cNvPr id="2050" name="Picture 2"/>
          <p:cNvPicPr>
            <a:picLocks noChangeAspect="1" noChangeArrowheads="1"/>
          </p:cNvPicPr>
          <p:nvPr/>
        </p:nvPicPr>
        <p:blipFill>
          <a:blip r:embed="rId3" cstate="print">
            <a:extLst>
              <a:ext uri="{28A0092B-C50C-407E-A947-70E740481C1C}">
                <a14:useLocalDpi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val="0"/>
              </a:ext>
            </a:extLst>
          </a:blip>
          <a:srcRect/>
          <a:stretch>
            <a:fillRect/>
          </a:stretch>
        </p:blipFill>
        <p:spPr bwMode="auto">
          <a:xfrm>
            <a:off x="3131840" y="1580535"/>
            <a:ext cx="2285393" cy="3143865"/>
          </a:xfrm>
          <a:prstGeom prst="rect">
            <a:avLst/>
          </a:prstGeom>
          <a:noFill/>
          <a:ln>
            <a:noFill/>
          </a:ln>
          <a:effectLst/>
          <a:extLst>
            <a:ext uri="{909E8E84-426E-40DD-AFC4-6F175D3DCCD1}">
              <a14:hiddenFill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solidFill>
                  <a:schemeClr val="accent1"/>
                </a:solidFill>
              </a14:hiddenFill>
            </a:ext>
            <a:ext uri="{91240B29-F687-4F45-9708-019B960494DF}">
              <a14:hiddenLine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w="9525">
                <a:solidFill>
                  <a:schemeClr val="tx1"/>
                </a:solidFill>
                <a:miter lim="800000"/>
                <a:headEnd/>
                <a:tailEnd/>
              </a14:hiddenLine>
            </a:ext>
            <a:ext uri="{AF507438-7753-43E0-B8FC-AC1667EBCBE1}">
              <a14:hiddenEffects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2008863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3"/>
          <p:cNvSpPr>
            <a:spLocks noGrp="1"/>
          </p:cNvSpPr>
          <p:nvPr>
            <p:ph type="title"/>
          </p:nvPr>
        </p:nvSpPr>
        <p:spPr/>
        <p:txBody>
          <a:bodyPr/>
          <a:lstStyle/>
          <a:p>
            <a:r>
              <a:rPr lang="sl-SI" dirty="0" smtClean="0"/>
              <a:t>C. Klinični pregled</a:t>
            </a:r>
          </a:p>
        </p:txBody>
      </p:sp>
      <p:sp>
        <p:nvSpPr>
          <p:cNvPr id="212994" name="Content Placeholder 4"/>
          <p:cNvSpPr>
            <a:spLocks noGrp="1"/>
          </p:cNvSpPr>
          <p:nvPr>
            <p:ph idx="1"/>
          </p:nvPr>
        </p:nvSpPr>
        <p:spPr/>
        <p:txBody>
          <a:bodyPr/>
          <a:lstStyle/>
          <a:p>
            <a:pPr>
              <a:spcBef>
                <a:spcPts val="600"/>
              </a:spcBef>
              <a:spcAft>
                <a:spcPts val="1200"/>
              </a:spcAft>
            </a:pPr>
            <a:r>
              <a:rPr lang="sl-SI" sz="2800" b="1" dirty="0" smtClean="0"/>
              <a:t>Koža</a:t>
            </a:r>
          </a:p>
          <a:p>
            <a:pPr marL="457200" indent="-457200">
              <a:spcBef>
                <a:spcPts val="600"/>
              </a:spcBef>
              <a:spcAft>
                <a:spcPts val="1200"/>
              </a:spcAft>
              <a:buFont typeface="Arial" pitchFamily="34" charset="0"/>
              <a:buChar char="•"/>
            </a:pPr>
            <a:r>
              <a:rPr lang="sl-SI" dirty="0" smtClean="0"/>
              <a:t>V številnih državah se storilci poslužujejo takšnih metod mučenja, ki na telesu žrtve pustijo čim manj sledi.</a:t>
            </a:r>
            <a:r>
              <a:rPr lang="sl-SI" sz="2800" dirty="0" smtClean="0"/>
              <a:t> </a:t>
            </a:r>
          </a:p>
          <a:p>
            <a:pPr marL="457200" indent="-457200">
              <a:spcBef>
                <a:spcPts val="600"/>
              </a:spcBef>
              <a:spcAft>
                <a:spcPts val="1200"/>
              </a:spcAft>
              <a:buFont typeface="Arial" pitchFamily="34" charset="0"/>
              <a:buChar char="•"/>
            </a:pPr>
            <a:r>
              <a:rPr lang="sl-SI" sz="2800" dirty="0" smtClean="0"/>
              <a:t>Kljub temu se na koži vidi večina poškodb, ki so posledica mučenja.</a:t>
            </a:r>
          </a:p>
          <a:p>
            <a:pPr marL="457200" indent="-457200">
              <a:spcBef>
                <a:spcPts val="600"/>
              </a:spcBef>
              <a:spcAft>
                <a:spcPts val="1200"/>
              </a:spcAft>
              <a:buFont typeface="Arial" pitchFamily="34" charset="0"/>
              <a:buChar char="•"/>
            </a:pPr>
            <a:r>
              <a:rPr lang="sl-SI" sz="2800" dirty="0" smtClean="0"/>
              <a:t>Vse sledi je potrebno evidentirati in jih povezati s prijavljenim (ali še ne prijavljenim) mučenjem. </a:t>
            </a:r>
          </a:p>
          <a:p>
            <a:pPr>
              <a:spcBef>
                <a:spcPts val="600"/>
              </a:spcBef>
              <a:spcAft>
                <a:spcPts val="1200"/>
              </a:spcAft>
            </a:pPr>
            <a:endParaRPr lang="sl-SI" sz="2800" dirty="0" smtClean="0"/>
          </a:p>
          <a:p>
            <a:pPr>
              <a:spcBef>
                <a:spcPts val="600"/>
              </a:spcBef>
              <a:spcAft>
                <a:spcPts val="1200"/>
              </a:spcAft>
            </a:pPr>
            <a:endParaRPr lang="sl-SI" sz="1800" dirty="0" smtClean="0"/>
          </a:p>
          <a:p>
            <a:pPr>
              <a:spcBef>
                <a:spcPts val="600"/>
              </a:spcBef>
              <a:spcAft>
                <a:spcPts val="1200"/>
              </a:spcAft>
            </a:pPr>
            <a:endParaRPr lang="sl-SI" sz="1800" dirty="0" smtClean="0"/>
          </a:p>
          <a:p>
            <a:pPr>
              <a:spcBef>
                <a:spcPts val="600"/>
              </a:spcBef>
              <a:spcAft>
                <a:spcPts val="1200"/>
              </a:spcAft>
            </a:pPr>
            <a:endParaRPr lang="sl-SI" sz="2800" dirty="0" smtClean="0"/>
          </a:p>
          <a:p>
            <a:pPr>
              <a:spcBef>
                <a:spcPts val="600"/>
              </a:spcBef>
              <a:spcAft>
                <a:spcPts val="1200"/>
              </a:spcAft>
            </a:pPr>
            <a:endParaRPr lang="sl-SI" sz="2800" dirty="0" smtClean="0"/>
          </a:p>
          <a:p>
            <a:pPr>
              <a:spcBef>
                <a:spcPts val="600"/>
              </a:spcBef>
              <a:spcAft>
                <a:spcPts val="1200"/>
              </a:spcAft>
            </a:pPr>
            <a:endParaRPr lang="sl-SI" sz="2800" dirty="0" smtClean="0"/>
          </a:p>
        </p:txBody>
      </p:sp>
    </p:spTree>
    <p:extLst>
      <p:ext uri="{BB962C8B-B14F-4D97-AF65-F5344CB8AC3E}">
        <p14:creationId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p14="http://schemas.microsoft.com/office/powerpoint/2010/main" val="1931579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tandarddesign">
      <a:majorFont>
        <a:latin typeface="Trebuchet MS"/>
        <a:ea typeface=""/>
        <a:cs typeface=""/>
      </a:majorFont>
      <a:minorFont>
        <a:latin typeface="Calibr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342</TotalTime>
  <Words>1320</Words>
  <Application>Microsoft Office PowerPoint</Application>
  <PresentationFormat>Diaprojekcija na zaslonu (4:3)</PresentationFormat>
  <Paragraphs>220</Paragraphs>
  <Slides>27</Slides>
  <Notes>27</Notes>
  <HiddenSlides>0</HiddenSlides>
  <MMClips>0</MMClips>
  <ScaleCrop>false</ScaleCrop>
  <HeadingPairs>
    <vt:vector size="4" baseType="variant">
      <vt:variant>
        <vt:lpstr>Tema</vt:lpstr>
      </vt:variant>
      <vt:variant>
        <vt:i4>1</vt:i4>
      </vt:variant>
      <vt:variant>
        <vt:lpstr>Naslovi diapozitivov</vt:lpstr>
      </vt:variant>
      <vt:variant>
        <vt:i4>27</vt:i4>
      </vt:variant>
    </vt:vector>
  </HeadingPairs>
  <TitlesOfParts>
    <vt:vector size="28" baseType="lpstr">
      <vt:lpstr>1_Standarddesign</vt:lpstr>
      <vt:lpstr>Diapozitiv 1</vt:lpstr>
      <vt:lpstr>A. Struktura razgovora s preiskovancem</vt:lpstr>
      <vt:lpstr>A. Struktura razgovora s preiskovancem</vt:lpstr>
      <vt:lpstr>B. Zdravstvena anamneza</vt:lpstr>
      <vt:lpstr>B. Zdravstvena anamneza</vt:lpstr>
      <vt:lpstr>C. Klinični pregled</vt:lpstr>
      <vt:lpstr>C. Klinični pregled</vt:lpstr>
      <vt:lpstr>C. Klinični pregled</vt:lpstr>
      <vt:lpstr>C. Klinični pregled</vt:lpstr>
      <vt:lpstr>C. Klinični pregled</vt:lpstr>
      <vt:lpstr>C. Klinični pregled</vt:lpstr>
      <vt:lpstr>C. Klinični pregled</vt:lpstr>
      <vt:lpstr>C. Klinični pregled</vt:lpstr>
      <vt:lpstr>C. Klinični pregled</vt:lpstr>
      <vt:lpstr>C. Klinični pregled</vt:lpstr>
      <vt:lpstr>C. Klinični pregled</vt:lpstr>
      <vt:lpstr>C. Klinični pregled</vt:lpstr>
      <vt:lpstr>C. Klinični pregled</vt:lpstr>
      <vt:lpstr>C. Klinični pregled</vt:lpstr>
      <vt:lpstr>C. Klinični pregled</vt:lpstr>
      <vt:lpstr>C. Klinični pregled</vt:lpstr>
      <vt:lpstr>C. Klinični pregled</vt:lpstr>
      <vt:lpstr>E. Preiskava in ocena glede na posebne oblike mučenja</vt:lpstr>
      <vt:lpstr>E. Preiskava in ocena glede na posebne oblike mučenja</vt:lpstr>
      <vt:lpstr>E. Preiskava in ocena glede na posebne oblike mučenja</vt:lpstr>
      <vt:lpstr>E. Posebne diagnostične preiskave</vt:lpstr>
      <vt:lpstr>E. Posebne diagnostične preiskave</vt:lpstr>
    </vt:vector>
  </TitlesOfParts>
  <Company>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twenzel</dc:creator>
  <cp:lastModifiedBy>sonja</cp:lastModifiedBy>
  <cp:revision>281</cp:revision>
  <cp:lastPrinted>1601-01-01T00:00:00Z</cp:lastPrinted>
  <dcterms:created xsi:type="dcterms:W3CDTF">2011-11-08T11:48:10Z</dcterms:created>
  <dcterms:modified xsi:type="dcterms:W3CDTF">2013-05-12T07:48:05Z</dcterms:modified>
</cp:coreProperties>
</file>