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2"/>
  </p:notesMasterIdLst>
  <p:handoutMasterIdLst>
    <p:handoutMasterId r:id="rId33"/>
  </p:handoutMasterIdLst>
  <p:sldIdLst>
    <p:sldId id="654" r:id="rId2"/>
    <p:sldId id="564" r:id="rId3"/>
    <p:sldId id="523" r:id="rId4"/>
    <p:sldId id="653" r:id="rId5"/>
    <p:sldId id="651" r:id="rId6"/>
    <p:sldId id="652" r:id="rId7"/>
    <p:sldId id="648" r:id="rId8"/>
    <p:sldId id="524" r:id="rId9"/>
    <p:sldId id="565" r:id="rId10"/>
    <p:sldId id="569" r:id="rId11"/>
    <p:sldId id="570" r:id="rId12"/>
    <p:sldId id="525" r:id="rId13"/>
    <p:sldId id="566" r:id="rId14"/>
    <p:sldId id="571" r:id="rId15"/>
    <p:sldId id="649" r:id="rId16"/>
    <p:sldId id="526" r:id="rId17"/>
    <p:sldId id="528" r:id="rId18"/>
    <p:sldId id="632" r:id="rId19"/>
    <p:sldId id="633" r:id="rId20"/>
    <p:sldId id="634" r:id="rId21"/>
    <p:sldId id="636" r:id="rId22"/>
    <p:sldId id="650" r:id="rId23"/>
    <p:sldId id="635" r:id="rId24"/>
    <p:sldId id="637" r:id="rId25"/>
    <p:sldId id="638" r:id="rId26"/>
    <p:sldId id="639" r:id="rId27"/>
    <p:sldId id="640" r:id="rId28"/>
    <p:sldId id="641" r:id="rId29"/>
    <p:sldId id="642" r:id="rId30"/>
    <p:sldId id="643" r:id="rId3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55A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6" autoAdjust="0"/>
    <p:restoredTop sz="93642" autoAdjust="0"/>
  </p:normalViewPr>
  <p:slideViewPr>
    <p:cSldViewPr>
      <p:cViewPr>
        <p:scale>
          <a:sx n="50" d="100"/>
          <a:sy n="50" d="100"/>
        </p:scale>
        <p:origin x="-1086" y="-7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87" y="52515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E13F22-ECF3-4006-9EE4-1EBDD11EFA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D5545047-38A9-4902-B480-8D51F0FCA0B1}">
      <dgm:prSet phldrT="[Text]"/>
      <dgm:spPr>
        <a:solidFill>
          <a:schemeClr val="accent4"/>
        </a:solidFill>
      </dgm:spPr>
      <dgm:t>
        <a:bodyPr/>
        <a:lstStyle/>
        <a:p>
          <a:r>
            <a:rPr lang="sl-SI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Mučenje in trpinčenje lahko preprečimo s trdnim nacionalnim pravnim okvirjem v povezavi z mednarodnimi pogodbami o človekovih pravicah, ki jih je ratificirala država.</a:t>
          </a:r>
          <a:endParaRPr lang="de-AT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E04F78-36DB-4A50-BF97-D8172280ED69}" type="parTrans" cxnId="{4C6DF51F-EC01-42EE-BC98-EEF53011B0C0}">
      <dgm:prSet/>
      <dgm:spPr/>
    </dgm:pt>
    <dgm:pt modelId="{12955F0A-229C-492E-99CA-DE9850DC8A19}" type="sibTrans" cxnId="{4C6DF51F-EC01-42EE-BC98-EEF53011B0C0}">
      <dgm:prSet/>
      <dgm:spPr/>
    </dgm:pt>
    <dgm:pt modelId="{F08CAC70-EE03-4296-A725-8AECA789EAC0}" type="pres">
      <dgm:prSet presAssocID="{CCE13F22-ECF3-4006-9EE4-1EBDD11EFA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8D4EFE6D-5786-48E2-9730-0B770AFA5B4E}" type="pres">
      <dgm:prSet presAssocID="{D5545047-38A9-4902-B480-8D51F0FCA0B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2193AD8A-A074-436E-B401-CBD5766A7D9D}" type="presOf" srcId="{CCE13F22-ECF3-4006-9EE4-1EBDD11EFAFA}" destId="{F08CAC70-EE03-4296-A725-8AECA789EAC0}" srcOrd="0" destOrd="0" presId="urn:microsoft.com/office/officeart/2005/8/layout/vList2"/>
    <dgm:cxn modelId="{97FE46BE-4704-45BD-89E8-FDC67C9284C0}" type="presOf" srcId="{D5545047-38A9-4902-B480-8D51F0FCA0B1}" destId="{8D4EFE6D-5786-48E2-9730-0B770AFA5B4E}" srcOrd="0" destOrd="0" presId="urn:microsoft.com/office/officeart/2005/8/layout/vList2"/>
    <dgm:cxn modelId="{4C6DF51F-EC01-42EE-BC98-EEF53011B0C0}" srcId="{CCE13F22-ECF3-4006-9EE4-1EBDD11EFAFA}" destId="{D5545047-38A9-4902-B480-8D51F0FCA0B1}" srcOrd="0" destOrd="0" parTransId="{51E04F78-36DB-4A50-BF97-D8172280ED69}" sibTransId="{12955F0A-229C-492E-99CA-DE9850DC8A19}"/>
    <dgm:cxn modelId="{F7ED0B9A-FF16-4EB9-B624-2D1573786D38}" type="presParOf" srcId="{F08CAC70-EE03-4296-A725-8AECA789EAC0}" destId="{8D4EFE6D-5786-48E2-9730-0B770AFA5B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5D64A2-F061-49DF-8274-AA43152FDEBA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6F313B24-EF82-4DA2-B083-36433E8699A8}">
      <dgm:prSet phldrT="[Text]"/>
      <dgm:spPr>
        <a:solidFill>
          <a:schemeClr val="accent4"/>
        </a:solidFill>
      </dgm:spPr>
      <dgm:t>
        <a:bodyPr/>
        <a:lstStyle/>
        <a:p>
          <a:r>
            <a: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Predlagati zakonodajo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009D7C-1B8A-4B70-93DC-A7454FEBA80A}" type="parTrans" cxnId="{AF9F66E8-0BF5-4BFF-988C-DA1E1CAE77FB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192053-CA9D-4DB7-A5FC-F37D85438029}" type="sibTrans" cxnId="{AF9F66E8-0BF5-4BFF-988C-DA1E1CAE77FB}">
      <dgm:prSet/>
      <dgm:spPr>
        <a:ln>
          <a:solidFill>
            <a:schemeClr val="accent4"/>
          </a:solidFill>
        </a:ln>
      </dgm:spPr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57ADBD-ACD1-411A-9440-7D1875B76DDE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Nadzorovati njeno izvedbo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BF6707-EEA6-438D-BD90-A2888FA1166A}" type="parTrans" cxnId="{AD262894-4E80-42AD-8DA9-489222229EE8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730E45-C24A-46D6-A854-5FE23A60E9D5}" type="sibTrans" cxnId="{AD262894-4E80-42AD-8DA9-489222229EE8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6DD72B-BCC5-4196-89F4-339D7AEE7419}">
      <dgm:prSet phldrT="[Text]"/>
      <dgm:spPr>
        <a:solidFill>
          <a:schemeClr val="accent4"/>
        </a:solidFill>
      </dgm:spPr>
      <dgm:t>
        <a:bodyPr/>
        <a:lstStyle/>
        <a:p>
          <a:r>
            <a: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Spodbujati izboljšanje zakonodaje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623E51-6A44-443C-953D-983AA9F8E69F}" type="parTrans" cxnId="{D9242F43-358F-4239-91C4-E447066E7D22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6A3DD3-B303-4523-8590-3A7A0FECBC27}" type="sibTrans" cxnId="{D9242F43-358F-4239-91C4-E447066E7D22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AEFA41-FED9-4FAD-AABA-4C66A4551960}">
      <dgm:prSet/>
      <dgm:spPr>
        <a:solidFill>
          <a:schemeClr val="accent4"/>
        </a:solidFill>
      </dgm:spPr>
      <dgm:t>
        <a:bodyPr/>
        <a:lstStyle/>
        <a:p>
          <a:r>
            <a: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Razvijati primerjalne analize mednarodnih in regionalnih standardov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CAC15D-8D5A-4CE2-B547-80A951237577}" type="parTrans" cxnId="{5825FD59-E8DB-4023-B005-FC6AF7F1EC90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BE6ACF-898B-40D6-8B45-808CCF11A4CC}" type="sibTrans" cxnId="{5825FD59-E8DB-4023-B005-FC6AF7F1EC90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4D149A-8EC3-40A9-BE41-11BB318098E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Upoštevati</a:t>
          </a:r>
          <a:r>
            <a: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načela univerzalne jurisdikcije in nevračanja žrtev v domovino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A928F9-8F39-456B-BC4D-14A3CFA2CF6F}" type="parTrans" cxnId="{3A30EDD9-6C58-4858-9F86-1527E6CE9D53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D76D52-AA2F-48BA-848B-FA22B3799E8B}" type="sibTrans" cxnId="{3A30EDD9-6C58-4858-9F86-1527E6CE9D53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A56E9D-30DC-4908-929A-0A3BC06C4ED1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Zahtevati, da se mučenje v nacionalnem pravnem sistemu opredeli kot kaznivo dejanje</a:t>
          </a:r>
          <a:endParaRPr lang="en-GB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917A21-0B44-4C46-AE70-E2D35766749D}" type="parTrans" cxnId="{423761FA-0CDB-4A73-821D-A54FB6E60CCC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DFBB22-EB85-4C62-9909-64E9F237E53F}" type="sibTrans" cxnId="{423761FA-0CDB-4A73-821D-A54FB6E60CCC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0ACF02-9EAC-4C5A-9708-494AE8FE3D15}" type="pres">
      <dgm:prSet presAssocID="{065D64A2-F061-49DF-8274-AA43152FDE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E74DD17D-5CE9-424B-B7C6-2C651A2F3085}" type="pres">
      <dgm:prSet presAssocID="{065D64A2-F061-49DF-8274-AA43152FDEBA}" presName="Name1" presStyleCnt="0"/>
      <dgm:spPr/>
    </dgm:pt>
    <dgm:pt modelId="{6DC4B5E9-0A95-4A55-9AF0-21A447419A53}" type="pres">
      <dgm:prSet presAssocID="{065D64A2-F061-49DF-8274-AA43152FDEBA}" presName="cycle" presStyleCnt="0"/>
      <dgm:spPr/>
    </dgm:pt>
    <dgm:pt modelId="{09ED44BB-4F0F-43B9-97A5-01FA6A90A877}" type="pres">
      <dgm:prSet presAssocID="{065D64A2-F061-49DF-8274-AA43152FDEBA}" presName="srcNode" presStyleLbl="node1" presStyleIdx="0" presStyleCnt="6"/>
      <dgm:spPr/>
    </dgm:pt>
    <dgm:pt modelId="{038F2A77-1580-448F-A9E3-927F031AF1B1}" type="pres">
      <dgm:prSet presAssocID="{065D64A2-F061-49DF-8274-AA43152FDEBA}" presName="conn" presStyleLbl="parChTrans1D2" presStyleIdx="0" presStyleCnt="1"/>
      <dgm:spPr/>
      <dgm:t>
        <a:bodyPr/>
        <a:lstStyle/>
        <a:p>
          <a:endParaRPr lang="de-DE"/>
        </a:p>
      </dgm:t>
    </dgm:pt>
    <dgm:pt modelId="{377EA634-02B5-4C1A-BB02-0B77DECF6A81}" type="pres">
      <dgm:prSet presAssocID="{065D64A2-F061-49DF-8274-AA43152FDEBA}" presName="extraNode" presStyleLbl="node1" presStyleIdx="0" presStyleCnt="6"/>
      <dgm:spPr/>
    </dgm:pt>
    <dgm:pt modelId="{7FC22E85-74ED-4B5D-A56D-D60FD149C2DF}" type="pres">
      <dgm:prSet presAssocID="{065D64A2-F061-49DF-8274-AA43152FDEBA}" presName="dstNode" presStyleLbl="node1" presStyleIdx="0" presStyleCnt="6"/>
      <dgm:spPr/>
    </dgm:pt>
    <dgm:pt modelId="{EB84606C-556C-42D9-9287-A6D94FA81683}" type="pres">
      <dgm:prSet presAssocID="{6F313B24-EF82-4DA2-B083-36433E8699A8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14A39D7-BB62-4D3A-A90A-37EDC5AA9D22}" type="pres">
      <dgm:prSet presAssocID="{6F313B24-EF82-4DA2-B083-36433E8699A8}" presName="accent_1" presStyleCnt="0"/>
      <dgm:spPr/>
    </dgm:pt>
    <dgm:pt modelId="{255B1394-9CFC-4D17-825C-47AF7EC0893B}" type="pres">
      <dgm:prSet presAssocID="{6F313B24-EF82-4DA2-B083-36433E8699A8}" presName="accentRepeatNode" presStyleLbl="solidFgAcc1" presStyleIdx="0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8371802E-3DC0-4AF9-8ABE-6D45BC614189}" type="pres">
      <dgm:prSet presAssocID="{4557ADBD-ACD1-411A-9440-7D1875B76DD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8D061E5-754F-4739-9E2D-5B3524B94181}" type="pres">
      <dgm:prSet presAssocID="{4557ADBD-ACD1-411A-9440-7D1875B76DDE}" presName="accent_2" presStyleCnt="0"/>
      <dgm:spPr/>
    </dgm:pt>
    <dgm:pt modelId="{39F26913-AFCA-4FFD-93A8-37032BD768F7}" type="pres">
      <dgm:prSet presAssocID="{4557ADBD-ACD1-411A-9440-7D1875B76DDE}" presName="accentRepeatNode" presStyleLbl="solidFgAcc1" presStyleIdx="1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1BD2EF1E-EF47-4680-8011-189F8193EB5B}" type="pres">
      <dgm:prSet presAssocID="{B16DD72B-BCC5-4196-89F4-339D7AEE7419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D8327FF-792F-4CA1-95EE-65EE3F9412B3}" type="pres">
      <dgm:prSet presAssocID="{B16DD72B-BCC5-4196-89F4-339D7AEE7419}" presName="accent_3" presStyleCnt="0"/>
      <dgm:spPr/>
    </dgm:pt>
    <dgm:pt modelId="{C269F6AB-77BE-4DE5-9DBD-620617F0223D}" type="pres">
      <dgm:prSet presAssocID="{B16DD72B-BCC5-4196-89F4-339D7AEE7419}" presName="accentRepeatNode" presStyleLbl="solidFgAcc1" presStyleIdx="2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53F16032-EBE4-4A7D-B5B5-D7530BA81F2A}" type="pres">
      <dgm:prSet presAssocID="{31A56E9D-30DC-4908-929A-0A3BC06C4ED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CC5AAE-33CE-482C-9678-ABC8914AC18F}" type="pres">
      <dgm:prSet presAssocID="{31A56E9D-30DC-4908-929A-0A3BC06C4ED1}" presName="accent_4" presStyleCnt="0"/>
      <dgm:spPr/>
    </dgm:pt>
    <dgm:pt modelId="{B8122AA1-00CC-4E7F-A3E7-57450D9AB034}" type="pres">
      <dgm:prSet presAssocID="{31A56E9D-30DC-4908-929A-0A3BC06C4ED1}" presName="accentRepeatNode" presStyleLbl="solidFgAcc1" presStyleIdx="3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2AD62A62-6B7B-40B1-9B68-2D95EF7864CD}" type="pres">
      <dgm:prSet presAssocID="{C8AEFA41-FED9-4FAD-AABA-4C66A4551960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ECF6457-05AA-425B-B712-B262182E5079}" type="pres">
      <dgm:prSet presAssocID="{C8AEFA41-FED9-4FAD-AABA-4C66A4551960}" presName="accent_5" presStyleCnt="0"/>
      <dgm:spPr/>
    </dgm:pt>
    <dgm:pt modelId="{4625C0C8-0D3E-477C-8F86-BDE2BA5E3AA9}" type="pres">
      <dgm:prSet presAssocID="{C8AEFA41-FED9-4FAD-AABA-4C66A4551960}" presName="accentRepeatNode" presStyleLbl="solidFgAcc1" presStyleIdx="4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32B215A7-16C6-46E9-BD37-DDC1E056349F}" type="pres">
      <dgm:prSet presAssocID="{CE4D149A-8EC3-40A9-BE41-11BB318098E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56B89B2-F580-4E2C-8A7B-EFEA2092B25F}" type="pres">
      <dgm:prSet presAssocID="{CE4D149A-8EC3-40A9-BE41-11BB318098E4}" presName="accent_6" presStyleCnt="0"/>
      <dgm:spPr/>
    </dgm:pt>
    <dgm:pt modelId="{38A9F743-4C8F-48F5-B113-C92CF022EB8E}" type="pres">
      <dgm:prSet presAssocID="{CE4D149A-8EC3-40A9-BE41-11BB318098E4}" presName="accentRepeatNode" presStyleLbl="solidFgAcc1" presStyleIdx="5" presStyleCnt="6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</dgm:ptLst>
  <dgm:cxnLst>
    <dgm:cxn modelId="{FFEDFEBA-43EF-44B3-876D-A78E9C6C4581}" type="presOf" srcId="{CE4D149A-8EC3-40A9-BE41-11BB318098E4}" destId="{32B215A7-16C6-46E9-BD37-DDC1E056349F}" srcOrd="0" destOrd="0" presId="urn:microsoft.com/office/officeart/2008/layout/VerticalCurvedList"/>
    <dgm:cxn modelId="{A633483B-BF3F-4BBD-B491-A19B537C6165}" type="presOf" srcId="{B7192053-CA9D-4DB7-A5FC-F37D85438029}" destId="{038F2A77-1580-448F-A9E3-927F031AF1B1}" srcOrd="0" destOrd="0" presId="urn:microsoft.com/office/officeart/2008/layout/VerticalCurvedList"/>
    <dgm:cxn modelId="{CAAA0E13-274D-4445-B2D1-AC0F17ADD4D9}" type="presOf" srcId="{31A56E9D-30DC-4908-929A-0A3BC06C4ED1}" destId="{53F16032-EBE4-4A7D-B5B5-D7530BA81F2A}" srcOrd="0" destOrd="0" presId="urn:microsoft.com/office/officeart/2008/layout/VerticalCurvedList"/>
    <dgm:cxn modelId="{996B7394-B92D-4666-9760-C93B518638EE}" type="presOf" srcId="{065D64A2-F061-49DF-8274-AA43152FDEBA}" destId="{040ACF02-9EAC-4C5A-9708-494AE8FE3D15}" srcOrd="0" destOrd="0" presId="urn:microsoft.com/office/officeart/2008/layout/VerticalCurvedList"/>
    <dgm:cxn modelId="{050179BA-E7DD-4E80-BF3B-1B601CDCFB88}" type="presOf" srcId="{6F313B24-EF82-4DA2-B083-36433E8699A8}" destId="{EB84606C-556C-42D9-9287-A6D94FA81683}" srcOrd="0" destOrd="0" presId="urn:microsoft.com/office/officeart/2008/layout/VerticalCurvedList"/>
    <dgm:cxn modelId="{5825FD59-E8DB-4023-B005-FC6AF7F1EC90}" srcId="{065D64A2-F061-49DF-8274-AA43152FDEBA}" destId="{C8AEFA41-FED9-4FAD-AABA-4C66A4551960}" srcOrd="4" destOrd="0" parTransId="{33CAC15D-8D5A-4CE2-B547-80A951237577}" sibTransId="{1EBE6ACF-898B-40D6-8B45-808CCF11A4CC}"/>
    <dgm:cxn modelId="{EC9B1200-0632-49B5-B927-0E554F19A8B8}" type="presOf" srcId="{C8AEFA41-FED9-4FAD-AABA-4C66A4551960}" destId="{2AD62A62-6B7B-40B1-9B68-2D95EF7864CD}" srcOrd="0" destOrd="0" presId="urn:microsoft.com/office/officeart/2008/layout/VerticalCurvedList"/>
    <dgm:cxn modelId="{F9CC41CB-C475-4C44-A663-83DE6A703D9B}" type="presOf" srcId="{B16DD72B-BCC5-4196-89F4-339D7AEE7419}" destId="{1BD2EF1E-EF47-4680-8011-189F8193EB5B}" srcOrd="0" destOrd="0" presId="urn:microsoft.com/office/officeart/2008/layout/VerticalCurvedList"/>
    <dgm:cxn modelId="{AD262894-4E80-42AD-8DA9-489222229EE8}" srcId="{065D64A2-F061-49DF-8274-AA43152FDEBA}" destId="{4557ADBD-ACD1-411A-9440-7D1875B76DDE}" srcOrd="1" destOrd="0" parTransId="{10BF6707-EEA6-438D-BD90-A2888FA1166A}" sibTransId="{46730E45-C24A-46D6-A854-5FE23A60E9D5}"/>
    <dgm:cxn modelId="{D9242F43-358F-4239-91C4-E447066E7D22}" srcId="{065D64A2-F061-49DF-8274-AA43152FDEBA}" destId="{B16DD72B-BCC5-4196-89F4-339D7AEE7419}" srcOrd="2" destOrd="0" parTransId="{B2623E51-6A44-443C-953D-983AA9F8E69F}" sibTransId="{AE6A3DD3-B303-4523-8590-3A7A0FECBC27}"/>
    <dgm:cxn modelId="{AF9F66E8-0BF5-4BFF-988C-DA1E1CAE77FB}" srcId="{065D64A2-F061-49DF-8274-AA43152FDEBA}" destId="{6F313B24-EF82-4DA2-B083-36433E8699A8}" srcOrd="0" destOrd="0" parTransId="{70009D7C-1B8A-4B70-93DC-A7454FEBA80A}" sibTransId="{B7192053-CA9D-4DB7-A5FC-F37D85438029}"/>
    <dgm:cxn modelId="{423761FA-0CDB-4A73-821D-A54FB6E60CCC}" srcId="{065D64A2-F061-49DF-8274-AA43152FDEBA}" destId="{31A56E9D-30DC-4908-929A-0A3BC06C4ED1}" srcOrd="3" destOrd="0" parTransId="{6E917A21-0B44-4C46-AE70-E2D35766749D}" sibTransId="{8CDFBB22-EB85-4C62-9909-64E9F237E53F}"/>
    <dgm:cxn modelId="{3A30EDD9-6C58-4858-9F86-1527E6CE9D53}" srcId="{065D64A2-F061-49DF-8274-AA43152FDEBA}" destId="{CE4D149A-8EC3-40A9-BE41-11BB318098E4}" srcOrd="5" destOrd="0" parTransId="{DCA928F9-8F39-456B-BC4D-14A3CFA2CF6F}" sibTransId="{64D76D52-AA2F-48BA-848B-FA22B3799E8B}"/>
    <dgm:cxn modelId="{06A9EA5D-DF5C-41B8-9FAA-5BA2C042ABD5}" type="presOf" srcId="{4557ADBD-ACD1-411A-9440-7D1875B76DDE}" destId="{8371802E-3DC0-4AF9-8ABE-6D45BC614189}" srcOrd="0" destOrd="0" presId="urn:microsoft.com/office/officeart/2008/layout/VerticalCurvedList"/>
    <dgm:cxn modelId="{FD32A100-5BF0-4ED9-8A8A-88C4EAA751EE}" type="presParOf" srcId="{040ACF02-9EAC-4C5A-9708-494AE8FE3D15}" destId="{E74DD17D-5CE9-424B-B7C6-2C651A2F3085}" srcOrd="0" destOrd="0" presId="urn:microsoft.com/office/officeart/2008/layout/VerticalCurvedList"/>
    <dgm:cxn modelId="{138E87FE-A9A2-4488-BD25-42D5B2A39181}" type="presParOf" srcId="{E74DD17D-5CE9-424B-B7C6-2C651A2F3085}" destId="{6DC4B5E9-0A95-4A55-9AF0-21A447419A53}" srcOrd="0" destOrd="0" presId="urn:microsoft.com/office/officeart/2008/layout/VerticalCurvedList"/>
    <dgm:cxn modelId="{C22B19B2-9199-4C55-A26F-B782DD77A9EF}" type="presParOf" srcId="{6DC4B5E9-0A95-4A55-9AF0-21A447419A53}" destId="{09ED44BB-4F0F-43B9-97A5-01FA6A90A877}" srcOrd="0" destOrd="0" presId="urn:microsoft.com/office/officeart/2008/layout/VerticalCurvedList"/>
    <dgm:cxn modelId="{52ACD520-77A6-48AD-B35A-40B8F24DA509}" type="presParOf" srcId="{6DC4B5E9-0A95-4A55-9AF0-21A447419A53}" destId="{038F2A77-1580-448F-A9E3-927F031AF1B1}" srcOrd="1" destOrd="0" presId="urn:microsoft.com/office/officeart/2008/layout/VerticalCurvedList"/>
    <dgm:cxn modelId="{FB16893D-23D3-49E6-A8E2-219ABFF28AC8}" type="presParOf" srcId="{6DC4B5E9-0A95-4A55-9AF0-21A447419A53}" destId="{377EA634-02B5-4C1A-BB02-0B77DECF6A81}" srcOrd="2" destOrd="0" presId="urn:microsoft.com/office/officeart/2008/layout/VerticalCurvedList"/>
    <dgm:cxn modelId="{ADB55570-327E-4F73-8E28-F08CB1C3FBB5}" type="presParOf" srcId="{6DC4B5E9-0A95-4A55-9AF0-21A447419A53}" destId="{7FC22E85-74ED-4B5D-A56D-D60FD149C2DF}" srcOrd="3" destOrd="0" presId="urn:microsoft.com/office/officeart/2008/layout/VerticalCurvedList"/>
    <dgm:cxn modelId="{263F6B5F-B0E8-4EFC-A856-06DC86B1D684}" type="presParOf" srcId="{E74DD17D-5CE9-424B-B7C6-2C651A2F3085}" destId="{EB84606C-556C-42D9-9287-A6D94FA81683}" srcOrd="1" destOrd="0" presId="urn:microsoft.com/office/officeart/2008/layout/VerticalCurvedList"/>
    <dgm:cxn modelId="{938D02B0-2663-4666-9A07-3E7DB1C8F77A}" type="presParOf" srcId="{E74DD17D-5CE9-424B-B7C6-2C651A2F3085}" destId="{514A39D7-BB62-4D3A-A90A-37EDC5AA9D22}" srcOrd="2" destOrd="0" presId="urn:microsoft.com/office/officeart/2008/layout/VerticalCurvedList"/>
    <dgm:cxn modelId="{8622DF3E-FB62-47C4-951E-FD55B2041987}" type="presParOf" srcId="{514A39D7-BB62-4D3A-A90A-37EDC5AA9D22}" destId="{255B1394-9CFC-4D17-825C-47AF7EC0893B}" srcOrd="0" destOrd="0" presId="urn:microsoft.com/office/officeart/2008/layout/VerticalCurvedList"/>
    <dgm:cxn modelId="{6FB545CD-5581-4982-AA75-BCB94F2FFBE4}" type="presParOf" srcId="{E74DD17D-5CE9-424B-B7C6-2C651A2F3085}" destId="{8371802E-3DC0-4AF9-8ABE-6D45BC614189}" srcOrd="3" destOrd="0" presId="urn:microsoft.com/office/officeart/2008/layout/VerticalCurvedList"/>
    <dgm:cxn modelId="{FA17C004-9366-4E10-A1F2-5436FBCFBB48}" type="presParOf" srcId="{E74DD17D-5CE9-424B-B7C6-2C651A2F3085}" destId="{68D061E5-754F-4739-9E2D-5B3524B94181}" srcOrd="4" destOrd="0" presId="urn:microsoft.com/office/officeart/2008/layout/VerticalCurvedList"/>
    <dgm:cxn modelId="{34812767-4F29-48B9-91D5-96D9BDC1A772}" type="presParOf" srcId="{68D061E5-754F-4739-9E2D-5B3524B94181}" destId="{39F26913-AFCA-4FFD-93A8-37032BD768F7}" srcOrd="0" destOrd="0" presId="urn:microsoft.com/office/officeart/2008/layout/VerticalCurvedList"/>
    <dgm:cxn modelId="{B0FABC37-70DC-4FB9-AB60-D0DB8C392D8C}" type="presParOf" srcId="{E74DD17D-5CE9-424B-B7C6-2C651A2F3085}" destId="{1BD2EF1E-EF47-4680-8011-189F8193EB5B}" srcOrd="5" destOrd="0" presId="urn:microsoft.com/office/officeart/2008/layout/VerticalCurvedList"/>
    <dgm:cxn modelId="{4202DE8D-A105-4207-88F1-971B72ED54F8}" type="presParOf" srcId="{E74DD17D-5CE9-424B-B7C6-2C651A2F3085}" destId="{AD8327FF-792F-4CA1-95EE-65EE3F9412B3}" srcOrd="6" destOrd="0" presId="urn:microsoft.com/office/officeart/2008/layout/VerticalCurvedList"/>
    <dgm:cxn modelId="{E736AD19-9884-4E86-92F0-C5931D9A5771}" type="presParOf" srcId="{AD8327FF-792F-4CA1-95EE-65EE3F9412B3}" destId="{C269F6AB-77BE-4DE5-9DBD-620617F0223D}" srcOrd="0" destOrd="0" presId="urn:microsoft.com/office/officeart/2008/layout/VerticalCurvedList"/>
    <dgm:cxn modelId="{CA65386E-C085-44CF-B912-545C712A6D17}" type="presParOf" srcId="{E74DD17D-5CE9-424B-B7C6-2C651A2F3085}" destId="{53F16032-EBE4-4A7D-B5B5-D7530BA81F2A}" srcOrd="7" destOrd="0" presId="urn:microsoft.com/office/officeart/2008/layout/VerticalCurvedList"/>
    <dgm:cxn modelId="{F6ACF39E-A10B-4F69-A18F-1143F9993D85}" type="presParOf" srcId="{E74DD17D-5CE9-424B-B7C6-2C651A2F3085}" destId="{E3CC5AAE-33CE-482C-9678-ABC8914AC18F}" srcOrd="8" destOrd="0" presId="urn:microsoft.com/office/officeart/2008/layout/VerticalCurvedList"/>
    <dgm:cxn modelId="{0536136E-7DCD-4482-8348-4C7636A6302A}" type="presParOf" srcId="{E3CC5AAE-33CE-482C-9678-ABC8914AC18F}" destId="{B8122AA1-00CC-4E7F-A3E7-57450D9AB034}" srcOrd="0" destOrd="0" presId="urn:microsoft.com/office/officeart/2008/layout/VerticalCurvedList"/>
    <dgm:cxn modelId="{ECCA5417-ED1A-4289-AE6A-9C76D8DDEF0B}" type="presParOf" srcId="{E74DD17D-5CE9-424B-B7C6-2C651A2F3085}" destId="{2AD62A62-6B7B-40B1-9B68-2D95EF7864CD}" srcOrd="9" destOrd="0" presId="urn:microsoft.com/office/officeart/2008/layout/VerticalCurvedList"/>
    <dgm:cxn modelId="{C8E0C9EF-8F9B-4DFD-B047-93D2B750CAE1}" type="presParOf" srcId="{E74DD17D-5CE9-424B-B7C6-2C651A2F3085}" destId="{8ECF6457-05AA-425B-B712-B262182E5079}" srcOrd="10" destOrd="0" presId="urn:microsoft.com/office/officeart/2008/layout/VerticalCurvedList"/>
    <dgm:cxn modelId="{C2D440AC-2DE1-4FEE-8339-469682B65874}" type="presParOf" srcId="{8ECF6457-05AA-425B-B712-B262182E5079}" destId="{4625C0C8-0D3E-477C-8F86-BDE2BA5E3AA9}" srcOrd="0" destOrd="0" presId="urn:microsoft.com/office/officeart/2008/layout/VerticalCurvedList"/>
    <dgm:cxn modelId="{898CF6E2-4A12-4057-AEE1-C7BD43119F0D}" type="presParOf" srcId="{E74DD17D-5CE9-424B-B7C6-2C651A2F3085}" destId="{32B215A7-16C6-46E9-BD37-DDC1E056349F}" srcOrd="11" destOrd="0" presId="urn:microsoft.com/office/officeart/2008/layout/VerticalCurvedList"/>
    <dgm:cxn modelId="{ACD02BEC-B56E-4BD5-9C6C-E52A9FF5B30F}" type="presParOf" srcId="{E74DD17D-5CE9-424B-B7C6-2C651A2F3085}" destId="{256B89B2-F580-4E2C-8A7B-EFEA2092B25F}" srcOrd="12" destOrd="0" presId="urn:microsoft.com/office/officeart/2008/layout/VerticalCurvedList"/>
    <dgm:cxn modelId="{939DE880-D57F-450A-B8D9-B70D64C8D229}" type="presParOf" srcId="{256B89B2-F580-4E2C-8A7B-EFEA2092B25F}" destId="{38A9F743-4C8F-48F5-B113-C92CF022EB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17DEAA-8132-462F-90B8-B5E9171A30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61DB38F4-B3CB-44C9-AB52-D153C60C0846}">
      <dgm:prSet phldrT="[Text]" custT="1"/>
      <dgm:spPr>
        <a:solidFill>
          <a:schemeClr val="accent4"/>
        </a:solidFill>
      </dgm:spPr>
      <dgm:t>
        <a:bodyPr/>
        <a:lstStyle/>
        <a:p>
          <a:r>
            <a:rPr lang="sl-SI" sz="300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Pridržane osebe v predkazenskem postopku so še posebej ranljive za kršitve njihovih osnovnih pravic in neločljivo povezanega dostojanstva</a:t>
          </a:r>
          <a:endParaRPr lang="en-GB" sz="3000" i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de-AT" sz="300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EF803B-0747-441B-969D-854CF4517096}" type="parTrans" cxnId="{B0F61D17-59CC-433F-81F3-AF644EBE8215}">
      <dgm:prSet/>
      <dgm:spPr/>
    </dgm:pt>
    <dgm:pt modelId="{F5EF2C74-2B3A-466C-BCFD-E8BA7F51BE61}" type="sibTrans" cxnId="{B0F61D17-59CC-433F-81F3-AF644EBE8215}">
      <dgm:prSet/>
      <dgm:spPr/>
    </dgm:pt>
    <dgm:pt modelId="{F41CD65D-1F34-4AEF-854C-5C2E369C022C}" type="pres">
      <dgm:prSet presAssocID="{C917DEAA-8132-462F-90B8-B5E9171A30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B8D6077-9963-450C-A905-D881B904292A}" type="pres">
      <dgm:prSet presAssocID="{61DB38F4-B3CB-44C9-AB52-D153C60C084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B0F61D17-59CC-433F-81F3-AF644EBE8215}" srcId="{C917DEAA-8132-462F-90B8-B5E9171A30B1}" destId="{61DB38F4-B3CB-44C9-AB52-D153C60C0846}" srcOrd="0" destOrd="0" parTransId="{4EEF803B-0747-441B-969D-854CF4517096}" sibTransId="{F5EF2C74-2B3A-466C-BCFD-E8BA7F51BE61}"/>
    <dgm:cxn modelId="{079FBBFE-2A5F-4762-ADC2-AC44955B2394}" type="presOf" srcId="{61DB38F4-B3CB-44C9-AB52-D153C60C0846}" destId="{4B8D6077-9963-450C-A905-D881B904292A}" srcOrd="0" destOrd="0" presId="urn:microsoft.com/office/officeart/2005/8/layout/vList2"/>
    <dgm:cxn modelId="{F4FB9674-3D10-4FCC-B0A2-B0339864CED8}" type="presOf" srcId="{C917DEAA-8132-462F-90B8-B5E9171A30B1}" destId="{F41CD65D-1F34-4AEF-854C-5C2E369C022C}" srcOrd="0" destOrd="0" presId="urn:microsoft.com/office/officeart/2005/8/layout/vList2"/>
    <dgm:cxn modelId="{1CA5CAF9-6E4E-4485-B3D2-4AD2DA409172}" type="presParOf" srcId="{F41CD65D-1F34-4AEF-854C-5C2E369C022C}" destId="{4B8D6077-9963-450C-A905-D881B90429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95FF09-6582-454E-9936-1A6AAF071701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CF200F35-8B3F-4465-B018-66FBA6AAC5F3}">
      <dgm:prSet phldrT="[Text]"/>
      <dgm:spPr>
        <a:solidFill>
          <a:schemeClr val="accent4"/>
        </a:solidFill>
      </dgm:spPr>
      <dgm:t>
        <a:bodyPr/>
        <a:lstStyle/>
        <a:p>
          <a:r>
            <a: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Preiskava in iskanje resnice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0C6C84-2A81-47BB-8ADD-B2292B036873}" type="parTrans" cxnId="{D5105FAC-15A5-4006-9502-B333551F32C5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9BD492-6854-4538-AAEB-BD4F16C4387F}" type="sibTrans" cxnId="{D5105FAC-15A5-4006-9502-B333551F32C5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FB737C-6CAD-4C8B-85BC-0A963CFAB441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Uradno priznanje dejanja mučenja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B61800-63DA-4DDA-B833-6DE14DE63B70}" type="parTrans" cxnId="{30C918B8-E530-423A-91F1-CBE52BA62393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61A480-3995-4492-9E1C-A80A9A9C1D63}" type="sibTrans" cxnId="{30C918B8-E530-423A-91F1-CBE52BA62393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F36403-8882-4794-97B9-80846F009932}">
      <dgm:prSet phldrT="[Text]"/>
      <dgm:spPr>
        <a:solidFill>
          <a:schemeClr val="accent4"/>
        </a:solidFill>
      </dgm:spPr>
      <dgm:t>
        <a:bodyPr/>
        <a:lstStyle/>
        <a:p>
          <a:r>
            <a: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Opravičilo odgovornih oblasti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AE496D-969F-4BF3-9D0F-C26FB1C39A7B}" type="parTrans" cxnId="{B6358C30-A3A6-47D0-8EFA-5D6E2F642BCB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AA21DC-8211-4FD4-A524-1FCFE1A7E83F}" type="sibTrans" cxnId="{B6358C30-A3A6-47D0-8EFA-5D6E2F642BCB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26F286-03B2-4C6B-B745-E719FB0F4528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Denarno nadomestilo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46891E-8B03-4E19-A462-066D19759759}" type="parTrans" cxnId="{F5C446AE-9A56-4034-B63B-B13ABF87C95D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5A2D4A-A1BF-4AFC-8352-9BD3103C2E83}" type="sibTrans" cxnId="{F5C446AE-9A56-4034-B63B-B13ABF87C95D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105CAF-6CFE-46B8-ABF9-3AC40362EA97}">
      <dgm:prSet/>
      <dgm:spPr>
        <a:solidFill>
          <a:schemeClr val="accent4"/>
        </a:solidFill>
      </dgm:spPr>
      <dgm:t>
        <a:bodyPr/>
        <a:lstStyle/>
        <a:p>
          <a:r>
            <a: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Boj proti nekaznovanju storilcev in predstavitev preventivnih ukrepov</a:t>
          </a:r>
          <a:endParaRPr lang="de-D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6209CC-7335-4E7C-B468-B53ED757628E}" type="parTrans" cxnId="{A907902C-7731-4CB5-989C-8437B0503BF0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F73086-FF2C-4FD6-83D7-26A35225A109}" type="sibTrans" cxnId="{A907902C-7731-4CB5-989C-8437B0503BF0}">
      <dgm:prSet/>
      <dgm:spPr/>
      <dgm:t>
        <a:bodyPr/>
        <a:lstStyle/>
        <a:p>
          <a:endParaRPr lang="de-D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1DBD44-8CB1-4141-9009-548B5FDA3A44}" type="pres">
      <dgm:prSet presAssocID="{AE95FF09-6582-454E-9936-1A6AAF07170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55DE061D-914B-4D82-BDAF-553947EB759B}" type="pres">
      <dgm:prSet presAssocID="{AE95FF09-6582-454E-9936-1A6AAF071701}" presName="Name1" presStyleCnt="0"/>
      <dgm:spPr/>
    </dgm:pt>
    <dgm:pt modelId="{F0A1114B-00B5-463D-AE63-E74CA446826A}" type="pres">
      <dgm:prSet presAssocID="{AE95FF09-6582-454E-9936-1A6AAF071701}" presName="cycle" presStyleCnt="0"/>
      <dgm:spPr/>
    </dgm:pt>
    <dgm:pt modelId="{4628BC55-8AC1-4360-96CF-FAA2A77501FE}" type="pres">
      <dgm:prSet presAssocID="{AE95FF09-6582-454E-9936-1A6AAF071701}" presName="srcNode" presStyleLbl="node1" presStyleIdx="0" presStyleCnt="5"/>
      <dgm:spPr/>
    </dgm:pt>
    <dgm:pt modelId="{04AE1002-4062-480E-9D18-584C1E8419A9}" type="pres">
      <dgm:prSet presAssocID="{AE95FF09-6582-454E-9936-1A6AAF071701}" presName="conn" presStyleLbl="parChTrans1D2" presStyleIdx="0" presStyleCnt="1"/>
      <dgm:spPr/>
      <dgm:t>
        <a:bodyPr/>
        <a:lstStyle/>
        <a:p>
          <a:endParaRPr lang="de-DE"/>
        </a:p>
      </dgm:t>
    </dgm:pt>
    <dgm:pt modelId="{7CE420E3-B043-4EDB-8F4E-436C331474E0}" type="pres">
      <dgm:prSet presAssocID="{AE95FF09-6582-454E-9936-1A6AAF071701}" presName="extraNode" presStyleLbl="node1" presStyleIdx="0" presStyleCnt="5"/>
      <dgm:spPr/>
    </dgm:pt>
    <dgm:pt modelId="{E3AD822A-5D48-4ADF-AB23-6B85932E0850}" type="pres">
      <dgm:prSet presAssocID="{AE95FF09-6582-454E-9936-1A6AAF071701}" presName="dstNode" presStyleLbl="node1" presStyleIdx="0" presStyleCnt="5"/>
      <dgm:spPr/>
    </dgm:pt>
    <dgm:pt modelId="{DDBF8605-AF97-4461-8613-352CFF92EAE1}" type="pres">
      <dgm:prSet presAssocID="{CF200F35-8B3F-4465-B018-66FBA6AAC5F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BE0623B-8369-4572-822B-30092EA8FE61}" type="pres">
      <dgm:prSet presAssocID="{CF200F35-8B3F-4465-B018-66FBA6AAC5F3}" presName="accent_1" presStyleCnt="0"/>
      <dgm:spPr/>
    </dgm:pt>
    <dgm:pt modelId="{8EA58A48-6ABC-4A20-AA06-304748AB9CDA}" type="pres">
      <dgm:prSet presAssocID="{CF200F35-8B3F-4465-B018-66FBA6AAC5F3}" presName="accentRepeatNode" presStyleLbl="solidFgAcc1" presStyleIdx="0" presStyleCnt="5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B209174A-539D-4632-A595-DC1F120284A7}" type="pres">
      <dgm:prSet presAssocID="{DCFB737C-6CAD-4C8B-85BC-0A963CFAB441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A17EBDE-269D-4380-AFC4-72AD55544CCE}" type="pres">
      <dgm:prSet presAssocID="{DCFB737C-6CAD-4C8B-85BC-0A963CFAB441}" presName="accent_2" presStyleCnt="0"/>
      <dgm:spPr/>
    </dgm:pt>
    <dgm:pt modelId="{FD860A50-1EB7-4CDB-8014-E6F02469ED31}" type="pres">
      <dgm:prSet presAssocID="{DCFB737C-6CAD-4C8B-85BC-0A963CFAB441}" presName="accentRepeatNode" presStyleLbl="solidFgAcc1" presStyleIdx="1" presStyleCnt="5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8B1881CC-9736-4B5C-ADD1-1B1F5F607F9E}" type="pres">
      <dgm:prSet presAssocID="{ACF36403-8882-4794-97B9-80846F009932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2860BD-1DB8-4EB5-B5E1-EE4E5667CD95}" type="pres">
      <dgm:prSet presAssocID="{ACF36403-8882-4794-97B9-80846F009932}" presName="accent_3" presStyleCnt="0"/>
      <dgm:spPr/>
    </dgm:pt>
    <dgm:pt modelId="{3F1D10A0-117C-4E65-9A69-BDAFE4665AAE}" type="pres">
      <dgm:prSet presAssocID="{ACF36403-8882-4794-97B9-80846F009932}" presName="accentRepeatNode" presStyleLbl="solidFgAcc1" presStyleIdx="2" presStyleCnt="5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7BDDC765-8AB5-4216-BB95-81A1FD25FCF3}" type="pres">
      <dgm:prSet presAssocID="{1F26F286-03B2-4C6B-B745-E719FB0F452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91BA81F-2A40-4613-A280-A5429C9561D5}" type="pres">
      <dgm:prSet presAssocID="{1F26F286-03B2-4C6B-B745-E719FB0F4528}" presName="accent_4" presStyleCnt="0"/>
      <dgm:spPr/>
    </dgm:pt>
    <dgm:pt modelId="{94716D56-7FE1-41FB-939E-E8DDA8D0A23C}" type="pres">
      <dgm:prSet presAssocID="{1F26F286-03B2-4C6B-B745-E719FB0F4528}" presName="accentRepeatNode" presStyleLbl="solidFgAcc1" presStyleIdx="3" presStyleCnt="5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  <dgm:pt modelId="{25B30C27-3051-4F21-97E9-B3D5F4369E42}" type="pres">
      <dgm:prSet presAssocID="{7C105CAF-6CFE-46B8-ABF9-3AC40362EA9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C1DFCEA-30F6-457F-B103-6A00882FA948}" type="pres">
      <dgm:prSet presAssocID="{7C105CAF-6CFE-46B8-ABF9-3AC40362EA97}" presName="accent_5" presStyleCnt="0"/>
      <dgm:spPr/>
    </dgm:pt>
    <dgm:pt modelId="{4C7F497E-6FFC-4C37-8448-4B726158C9C3}" type="pres">
      <dgm:prSet presAssocID="{7C105CAF-6CFE-46B8-ABF9-3AC40362EA97}" presName="accentRepeatNode" presStyleLbl="solidFgAcc1" presStyleIdx="4" presStyleCnt="5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l-GR"/>
        </a:p>
      </dgm:t>
    </dgm:pt>
  </dgm:ptLst>
  <dgm:cxnLst>
    <dgm:cxn modelId="{A907902C-7731-4CB5-989C-8437B0503BF0}" srcId="{AE95FF09-6582-454E-9936-1A6AAF071701}" destId="{7C105CAF-6CFE-46B8-ABF9-3AC40362EA97}" srcOrd="4" destOrd="0" parTransId="{A06209CC-7335-4E7C-B468-B53ED757628E}" sibTransId="{E0F73086-FF2C-4FD6-83D7-26A35225A109}"/>
    <dgm:cxn modelId="{8B7EDFDB-5310-4BBF-8C8B-7896BC6FBC4F}" type="presOf" srcId="{4E9BD492-6854-4538-AAEB-BD4F16C4387F}" destId="{04AE1002-4062-480E-9D18-584C1E8419A9}" srcOrd="0" destOrd="0" presId="urn:microsoft.com/office/officeart/2008/layout/VerticalCurvedList"/>
    <dgm:cxn modelId="{00E84304-D8C3-4B88-AB71-F0ABB46E60FC}" type="presOf" srcId="{CF200F35-8B3F-4465-B018-66FBA6AAC5F3}" destId="{DDBF8605-AF97-4461-8613-352CFF92EAE1}" srcOrd="0" destOrd="0" presId="urn:microsoft.com/office/officeart/2008/layout/VerticalCurvedList"/>
    <dgm:cxn modelId="{30C918B8-E530-423A-91F1-CBE52BA62393}" srcId="{AE95FF09-6582-454E-9936-1A6AAF071701}" destId="{DCFB737C-6CAD-4C8B-85BC-0A963CFAB441}" srcOrd="1" destOrd="0" parTransId="{2CB61800-63DA-4DDA-B833-6DE14DE63B70}" sibTransId="{E161A480-3995-4492-9E1C-A80A9A9C1D63}"/>
    <dgm:cxn modelId="{AF6AE8CB-76DE-4AB3-812F-9CE4260CDC5A}" type="presOf" srcId="{1F26F286-03B2-4C6B-B745-E719FB0F4528}" destId="{7BDDC765-8AB5-4216-BB95-81A1FD25FCF3}" srcOrd="0" destOrd="0" presId="urn:microsoft.com/office/officeart/2008/layout/VerticalCurvedList"/>
    <dgm:cxn modelId="{D5105FAC-15A5-4006-9502-B333551F32C5}" srcId="{AE95FF09-6582-454E-9936-1A6AAF071701}" destId="{CF200F35-8B3F-4465-B018-66FBA6AAC5F3}" srcOrd="0" destOrd="0" parTransId="{FB0C6C84-2A81-47BB-8ADD-B2292B036873}" sibTransId="{4E9BD492-6854-4538-AAEB-BD4F16C4387F}"/>
    <dgm:cxn modelId="{FAC61E48-0023-484D-8AE9-3C798A790C6C}" type="presOf" srcId="{ACF36403-8882-4794-97B9-80846F009932}" destId="{8B1881CC-9736-4B5C-ADD1-1B1F5F607F9E}" srcOrd="0" destOrd="0" presId="urn:microsoft.com/office/officeart/2008/layout/VerticalCurvedList"/>
    <dgm:cxn modelId="{B6358C30-A3A6-47D0-8EFA-5D6E2F642BCB}" srcId="{AE95FF09-6582-454E-9936-1A6AAF071701}" destId="{ACF36403-8882-4794-97B9-80846F009932}" srcOrd="2" destOrd="0" parTransId="{84AE496D-969F-4BF3-9D0F-C26FB1C39A7B}" sibTransId="{34AA21DC-8211-4FD4-A524-1FCFE1A7E83F}"/>
    <dgm:cxn modelId="{0E18FFB9-735E-472C-BDC5-2F9885C923E4}" type="presOf" srcId="{DCFB737C-6CAD-4C8B-85BC-0A963CFAB441}" destId="{B209174A-539D-4632-A595-DC1F120284A7}" srcOrd="0" destOrd="0" presId="urn:microsoft.com/office/officeart/2008/layout/VerticalCurvedList"/>
    <dgm:cxn modelId="{9DB4D20C-C503-461B-8CC8-3657E5506B02}" type="presOf" srcId="{7C105CAF-6CFE-46B8-ABF9-3AC40362EA97}" destId="{25B30C27-3051-4F21-97E9-B3D5F4369E42}" srcOrd="0" destOrd="0" presId="urn:microsoft.com/office/officeart/2008/layout/VerticalCurvedList"/>
    <dgm:cxn modelId="{465AA214-9B9E-4B6B-BB66-241D8473EB6D}" type="presOf" srcId="{AE95FF09-6582-454E-9936-1A6AAF071701}" destId="{FC1DBD44-8CB1-4141-9009-548B5FDA3A44}" srcOrd="0" destOrd="0" presId="urn:microsoft.com/office/officeart/2008/layout/VerticalCurvedList"/>
    <dgm:cxn modelId="{F5C446AE-9A56-4034-B63B-B13ABF87C95D}" srcId="{AE95FF09-6582-454E-9936-1A6AAF071701}" destId="{1F26F286-03B2-4C6B-B745-E719FB0F4528}" srcOrd="3" destOrd="0" parTransId="{0746891E-8B03-4E19-A462-066D19759759}" sibTransId="{295A2D4A-A1BF-4AFC-8352-9BD3103C2E83}"/>
    <dgm:cxn modelId="{68DB0805-073F-420C-B368-7A7847D12638}" type="presParOf" srcId="{FC1DBD44-8CB1-4141-9009-548B5FDA3A44}" destId="{55DE061D-914B-4D82-BDAF-553947EB759B}" srcOrd="0" destOrd="0" presId="urn:microsoft.com/office/officeart/2008/layout/VerticalCurvedList"/>
    <dgm:cxn modelId="{EC3B87D5-28E0-424B-B5D1-87E718773DE9}" type="presParOf" srcId="{55DE061D-914B-4D82-BDAF-553947EB759B}" destId="{F0A1114B-00B5-463D-AE63-E74CA446826A}" srcOrd="0" destOrd="0" presId="urn:microsoft.com/office/officeart/2008/layout/VerticalCurvedList"/>
    <dgm:cxn modelId="{88A903FD-DBAF-4212-A4B5-2F135DD52E16}" type="presParOf" srcId="{F0A1114B-00B5-463D-AE63-E74CA446826A}" destId="{4628BC55-8AC1-4360-96CF-FAA2A77501FE}" srcOrd="0" destOrd="0" presId="urn:microsoft.com/office/officeart/2008/layout/VerticalCurvedList"/>
    <dgm:cxn modelId="{9DA095C0-F332-4835-BC50-9502F3DA00BA}" type="presParOf" srcId="{F0A1114B-00B5-463D-AE63-E74CA446826A}" destId="{04AE1002-4062-480E-9D18-584C1E8419A9}" srcOrd="1" destOrd="0" presId="urn:microsoft.com/office/officeart/2008/layout/VerticalCurvedList"/>
    <dgm:cxn modelId="{571C5406-E24B-4024-B175-9F211F79ACDE}" type="presParOf" srcId="{F0A1114B-00B5-463D-AE63-E74CA446826A}" destId="{7CE420E3-B043-4EDB-8F4E-436C331474E0}" srcOrd="2" destOrd="0" presId="urn:microsoft.com/office/officeart/2008/layout/VerticalCurvedList"/>
    <dgm:cxn modelId="{F29DE8A2-9B89-48EA-9BF7-C5D0F5E6705C}" type="presParOf" srcId="{F0A1114B-00B5-463D-AE63-E74CA446826A}" destId="{E3AD822A-5D48-4ADF-AB23-6B85932E0850}" srcOrd="3" destOrd="0" presId="urn:microsoft.com/office/officeart/2008/layout/VerticalCurvedList"/>
    <dgm:cxn modelId="{A86057D4-A740-4475-9363-51C1E1E54E97}" type="presParOf" srcId="{55DE061D-914B-4D82-BDAF-553947EB759B}" destId="{DDBF8605-AF97-4461-8613-352CFF92EAE1}" srcOrd="1" destOrd="0" presId="urn:microsoft.com/office/officeart/2008/layout/VerticalCurvedList"/>
    <dgm:cxn modelId="{4F555F57-7EB2-4343-AB8C-0213AF4410E0}" type="presParOf" srcId="{55DE061D-914B-4D82-BDAF-553947EB759B}" destId="{2BE0623B-8369-4572-822B-30092EA8FE61}" srcOrd="2" destOrd="0" presId="urn:microsoft.com/office/officeart/2008/layout/VerticalCurvedList"/>
    <dgm:cxn modelId="{1D494AE6-26C9-4D46-9FAC-FA12FA196D3B}" type="presParOf" srcId="{2BE0623B-8369-4572-822B-30092EA8FE61}" destId="{8EA58A48-6ABC-4A20-AA06-304748AB9CDA}" srcOrd="0" destOrd="0" presId="urn:microsoft.com/office/officeart/2008/layout/VerticalCurvedList"/>
    <dgm:cxn modelId="{6631CCFA-55B3-495C-9096-E6A7F7D1E553}" type="presParOf" srcId="{55DE061D-914B-4D82-BDAF-553947EB759B}" destId="{B209174A-539D-4632-A595-DC1F120284A7}" srcOrd="3" destOrd="0" presId="urn:microsoft.com/office/officeart/2008/layout/VerticalCurvedList"/>
    <dgm:cxn modelId="{4C95C2C7-38F1-44C2-AB87-FCBCC571C044}" type="presParOf" srcId="{55DE061D-914B-4D82-BDAF-553947EB759B}" destId="{CA17EBDE-269D-4380-AFC4-72AD55544CCE}" srcOrd="4" destOrd="0" presId="urn:microsoft.com/office/officeart/2008/layout/VerticalCurvedList"/>
    <dgm:cxn modelId="{24F10611-73EF-43BE-93EE-BB1202B97B5E}" type="presParOf" srcId="{CA17EBDE-269D-4380-AFC4-72AD55544CCE}" destId="{FD860A50-1EB7-4CDB-8014-E6F02469ED31}" srcOrd="0" destOrd="0" presId="urn:microsoft.com/office/officeart/2008/layout/VerticalCurvedList"/>
    <dgm:cxn modelId="{525703CF-77A0-48E0-9565-48A678486FBA}" type="presParOf" srcId="{55DE061D-914B-4D82-BDAF-553947EB759B}" destId="{8B1881CC-9736-4B5C-ADD1-1B1F5F607F9E}" srcOrd="5" destOrd="0" presId="urn:microsoft.com/office/officeart/2008/layout/VerticalCurvedList"/>
    <dgm:cxn modelId="{7B5BA9DB-A3FA-4007-A9A9-30E46420184B}" type="presParOf" srcId="{55DE061D-914B-4D82-BDAF-553947EB759B}" destId="{B72860BD-1DB8-4EB5-B5E1-EE4E5667CD95}" srcOrd="6" destOrd="0" presId="urn:microsoft.com/office/officeart/2008/layout/VerticalCurvedList"/>
    <dgm:cxn modelId="{6AB7D090-2195-40EF-95A4-C18091E7E7B1}" type="presParOf" srcId="{B72860BD-1DB8-4EB5-B5E1-EE4E5667CD95}" destId="{3F1D10A0-117C-4E65-9A69-BDAFE4665AAE}" srcOrd="0" destOrd="0" presId="urn:microsoft.com/office/officeart/2008/layout/VerticalCurvedList"/>
    <dgm:cxn modelId="{7F47B64D-2023-4513-9979-D94AD6C0FC6F}" type="presParOf" srcId="{55DE061D-914B-4D82-BDAF-553947EB759B}" destId="{7BDDC765-8AB5-4216-BB95-81A1FD25FCF3}" srcOrd="7" destOrd="0" presId="urn:microsoft.com/office/officeart/2008/layout/VerticalCurvedList"/>
    <dgm:cxn modelId="{7B904906-393D-4043-8ED7-ADEA61CA37DB}" type="presParOf" srcId="{55DE061D-914B-4D82-BDAF-553947EB759B}" destId="{E91BA81F-2A40-4613-A280-A5429C9561D5}" srcOrd="8" destOrd="0" presId="urn:microsoft.com/office/officeart/2008/layout/VerticalCurvedList"/>
    <dgm:cxn modelId="{FA6F7CC2-BD1C-4427-B175-542DC47125C7}" type="presParOf" srcId="{E91BA81F-2A40-4613-A280-A5429C9561D5}" destId="{94716D56-7FE1-41FB-939E-E8DDA8D0A23C}" srcOrd="0" destOrd="0" presId="urn:microsoft.com/office/officeart/2008/layout/VerticalCurvedList"/>
    <dgm:cxn modelId="{6758E810-D3E1-4EC0-9AEA-DCCBE0CB7D53}" type="presParOf" srcId="{55DE061D-914B-4D82-BDAF-553947EB759B}" destId="{25B30C27-3051-4F21-97E9-B3D5F4369E42}" srcOrd="9" destOrd="0" presId="urn:microsoft.com/office/officeart/2008/layout/VerticalCurvedList"/>
    <dgm:cxn modelId="{6BB7C88A-25C2-4601-8F24-A70D674A6787}" type="presParOf" srcId="{55DE061D-914B-4D82-BDAF-553947EB759B}" destId="{0C1DFCEA-30F6-457F-B103-6A00882FA948}" srcOrd="10" destOrd="0" presId="urn:microsoft.com/office/officeart/2008/layout/VerticalCurvedList"/>
    <dgm:cxn modelId="{84811EAE-094A-4F12-AF6C-579966C5C8FB}" type="presParOf" srcId="{0C1DFCEA-30F6-457F-B103-6A00882FA948}" destId="{4C7F497E-6FFC-4C37-8448-4B726158C9C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0B7D06-8169-4EEA-B548-60588E276742}" type="doc">
      <dgm:prSet loTypeId="urn:microsoft.com/office/officeart/2005/8/layout/cycle6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03B71300-C9C4-4E6D-A958-54B0E35CE81B}">
      <dgm:prSet phldrT="[Text]"/>
      <dgm:spPr>
        <a:solidFill>
          <a:schemeClr val="accent4"/>
        </a:solidFill>
      </dgm:spPr>
      <dgm:t>
        <a:bodyPr/>
        <a:lstStyle/>
        <a:p>
          <a:r>
            <a:rPr lang="sl-SI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Odvetniki</a:t>
          </a:r>
          <a:endParaRPr lang="de-D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A8C7C9-E45D-482B-8746-BAE4F811165E}" type="parTrans" cxnId="{801C1C51-A5C7-4006-91F5-F4DBEF1BF7FC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A8BC4A-AD7A-46BC-A135-9BF73C28DBA1}" type="sibTrans" cxnId="{801C1C51-A5C7-4006-91F5-F4DBEF1BF7FC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641848-EA0B-4B35-9B8A-DF3C484B2CF0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sl-SI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Zdravniško osebje</a:t>
          </a:r>
          <a:endParaRPr lang="de-D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F0D80-6213-4A46-A0D7-01BC7074D6C1}" type="parTrans" cxnId="{C2104F00-9AA0-4EBA-95C7-E7A9F752F6CA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B964B4-8A1E-4942-BB93-55E4A0CEE989}" type="sibTrans" cxnId="{C2104F00-9AA0-4EBA-95C7-E7A9F752F6CA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0C1D74-A77C-4E51-B7DC-272A87D2C919}">
      <dgm:prSet phldrT="[Text]"/>
      <dgm:spPr>
        <a:solidFill>
          <a:schemeClr val="accent4"/>
        </a:solidFill>
      </dgm:spPr>
      <dgm:t>
        <a:bodyPr/>
        <a:lstStyle/>
        <a:p>
          <a:r>
            <a:rPr lang="sl-SI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Strokovnjaki za človekove pravice</a:t>
          </a:r>
          <a:endParaRPr lang="de-D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CD4069-BD42-451E-A250-8D827013EE1C}" type="parTrans" cxnId="{9224B26A-B6E4-48AA-83AA-B048EBA2F19E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C68195-25A8-4B1F-8071-0121B5F4FC24}" type="sibTrans" cxnId="{9224B26A-B6E4-48AA-83AA-B048EBA2F19E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07EF96-3BAD-4435-92BB-E2049374EA8C}">
      <dgm:prSet phldrT="[Text]"/>
      <dgm:spPr>
        <a:solidFill>
          <a:schemeClr val="accent4"/>
        </a:solidFill>
      </dgm:spPr>
      <dgm:t>
        <a:bodyPr/>
        <a:lstStyle/>
        <a:p>
          <a:r>
            <a:rPr lang="sl-SI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Socialni delavci</a:t>
          </a:r>
          <a:endParaRPr lang="de-D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AC5C70-0AA5-43A3-A901-DCA6ADF0FE87}" type="parTrans" cxnId="{03663E2C-95B3-41E4-94C7-1022A4C41205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296B37-0D7B-4668-B926-D1C74DE18083}" type="sibTrans" cxnId="{03663E2C-95B3-41E4-94C7-1022A4C41205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393490-8786-45B1-A799-1A307A19A17E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sl-SI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Sodnomedicinski izvedenec</a:t>
          </a:r>
          <a:endParaRPr lang="de-D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1D86EB-4DAF-4D61-955E-726B96B756B8}" type="parTrans" cxnId="{FDFD1C34-2F11-41A9-8023-34570B6CC99B}">
      <dgm:prSet/>
      <dgm:spPr/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E59A63-DBF9-4258-8A67-0CE9AB4AA81F}" type="sibTrans" cxnId="{FDFD1C34-2F11-41A9-8023-34570B6CC99B}">
      <dgm:prSet/>
      <dgm:spPr>
        <a:ln w="12700">
          <a:solidFill>
            <a:schemeClr val="tx1"/>
          </a:solidFill>
        </a:ln>
      </dgm:spPr>
      <dgm:t>
        <a:bodyPr/>
        <a:lstStyle/>
        <a:p>
          <a:endParaRPr lang="de-DE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498A9C-16FE-493C-8EB5-39B664560602}" type="pres">
      <dgm:prSet presAssocID="{D70B7D06-8169-4EEA-B548-60588E27674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0CA1824-0EA7-4628-AB87-FF59094652BF}" type="pres">
      <dgm:prSet presAssocID="{03B71300-C9C4-4E6D-A958-54B0E35CE81B}" presName="node" presStyleLbl="node1" presStyleIdx="0" presStyleCnt="5" custScaleX="116403" custScaleY="11685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2182803-5B93-4D34-A7DA-AEFD5E4D3F2F}" type="pres">
      <dgm:prSet presAssocID="{03B71300-C9C4-4E6D-A958-54B0E35CE81B}" presName="spNode" presStyleCnt="0"/>
      <dgm:spPr/>
    </dgm:pt>
    <dgm:pt modelId="{39714B5E-80BB-42D5-8875-B0F8E9E9914F}" type="pres">
      <dgm:prSet presAssocID="{67A8BC4A-AD7A-46BC-A135-9BF73C28DBA1}" presName="sibTrans" presStyleLbl="sibTrans1D1" presStyleIdx="0" presStyleCnt="5"/>
      <dgm:spPr/>
      <dgm:t>
        <a:bodyPr/>
        <a:lstStyle/>
        <a:p>
          <a:endParaRPr lang="de-DE"/>
        </a:p>
      </dgm:t>
    </dgm:pt>
    <dgm:pt modelId="{390410E5-9539-47DF-9BA5-C256926EB3AD}" type="pres">
      <dgm:prSet presAssocID="{C6641848-EA0B-4B35-9B8A-DF3C484B2CF0}" presName="node" presStyleLbl="node1" presStyleIdx="1" presStyleCnt="5" custScaleX="116403" custScaleY="116856" custRadScaleRad="97681" custRadScaleInc="2006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6169055-7CC2-47EE-BFC7-D95763833933}" type="pres">
      <dgm:prSet presAssocID="{C6641848-EA0B-4B35-9B8A-DF3C484B2CF0}" presName="spNode" presStyleCnt="0"/>
      <dgm:spPr/>
    </dgm:pt>
    <dgm:pt modelId="{67414DB1-1407-4558-8A46-476FB68761B5}" type="pres">
      <dgm:prSet presAssocID="{A7B964B4-8A1E-4942-BB93-55E4A0CEE989}" presName="sibTrans" presStyleLbl="sibTrans1D1" presStyleIdx="1" presStyleCnt="5"/>
      <dgm:spPr/>
      <dgm:t>
        <a:bodyPr/>
        <a:lstStyle/>
        <a:p>
          <a:endParaRPr lang="de-DE"/>
        </a:p>
      </dgm:t>
    </dgm:pt>
    <dgm:pt modelId="{3331432B-4D3A-4B49-9106-DF95ACBAA193}" type="pres">
      <dgm:prSet presAssocID="{A10C1D74-A77C-4E51-B7DC-272A87D2C919}" presName="node" presStyleLbl="node1" presStyleIdx="2" presStyleCnt="5" custScaleX="116403" custScaleY="116856" custRadScaleRad="97549" custRadScaleInc="-43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A03D9CD-2720-4495-BD19-BD77F4D06880}" type="pres">
      <dgm:prSet presAssocID="{A10C1D74-A77C-4E51-B7DC-272A87D2C919}" presName="spNode" presStyleCnt="0"/>
      <dgm:spPr/>
    </dgm:pt>
    <dgm:pt modelId="{254F4F6D-033A-4DE9-B056-2C55F0508C88}" type="pres">
      <dgm:prSet presAssocID="{5EC68195-25A8-4B1F-8071-0121B5F4FC24}" presName="sibTrans" presStyleLbl="sibTrans1D1" presStyleIdx="2" presStyleCnt="5"/>
      <dgm:spPr/>
      <dgm:t>
        <a:bodyPr/>
        <a:lstStyle/>
        <a:p>
          <a:endParaRPr lang="de-DE"/>
        </a:p>
      </dgm:t>
    </dgm:pt>
    <dgm:pt modelId="{70A05C1C-EB60-4185-BBE3-C3059C15CFD5}" type="pres">
      <dgm:prSet presAssocID="{1907EF96-3BAD-4435-92BB-E2049374EA8C}" presName="node" presStyleLbl="node1" presStyleIdx="3" presStyleCnt="5" custScaleX="116403" custScaleY="116856" custRadScaleRad="97549" custRadScaleInc="43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42B761D-0A9C-424F-993E-B6BAE07EEA26}" type="pres">
      <dgm:prSet presAssocID="{1907EF96-3BAD-4435-92BB-E2049374EA8C}" presName="spNode" presStyleCnt="0"/>
      <dgm:spPr/>
    </dgm:pt>
    <dgm:pt modelId="{8848728B-D3F0-424A-A8A9-773786F3A355}" type="pres">
      <dgm:prSet presAssocID="{15296B37-0D7B-4668-B926-D1C74DE18083}" presName="sibTrans" presStyleLbl="sibTrans1D1" presStyleIdx="3" presStyleCnt="5"/>
      <dgm:spPr/>
      <dgm:t>
        <a:bodyPr/>
        <a:lstStyle/>
        <a:p>
          <a:endParaRPr lang="de-DE"/>
        </a:p>
      </dgm:t>
    </dgm:pt>
    <dgm:pt modelId="{1686CA40-4EDE-4B34-ACD9-B42CBF48CEDB}" type="pres">
      <dgm:prSet presAssocID="{7A393490-8786-45B1-A799-1A307A19A17E}" presName="node" presStyleLbl="node1" presStyleIdx="4" presStyleCnt="5" custScaleX="116403" custScaleY="116856" custRadScaleRad="97681" custRadScaleInc="-2006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9FEB34-8B0E-4B5B-B333-D0AF72C43612}" type="pres">
      <dgm:prSet presAssocID="{7A393490-8786-45B1-A799-1A307A19A17E}" presName="spNode" presStyleCnt="0"/>
      <dgm:spPr/>
    </dgm:pt>
    <dgm:pt modelId="{E055EEDB-5B72-493C-B495-60FE668E8F88}" type="pres">
      <dgm:prSet presAssocID="{82E59A63-DBF9-4258-8A67-0CE9AB4AA81F}" presName="sibTrans" presStyleLbl="sibTrans1D1" presStyleIdx="4" presStyleCnt="5"/>
      <dgm:spPr/>
      <dgm:t>
        <a:bodyPr/>
        <a:lstStyle/>
        <a:p>
          <a:endParaRPr lang="de-DE"/>
        </a:p>
      </dgm:t>
    </dgm:pt>
  </dgm:ptLst>
  <dgm:cxnLst>
    <dgm:cxn modelId="{C2104F00-9AA0-4EBA-95C7-E7A9F752F6CA}" srcId="{D70B7D06-8169-4EEA-B548-60588E276742}" destId="{C6641848-EA0B-4B35-9B8A-DF3C484B2CF0}" srcOrd="1" destOrd="0" parTransId="{0E8F0D80-6213-4A46-A0D7-01BC7074D6C1}" sibTransId="{A7B964B4-8A1E-4942-BB93-55E4A0CEE989}"/>
    <dgm:cxn modelId="{801C1C51-A5C7-4006-91F5-F4DBEF1BF7FC}" srcId="{D70B7D06-8169-4EEA-B548-60588E276742}" destId="{03B71300-C9C4-4E6D-A958-54B0E35CE81B}" srcOrd="0" destOrd="0" parTransId="{90A8C7C9-E45D-482B-8746-BAE4F811165E}" sibTransId="{67A8BC4A-AD7A-46BC-A135-9BF73C28DBA1}"/>
    <dgm:cxn modelId="{03663E2C-95B3-41E4-94C7-1022A4C41205}" srcId="{D70B7D06-8169-4EEA-B548-60588E276742}" destId="{1907EF96-3BAD-4435-92BB-E2049374EA8C}" srcOrd="3" destOrd="0" parTransId="{0DAC5C70-0AA5-43A3-A901-DCA6ADF0FE87}" sibTransId="{15296B37-0D7B-4668-B926-D1C74DE18083}"/>
    <dgm:cxn modelId="{C5E4B1F7-216E-4839-A1DB-F37DFDDA3480}" type="presOf" srcId="{03B71300-C9C4-4E6D-A958-54B0E35CE81B}" destId="{40CA1824-0EA7-4628-AB87-FF59094652BF}" srcOrd="0" destOrd="0" presId="urn:microsoft.com/office/officeart/2005/8/layout/cycle6"/>
    <dgm:cxn modelId="{3256DA21-77FB-445B-94F8-9103D3A31CD0}" type="presOf" srcId="{1907EF96-3BAD-4435-92BB-E2049374EA8C}" destId="{70A05C1C-EB60-4185-BBE3-C3059C15CFD5}" srcOrd="0" destOrd="0" presId="urn:microsoft.com/office/officeart/2005/8/layout/cycle6"/>
    <dgm:cxn modelId="{86809306-43C5-45B4-A8D2-82694021F799}" type="presOf" srcId="{D70B7D06-8169-4EEA-B548-60588E276742}" destId="{D2498A9C-16FE-493C-8EB5-39B664560602}" srcOrd="0" destOrd="0" presId="urn:microsoft.com/office/officeart/2005/8/layout/cycle6"/>
    <dgm:cxn modelId="{8E995533-FE6E-4A3F-B2DE-E38A96B64EE2}" type="presOf" srcId="{82E59A63-DBF9-4258-8A67-0CE9AB4AA81F}" destId="{E055EEDB-5B72-493C-B495-60FE668E8F88}" srcOrd="0" destOrd="0" presId="urn:microsoft.com/office/officeart/2005/8/layout/cycle6"/>
    <dgm:cxn modelId="{85C3E650-CCF3-47EB-92B7-188EBFF7D580}" type="presOf" srcId="{5EC68195-25A8-4B1F-8071-0121B5F4FC24}" destId="{254F4F6D-033A-4DE9-B056-2C55F0508C88}" srcOrd="0" destOrd="0" presId="urn:microsoft.com/office/officeart/2005/8/layout/cycle6"/>
    <dgm:cxn modelId="{75A4495C-D5F2-4831-855E-4315B2722656}" type="presOf" srcId="{A10C1D74-A77C-4E51-B7DC-272A87D2C919}" destId="{3331432B-4D3A-4B49-9106-DF95ACBAA193}" srcOrd="0" destOrd="0" presId="urn:microsoft.com/office/officeart/2005/8/layout/cycle6"/>
    <dgm:cxn modelId="{416E0D77-B4CF-45DA-8D9F-B9D401941BBE}" type="presOf" srcId="{A7B964B4-8A1E-4942-BB93-55E4A0CEE989}" destId="{67414DB1-1407-4558-8A46-476FB68761B5}" srcOrd="0" destOrd="0" presId="urn:microsoft.com/office/officeart/2005/8/layout/cycle6"/>
    <dgm:cxn modelId="{0F8578FF-147D-4D66-A106-DF60857DA924}" type="presOf" srcId="{7A393490-8786-45B1-A799-1A307A19A17E}" destId="{1686CA40-4EDE-4B34-ACD9-B42CBF48CEDB}" srcOrd="0" destOrd="0" presId="urn:microsoft.com/office/officeart/2005/8/layout/cycle6"/>
    <dgm:cxn modelId="{9224B26A-B6E4-48AA-83AA-B048EBA2F19E}" srcId="{D70B7D06-8169-4EEA-B548-60588E276742}" destId="{A10C1D74-A77C-4E51-B7DC-272A87D2C919}" srcOrd="2" destOrd="0" parTransId="{9DCD4069-BD42-451E-A250-8D827013EE1C}" sibTransId="{5EC68195-25A8-4B1F-8071-0121B5F4FC24}"/>
    <dgm:cxn modelId="{038AE15A-BB13-4190-B96F-8B28CE654459}" type="presOf" srcId="{67A8BC4A-AD7A-46BC-A135-9BF73C28DBA1}" destId="{39714B5E-80BB-42D5-8875-B0F8E9E9914F}" srcOrd="0" destOrd="0" presId="urn:microsoft.com/office/officeart/2005/8/layout/cycle6"/>
    <dgm:cxn modelId="{F212F0F6-56D3-46C4-A4A8-6CA550A9B532}" type="presOf" srcId="{C6641848-EA0B-4B35-9B8A-DF3C484B2CF0}" destId="{390410E5-9539-47DF-9BA5-C256926EB3AD}" srcOrd="0" destOrd="0" presId="urn:microsoft.com/office/officeart/2005/8/layout/cycle6"/>
    <dgm:cxn modelId="{FDFD1C34-2F11-41A9-8023-34570B6CC99B}" srcId="{D70B7D06-8169-4EEA-B548-60588E276742}" destId="{7A393490-8786-45B1-A799-1A307A19A17E}" srcOrd="4" destOrd="0" parTransId="{2C1D86EB-4DAF-4D61-955E-726B96B756B8}" sibTransId="{82E59A63-DBF9-4258-8A67-0CE9AB4AA81F}"/>
    <dgm:cxn modelId="{F854FB7E-7B3F-4C8C-98C1-7A77CF8CC08D}" type="presOf" srcId="{15296B37-0D7B-4668-B926-D1C74DE18083}" destId="{8848728B-D3F0-424A-A8A9-773786F3A355}" srcOrd="0" destOrd="0" presId="urn:microsoft.com/office/officeart/2005/8/layout/cycle6"/>
    <dgm:cxn modelId="{40EAF3E8-66DC-4E4A-A640-FEAAB794C4D5}" type="presParOf" srcId="{D2498A9C-16FE-493C-8EB5-39B664560602}" destId="{40CA1824-0EA7-4628-AB87-FF59094652BF}" srcOrd="0" destOrd="0" presId="urn:microsoft.com/office/officeart/2005/8/layout/cycle6"/>
    <dgm:cxn modelId="{2BC47D62-742C-49FE-9791-43D874C9607C}" type="presParOf" srcId="{D2498A9C-16FE-493C-8EB5-39B664560602}" destId="{32182803-5B93-4D34-A7DA-AEFD5E4D3F2F}" srcOrd="1" destOrd="0" presId="urn:microsoft.com/office/officeart/2005/8/layout/cycle6"/>
    <dgm:cxn modelId="{0A21E686-8B10-4072-BBB0-195566295896}" type="presParOf" srcId="{D2498A9C-16FE-493C-8EB5-39B664560602}" destId="{39714B5E-80BB-42D5-8875-B0F8E9E9914F}" srcOrd="2" destOrd="0" presId="urn:microsoft.com/office/officeart/2005/8/layout/cycle6"/>
    <dgm:cxn modelId="{1ABA16A9-A5EE-4942-950E-3573E0AAC76D}" type="presParOf" srcId="{D2498A9C-16FE-493C-8EB5-39B664560602}" destId="{390410E5-9539-47DF-9BA5-C256926EB3AD}" srcOrd="3" destOrd="0" presId="urn:microsoft.com/office/officeart/2005/8/layout/cycle6"/>
    <dgm:cxn modelId="{348657EC-C8D0-4569-AFAD-6FB264EED854}" type="presParOf" srcId="{D2498A9C-16FE-493C-8EB5-39B664560602}" destId="{46169055-7CC2-47EE-BFC7-D95763833933}" srcOrd="4" destOrd="0" presId="urn:microsoft.com/office/officeart/2005/8/layout/cycle6"/>
    <dgm:cxn modelId="{EC66C52D-13D8-4552-8740-48C214759E9A}" type="presParOf" srcId="{D2498A9C-16FE-493C-8EB5-39B664560602}" destId="{67414DB1-1407-4558-8A46-476FB68761B5}" srcOrd="5" destOrd="0" presId="urn:microsoft.com/office/officeart/2005/8/layout/cycle6"/>
    <dgm:cxn modelId="{627F4E5E-B418-41A7-89AC-B0B17FB44F3A}" type="presParOf" srcId="{D2498A9C-16FE-493C-8EB5-39B664560602}" destId="{3331432B-4D3A-4B49-9106-DF95ACBAA193}" srcOrd="6" destOrd="0" presId="urn:microsoft.com/office/officeart/2005/8/layout/cycle6"/>
    <dgm:cxn modelId="{ECF9B071-1B44-468C-94A2-A940965C4ED0}" type="presParOf" srcId="{D2498A9C-16FE-493C-8EB5-39B664560602}" destId="{CA03D9CD-2720-4495-BD19-BD77F4D06880}" srcOrd="7" destOrd="0" presId="urn:microsoft.com/office/officeart/2005/8/layout/cycle6"/>
    <dgm:cxn modelId="{E163D698-7B74-426B-8C06-4CCE96AC6F70}" type="presParOf" srcId="{D2498A9C-16FE-493C-8EB5-39B664560602}" destId="{254F4F6D-033A-4DE9-B056-2C55F0508C88}" srcOrd="8" destOrd="0" presId="urn:microsoft.com/office/officeart/2005/8/layout/cycle6"/>
    <dgm:cxn modelId="{E50589AE-CFF7-4F98-97E3-7CBBCC6357B6}" type="presParOf" srcId="{D2498A9C-16FE-493C-8EB5-39B664560602}" destId="{70A05C1C-EB60-4185-BBE3-C3059C15CFD5}" srcOrd="9" destOrd="0" presId="urn:microsoft.com/office/officeart/2005/8/layout/cycle6"/>
    <dgm:cxn modelId="{2293DB00-85DE-45AC-89E8-6E9D7DD27309}" type="presParOf" srcId="{D2498A9C-16FE-493C-8EB5-39B664560602}" destId="{342B761D-0A9C-424F-993E-B6BAE07EEA26}" srcOrd="10" destOrd="0" presId="urn:microsoft.com/office/officeart/2005/8/layout/cycle6"/>
    <dgm:cxn modelId="{6F297D43-C323-4A95-96DA-ABD13D680078}" type="presParOf" srcId="{D2498A9C-16FE-493C-8EB5-39B664560602}" destId="{8848728B-D3F0-424A-A8A9-773786F3A355}" srcOrd="11" destOrd="0" presId="urn:microsoft.com/office/officeart/2005/8/layout/cycle6"/>
    <dgm:cxn modelId="{6A5B598E-CFAE-40D9-BB6F-CA0B70DE682F}" type="presParOf" srcId="{D2498A9C-16FE-493C-8EB5-39B664560602}" destId="{1686CA40-4EDE-4B34-ACD9-B42CBF48CEDB}" srcOrd="12" destOrd="0" presId="urn:microsoft.com/office/officeart/2005/8/layout/cycle6"/>
    <dgm:cxn modelId="{2A2D9DEB-48E1-4562-8289-4803611D4B1A}" type="presParOf" srcId="{D2498A9C-16FE-493C-8EB5-39B664560602}" destId="{6D9FEB34-8B0E-4B5B-B333-D0AF72C43612}" srcOrd="13" destOrd="0" presId="urn:microsoft.com/office/officeart/2005/8/layout/cycle6"/>
    <dgm:cxn modelId="{211D5F19-8C7D-42F5-B837-A4A8ACECC34A}" type="presParOf" srcId="{D2498A9C-16FE-493C-8EB5-39B664560602}" destId="{E055EEDB-5B72-493C-B495-60FE668E8F8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4EFE6D-5786-48E2-9730-0B770AFA5B4E}">
      <dsp:nvSpPr>
        <dsp:cNvPr id="0" name=""/>
        <dsp:cNvSpPr/>
      </dsp:nvSpPr>
      <dsp:spPr>
        <a:xfrm>
          <a:off x="0" y="39632"/>
          <a:ext cx="6792416" cy="4329000"/>
        </a:xfrm>
        <a:prstGeom prst="round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70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Mučenje in trpinčenje lahko preprečimo s trdnim nacionalnim pravnim okvirjem v povezavi z mednarodnimi pogodbami o človekovih pravicah, ki jih je ratificirala država.</a:t>
          </a:r>
          <a:endParaRPr lang="de-AT" sz="37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9632"/>
        <a:ext cx="6792416" cy="4329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8F2A77-1580-448F-A9E3-927F031AF1B1}">
      <dsp:nvSpPr>
        <dsp:cNvPr id="0" name=""/>
        <dsp:cNvSpPr/>
      </dsp:nvSpPr>
      <dsp:spPr>
        <a:xfrm>
          <a:off x="-5391172" y="-825548"/>
          <a:ext cx="6419400" cy="6419400"/>
        </a:xfrm>
        <a:prstGeom prst="blockArc">
          <a:avLst>
            <a:gd name="adj1" fmla="val 18900000"/>
            <a:gd name="adj2" fmla="val 2700000"/>
            <a:gd name="adj3" fmla="val 336"/>
          </a:avLst>
        </a:prstGeom>
        <a:noFill/>
        <a:ln w="425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4606C-556C-42D9-9287-A6D94FA81683}">
      <dsp:nvSpPr>
        <dsp:cNvPr id="0" name=""/>
        <dsp:cNvSpPr/>
      </dsp:nvSpPr>
      <dsp:spPr>
        <a:xfrm>
          <a:off x="383340" y="251098"/>
          <a:ext cx="8119300" cy="502007"/>
        </a:xfrm>
        <a:prstGeom prst="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Predlagati zakonodajo</a:t>
          </a:r>
          <a:endParaRPr lang="de-DE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3340" y="251098"/>
        <a:ext cx="8119300" cy="502007"/>
      </dsp:txXfrm>
    </dsp:sp>
    <dsp:sp modelId="{255B1394-9CFC-4D17-825C-47AF7EC0893B}">
      <dsp:nvSpPr>
        <dsp:cNvPr id="0" name=""/>
        <dsp:cNvSpPr/>
      </dsp:nvSpPr>
      <dsp:spPr>
        <a:xfrm>
          <a:off x="69586" y="188348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71802E-3DC0-4AF9-8ABE-6D45BC614189}">
      <dsp:nvSpPr>
        <dsp:cNvPr id="0" name=""/>
        <dsp:cNvSpPr/>
      </dsp:nvSpPr>
      <dsp:spPr>
        <a:xfrm>
          <a:off x="796275" y="1004014"/>
          <a:ext cx="7706365" cy="502007"/>
        </a:xfrm>
        <a:prstGeom prst="rect">
          <a:avLst/>
        </a:prstGeom>
        <a:solidFill>
          <a:schemeClr val="bg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Nadzorovati njeno izvedbo</a:t>
          </a:r>
          <a:endParaRPr lang="de-DE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96275" y="1004014"/>
        <a:ext cx="7706365" cy="502007"/>
      </dsp:txXfrm>
    </dsp:sp>
    <dsp:sp modelId="{39F26913-AFCA-4FFD-93A8-37032BD768F7}">
      <dsp:nvSpPr>
        <dsp:cNvPr id="0" name=""/>
        <dsp:cNvSpPr/>
      </dsp:nvSpPr>
      <dsp:spPr>
        <a:xfrm>
          <a:off x="482521" y="941263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D2EF1E-EF47-4680-8011-189F8193EB5B}">
      <dsp:nvSpPr>
        <dsp:cNvPr id="0" name=""/>
        <dsp:cNvSpPr/>
      </dsp:nvSpPr>
      <dsp:spPr>
        <a:xfrm>
          <a:off x="985100" y="1756929"/>
          <a:ext cx="7517540" cy="502007"/>
        </a:xfrm>
        <a:prstGeom prst="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Spodbujati izboljšanje zakonodaje</a:t>
          </a:r>
          <a:endParaRPr lang="de-DE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85100" y="1756929"/>
        <a:ext cx="7517540" cy="502007"/>
      </dsp:txXfrm>
    </dsp:sp>
    <dsp:sp modelId="{C269F6AB-77BE-4DE5-9DBD-620617F0223D}">
      <dsp:nvSpPr>
        <dsp:cNvPr id="0" name=""/>
        <dsp:cNvSpPr/>
      </dsp:nvSpPr>
      <dsp:spPr>
        <a:xfrm>
          <a:off x="671346" y="1694178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F16032-EBE4-4A7D-B5B5-D7530BA81F2A}">
      <dsp:nvSpPr>
        <dsp:cNvPr id="0" name=""/>
        <dsp:cNvSpPr/>
      </dsp:nvSpPr>
      <dsp:spPr>
        <a:xfrm>
          <a:off x="985100" y="2509367"/>
          <a:ext cx="7517540" cy="502007"/>
        </a:xfrm>
        <a:prstGeom prst="rect">
          <a:avLst/>
        </a:prstGeom>
        <a:solidFill>
          <a:schemeClr val="bg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Zahtevati, da se mučenje v nacionalnem pravnem sistemu opredeli kot kaznivo dejanje</a:t>
          </a:r>
          <a:endParaRPr lang="en-GB" sz="15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85100" y="2509367"/>
        <a:ext cx="7517540" cy="502007"/>
      </dsp:txXfrm>
    </dsp:sp>
    <dsp:sp modelId="{B8122AA1-00CC-4E7F-A3E7-57450D9AB034}">
      <dsp:nvSpPr>
        <dsp:cNvPr id="0" name=""/>
        <dsp:cNvSpPr/>
      </dsp:nvSpPr>
      <dsp:spPr>
        <a:xfrm>
          <a:off x="671346" y="2446616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D62A62-6B7B-40B1-9B68-2D95EF7864CD}">
      <dsp:nvSpPr>
        <dsp:cNvPr id="0" name=""/>
        <dsp:cNvSpPr/>
      </dsp:nvSpPr>
      <dsp:spPr>
        <a:xfrm>
          <a:off x="796275" y="3262282"/>
          <a:ext cx="7706365" cy="502007"/>
        </a:xfrm>
        <a:prstGeom prst="rect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Razvijati primerjalne analize mednarodnih in regionalnih standardov</a:t>
          </a:r>
          <a:endParaRPr lang="de-DE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96275" y="3262282"/>
        <a:ext cx="7706365" cy="502007"/>
      </dsp:txXfrm>
    </dsp:sp>
    <dsp:sp modelId="{4625C0C8-0D3E-477C-8F86-BDE2BA5E3AA9}">
      <dsp:nvSpPr>
        <dsp:cNvPr id="0" name=""/>
        <dsp:cNvSpPr/>
      </dsp:nvSpPr>
      <dsp:spPr>
        <a:xfrm>
          <a:off x="482521" y="3199531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B215A7-16C6-46E9-BD37-DDC1E056349F}">
      <dsp:nvSpPr>
        <dsp:cNvPr id="0" name=""/>
        <dsp:cNvSpPr/>
      </dsp:nvSpPr>
      <dsp:spPr>
        <a:xfrm>
          <a:off x="383340" y="4015198"/>
          <a:ext cx="8119300" cy="502007"/>
        </a:xfrm>
        <a:prstGeom prst="rect">
          <a:avLst/>
        </a:prstGeom>
        <a:solidFill>
          <a:schemeClr val="bg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6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Upoštevati</a:t>
          </a:r>
          <a:r>
            <a:rPr lang="en-GB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sl-SI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načela univerzalne jurisdikcije in nevračanja žrtev v domovino</a:t>
          </a:r>
          <a:endParaRPr lang="de-DE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3340" y="4015198"/>
        <a:ext cx="8119300" cy="502007"/>
      </dsp:txXfrm>
    </dsp:sp>
    <dsp:sp modelId="{38A9F743-4C8F-48F5-B113-C92CF022EB8E}">
      <dsp:nvSpPr>
        <dsp:cNvPr id="0" name=""/>
        <dsp:cNvSpPr/>
      </dsp:nvSpPr>
      <dsp:spPr>
        <a:xfrm>
          <a:off x="69586" y="3952447"/>
          <a:ext cx="627508" cy="6275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0125C5-99A0-42FF-8A19-9EA615D0BFC7}" type="datetimeFigureOut">
              <a:rPr lang="en-GB"/>
              <a:pPr>
                <a:defRPr/>
              </a:pPr>
              <a:t>12/05/2013</a:t>
            </a:fld>
            <a:endParaRPr lang="en-GB" dirty="0"/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6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FFF633-61C5-47DF-B08B-198DDB9DC3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de-AT"/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de-A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379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noProof="0" smtClean="0"/>
          </a:p>
        </p:txBody>
      </p:sp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de-A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71668D3-A6F2-44AD-BEE2-FB11C2969A2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buSzPct val="45000"/>
              <a:buFont typeface="Wingdings" pitchFamily="2" charset="2"/>
              <a:buNone/>
              <a:defRPr/>
            </a:pPr>
            <a:fld id="{5D3A72E8-95BB-4139-BB8B-EEC79B1C4B02}" type="slidenum">
              <a:rPr lang="el-GR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SzPct val="45000"/>
                <a:buFont typeface="Wingdings" pitchFamily="2" charset="2"/>
                <a:buNone/>
                <a:defRPr/>
              </a:pPr>
              <a:t>1</a:t>
            </a:fld>
            <a:endParaRPr lang="el-G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dirty="0" smtClean="0">
              <a:latin typeface="Calibri" pitchFamily="34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B0D5397-EDC4-42AB-ABA7-3FBD248BC963}" type="slidenum">
              <a:rPr lang="el-GR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l-G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dirty="0" smtClean="0"/>
              <a:t>Comment: </a:t>
            </a:r>
            <a:r>
              <a:rPr lang="de-DE" dirty="0" err="1" smtClean="0"/>
              <a:t>based</a:t>
            </a:r>
            <a:r>
              <a:rPr lang="de-DE" smtClean="0"/>
              <a:t> on the UN convention definition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smtClean="0"/>
              <a:t>Comment: based on the UN convention definition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smtClean="0"/>
              <a:t>Comment: based on the UN convention definition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-107950"/>
            <a:ext cx="2058987" cy="6232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07950"/>
            <a:ext cx="6027738" cy="623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-107950"/>
            <a:ext cx="8239125" cy="6232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2.jpe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0"/>
            <a:ext cx="9124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-107950"/>
            <a:ext cx="8228012" cy="1311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7013" cy="499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25538"/>
            <a:ext cx="4038600" cy="499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34213" y="6500813"/>
            <a:ext cx="8239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7" cstate="print"/>
          <a:srcRect l="1314" t="3102" r="63214" b="37788"/>
          <a:stretch>
            <a:fillRect/>
          </a:stretch>
        </p:blipFill>
        <p:spPr bwMode="auto">
          <a:xfrm>
            <a:off x="7907338" y="6494463"/>
            <a:ext cx="4095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8" cstate="print"/>
          <a:srcRect l="38107" r="7919" b="52925"/>
          <a:stretch>
            <a:fillRect/>
          </a:stretch>
        </p:blipFill>
        <p:spPr bwMode="auto">
          <a:xfrm>
            <a:off x="8299450" y="6491288"/>
            <a:ext cx="78898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-107950"/>
            <a:ext cx="82280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8013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262626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62626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03350" y="328453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 dirty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403350" y="2276475"/>
            <a:ext cx="6480175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sz="4000" b="1" dirty="0">
                <a:solidFill>
                  <a:srgbClr val="376092"/>
                </a:solidFill>
                <a:latin typeface="Trebuchet MS" pitchFamily="34" charset="0"/>
              </a:rPr>
              <a:t>Vloga odvetnikov pri preprečevanju mučenja in trpinčenja</a:t>
            </a:r>
            <a:endParaRPr lang="de-AT" sz="40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sz="2800" dirty="0">
              <a:solidFill>
                <a:srgbClr val="376092"/>
              </a:solidFill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sz="4000" b="1" dirty="0">
              <a:solidFill>
                <a:srgbClr val="376092"/>
              </a:solidFill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dirty="0">
              <a:solidFill>
                <a:srgbClr val="376092"/>
              </a:solidFill>
              <a:latin typeface="Trebuchet MS" pitchFamily="34" charset="0"/>
            </a:endParaRPr>
          </a:p>
        </p:txBody>
      </p:sp>
      <p:pic>
        <p:nvPicPr>
          <p:cNvPr id="3076" name="Content Placeholder 4" descr="LLP logo english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4813" y="5805488"/>
            <a:ext cx="23399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3 - Εικόνα" descr="by-nc-nd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165850"/>
            <a:ext cx="15843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2. </a:t>
            </a:r>
            <a:r>
              <a:rPr lang="sl-SI" smtClean="0"/>
              <a:t>Ranljivost</a:t>
            </a:r>
            <a:endParaRPr lang="en-GB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i="1" smtClean="0"/>
          </a:p>
          <a:p>
            <a:endParaRPr lang="en-GB" i="1" smtClean="0"/>
          </a:p>
          <a:p>
            <a:endParaRPr lang="en-GB" i="1" smtClean="0"/>
          </a:p>
          <a:p>
            <a:endParaRPr lang="en-GB" smtClean="0"/>
          </a:p>
          <a:p>
            <a:endParaRPr lang="en-GB" smtClean="0"/>
          </a:p>
        </p:txBody>
      </p:sp>
      <p:graphicFrame>
        <p:nvGraphicFramePr>
          <p:cNvPr id="2" name="Diagramm 1"/>
          <p:cNvGraphicFramePr/>
          <p:nvPr/>
        </p:nvGraphicFramePr>
        <p:xfrm>
          <a:off x="1043608" y="1196752"/>
          <a:ext cx="684076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sl-SI" dirty="0" smtClean="0"/>
              <a:t>Zastopanje pridržanih oseb</a:t>
            </a:r>
            <a:endParaRPr lang="en-GB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sl-SI" b="1" dirty="0" smtClean="0"/>
              <a:t>Odvetniki bi morali zagotoviti procesna jamstva</a:t>
            </a:r>
            <a:r>
              <a:rPr lang="en-GB" dirty="0" smtClean="0"/>
              <a:t>:</a:t>
            </a:r>
          </a:p>
          <a:p>
            <a:pPr marL="0">
              <a:buFont typeface="Arial" charset="0"/>
              <a:buChar char="•"/>
            </a:pPr>
            <a:r>
              <a:rPr lang="sl-SI" dirty="0" smtClean="0"/>
              <a:t>Takojšen</a:t>
            </a:r>
            <a:r>
              <a:rPr lang="en-GB" dirty="0" smtClean="0"/>
              <a:t>, </a:t>
            </a:r>
            <a:r>
              <a:rPr lang="sl-SI" dirty="0" smtClean="0"/>
              <a:t>neposreden</a:t>
            </a:r>
            <a:r>
              <a:rPr lang="en-GB" dirty="0" smtClean="0"/>
              <a:t>, </a:t>
            </a:r>
            <a:r>
              <a:rPr lang="sl-SI" dirty="0" smtClean="0"/>
              <a:t>reden</a:t>
            </a:r>
            <a:r>
              <a:rPr lang="en-GB" dirty="0" smtClean="0"/>
              <a:t> </a:t>
            </a:r>
            <a:r>
              <a:rPr lang="sl-SI" dirty="0" smtClean="0"/>
              <a:t>in zaupen dostop do odvetnika</a:t>
            </a:r>
            <a:endParaRPr lang="en-GB" dirty="0" smtClean="0"/>
          </a:p>
          <a:p>
            <a:pPr marL="0">
              <a:buFont typeface="Arial" charset="0"/>
              <a:buChar char="•"/>
            </a:pPr>
            <a:r>
              <a:rPr lang="sl-SI" dirty="0" smtClean="0"/>
              <a:t>Informacije o vzrokih aretacije</a:t>
            </a:r>
            <a:endParaRPr lang="en-GB" dirty="0" smtClean="0"/>
          </a:p>
          <a:p>
            <a:pPr marL="0">
              <a:buFont typeface="Arial" charset="0"/>
              <a:buChar char="•"/>
            </a:pPr>
            <a:r>
              <a:rPr lang="sl-SI" dirty="0" smtClean="0"/>
              <a:t>Informacije o pravicah pridržanih oseb</a:t>
            </a:r>
            <a:endParaRPr lang="en-GB" dirty="0" smtClean="0"/>
          </a:p>
          <a:p>
            <a:pPr marL="0">
              <a:buFont typeface="Arial" charset="0"/>
              <a:buChar char="•"/>
            </a:pPr>
            <a:r>
              <a:rPr lang="sl-SI" dirty="0" smtClean="0"/>
              <a:t>Zdravniški pregled</a:t>
            </a:r>
            <a:endParaRPr lang="en-GB" dirty="0" smtClean="0"/>
          </a:p>
          <a:p>
            <a:pPr marL="0">
              <a:buFont typeface="Arial" charset="0"/>
              <a:buChar char="•"/>
            </a:pPr>
            <a:r>
              <a:rPr lang="sl-SI" dirty="0" smtClean="0"/>
              <a:t>Prošnjo za sklep o</a:t>
            </a:r>
            <a:r>
              <a:rPr lang="en-GB" dirty="0" smtClean="0"/>
              <a:t> </a:t>
            </a:r>
            <a:r>
              <a:rPr lang="en-GB" i="1" dirty="0" smtClean="0"/>
              <a:t>habeas corpus</a:t>
            </a:r>
          </a:p>
          <a:p>
            <a:pPr marL="0">
              <a:buFont typeface="Arial" charset="0"/>
              <a:buChar char="•"/>
            </a:pPr>
            <a:r>
              <a:rPr lang="sl-SI" dirty="0" smtClean="0"/>
              <a:t>Informacije o pritožbenih mehanizmih</a:t>
            </a:r>
            <a:endParaRPr lang="en-GB" dirty="0" smtClean="0"/>
          </a:p>
          <a:p>
            <a:pPr marL="0">
              <a:buFont typeface="Arial" charset="0"/>
              <a:buChar char="•"/>
            </a:pPr>
            <a:endParaRPr lang="en-GB" dirty="0" smtClean="0"/>
          </a:p>
          <a:p>
            <a:pPr marL="0">
              <a:buFont typeface="Arial" charset="0"/>
              <a:buChar char="•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dirty="0" smtClean="0"/>
              <a:t>D. </a:t>
            </a:r>
            <a:r>
              <a:rPr lang="sl-SI" sz="3200" cap="none" dirty="0" smtClean="0"/>
              <a:t>PRAVICA DO ODPRAVE KRIVICE IN POVRNITVE ŠKODE</a:t>
            </a:r>
            <a:endParaRPr lang="de-DE" sz="3200" cap="none" dirty="0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Vloga odvetnikov pri preprečevanju mučenja in trpinčenja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8012" cy="1368425"/>
          </a:xfrm>
        </p:spPr>
        <p:txBody>
          <a:bodyPr/>
          <a:lstStyle/>
          <a:p>
            <a:r>
              <a:rPr lang="en-GB" smtClean="0"/>
              <a:t>1. </a:t>
            </a:r>
            <a:r>
              <a:rPr lang="sl-SI" smtClean="0"/>
              <a:t>Pravni okvir</a:t>
            </a:r>
            <a:endParaRPr lang="en-GB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7929563" cy="4319587"/>
          </a:xfrm>
        </p:spPr>
        <p:txBody>
          <a:bodyPr/>
          <a:lstStyle/>
          <a:p>
            <a:pPr marL="0"/>
            <a:r>
              <a:rPr lang="sl-SI" dirty="0" smtClean="0"/>
              <a:t>13. In 14. člen Konvencije proti mučenju</a:t>
            </a:r>
            <a:r>
              <a:rPr lang="en-GB" dirty="0" smtClean="0"/>
              <a:t>:</a:t>
            </a:r>
          </a:p>
          <a:p>
            <a:pPr marL="0">
              <a:buFont typeface="Arial" charset="0"/>
              <a:buChar char="•"/>
            </a:pPr>
            <a:r>
              <a:rPr lang="sl-SI" dirty="0" smtClean="0"/>
              <a:t>Pravica do pritožbe pristojnemu organu</a:t>
            </a:r>
            <a:endParaRPr lang="en-GB" dirty="0" smtClean="0"/>
          </a:p>
          <a:p>
            <a:pPr marL="0">
              <a:buFont typeface="Arial" charset="0"/>
              <a:buChar char="•"/>
            </a:pPr>
            <a:r>
              <a:rPr lang="sl-SI" dirty="0" smtClean="0"/>
              <a:t>Pravica do nepristranske in takojšnje preiskave</a:t>
            </a:r>
            <a:endParaRPr lang="en-GB" dirty="0" smtClean="0"/>
          </a:p>
          <a:p>
            <a:pPr marL="0">
              <a:buFont typeface="Arial" charset="0"/>
              <a:buChar char="•"/>
            </a:pPr>
            <a:r>
              <a:rPr lang="sl-SI" dirty="0" smtClean="0"/>
              <a:t>Zaščita pred povračilnimi ukrepi</a:t>
            </a:r>
            <a:endParaRPr lang="en-GB" dirty="0" smtClean="0"/>
          </a:p>
          <a:p>
            <a:pPr marL="0">
              <a:buFont typeface="Arial" charset="0"/>
              <a:buChar char="•"/>
            </a:pPr>
            <a:r>
              <a:rPr lang="sl-SI" dirty="0" smtClean="0"/>
              <a:t>Pravica do odprave krivice in povrnitve škode</a:t>
            </a:r>
            <a:endParaRPr lang="en-GB" dirty="0" smtClean="0"/>
          </a:p>
          <a:p>
            <a:pPr marL="0">
              <a:buFont typeface="Arial" charset="0"/>
              <a:buChar char="•"/>
            </a:pPr>
            <a:endParaRPr lang="en-GB" dirty="0" smtClean="0"/>
          </a:p>
          <a:p>
            <a:pPr marL="0"/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8012" cy="1152525"/>
          </a:xfrm>
        </p:spPr>
        <p:txBody>
          <a:bodyPr/>
          <a:lstStyle/>
          <a:p>
            <a:r>
              <a:rPr lang="en-GB" smtClean="0"/>
              <a:t>2. </a:t>
            </a:r>
            <a:r>
              <a:rPr lang="sl-SI" smtClean="0"/>
              <a:t>Pomoč žrtvam, ki so preživele mučenje</a:t>
            </a:r>
            <a:endParaRPr lang="en-GB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145463" cy="4424362"/>
          </a:xfrm>
        </p:spPr>
        <p:txBody>
          <a:bodyPr/>
          <a:lstStyle/>
          <a:p>
            <a:pPr marL="0">
              <a:lnSpc>
                <a:spcPct val="90000"/>
              </a:lnSpc>
            </a:pPr>
            <a:r>
              <a:rPr lang="sl-SI" dirty="0" smtClean="0"/>
              <a:t>Odvetniki bi morali</a:t>
            </a:r>
            <a:r>
              <a:rPr lang="en-GB" dirty="0" smtClean="0"/>
              <a:t>:</a:t>
            </a:r>
          </a:p>
          <a:p>
            <a:pPr marL="0">
              <a:lnSpc>
                <a:spcPct val="90000"/>
              </a:lnSpc>
              <a:buFont typeface="Arial" charset="0"/>
              <a:buChar char="•"/>
            </a:pPr>
            <a:r>
              <a:rPr lang="sl-SI" dirty="0" smtClean="0"/>
              <a:t>Žrtvi mučenja razložiti pravico do ukrepov in odškodnine</a:t>
            </a:r>
            <a:endParaRPr lang="en-GB" dirty="0" smtClean="0"/>
          </a:p>
          <a:p>
            <a:pPr marL="0">
              <a:lnSpc>
                <a:spcPct val="90000"/>
              </a:lnSpc>
              <a:buFont typeface="Arial" charset="0"/>
              <a:buChar char="•"/>
            </a:pPr>
            <a:r>
              <a:rPr lang="sl-SI" dirty="0" smtClean="0"/>
              <a:t>Pomagati vložiti pritožbo</a:t>
            </a:r>
            <a:endParaRPr lang="de-DE" dirty="0" smtClean="0"/>
          </a:p>
          <a:p>
            <a:pPr marL="0">
              <a:lnSpc>
                <a:spcPct val="90000"/>
              </a:lnSpc>
              <a:buFont typeface="Arial" charset="0"/>
              <a:buChar char="•"/>
            </a:pPr>
            <a:r>
              <a:rPr lang="sl-SI" dirty="0" smtClean="0"/>
              <a:t>Pomagati žrtvam skozi kasnejše faze postopka</a:t>
            </a:r>
            <a:endParaRPr lang="de-DE" dirty="0" smtClean="0"/>
          </a:p>
          <a:p>
            <a:pPr marL="0">
              <a:lnSpc>
                <a:spcPct val="90000"/>
              </a:lnSpc>
            </a:pPr>
            <a:endParaRPr lang="de-DE" dirty="0" smtClean="0"/>
          </a:p>
          <a:p>
            <a:pPr marL="0">
              <a:lnSpc>
                <a:spcPct val="90000"/>
              </a:lnSpc>
            </a:pPr>
            <a:endParaRPr lang="en-GB" dirty="0" smtClean="0"/>
          </a:p>
          <a:p>
            <a:pPr marL="0">
              <a:lnSpc>
                <a:spcPct val="90000"/>
              </a:lnSpc>
              <a:buFont typeface="Arial" charset="0"/>
              <a:buChar char="•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8012" cy="1152525"/>
          </a:xfrm>
        </p:spPr>
        <p:txBody>
          <a:bodyPr/>
          <a:lstStyle/>
          <a:p>
            <a:r>
              <a:rPr lang="en-GB" smtClean="0"/>
              <a:t>3. </a:t>
            </a:r>
            <a:r>
              <a:rPr lang="sl-SI" smtClean="0"/>
              <a:t>Primerna odškodnina</a:t>
            </a:r>
            <a:endParaRPr lang="en-GB" smtClean="0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8013" cy="4783137"/>
          </a:xfrm>
        </p:spPr>
        <p:txBody>
          <a:bodyPr/>
          <a:lstStyle/>
          <a:p>
            <a:pPr marL="0">
              <a:lnSpc>
                <a:spcPct val="90000"/>
              </a:lnSpc>
              <a:defRPr/>
            </a:pPr>
            <a:r>
              <a:rPr lang="sl-SI" sz="2800" dirty="0" smtClean="0"/>
              <a:t>Nadomestilo ima lahko naslednje oblike</a:t>
            </a:r>
            <a:r>
              <a:rPr lang="en-GB" sz="2800" dirty="0" smtClean="0"/>
              <a:t>:</a:t>
            </a:r>
          </a:p>
          <a:p>
            <a:pPr marL="1143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GB" sz="2800" dirty="0" smtClean="0"/>
          </a:p>
        </p:txBody>
      </p:sp>
      <p:graphicFrame>
        <p:nvGraphicFramePr>
          <p:cNvPr id="8" name="Diagramm 7"/>
          <p:cNvGraphicFramePr/>
          <p:nvPr/>
        </p:nvGraphicFramePr>
        <p:xfrm>
          <a:off x="323528" y="2060848"/>
          <a:ext cx="835292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dirty="0" smtClean="0"/>
              <a:t>E. </a:t>
            </a:r>
            <a:r>
              <a:rPr lang="sl-SI" sz="3200" cap="none" dirty="0" smtClean="0"/>
              <a:t>PREISKAVA IN EVIDENTIRANJE</a:t>
            </a:r>
            <a:endParaRPr lang="de-DE" sz="3200" cap="none" dirty="0" smtClean="0"/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Vloga odvetnikov pri preprečevanju mučenja in trpinčenja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1. </a:t>
            </a:r>
            <a:r>
              <a:rPr lang="sl-SI" smtClean="0"/>
              <a:t>Preiskava</a:t>
            </a:r>
            <a:endParaRPr lang="de-DE" smtClean="0"/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de-DE" dirty="0" smtClean="0"/>
          </a:p>
          <a:p>
            <a:pPr>
              <a:buFont typeface="Arial" charset="0"/>
              <a:buChar char="•"/>
            </a:pPr>
            <a:r>
              <a:rPr lang="sl-SI" dirty="0" smtClean="0"/>
              <a:t>Takojšnja</a:t>
            </a:r>
            <a:r>
              <a:rPr lang="de-DE" dirty="0" smtClean="0"/>
              <a:t>, </a:t>
            </a:r>
            <a:r>
              <a:rPr lang="sl-SI" dirty="0" smtClean="0"/>
              <a:t>nepristranska</a:t>
            </a:r>
            <a:r>
              <a:rPr lang="de-DE" dirty="0" smtClean="0"/>
              <a:t>, </a:t>
            </a:r>
            <a:r>
              <a:rPr lang="sl-SI" dirty="0" smtClean="0"/>
              <a:t>temeljita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sl-SI" dirty="0" smtClean="0"/>
              <a:t>Zaščita pred povračilnimi ukrepi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sl-SI" dirty="0" smtClean="0"/>
              <a:t>Zaupni razgovor z žrtvijo (brez prisotnosti javnih uradnikov)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sl-SI" dirty="0" smtClean="0"/>
              <a:t>Obtožbe v zvezi z mučenjem se lahko posredujejo pristojnim organom samo s privolitvijo pridržane osebe</a:t>
            </a:r>
            <a:endParaRPr lang="en-GB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</a:t>
            </a:r>
            <a:r>
              <a:rPr lang="sl-SI" dirty="0" smtClean="0"/>
              <a:t>Evidentiranje</a:t>
            </a:r>
            <a:endParaRPr lang="de-DE" dirty="0" smtClean="0"/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sl-SI" dirty="0" smtClean="0"/>
              <a:t>Odvetniki morajo biti seznanjeni s tem, kako ustrezno evidentirati in opaziti sledi mučenja</a:t>
            </a:r>
            <a:r>
              <a:rPr lang="de-DE" dirty="0" smtClean="0"/>
              <a:t>:</a:t>
            </a:r>
          </a:p>
          <a:p>
            <a:pPr>
              <a:buFont typeface="Arial" charset="0"/>
              <a:buNone/>
            </a:pPr>
            <a:endParaRPr lang="de-DE" sz="1800" dirty="0" smtClean="0"/>
          </a:p>
          <a:p>
            <a:pPr>
              <a:buFont typeface="Arial" charset="0"/>
              <a:buChar char="•"/>
            </a:pPr>
            <a:r>
              <a:rPr lang="sl-SI" dirty="0" smtClean="0"/>
              <a:t>Izmenjava znanja med zdravniki in pravnimi strokami</a:t>
            </a:r>
            <a:r>
              <a:rPr lang="de-DE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sl-SI" dirty="0" smtClean="0"/>
              <a:t>Pritožbe imajo večjo težo, če so podkrepljene z natančnim poročilom o mučenju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sl-SI" dirty="0" smtClean="0"/>
              <a:t>Za boljši izhodiščni položaj pri vlaganju pritožbe, mora odvetnik poskrbeti za neodvisen zdravstveni pregled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smtClean="0"/>
              <a:t>F. </a:t>
            </a:r>
            <a:r>
              <a:rPr lang="sl-SI" sz="3200" cap="none" smtClean="0"/>
              <a:t>PREVENTIVNI NADZOR</a:t>
            </a:r>
            <a:endParaRPr lang="de-DE" sz="3200" cap="none" smtClean="0"/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Vloga odvetnikov pri preprečevanju mučenja in trpinčenja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/>
          </p:nvPr>
        </p:nvSpPr>
        <p:spPr>
          <a:xfrm>
            <a:off x="468313" y="1125538"/>
            <a:ext cx="8239125" cy="4864100"/>
          </a:xfrm>
        </p:spPr>
        <p:txBody>
          <a:bodyPr/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a</a:t>
            </a:r>
            <a:r>
              <a:rPr lang="el-GR" sz="2400" b="1" dirty="0" smtClean="0">
                <a:solidFill>
                  <a:schemeClr val="tx1"/>
                </a:solidFill>
              </a:rPr>
              <a:t>.</a:t>
            </a:r>
            <a:r>
              <a:rPr lang="de-AT" sz="2400" dirty="0" smtClean="0">
                <a:solidFill>
                  <a:schemeClr val="tx1"/>
                </a:solidFill>
              </a:rPr>
              <a:t>	</a:t>
            </a:r>
            <a:r>
              <a:rPr lang="sl-SI" sz="2400" b="1" dirty="0" smtClean="0">
                <a:solidFill>
                  <a:schemeClr val="tx1"/>
                </a:solidFill>
              </a:rPr>
              <a:t>Predstavitev</a:t>
            </a:r>
            <a:r>
              <a:rPr lang="el-GR" sz="2400" b="1" dirty="0" smtClean="0">
                <a:solidFill>
                  <a:schemeClr val="tx1"/>
                </a:solidFill>
              </a:rPr>
              <a:t>	</a:t>
            </a:r>
            <a:endParaRPr lang="de-AT" sz="2400" b="1" dirty="0" smtClean="0">
              <a:solidFill>
                <a:schemeClr val="tx1"/>
              </a:solidFill>
            </a:endParaRPr>
          </a:p>
          <a:p>
            <a:r>
              <a:rPr lang="en-GB" sz="2400" b="1" dirty="0" smtClean="0">
                <a:solidFill>
                  <a:schemeClr val="tx1"/>
                </a:solidFill>
              </a:rPr>
              <a:t>b.</a:t>
            </a:r>
            <a:r>
              <a:rPr lang="de-AT" sz="2400" dirty="0" smtClean="0">
                <a:solidFill>
                  <a:schemeClr val="tx1"/>
                </a:solidFill>
              </a:rPr>
              <a:t>	</a:t>
            </a:r>
            <a:r>
              <a:rPr lang="sl-SI" sz="2400" b="1" dirty="0" smtClean="0">
                <a:solidFill>
                  <a:schemeClr val="tx1"/>
                </a:solidFill>
              </a:rPr>
              <a:t>Pravni okvir</a:t>
            </a:r>
            <a:r>
              <a:rPr lang="el-GR" sz="2400" b="1" dirty="0" smtClean="0">
                <a:solidFill>
                  <a:schemeClr val="tx1"/>
                </a:solidFill>
              </a:rPr>
              <a:t>	</a:t>
            </a:r>
            <a:endParaRPr lang="de-AT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c</a:t>
            </a:r>
            <a:r>
              <a:rPr lang="el-GR" sz="2400" b="1" dirty="0" smtClean="0">
                <a:solidFill>
                  <a:schemeClr val="tx1"/>
                </a:solidFill>
              </a:rPr>
              <a:t>.</a:t>
            </a:r>
            <a:r>
              <a:rPr lang="de-AT" sz="2400" dirty="0" smtClean="0">
                <a:solidFill>
                  <a:schemeClr val="tx1"/>
                </a:solidFill>
              </a:rPr>
              <a:t>	</a:t>
            </a:r>
            <a:r>
              <a:rPr lang="sl-SI" sz="2400" b="1" dirty="0" smtClean="0">
                <a:solidFill>
                  <a:schemeClr val="tx1"/>
                </a:solidFill>
              </a:rPr>
              <a:t>Zastopanje pridržanih oseb</a:t>
            </a:r>
            <a:r>
              <a:rPr lang="el-GR" sz="2400" b="1" dirty="0" smtClean="0">
                <a:solidFill>
                  <a:schemeClr val="tx1"/>
                </a:solidFill>
              </a:rPr>
              <a:t>	</a:t>
            </a:r>
            <a:endParaRPr lang="de-AT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d</a:t>
            </a:r>
            <a:r>
              <a:rPr lang="el-GR" sz="2400" b="1" dirty="0" smtClean="0">
                <a:solidFill>
                  <a:schemeClr val="tx1"/>
                </a:solidFill>
              </a:rPr>
              <a:t>.</a:t>
            </a:r>
            <a:r>
              <a:rPr lang="de-AT" sz="2400" dirty="0" smtClean="0">
                <a:solidFill>
                  <a:schemeClr val="tx1"/>
                </a:solidFill>
              </a:rPr>
              <a:t>	</a:t>
            </a:r>
            <a:r>
              <a:rPr lang="sl-SI" sz="2400" b="1" dirty="0" smtClean="0">
                <a:solidFill>
                  <a:schemeClr val="tx1"/>
                </a:solidFill>
              </a:rPr>
              <a:t>Pravica do odprave krivice in povrnitve škode</a:t>
            </a:r>
            <a:endParaRPr lang="de-AT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e</a:t>
            </a:r>
            <a:r>
              <a:rPr lang="el-GR" sz="2400" b="1" dirty="0" smtClean="0">
                <a:solidFill>
                  <a:schemeClr val="tx1"/>
                </a:solidFill>
              </a:rPr>
              <a:t>.</a:t>
            </a:r>
            <a:r>
              <a:rPr lang="de-AT" sz="2400" dirty="0" smtClean="0">
                <a:solidFill>
                  <a:schemeClr val="tx1"/>
                </a:solidFill>
              </a:rPr>
              <a:t>	</a:t>
            </a:r>
            <a:r>
              <a:rPr lang="sl-SI" sz="2400" b="1" dirty="0" smtClean="0">
                <a:solidFill>
                  <a:schemeClr val="tx1"/>
                </a:solidFill>
              </a:rPr>
              <a:t>Evidentiranje in preiskava</a:t>
            </a:r>
            <a:endParaRPr lang="de-AT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f</a:t>
            </a:r>
            <a:r>
              <a:rPr lang="el-GR" sz="2400" b="1" dirty="0" smtClean="0">
                <a:solidFill>
                  <a:schemeClr val="tx1"/>
                </a:solidFill>
              </a:rPr>
              <a:t>.</a:t>
            </a:r>
            <a:r>
              <a:rPr lang="de-AT" sz="2400" dirty="0" smtClean="0">
                <a:solidFill>
                  <a:schemeClr val="tx1"/>
                </a:solidFill>
              </a:rPr>
              <a:t>	</a:t>
            </a:r>
            <a:r>
              <a:rPr lang="sl-SI" sz="2400" b="1" dirty="0" smtClean="0">
                <a:solidFill>
                  <a:schemeClr val="tx1"/>
                </a:solidFill>
              </a:rPr>
              <a:t>Preventivni nadzor</a:t>
            </a:r>
            <a:r>
              <a:rPr lang="el-GR" sz="2400" b="1" dirty="0" smtClean="0">
                <a:solidFill>
                  <a:schemeClr val="tx1"/>
                </a:solidFill>
              </a:rPr>
              <a:t>	</a:t>
            </a:r>
            <a:endParaRPr lang="de-AT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g</a:t>
            </a:r>
            <a:r>
              <a:rPr lang="el-GR" sz="2400" b="1" dirty="0" smtClean="0">
                <a:solidFill>
                  <a:schemeClr val="tx1"/>
                </a:solidFill>
              </a:rPr>
              <a:t>.</a:t>
            </a:r>
            <a:r>
              <a:rPr lang="de-AT" sz="2400" dirty="0" smtClean="0">
                <a:solidFill>
                  <a:schemeClr val="tx1"/>
                </a:solidFill>
              </a:rPr>
              <a:t>	</a:t>
            </a:r>
            <a:r>
              <a:rPr lang="sl-SI" sz="2400" b="1" dirty="0" smtClean="0">
                <a:solidFill>
                  <a:schemeClr val="tx1"/>
                </a:solidFill>
              </a:rPr>
              <a:t>Zagovorništvo in oblikovanje politike</a:t>
            </a:r>
            <a:r>
              <a:rPr lang="el-GR" sz="2400" b="1" dirty="0" smtClean="0">
                <a:solidFill>
                  <a:schemeClr val="tx1"/>
                </a:solidFill>
              </a:rPr>
              <a:t>	</a:t>
            </a:r>
            <a:endParaRPr lang="de-AT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h</a:t>
            </a:r>
            <a:r>
              <a:rPr lang="el-GR" sz="2400" b="1" dirty="0" smtClean="0">
                <a:solidFill>
                  <a:schemeClr val="tx1"/>
                </a:solidFill>
              </a:rPr>
              <a:t>.</a:t>
            </a:r>
            <a:r>
              <a:rPr lang="de-AT" sz="2400" dirty="0" smtClean="0">
                <a:solidFill>
                  <a:schemeClr val="tx1"/>
                </a:solidFill>
              </a:rPr>
              <a:t>	</a:t>
            </a:r>
            <a:r>
              <a:rPr lang="sl-SI" sz="2400" b="1" dirty="0" smtClean="0">
                <a:solidFill>
                  <a:schemeClr val="tx1"/>
                </a:solidFill>
              </a:rPr>
              <a:t>Krepitev zmogljivosti</a:t>
            </a:r>
            <a:r>
              <a:rPr lang="el-GR" sz="2400" b="1" dirty="0" smtClean="0">
                <a:solidFill>
                  <a:schemeClr val="tx1"/>
                </a:solidFill>
              </a:rPr>
              <a:t>	</a:t>
            </a:r>
            <a:endParaRPr lang="de-AT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i</a:t>
            </a:r>
            <a:r>
              <a:rPr lang="el-GR" sz="2400" b="1" dirty="0" smtClean="0">
                <a:solidFill>
                  <a:schemeClr val="tx1"/>
                </a:solidFill>
              </a:rPr>
              <a:t>.</a:t>
            </a:r>
            <a:r>
              <a:rPr lang="de-AT" sz="2400" dirty="0" smtClean="0">
                <a:solidFill>
                  <a:schemeClr val="tx1"/>
                </a:solidFill>
              </a:rPr>
              <a:t>	</a:t>
            </a:r>
            <a:r>
              <a:rPr lang="sl-SI" sz="2400" b="1" dirty="0" smtClean="0">
                <a:solidFill>
                  <a:schemeClr val="tx1"/>
                </a:solidFill>
              </a:rPr>
              <a:t>Vloga sodnih procesov</a:t>
            </a:r>
            <a:r>
              <a:rPr lang="el-GR" sz="2400" b="1" dirty="0" smtClean="0">
                <a:solidFill>
                  <a:schemeClr val="tx1"/>
                </a:solidFill>
              </a:rPr>
              <a:t>	</a:t>
            </a:r>
            <a:endParaRPr lang="de-AT" sz="2400" b="1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5988" y="0"/>
            <a:ext cx="8228012" cy="1311275"/>
          </a:xfrm>
        </p:spPr>
        <p:txBody>
          <a:bodyPr/>
          <a:lstStyle/>
          <a:p>
            <a:r>
              <a:rPr lang="en-GB" dirty="0" smtClean="0"/>
              <a:t>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1. </a:t>
            </a:r>
            <a:r>
              <a:rPr lang="sl-SI" smtClean="0"/>
              <a:t>Preventivni nadzor</a:t>
            </a:r>
            <a:endParaRPr lang="de-DE" smtClean="0"/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sl-SI" dirty="0" smtClean="0"/>
              <a:t>   »</a:t>
            </a:r>
            <a:r>
              <a:rPr lang="sl-SI" i="1" dirty="0" smtClean="0"/>
              <a:t>Redni pregledi krajev pridržanja, predvsem kadar so izvedeni kot del sistema rednih obiskov, predstavljajo najučinkovitejši preventivni ukrep proti mučenju</a:t>
            </a:r>
            <a:r>
              <a:rPr lang="sl-SI" dirty="0" smtClean="0"/>
              <a:t>.«</a:t>
            </a:r>
          </a:p>
          <a:p>
            <a:r>
              <a:rPr lang="en-GB" i="1" dirty="0" smtClean="0"/>
              <a:t>						</a:t>
            </a:r>
            <a:r>
              <a:rPr lang="en-GB" sz="2400" i="1" dirty="0" smtClean="0"/>
              <a:t>-- </a:t>
            </a:r>
            <a:r>
              <a:rPr lang="sl-SI" sz="2400" i="1" dirty="0" smtClean="0"/>
              <a:t>Posebni poročevalec ZN za mučenje</a:t>
            </a:r>
            <a:r>
              <a:rPr lang="en-GB" sz="2400" i="1" dirty="0" smtClean="0"/>
              <a:t>, 2002</a:t>
            </a:r>
            <a:endParaRPr lang="de-DE" sz="2400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2. </a:t>
            </a:r>
            <a:r>
              <a:rPr lang="sl-SI" smtClean="0"/>
              <a:t>Predpogoji</a:t>
            </a:r>
            <a:endParaRPr lang="de-DE" smtClean="0"/>
          </a:p>
        </p:txBody>
      </p:sp>
      <p:sp>
        <p:nvSpPr>
          <p:cNvPr id="2355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sl-SI" dirty="0" smtClean="0"/>
              <a:t>Izvajanje Opcijskega protokola h Konvenciji proti mučenju</a:t>
            </a:r>
            <a:r>
              <a:rPr lang="de-DE" dirty="0" smtClean="0"/>
              <a:t> (OPCAT)</a:t>
            </a:r>
          </a:p>
          <a:p>
            <a:pPr>
              <a:buFont typeface="Arial" charset="0"/>
              <a:buChar char="•"/>
            </a:pPr>
            <a:endParaRPr lang="de-DE" dirty="0" smtClean="0"/>
          </a:p>
          <a:p>
            <a:pPr>
              <a:buFont typeface="Arial" charset="0"/>
              <a:buChar char="•"/>
            </a:pPr>
            <a:r>
              <a:rPr lang="sl-SI" dirty="0" smtClean="0"/>
              <a:t>Vzpostavitev državnega preventivnega mehanizma</a:t>
            </a:r>
            <a:r>
              <a:rPr lang="de-DE" dirty="0" smtClean="0"/>
              <a:t> (NPM)</a:t>
            </a:r>
          </a:p>
          <a:p>
            <a:pPr>
              <a:buFont typeface="Arial" charset="0"/>
              <a:buChar char="•"/>
            </a:pPr>
            <a:endParaRPr lang="de-DE" dirty="0" smtClean="0"/>
          </a:p>
          <a:p>
            <a:pPr>
              <a:buFont typeface="Arial" charset="0"/>
              <a:buChar char="•"/>
            </a:pPr>
            <a:r>
              <a:rPr lang="sl-SI" dirty="0" smtClean="0"/>
              <a:t>Sodelovanje z </a:t>
            </a:r>
            <a:r>
              <a:rPr lang="de-DE" dirty="0" smtClean="0"/>
              <a:t>NPM, </a:t>
            </a:r>
            <a:r>
              <a:rPr lang="sl-SI" dirty="0" smtClean="0"/>
              <a:t>drugimi nadzornimi organi in organizacijami civilne družbe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3. </a:t>
            </a:r>
            <a:r>
              <a:rPr lang="sl-SI" smtClean="0"/>
              <a:t>Preventivni nadzor</a:t>
            </a:r>
            <a:endParaRPr lang="de-DE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81075"/>
            <a:ext cx="8228013" cy="5143500"/>
          </a:xfrm>
        </p:spPr>
        <p:txBody>
          <a:bodyPr/>
          <a:lstStyle/>
          <a:p>
            <a:pPr marL="0" indent="0">
              <a:defRPr/>
            </a:pPr>
            <a:r>
              <a:rPr lang="sl-SI" dirty="0" smtClean="0"/>
              <a:t>Interdisciplinarna nadzorna telesa</a:t>
            </a:r>
            <a:r>
              <a:rPr lang="de-DE" dirty="0" smtClean="0"/>
              <a:t>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de-DE" dirty="0" smtClean="0"/>
          </a:p>
          <a:p>
            <a:pPr>
              <a:buFont typeface="Arial" pitchFamily="34" charset="0"/>
              <a:buChar char="•"/>
              <a:defRPr/>
            </a:pPr>
            <a:endParaRPr lang="de-DE" dirty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</p:txBody>
      </p:sp>
      <p:graphicFrame>
        <p:nvGraphicFramePr>
          <p:cNvPr id="2" name="Diagramm 1"/>
          <p:cNvGraphicFramePr/>
          <p:nvPr/>
        </p:nvGraphicFramePr>
        <p:xfrm>
          <a:off x="179512" y="1772816"/>
          <a:ext cx="87915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4. </a:t>
            </a:r>
            <a:r>
              <a:rPr lang="sl-SI" smtClean="0"/>
              <a:t>Naloge za odvetnike</a:t>
            </a:r>
            <a:endParaRPr lang="de-DE" smtClean="0"/>
          </a:p>
        </p:txBody>
      </p:sp>
      <p:sp>
        <p:nvSpPr>
          <p:cNvPr id="25603" name="Content Placeholder 4"/>
          <p:cNvSpPr>
            <a:spLocks noGrp="1"/>
          </p:cNvSpPr>
          <p:nvPr>
            <p:ph idx="1"/>
          </p:nvPr>
        </p:nvSpPr>
        <p:spPr>
          <a:xfrm>
            <a:off x="457200" y="1341438"/>
            <a:ext cx="8228013" cy="4783137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sl-SI" dirty="0" smtClean="0"/>
              <a:t>Oblikovanje standardnih seznamov</a:t>
            </a:r>
            <a:endParaRPr lang="de-DE" dirty="0" smtClean="0"/>
          </a:p>
          <a:p>
            <a:pPr marL="457200" indent="-457200">
              <a:buFont typeface="Arial" charset="0"/>
              <a:buChar char="•"/>
            </a:pPr>
            <a:r>
              <a:rPr lang="sl-SI" dirty="0" smtClean="0"/>
              <a:t>Razgovori z žrtvami morajo biti izvedeni razumevajoče in sočutno</a:t>
            </a:r>
            <a:endParaRPr lang="de-DE" dirty="0" smtClean="0"/>
          </a:p>
          <a:p>
            <a:pPr marL="457200" indent="-457200">
              <a:buFont typeface="Arial" charset="0"/>
              <a:buChar char="•"/>
            </a:pPr>
            <a:r>
              <a:rPr lang="sl-SI" dirty="0" smtClean="0"/>
              <a:t>Evidentiranje primerov mučenja</a:t>
            </a:r>
            <a:endParaRPr lang="de-DE" dirty="0" smtClean="0"/>
          </a:p>
          <a:p>
            <a:pPr marL="457200" indent="-457200">
              <a:buFont typeface="Arial" charset="0"/>
              <a:buChar char="•"/>
            </a:pPr>
            <a:r>
              <a:rPr lang="sl-SI" dirty="0" smtClean="0"/>
              <a:t>Izpostaviti vzorce institucionalnih neuspehov</a:t>
            </a:r>
            <a:endParaRPr lang="de-DE" dirty="0" smtClean="0"/>
          </a:p>
          <a:p>
            <a:pPr marL="457200" indent="-457200">
              <a:buFont typeface="Arial" charset="0"/>
              <a:buChar char="•"/>
            </a:pPr>
            <a:r>
              <a:rPr lang="sl-SI" dirty="0" smtClean="0"/>
              <a:t>Vezni člen med javnostjo in</a:t>
            </a:r>
            <a:r>
              <a:rPr lang="de-DE" dirty="0" smtClean="0"/>
              <a:t> </a:t>
            </a:r>
            <a:r>
              <a:rPr lang="sl-SI" dirty="0" smtClean="0"/>
              <a:t>mednarodnimi preventivnimi mehanizmi</a:t>
            </a:r>
            <a:endParaRPr lang="de-DE" dirty="0" smtClean="0"/>
          </a:p>
          <a:p>
            <a:pPr marL="457200" indent="-457200">
              <a:buFont typeface="Arial" charset="0"/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dirty="0" smtClean="0"/>
              <a:t>G. </a:t>
            </a:r>
            <a:r>
              <a:rPr lang="sl-SI" sz="3200" cap="none" dirty="0" smtClean="0"/>
              <a:t>ZAGOVORNIŠTVO IN OBLIKOVANJE POLITIKE</a:t>
            </a:r>
            <a:endParaRPr lang="de-DE" sz="3200" cap="none" dirty="0" smtClean="0"/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Vloga odvetnikov pri preprečevanju mučenja in trpinčenja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>
          <a:xfrm>
            <a:off x="468313" y="0"/>
            <a:ext cx="8228012" cy="1311275"/>
          </a:xfrm>
        </p:spPr>
        <p:txBody>
          <a:bodyPr/>
          <a:lstStyle/>
          <a:p>
            <a:r>
              <a:rPr lang="de-DE" dirty="0" smtClean="0"/>
              <a:t>1. </a:t>
            </a:r>
            <a:r>
              <a:rPr lang="sl-SI" dirty="0" smtClean="0"/>
              <a:t>Zagovorništvo n oblikovanje politike</a:t>
            </a:r>
            <a:endParaRPr lang="de-DE" dirty="0" smtClean="0"/>
          </a:p>
        </p:txBody>
      </p:sp>
      <p:sp>
        <p:nvSpPr>
          <p:cNvPr id="27651" name="Content Placeholder 4"/>
          <p:cNvSpPr>
            <a:spLocks noGrp="1"/>
          </p:cNvSpPr>
          <p:nvPr>
            <p:ph idx="1"/>
          </p:nvPr>
        </p:nvSpPr>
        <p:spPr>
          <a:xfrm>
            <a:off x="468313" y="1268413"/>
            <a:ext cx="8228012" cy="499903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sl-SI" dirty="0" smtClean="0"/>
              <a:t>Ratifikacija in izvajanje instrumentov s področja človekovih pravic, ki prepovedujejo mučenje</a:t>
            </a:r>
          </a:p>
          <a:p>
            <a:pPr>
              <a:buFont typeface="Arial" charset="0"/>
              <a:buChar char="•"/>
            </a:pPr>
            <a:r>
              <a:rPr lang="sl-SI" dirty="0" smtClean="0"/>
              <a:t>Prizadevanje za pravne reforme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sl-SI" dirty="0" smtClean="0"/>
              <a:t>Osveščanje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sl-SI" dirty="0" smtClean="0"/>
              <a:t>Spodbujanje sodnikov za tolmačenje zakonov v luči mednarodnih standardov za človekove pravice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dirty="0" smtClean="0"/>
              <a:t>H. </a:t>
            </a:r>
            <a:r>
              <a:rPr lang="sl-SI" sz="3200" cap="none" dirty="0" smtClean="0"/>
              <a:t>KREPITEV ZMOGLJIVOSTI</a:t>
            </a:r>
            <a:endParaRPr lang="de-DE" sz="3200" cap="none" dirty="0" smtClean="0"/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Vloga odvetnikov pri preprečevanju mučenja in trpinčenja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1. </a:t>
            </a:r>
            <a:r>
              <a:rPr lang="sl-SI" smtClean="0"/>
              <a:t>Krepitev zmožnosti</a:t>
            </a:r>
            <a:endParaRPr lang="de-DE" smtClean="0"/>
          </a:p>
        </p:txBody>
      </p:sp>
      <p:sp>
        <p:nvSpPr>
          <p:cNvPr id="296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sl-SI" dirty="0" smtClean="0"/>
              <a:t>Kampanje za osveščanje javnosti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sl-SI" dirty="0" smtClean="0"/>
              <a:t>Krepitev vloge oblasti, ustanov in civilne družbe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sl-SI" dirty="0" smtClean="0"/>
              <a:t>Ustvarjanje informacijskih orodij za javnost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sl-SI" dirty="0" smtClean="0"/>
              <a:t>Mreženje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sl-SI" dirty="0" smtClean="0"/>
              <a:t>Mednarodno sodelovanje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sl-SI" dirty="0" smtClean="0"/>
              <a:t>Usposabljanje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dirty="0" smtClean="0"/>
              <a:t>I. </a:t>
            </a:r>
            <a:r>
              <a:rPr lang="sl-SI" sz="3200" cap="none" dirty="0" smtClean="0"/>
              <a:t>VLOGA SODNIH PROCESOV</a:t>
            </a:r>
            <a:endParaRPr lang="de-DE" sz="3200" cap="none" dirty="0" smtClean="0"/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Vloga odvetnikov pri preprečevanju mučenja in trpinčenja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1. </a:t>
            </a:r>
            <a:r>
              <a:rPr lang="sl-SI" smtClean="0"/>
              <a:t>Strateški sodni postopki</a:t>
            </a:r>
            <a:endParaRPr lang="de-DE" smtClean="0"/>
          </a:p>
        </p:txBody>
      </p:sp>
      <p:sp>
        <p:nvSpPr>
          <p:cNvPr id="3072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de-DE" dirty="0" smtClean="0"/>
          </a:p>
          <a:p>
            <a:pPr marL="0">
              <a:defRPr/>
            </a:pPr>
            <a:r>
              <a:rPr lang="sl-SI" dirty="0" smtClean="0"/>
              <a:t>Rezultat strateškega vodenja sodnega procesa so lahko precedenčni primeri, ki se izkažejo za posebej uporabne v zvezi s povrnitvijo škode za žrtve mučenja. 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smtClean="0"/>
              <a:t>A. </a:t>
            </a:r>
            <a:r>
              <a:rPr lang="sl-SI" sz="3200" cap="none" smtClean="0"/>
              <a:t>PREDSTAVITEV</a:t>
            </a:r>
            <a:endParaRPr lang="de-DE" sz="3200" cap="none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Vloga odvetnikov pri preprečevanju mučenja in trpinčenja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2. </a:t>
            </a:r>
            <a:r>
              <a:rPr lang="sl-SI" smtClean="0"/>
              <a:t>Načela</a:t>
            </a:r>
            <a:endParaRPr lang="de-DE" smtClean="0"/>
          </a:p>
        </p:txBody>
      </p:sp>
      <p:sp>
        <p:nvSpPr>
          <p:cNvPr id="3277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endParaRPr lang="de-DE" dirty="0" smtClean="0"/>
          </a:p>
          <a:p>
            <a:pPr marL="457200" indent="-457200">
              <a:buFont typeface="Arial" charset="0"/>
              <a:buChar char="•"/>
            </a:pPr>
            <a:r>
              <a:rPr lang="sl-SI" dirty="0" smtClean="0"/>
              <a:t>Izključitev dokazov, pridobljenih na prisilen način, iz procesa</a:t>
            </a:r>
            <a:endParaRPr lang="de-DE" dirty="0" smtClean="0"/>
          </a:p>
          <a:p>
            <a:pPr marL="457200" indent="-457200">
              <a:buFont typeface="Arial" charset="0"/>
              <a:buChar char="•"/>
            </a:pPr>
            <a:r>
              <a:rPr lang="sl-SI" dirty="0" smtClean="0"/>
              <a:t>Dokazno breme ne sme biti na strani žrtve</a:t>
            </a:r>
            <a:endParaRPr lang="de-DE" dirty="0" smtClean="0"/>
          </a:p>
          <a:p>
            <a:pPr marL="457200" indent="-457200">
              <a:buFont typeface="Arial" charset="0"/>
              <a:buChar char="•"/>
            </a:pPr>
            <a:r>
              <a:rPr lang="sl-SI" dirty="0" smtClean="0"/>
              <a:t>Strategija vodenja sodnega procesa ne sme ovirati posredovanja zahtevka mednarodnemu organu ali sodišču za človekove pravice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Inhaltsplatzhalter 1"/>
          <p:cNvSpPr>
            <a:spLocks noGrp="1"/>
          </p:cNvSpPr>
          <p:nvPr>
            <p:ph/>
          </p:nvPr>
        </p:nvSpPr>
        <p:spPr>
          <a:xfrm>
            <a:off x="457200" y="1052513"/>
            <a:ext cx="8686800" cy="5072062"/>
          </a:xfrm>
        </p:spPr>
        <p:txBody>
          <a:bodyPr/>
          <a:lstStyle/>
          <a:p>
            <a:pPr marL="0" indent="0"/>
            <a:r>
              <a:rPr lang="sl-SI" dirty="0" smtClean="0"/>
              <a:t>Vloga odvetnikov pri obravnavi primerov mučenja in trpinčenja</a:t>
            </a:r>
            <a:r>
              <a:rPr lang="de-DE" dirty="0" smtClean="0"/>
              <a:t>:</a:t>
            </a:r>
          </a:p>
          <a:p>
            <a:pPr lvl="1">
              <a:buFont typeface="Times New Roman" pitchFamily="18" charset="0"/>
              <a:buChar char="•"/>
            </a:pPr>
            <a:r>
              <a:rPr lang="sl-SI" dirty="0" smtClean="0"/>
              <a:t>Vzpostavitev</a:t>
            </a:r>
            <a:r>
              <a:rPr lang="en-GB" dirty="0" smtClean="0"/>
              <a:t> &amp; </a:t>
            </a:r>
            <a:r>
              <a:rPr lang="sl-SI" dirty="0" smtClean="0"/>
              <a:t>izvedba</a:t>
            </a:r>
            <a:r>
              <a:rPr lang="en-GB" dirty="0" smtClean="0"/>
              <a:t> </a:t>
            </a:r>
            <a:r>
              <a:rPr lang="sl-SI" dirty="0" smtClean="0"/>
              <a:t>državnega pravnega okvirja</a:t>
            </a:r>
            <a:endParaRPr lang="en-GB" dirty="0" smtClean="0"/>
          </a:p>
          <a:p>
            <a:pPr lvl="1">
              <a:buFont typeface="Times New Roman" pitchFamily="18" charset="0"/>
              <a:buChar char="•"/>
            </a:pPr>
            <a:r>
              <a:rPr lang="sl-SI" dirty="0" smtClean="0"/>
              <a:t>Zastopanje pridržanih oseb in preživelih žrtev mučenja</a:t>
            </a:r>
            <a:r>
              <a:rPr lang="en-GB" dirty="0" smtClean="0"/>
              <a:t> </a:t>
            </a:r>
          </a:p>
          <a:p>
            <a:pPr lvl="1">
              <a:buFont typeface="Times New Roman" pitchFamily="18" charset="0"/>
              <a:buChar char="•"/>
            </a:pPr>
            <a:r>
              <a:rPr lang="sl-SI" dirty="0" smtClean="0"/>
              <a:t>Preiskava</a:t>
            </a:r>
            <a:r>
              <a:rPr lang="en-GB" dirty="0" smtClean="0"/>
              <a:t> &amp; </a:t>
            </a:r>
            <a:r>
              <a:rPr lang="sl-SI" dirty="0" smtClean="0"/>
              <a:t>evidentiranje primerov</a:t>
            </a:r>
            <a:endParaRPr lang="en-GB" dirty="0" smtClean="0"/>
          </a:p>
          <a:p>
            <a:pPr lvl="1">
              <a:buFont typeface="Times New Roman" pitchFamily="18" charset="0"/>
              <a:buChar char="•"/>
            </a:pPr>
            <a:r>
              <a:rPr lang="sl-SI" dirty="0" smtClean="0"/>
              <a:t>Preventivni nadzor krajev pridržanja</a:t>
            </a:r>
            <a:endParaRPr lang="en-GB" dirty="0" smtClean="0"/>
          </a:p>
          <a:p>
            <a:pPr lvl="1">
              <a:buFont typeface="Times New Roman" pitchFamily="18" charset="0"/>
              <a:buChar char="•"/>
            </a:pPr>
            <a:r>
              <a:rPr lang="sl-SI" dirty="0" smtClean="0"/>
              <a:t>Zagovorništvo in oblikovanje politike</a:t>
            </a:r>
            <a:endParaRPr lang="en-GB" dirty="0" smtClean="0"/>
          </a:p>
          <a:p>
            <a:pPr lvl="1">
              <a:buFont typeface="Times New Roman" pitchFamily="18" charset="0"/>
              <a:buChar char="•"/>
            </a:pPr>
            <a:r>
              <a:rPr lang="sl-SI" dirty="0" smtClean="0"/>
              <a:t>Krepitev zmogljivosti in sodni procesi</a:t>
            </a:r>
            <a:endParaRPr lang="de-AT" dirty="0" smtClean="0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468313" y="-107950"/>
            <a:ext cx="82280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4000" b="1">
                <a:solidFill>
                  <a:srgbClr val="376092"/>
                </a:solidFill>
                <a:latin typeface="Trebuchet MS" pitchFamily="34" charset="0"/>
              </a:rPr>
              <a:t>A. </a:t>
            </a:r>
            <a:r>
              <a:rPr lang="sl-SI" sz="4000" b="1">
                <a:solidFill>
                  <a:srgbClr val="376092"/>
                </a:solidFill>
                <a:latin typeface="Trebuchet MS" pitchFamily="34" charset="0"/>
              </a:rPr>
              <a:t>Predstavitev</a:t>
            </a:r>
            <a:endParaRPr lang="en-GB" sz="4000" b="1">
              <a:solidFill>
                <a:srgbClr val="37609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smtClean="0"/>
              <a:t>B. </a:t>
            </a:r>
            <a:r>
              <a:rPr lang="sl-SI" sz="3200" cap="none" smtClean="0"/>
              <a:t>PRAVNI OKVIR</a:t>
            </a:r>
            <a:endParaRPr lang="de-DE" sz="3200" cap="none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Vloga odvetnikov pri preprečevanju mučenja in trpinčenja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1. </a:t>
            </a:r>
            <a:r>
              <a:rPr lang="sl-SI" smtClean="0"/>
              <a:t>Pravni okvir</a:t>
            </a:r>
            <a:endParaRPr lang="en-GB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8012" cy="4464050"/>
          </a:xfrm>
        </p:spPr>
        <p:txBody>
          <a:bodyPr/>
          <a:lstStyle/>
          <a:p>
            <a:pPr marL="0" indent="0">
              <a:defRPr/>
            </a:pPr>
            <a:endParaRPr lang="en-GB" i="1" dirty="0" smtClean="0"/>
          </a:p>
          <a:p>
            <a:pPr marL="114300" indent="-457200"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114300" indent="-457200">
              <a:buFont typeface="Arial" pitchFamily="34" charset="0"/>
              <a:buChar char="•"/>
              <a:defRPr/>
            </a:pPr>
            <a:endParaRPr lang="en-GB" dirty="0" smtClean="0"/>
          </a:p>
        </p:txBody>
      </p:sp>
      <p:graphicFrame>
        <p:nvGraphicFramePr>
          <p:cNvPr id="2" name="Diagramm 1"/>
          <p:cNvGraphicFramePr/>
          <p:nvPr/>
        </p:nvGraphicFramePr>
        <p:xfrm>
          <a:off x="1043608" y="1484784"/>
          <a:ext cx="6792416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2. </a:t>
            </a:r>
            <a:r>
              <a:rPr lang="sl-SI" smtClean="0"/>
              <a:t>Zakonodajni ukrepi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8012" cy="4999037"/>
          </a:xfrm>
        </p:spPr>
        <p:txBody>
          <a:bodyPr/>
          <a:lstStyle/>
          <a:p>
            <a:r>
              <a:rPr lang="sl-SI" sz="2800" smtClean="0"/>
              <a:t>Odvetniki bi morali</a:t>
            </a:r>
            <a:r>
              <a:rPr lang="en-GB" sz="2800" smtClean="0"/>
              <a:t>:</a:t>
            </a:r>
            <a:br>
              <a:rPr lang="en-GB" sz="2800" smtClean="0"/>
            </a:br>
            <a:endParaRPr lang="en-GB" sz="2800" smtClean="0"/>
          </a:p>
          <a:p>
            <a:pPr>
              <a:buFont typeface="Times New Roman" pitchFamily="18" charset="0"/>
              <a:buChar char="•"/>
            </a:pPr>
            <a:endParaRPr lang="en-GB" sz="2800" smtClean="0"/>
          </a:p>
        </p:txBody>
      </p:sp>
      <p:graphicFrame>
        <p:nvGraphicFramePr>
          <p:cNvPr id="2" name="Diagramm 1"/>
          <p:cNvGraphicFramePr/>
          <p:nvPr/>
        </p:nvGraphicFramePr>
        <p:xfrm>
          <a:off x="251520" y="1628800"/>
          <a:ext cx="856895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cap="none" dirty="0" smtClean="0"/>
              <a:t>C. </a:t>
            </a:r>
            <a:r>
              <a:rPr lang="sl-SI" sz="3200" cap="none" dirty="0" smtClean="0"/>
              <a:t>ZASTOPANJE PRIDRŽANIH OSEB</a:t>
            </a:r>
            <a:endParaRPr lang="de-DE" sz="3200" cap="none" dirty="0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Vloga odvetnikov pri preprečevanju mučenja in trpinčenja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1. </a:t>
            </a:r>
            <a:r>
              <a:rPr lang="sl-SI" smtClean="0"/>
              <a:t>Pravni okvir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8012" cy="5183188"/>
          </a:xfrm>
        </p:spPr>
        <p:txBody>
          <a:bodyPr/>
          <a:lstStyle/>
          <a:p>
            <a:r>
              <a:rPr lang="sl-SI" b="1" dirty="0" smtClean="0"/>
              <a:t>Pravice do sodnega varstva in poštenega sojenja</a:t>
            </a:r>
            <a:r>
              <a:rPr lang="en-GB" b="1" dirty="0" smtClean="0"/>
              <a:t> </a:t>
            </a:r>
            <a:r>
              <a:rPr lang="sl-SI" b="1" dirty="0" smtClean="0"/>
              <a:t>so zapisane v</a:t>
            </a:r>
            <a:r>
              <a:rPr lang="en-GB" b="1" dirty="0" smtClean="0"/>
              <a:t>:</a:t>
            </a:r>
            <a:endParaRPr lang="en-GB" dirty="0" smtClean="0"/>
          </a:p>
          <a:p>
            <a:pPr>
              <a:buFont typeface="Times New Roman" pitchFamily="18" charset="0"/>
              <a:buChar char="•"/>
            </a:pPr>
            <a:r>
              <a:rPr lang="sl-SI" sz="2400" dirty="0" smtClean="0"/>
              <a:t>14. členu Mednarodnega pakta o državljanskih in političnih pravicah</a:t>
            </a:r>
            <a:endParaRPr lang="en-GB" sz="2400" dirty="0" smtClean="0"/>
          </a:p>
          <a:p>
            <a:pPr>
              <a:buFont typeface="Times New Roman" pitchFamily="18" charset="0"/>
              <a:buChar char="•"/>
            </a:pPr>
            <a:r>
              <a:rPr lang="sl-SI" sz="2400" dirty="0" smtClean="0"/>
              <a:t>Temeljnih načelih o vlogi odvetnikov</a:t>
            </a:r>
            <a:endParaRPr lang="en-GB" sz="2400" dirty="0" smtClean="0"/>
          </a:p>
          <a:p>
            <a:pPr>
              <a:buFont typeface="Times New Roman" pitchFamily="18" charset="0"/>
              <a:buChar char="•"/>
            </a:pPr>
            <a:r>
              <a:rPr lang="sl-SI" sz="2400" dirty="0" smtClean="0"/>
              <a:t>Evropskih zaporskih pravilih</a:t>
            </a:r>
            <a:endParaRPr lang="en-GB" sz="2400" dirty="0" smtClean="0"/>
          </a:p>
          <a:p>
            <a:pPr>
              <a:buFont typeface="Times New Roman" pitchFamily="18" charset="0"/>
              <a:buChar char="•"/>
            </a:pPr>
            <a:r>
              <a:rPr lang="sl-SI" sz="2400" dirty="0" smtClean="0"/>
              <a:t>Standardnih minimalnih pravilih o ravnanju z zaporniki</a:t>
            </a:r>
            <a:r>
              <a:rPr lang="en-GB" sz="2400" dirty="0" smtClean="0"/>
              <a:t> (SMRT)</a:t>
            </a:r>
          </a:p>
          <a:p>
            <a:pPr>
              <a:buFont typeface="Times New Roman" pitchFamily="18" charset="0"/>
              <a:buChar char="•"/>
            </a:pPr>
            <a:r>
              <a:rPr lang="sl-SI" sz="2400" dirty="0" smtClean="0"/>
              <a:t>Regionalnih instrumentih</a:t>
            </a:r>
            <a:r>
              <a:rPr lang="en-GB" sz="2400" dirty="0" smtClean="0"/>
              <a:t>:</a:t>
            </a:r>
          </a:p>
          <a:p>
            <a:pPr lvl="2">
              <a:buFont typeface="Times New Roman" pitchFamily="18" charset="0"/>
              <a:buChar char="•"/>
            </a:pPr>
            <a:r>
              <a:rPr lang="sl-SI" dirty="0" smtClean="0"/>
              <a:t>Evropski konvenciji o človekovih pravicah</a:t>
            </a:r>
            <a:r>
              <a:rPr lang="en-GB" dirty="0" smtClean="0"/>
              <a:t> (6</a:t>
            </a:r>
            <a:r>
              <a:rPr lang="sl-SI" dirty="0" smtClean="0"/>
              <a:t>. člen</a:t>
            </a:r>
            <a:r>
              <a:rPr lang="en-GB" dirty="0" smtClean="0"/>
              <a:t>)</a:t>
            </a:r>
          </a:p>
          <a:p>
            <a:pPr lvl="2">
              <a:buFont typeface="Times New Roman" pitchFamily="18" charset="0"/>
              <a:buChar char="•"/>
            </a:pPr>
            <a:r>
              <a:rPr lang="sl-SI" dirty="0" smtClean="0"/>
              <a:t>Ameriški konvenciji o človekovih pravicah</a:t>
            </a:r>
            <a:r>
              <a:rPr lang="en-GB" dirty="0" smtClean="0"/>
              <a:t> (</a:t>
            </a:r>
            <a:r>
              <a:rPr lang="sl-SI" dirty="0" smtClean="0"/>
              <a:t>8. člen</a:t>
            </a:r>
            <a:r>
              <a:rPr lang="en-GB" dirty="0" smtClean="0"/>
              <a:t>)</a:t>
            </a:r>
          </a:p>
          <a:p>
            <a:pPr lvl="2">
              <a:buFont typeface="Times New Roman" pitchFamily="18" charset="0"/>
              <a:buChar char="•"/>
            </a:pPr>
            <a:r>
              <a:rPr lang="sl-SI" dirty="0" smtClean="0"/>
              <a:t>Afriški listini o človekovih pravicah in pravicah ljudstev</a:t>
            </a:r>
            <a:r>
              <a:rPr lang="en-GB" dirty="0" smtClean="0"/>
              <a:t> (</a:t>
            </a:r>
            <a:r>
              <a:rPr lang="sl-SI" dirty="0" smtClean="0"/>
              <a:t>7. člen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Standard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ARTIP_TRANCE_ICD tw1</Template>
  <TotalTime>242</TotalTime>
  <Words>826</Words>
  <Application>Microsoft Office PowerPoint</Application>
  <PresentationFormat>Diaprojekcija na zaslonu (4:3)</PresentationFormat>
  <Paragraphs>153</Paragraphs>
  <Slides>30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30</vt:i4>
      </vt:variant>
    </vt:vector>
  </HeadingPairs>
  <TitlesOfParts>
    <vt:vector size="31" baseType="lpstr">
      <vt:lpstr>1_Standarddesign</vt:lpstr>
      <vt:lpstr>Diapozitiv 1</vt:lpstr>
      <vt:lpstr>Overview</vt:lpstr>
      <vt:lpstr>A. PREDSTAVITEV</vt:lpstr>
      <vt:lpstr>Diapozitiv 4</vt:lpstr>
      <vt:lpstr>B. PRAVNI OKVIR</vt:lpstr>
      <vt:lpstr>1. Pravni okvir</vt:lpstr>
      <vt:lpstr>2. Zakonodajni ukrepi</vt:lpstr>
      <vt:lpstr>C. ZASTOPANJE PRIDRŽANIH OSEB</vt:lpstr>
      <vt:lpstr>1. Pravni okvir</vt:lpstr>
      <vt:lpstr>2. Ranljivost</vt:lpstr>
      <vt:lpstr>3. Zastopanje pridržanih oseb</vt:lpstr>
      <vt:lpstr>D. PRAVICA DO ODPRAVE KRIVICE IN POVRNITVE ŠKODE</vt:lpstr>
      <vt:lpstr>1. Pravni okvir</vt:lpstr>
      <vt:lpstr>2. Pomoč žrtvam, ki so preživele mučenje</vt:lpstr>
      <vt:lpstr>3. Primerna odškodnina</vt:lpstr>
      <vt:lpstr>E. PREISKAVA IN EVIDENTIRANJE</vt:lpstr>
      <vt:lpstr>1. Preiskava</vt:lpstr>
      <vt:lpstr>2. Evidentiranje</vt:lpstr>
      <vt:lpstr>F. PREVENTIVNI NADZOR</vt:lpstr>
      <vt:lpstr>1. Preventivni nadzor</vt:lpstr>
      <vt:lpstr>2. Predpogoji</vt:lpstr>
      <vt:lpstr>3. Preventivni nadzor</vt:lpstr>
      <vt:lpstr>4. Naloge za odvetnike</vt:lpstr>
      <vt:lpstr>G. ZAGOVORNIŠTVO IN OBLIKOVANJE POLITIKE</vt:lpstr>
      <vt:lpstr>1. Zagovorništvo n oblikovanje politike</vt:lpstr>
      <vt:lpstr>H. KREPITEV ZMOGLJIVOSTI</vt:lpstr>
      <vt:lpstr>1. Krepitev zmožnosti</vt:lpstr>
      <vt:lpstr>I. VLOGA SODNIH PROCESOV</vt:lpstr>
      <vt:lpstr>1. Strateški sodni postopki</vt:lpstr>
      <vt:lpstr>2. Načela</vt:lpstr>
    </vt:vector>
  </TitlesOfParts>
  <Company>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Tanja_G</dc:creator>
  <cp:lastModifiedBy>sonja</cp:lastModifiedBy>
  <cp:revision>314</cp:revision>
  <cp:lastPrinted>1601-01-01T00:00:00Z</cp:lastPrinted>
  <dcterms:created xsi:type="dcterms:W3CDTF">2011-11-08T11:48:10Z</dcterms:created>
  <dcterms:modified xsi:type="dcterms:W3CDTF">2013-05-12T07:08:48Z</dcterms:modified>
</cp:coreProperties>
</file>