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63"/>
  </p:notesMasterIdLst>
  <p:handoutMasterIdLst>
    <p:handoutMasterId r:id="rId64"/>
  </p:handoutMasterIdLst>
  <p:sldIdLst>
    <p:sldId id="645" r:id="rId2"/>
    <p:sldId id="410" r:id="rId3"/>
    <p:sldId id="413" r:id="rId4"/>
    <p:sldId id="646" r:id="rId5"/>
    <p:sldId id="540" r:id="rId6"/>
    <p:sldId id="414" r:id="rId7"/>
    <p:sldId id="426" r:id="rId8"/>
    <p:sldId id="644" r:id="rId9"/>
    <p:sldId id="418" r:id="rId10"/>
    <p:sldId id="415" r:id="rId11"/>
    <p:sldId id="496" r:id="rId12"/>
    <p:sldId id="643" r:id="rId13"/>
    <p:sldId id="416" r:id="rId14"/>
    <p:sldId id="427" r:id="rId15"/>
    <p:sldId id="541" r:id="rId16"/>
    <p:sldId id="429" r:id="rId17"/>
    <p:sldId id="430" r:id="rId18"/>
    <p:sldId id="432" r:id="rId19"/>
    <p:sldId id="434" r:id="rId20"/>
    <p:sldId id="556" r:id="rId21"/>
    <p:sldId id="417" r:id="rId22"/>
    <p:sldId id="435" r:id="rId23"/>
    <p:sldId id="436" r:id="rId24"/>
    <p:sldId id="542" r:id="rId25"/>
    <p:sldId id="635" r:id="rId26"/>
    <p:sldId id="537" r:id="rId27"/>
    <p:sldId id="437" r:id="rId28"/>
    <p:sldId id="637" r:id="rId29"/>
    <p:sldId id="638" r:id="rId30"/>
    <p:sldId id="538" r:id="rId31"/>
    <p:sldId id="634" r:id="rId32"/>
    <p:sldId id="438" r:id="rId33"/>
    <p:sldId id="636" r:id="rId34"/>
    <p:sldId id="543" r:id="rId35"/>
    <p:sldId id="439" r:id="rId36"/>
    <p:sldId id="412" r:id="rId37"/>
    <p:sldId id="419" r:id="rId38"/>
    <p:sldId id="440" r:id="rId39"/>
    <p:sldId id="420" r:id="rId40"/>
    <p:sldId id="421" r:id="rId41"/>
    <p:sldId id="441" r:id="rId42"/>
    <p:sldId id="443" r:id="rId43"/>
    <p:sldId id="442" r:id="rId44"/>
    <p:sldId id="446" r:id="rId45"/>
    <p:sldId id="445" r:id="rId46"/>
    <p:sldId id="444" r:id="rId47"/>
    <p:sldId id="447" r:id="rId48"/>
    <p:sldId id="449" r:id="rId49"/>
    <p:sldId id="448" r:id="rId50"/>
    <p:sldId id="423" r:id="rId51"/>
    <p:sldId id="450" r:id="rId52"/>
    <p:sldId id="451" r:id="rId53"/>
    <p:sldId id="454" r:id="rId54"/>
    <p:sldId id="452" r:id="rId55"/>
    <p:sldId id="453" r:id="rId56"/>
    <p:sldId id="425" r:id="rId57"/>
    <p:sldId id="455" r:id="rId58"/>
    <p:sldId id="628" r:id="rId59"/>
    <p:sldId id="456" r:id="rId60"/>
    <p:sldId id="641" r:id="rId61"/>
    <p:sldId id="633" r:id="rId62"/>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55A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9699" autoAdjust="0"/>
    <p:restoredTop sz="99031" autoAdjust="0"/>
  </p:normalViewPr>
  <p:slideViewPr>
    <p:cSldViewPr>
      <p:cViewPr>
        <p:scale>
          <a:sx n="70" d="100"/>
          <a:sy n="70" d="100"/>
        </p:scale>
        <p:origin x="-942" y="-480"/>
      </p:cViewPr>
      <p:guideLst>
        <p:guide orient="horz" pos="2160"/>
        <p:guide pos="2880"/>
      </p:guideLst>
    </p:cSldViewPr>
  </p:slideViewPr>
  <p:outlineViewPr>
    <p:cViewPr varScale="1">
      <p:scale>
        <a:sx n="170" d="200"/>
        <a:sy n="170" d="200"/>
      </p:scale>
      <p:origin x="0" y="48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4.xml"/><Relationship Id="rId1" Type="http://schemas.openxmlformats.org/officeDocument/2006/relationships/slide" Target="slides/slide4.xml"/><Relationship Id="rId6" Type="http://schemas.openxmlformats.org/officeDocument/2006/relationships/slide" Target="slides/slide33.xml"/><Relationship Id="rId5" Type="http://schemas.openxmlformats.org/officeDocument/2006/relationships/slide" Target="slides/slide29.xml"/><Relationship Id="rId4"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FF6D8-14DC-4C96-9459-AF5CFE41FDA7}" type="doc">
      <dgm:prSet loTypeId="urn:microsoft.com/office/officeart/2005/8/layout/radial1" loCatId="relationship" qsTypeId="urn:microsoft.com/office/officeart/2005/8/quickstyle/simple1#7" qsCatId="simple" csTypeId="urn:microsoft.com/office/officeart/2005/8/colors/accent1_2#9" csCatId="accent1" phldr="1"/>
      <dgm:spPr/>
    </dgm:pt>
    <dgm:pt modelId="{2E6C5944-A052-4C60-B366-50766C6FFEA1}">
      <dgm:prSet/>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b="1" dirty="0" smtClean="0">
              <a:solidFill>
                <a:schemeClr val="tx1"/>
              </a:solidFill>
              <a:latin typeface="Calibri" pitchFamily="32" charset="0"/>
              <a:cs typeface="+mn-cs"/>
            </a:rPr>
            <a:t>Problemi duševnega zdravja</a:t>
          </a:r>
          <a:r>
            <a:rPr lang="de-DE" b="1" dirty="0" smtClean="0">
              <a:solidFill>
                <a:schemeClr val="tx1"/>
              </a:solidFill>
              <a:latin typeface="Calibri" pitchFamily="32" charset="0"/>
              <a:cs typeface="+mn-cs"/>
            </a:rPr>
            <a:t>– </a:t>
          </a:r>
          <a:r>
            <a:rPr lang="sl-SI" b="1" dirty="0" smtClean="0">
              <a:solidFill>
                <a:schemeClr val="tx1"/>
              </a:solidFill>
              <a:latin typeface="Calibri" pitchFamily="32" charset="0"/>
              <a:cs typeface="+mn-cs"/>
            </a:rPr>
            <a:t>psihološki</a:t>
          </a:r>
          <a:r>
            <a:rPr lang="de-DE" b="1" dirty="0" smtClean="0">
              <a:solidFill>
                <a:schemeClr val="tx1"/>
              </a:solidFill>
              <a:latin typeface="Calibri" pitchFamily="32" charset="0"/>
              <a:cs typeface="+mn-cs"/>
            </a:rPr>
            <a:t> </a:t>
          </a:r>
          <a:r>
            <a:rPr lang="sl-SI" b="1" dirty="0" smtClean="0">
              <a:solidFill>
                <a:schemeClr val="tx1"/>
              </a:solidFill>
              <a:latin typeface="Calibri" pitchFamily="32" charset="0"/>
              <a:cs typeface="+mn-cs"/>
            </a:rPr>
            <a:t>problemi</a:t>
          </a:r>
          <a:r>
            <a:rPr lang="de-DE" b="1" dirty="0" smtClean="0">
              <a:solidFill>
                <a:schemeClr val="tx1"/>
              </a:solidFill>
              <a:latin typeface="Calibri" pitchFamily="32" charset="0"/>
              <a:cs typeface="+mn-cs"/>
            </a:rPr>
            <a:t>,</a:t>
          </a:r>
          <a:br>
            <a:rPr lang="de-DE" b="1" dirty="0" smtClean="0">
              <a:solidFill>
                <a:schemeClr val="tx1"/>
              </a:solidFill>
              <a:latin typeface="Calibri" pitchFamily="32" charset="0"/>
              <a:cs typeface="+mn-cs"/>
            </a:rPr>
          </a:br>
          <a:r>
            <a:rPr lang="sl-SI" b="1" dirty="0" smtClean="0">
              <a:solidFill>
                <a:schemeClr val="tx1"/>
              </a:solidFill>
              <a:latin typeface="Calibri" pitchFamily="32" charset="0"/>
              <a:cs typeface="+mn-cs"/>
            </a:rPr>
            <a:t>možganske poškodbe</a:t>
          </a:r>
          <a:endParaRPr kumimoji="0" lang="en-US" b="1" i="0" u="none" strike="noStrike" cap="none" normalizeH="0" baseline="0" dirty="0" smtClean="0">
            <a:ln>
              <a:noFill/>
            </a:ln>
            <a:solidFill>
              <a:schemeClr val="tx1"/>
            </a:solidFill>
            <a:effectLst/>
            <a:latin typeface="Arial" pitchFamily="34" charset="0"/>
          </a:endParaRPr>
        </a:p>
      </dgm:t>
    </dgm:pt>
    <dgm:pt modelId="{358B3694-D63B-479C-B29E-29B492B9C129}" type="parTrans" cxnId="{F498FC25-527D-4C2B-9639-DC15EF8A8026}">
      <dgm:prSet/>
      <dgm:spPr/>
      <dgm:t>
        <a:bodyPr/>
        <a:lstStyle/>
        <a:p>
          <a:endParaRPr lang="el-GR" b="1"/>
        </a:p>
      </dgm:t>
    </dgm:pt>
    <dgm:pt modelId="{160D4876-8BDB-4C21-858E-53212982E898}" type="sibTrans" cxnId="{F498FC25-527D-4C2B-9639-DC15EF8A8026}">
      <dgm:prSet/>
      <dgm:spPr/>
      <dgm:t>
        <a:bodyPr/>
        <a:lstStyle/>
        <a:p>
          <a:endParaRPr lang="el-GR" b="1"/>
        </a:p>
      </dgm:t>
    </dgm:pt>
    <dgm:pt modelId="{B1A630DC-07FB-4E4B-867F-7350B7B6A4F8}">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600" b="1" dirty="0" smtClean="0">
              <a:solidFill>
                <a:schemeClr val="tx1"/>
              </a:solidFill>
            </a:rPr>
            <a:t>Povzročajo motnje pri poročanju</a:t>
          </a:r>
          <a:r>
            <a:rPr lang="de-DE" sz="1600" b="1" dirty="0" smtClean="0">
              <a:solidFill>
                <a:schemeClr val="tx1"/>
              </a:solidFill>
            </a:rPr>
            <a:t>, </a:t>
          </a:r>
          <a:r>
            <a:rPr lang="sl-SI" sz="1600" b="1" dirty="0" smtClean="0">
              <a:solidFill>
                <a:schemeClr val="tx1"/>
              </a:solidFill>
            </a:rPr>
            <a:t>omejujejo</a:t>
          </a:r>
          <a:r>
            <a:rPr lang="de-DE" sz="1600" b="1" dirty="0" smtClean="0">
              <a:solidFill>
                <a:schemeClr val="tx1"/>
              </a:solidFill>
            </a:rPr>
            <a:t> </a:t>
          </a:r>
          <a:br>
            <a:rPr lang="de-DE" sz="1600" b="1" dirty="0" smtClean="0">
              <a:solidFill>
                <a:schemeClr val="tx1"/>
              </a:solidFill>
            </a:rPr>
          </a:br>
          <a:r>
            <a:rPr lang="sl-SI" sz="1600" b="1" dirty="0" smtClean="0">
              <a:solidFill>
                <a:schemeClr val="tx1"/>
              </a:solidFill>
            </a:rPr>
            <a:t>razkritje</a:t>
          </a:r>
          <a:r>
            <a:rPr lang="de-DE" sz="1600" b="1" dirty="0" smtClean="0">
              <a:solidFill>
                <a:schemeClr val="tx1"/>
              </a:solidFill>
            </a:rPr>
            <a:t>, </a:t>
          </a:r>
          <a:r>
            <a:rPr lang="sl-SI" sz="1600" b="1" dirty="0" smtClean="0">
              <a:solidFill>
                <a:schemeClr val="tx1"/>
              </a:solidFill>
            </a:rPr>
            <a:t>povzročajo protislovja</a:t>
          </a:r>
          <a:endParaRPr kumimoji="0" lang="en-US" sz="1600" b="1" i="0" u="none" strike="noStrike" cap="none" normalizeH="0" baseline="0" dirty="0" smtClean="0">
            <a:ln>
              <a:noFill/>
            </a:ln>
            <a:solidFill>
              <a:schemeClr val="tx1"/>
            </a:solidFill>
            <a:effectLst/>
            <a:latin typeface="Arial" pitchFamily="34" charset="0"/>
          </a:endParaRPr>
        </a:p>
      </dgm:t>
    </dgm:pt>
    <dgm:pt modelId="{3DADE1B2-3D94-4658-8EA3-DD277DA02516}" type="parTrans" cxnId="{7758CC22-0C5F-4A9B-8BFE-3BA9C86E2492}">
      <dgm:prSet/>
      <dgm:spPr/>
      <dgm:t>
        <a:bodyPr/>
        <a:lstStyle/>
        <a:p>
          <a:endParaRPr lang="de-DE" b="1"/>
        </a:p>
      </dgm:t>
    </dgm:pt>
    <dgm:pt modelId="{FCE32DF8-344B-4F9B-AAC9-6688FFA56BC8}" type="sibTrans" cxnId="{7758CC22-0C5F-4A9B-8BFE-3BA9C86E2492}">
      <dgm:prSet/>
      <dgm:spPr/>
      <dgm:t>
        <a:bodyPr/>
        <a:lstStyle/>
        <a:p>
          <a:endParaRPr lang="el-GR" b="1"/>
        </a:p>
      </dgm:t>
    </dgm:pt>
    <dgm:pt modelId="{82580E55-9B5C-4823-AE9E-0BF683B65045}">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600" b="1" dirty="0" smtClean="0">
              <a:solidFill>
                <a:schemeClr val="tx1"/>
              </a:solidFill>
            </a:rPr>
            <a:t>Nezadostni</a:t>
          </a:r>
          <a:r>
            <a:rPr lang="de-DE" sz="1600" b="1" dirty="0" smtClean="0">
              <a:solidFill>
                <a:schemeClr val="tx1"/>
              </a:solidFill>
            </a:rPr>
            <a:t> </a:t>
          </a:r>
        </a:p>
        <a:p>
          <a:pPr marL="0" marR="0" lvl="0" indent="0" algn="ctr" defTabSz="449263" rtl="0" eaLnBrk="1" fontAlgn="base" latinLnBrk="0" hangingPunct="1">
            <a:lnSpc>
              <a:spcPct val="100000"/>
            </a:lnSpc>
            <a:spcBef>
              <a:spcPct val="0"/>
            </a:spcBef>
            <a:spcAft>
              <a:spcPct val="0"/>
            </a:spcAft>
            <a:buClrTx/>
            <a:buSzTx/>
            <a:buFontTx/>
            <a:buNone/>
            <a:tabLst/>
          </a:pPr>
          <a:r>
            <a:rPr lang="sl-SI" sz="1600" b="1" dirty="0" smtClean="0">
              <a:solidFill>
                <a:schemeClr val="tx1"/>
              </a:solidFill>
            </a:rPr>
            <a:t>pravni in zdravstveni postopki</a:t>
          </a:r>
          <a:r>
            <a:rPr lang="de-DE" sz="1600" b="1" dirty="0" smtClean="0">
              <a:solidFill>
                <a:schemeClr val="tx1"/>
              </a:solidFill>
            </a:rPr>
            <a:t> </a:t>
          </a:r>
          <a:r>
            <a:rPr lang="sl-SI" sz="1600" b="1" dirty="0" smtClean="0">
              <a:solidFill>
                <a:schemeClr val="tx1"/>
              </a:solidFill>
            </a:rPr>
            <a:t>povzročajo dodaten stres</a:t>
          </a:r>
          <a:r>
            <a:rPr lang="de-DE" sz="1600" b="1" dirty="0" smtClean="0">
              <a:solidFill>
                <a:schemeClr val="tx1"/>
              </a:solidFill>
            </a:rPr>
            <a:t>, </a:t>
          </a:r>
          <a:r>
            <a:rPr lang="sl-SI" sz="1600" b="1" dirty="0" smtClean="0">
              <a:solidFill>
                <a:schemeClr val="tx1"/>
              </a:solidFill>
            </a:rPr>
            <a:t>travmo</a:t>
          </a:r>
          <a:r>
            <a:rPr lang="de-DE" sz="1600" b="1" dirty="0" smtClean="0">
              <a:solidFill>
                <a:schemeClr val="tx1"/>
              </a:solidFill>
            </a:rPr>
            <a:t> </a:t>
          </a:r>
          <a:r>
            <a:rPr lang="sl-SI" sz="1600" b="1" dirty="0" smtClean="0">
              <a:solidFill>
                <a:schemeClr val="tx1"/>
              </a:solidFill>
            </a:rPr>
            <a:t>in poškodbe</a:t>
          </a:r>
          <a:r>
            <a:rPr lang="de-DE" sz="1600" b="1" dirty="0" smtClean="0"/>
            <a:t> </a:t>
          </a:r>
          <a:endParaRPr kumimoji="0" lang="en-US" sz="1600" b="1" i="0" u="none" strike="noStrike" cap="none" normalizeH="0" baseline="0" dirty="0" smtClean="0">
            <a:ln>
              <a:noFill/>
            </a:ln>
            <a:solidFill>
              <a:schemeClr val="tx1"/>
            </a:solidFill>
            <a:effectLst/>
            <a:latin typeface="Arial" pitchFamily="34" charset="0"/>
          </a:endParaRPr>
        </a:p>
      </dgm:t>
    </dgm:pt>
    <dgm:pt modelId="{DCFE41F1-6168-47EE-B51E-41310DFF77A1}" type="parTrans" cxnId="{932B8A99-5358-475E-906D-04F759E6C80B}">
      <dgm:prSet/>
      <dgm:spPr/>
      <dgm:t>
        <a:bodyPr/>
        <a:lstStyle/>
        <a:p>
          <a:endParaRPr lang="de-DE" b="1"/>
        </a:p>
      </dgm:t>
    </dgm:pt>
    <dgm:pt modelId="{26464981-C6FB-4BD1-9545-172CF734C44D}" type="sibTrans" cxnId="{932B8A99-5358-475E-906D-04F759E6C80B}">
      <dgm:prSet/>
      <dgm:spPr/>
      <dgm:t>
        <a:bodyPr/>
        <a:lstStyle/>
        <a:p>
          <a:endParaRPr lang="el-GR" b="1"/>
        </a:p>
      </dgm:t>
    </dgm:pt>
    <dgm:pt modelId="{D0D0DC8D-6CA3-4A29-BB6F-246C32E55279}">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500" b="1" dirty="0" smtClean="0">
              <a:solidFill>
                <a:schemeClr val="tx1"/>
              </a:solidFill>
            </a:rPr>
            <a:t>Lahko so posledice</a:t>
          </a:r>
          <a:r>
            <a:rPr lang="de-DE" sz="1500" b="1" dirty="0" smtClean="0">
              <a:solidFill>
                <a:schemeClr val="tx1"/>
              </a:solidFill>
            </a:rPr>
            <a:t> </a:t>
          </a:r>
          <a:br>
            <a:rPr lang="de-DE" sz="1500" b="1" dirty="0" smtClean="0">
              <a:solidFill>
                <a:schemeClr val="tx1"/>
              </a:solidFill>
            </a:rPr>
          </a:br>
          <a:r>
            <a:rPr lang="sl-SI" sz="1500" b="1" dirty="0" smtClean="0">
              <a:solidFill>
                <a:schemeClr val="tx1"/>
              </a:solidFill>
            </a:rPr>
            <a:t>in</a:t>
          </a:r>
          <a:r>
            <a:rPr lang="de-DE" sz="1500" b="1" dirty="0" smtClean="0">
              <a:solidFill>
                <a:schemeClr val="tx1"/>
              </a:solidFill>
            </a:rPr>
            <a:t> </a:t>
          </a:r>
          <a:r>
            <a:rPr lang="sl-SI" sz="1500" b="1" dirty="0" smtClean="0">
              <a:solidFill>
                <a:schemeClr val="tx1"/>
              </a:solidFill>
            </a:rPr>
            <a:t>dokaz, da je dogodek pogost</a:t>
          </a:r>
          <a:r>
            <a:rPr lang="de-DE" sz="1500" b="1" dirty="0" smtClean="0">
              <a:solidFill>
                <a:schemeClr val="tx1"/>
              </a:solidFill>
            </a:rPr>
            <a:t>, </a:t>
          </a:r>
          <a:r>
            <a:rPr lang="sl-SI" sz="1500" b="1" dirty="0" smtClean="0">
              <a:solidFill>
                <a:schemeClr val="tx1"/>
              </a:solidFill>
            </a:rPr>
            <a:t>nenehen</a:t>
          </a:r>
          <a:r>
            <a:rPr lang="de-DE" sz="1500" b="1" dirty="0" smtClean="0">
              <a:solidFill>
                <a:schemeClr val="tx1"/>
              </a:solidFill>
            </a:rPr>
            <a:t> </a:t>
          </a:r>
          <a:r>
            <a:rPr lang="sl-SI" sz="1500" b="1" dirty="0" smtClean="0">
              <a:solidFill>
                <a:schemeClr val="tx1"/>
              </a:solidFill>
            </a:rPr>
            <a:t>in mogoče resen</a:t>
          </a:r>
          <a:endParaRPr kumimoji="0" lang="en-US" sz="1500" b="1" i="0" u="none" strike="noStrike" cap="none" normalizeH="0" baseline="0" dirty="0" smtClean="0">
            <a:ln>
              <a:noFill/>
            </a:ln>
            <a:solidFill>
              <a:schemeClr val="tx1"/>
            </a:solidFill>
            <a:effectLst/>
            <a:latin typeface="Arial" pitchFamily="34" charset="0"/>
          </a:endParaRPr>
        </a:p>
      </dgm:t>
    </dgm:pt>
    <dgm:pt modelId="{9CC55874-EA7B-4552-87FE-B0BC1AF4CD67}" type="parTrans" cxnId="{C37D2AE2-B883-4031-B698-9D538F3899F5}">
      <dgm:prSet/>
      <dgm:spPr/>
      <dgm:t>
        <a:bodyPr/>
        <a:lstStyle/>
        <a:p>
          <a:endParaRPr lang="de-DE" b="1"/>
        </a:p>
      </dgm:t>
    </dgm:pt>
    <dgm:pt modelId="{EBF438AD-3DBC-475A-991A-198B095D7F61}" type="sibTrans" cxnId="{C37D2AE2-B883-4031-B698-9D538F3899F5}">
      <dgm:prSet/>
      <dgm:spPr/>
      <dgm:t>
        <a:bodyPr/>
        <a:lstStyle/>
        <a:p>
          <a:endParaRPr lang="el-GR" b="1"/>
        </a:p>
      </dgm:t>
    </dgm:pt>
    <dgm:pt modelId="{42E3506C-A43D-45DD-9C98-30FFE253CF4F}" type="pres">
      <dgm:prSet presAssocID="{D0EFF6D8-14DC-4C96-9459-AF5CFE41FDA7}" presName="cycle" presStyleCnt="0">
        <dgm:presLayoutVars>
          <dgm:chMax val="1"/>
          <dgm:dir/>
          <dgm:animLvl val="ctr"/>
          <dgm:resizeHandles val="exact"/>
        </dgm:presLayoutVars>
      </dgm:prSet>
      <dgm:spPr/>
    </dgm:pt>
    <dgm:pt modelId="{3E2964FF-79ED-4B59-9E12-0E502F9D65B6}" type="pres">
      <dgm:prSet presAssocID="{2E6C5944-A052-4C60-B366-50766C6FFEA1}" presName="centerShape" presStyleLbl="node0" presStyleIdx="0" presStyleCnt="1"/>
      <dgm:spPr/>
      <dgm:t>
        <a:bodyPr/>
        <a:lstStyle/>
        <a:p>
          <a:endParaRPr lang="de-DE"/>
        </a:p>
      </dgm:t>
    </dgm:pt>
    <dgm:pt modelId="{2AEDF630-AB38-4330-BD60-21F126D06636}" type="pres">
      <dgm:prSet presAssocID="{3DADE1B2-3D94-4658-8EA3-DD277DA02516}" presName="Name9" presStyleLbl="parChTrans1D2" presStyleIdx="0" presStyleCnt="3"/>
      <dgm:spPr/>
      <dgm:t>
        <a:bodyPr/>
        <a:lstStyle/>
        <a:p>
          <a:endParaRPr lang="de-DE"/>
        </a:p>
      </dgm:t>
    </dgm:pt>
    <dgm:pt modelId="{BD409A26-0978-4E65-9D7C-323E5E2EAC64}" type="pres">
      <dgm:prSet presAssocID="{3DADE1B2-3D94-4658-8EA3-DD277DA02516}" presName="connTx" presStyleLbl="parChTrans1D2" presStyleIdx="0" presStyleCnt="3"/>
      <dgm:spPr/>
      <dgm:t>
        <a:bodyPr/>
        <a:lstStyle/>
        <a:p>
          <a:endParaRPr lang="de-DE"/>
        </a:p>
      </dgm:t>
    </dgm:pt>
    <dgm:pt modelId="{168B872A-46CA-4D1A-925D-79C32EEBE2BB}" type="pres">
      <dgm:prSet presAssocID="{B1A630DC-07FB-4E4B-867F-7350B7B6A4F8}" presName="node" presStyleLbl="node1" presStyleIdx="0" presStyleCnt="3" custScaleX="108214" custScaleY="100448">
        <dgm:presLayoutVars>
          <dgm:bulletEnabled val="1"/>
        </dgm:presLayoutVars>
      </dgm:prSet>
      <dgm:spPr/>
      <dgm:t>
        <a:bodyPr/>
        <a:lstStyle/>
        <a:p>
          <a:endParaRPr lang="de-DE"/>
        </a:p>
      </dgm:t>
    </dgm:pt>
    <dgm:pt modelId="{5E8CF716-1139-4FD1-81E3-8332F11557BF}" type="pres">
      <dgm:prSet presAssocID="{DCFE41F1-6168-47EE-B51E-41310DFF77A1}" presName="Name9" presStyleLbl="parChTrans1D2" presStyleIdx="1" presStyleCnt="3"/>
      <dgm:spPr/>
      <dgm:t>
        <a:bodyPr/>
        <a:lstStyle/>
        <a:p>
          <a:endParaRPr lang="de-DE"/>
        </a:p>
      </dgm:t>
    </dgm:pt>
    <dgm:pt modelId="{5B048577-1E93-4211-8BC0-3C1C1FD75330}" type="pres">
      <dgm:prSet presAssocID="{DCFE41F1-6168-47EE-B51E-41310DFF77A1}" presName="connTx" presStyleLbl="parChTrans1D2" presStyleIdx="1" presStyleCnt="3"/>
      <dgm:spPr/>
      <dgm:t>
        <a:bodyPr/>
        <a:lstStyle/>
        <a:p>
          <a:endParaRPr lang="de-DE"/>
        </a:p>
      </dgm:t>
    </dgm:pt>
    <dgm:pt modelId="{A792A464-8518-4604-AD7D-387B3D42BE54}" type="pres">
      <dgm:prSet presAssocID="{82580E55-9B5C-4823-AE9E-0BF683B65045}" presName="node" presStyleLbl="node1" presStyleIdx="1" presStyleCnt="3" custScaleX="128319" custScaleY="117108">
        <dgm:presLayoutVars>
          <dgm:bulletEnabled val="1"/>
        </dgm:presLayoutVars>
      </dgm:prSet>
      <dgm:spPr/>
      <dgm:t>
        <a:bodyPr/>
        <a:lstStyle/>
        <a:p>
          <a:endParaRPr lang="de-DE"/>
        </a:p>
      </dgm:t>
    </dgm:pt>
    <dgm:pt modelId="{A2ACBCCB-8CA3-4B27-B691-8EA017ABCDD2}" type="pres">
      <dgm:prSet presAssocID="{9CC55874-EA7B-4552-87FE-B0BC1AF4CD67}" presName="Name9" presStyleLbl="parChTrans1D2" presStyleIdx="2" presStyleCnt="3"/>
      <dgm:spPr/>
      <dgm:t>
        <a:bodyPr/>
        <a:lstStyle/>
        <a:p>
          <a:endParaRPr lang="de-DE"/>
        </a:p>
      </dgm:t>
    </dgm:pt>
    <dgm:pt modelId="{1982B82E-14EB-47D5-82B7-20205717B0B9}" type="pres">
      <dgm:prSet presAssocID="{9CC55874-EA7B-4552-87FE-B0BC1AF4CD67}" presName="connTx" presStyleLbl="parChTrans1D2" presStyleIdx="2" presStyleCnt="3"/>
      <dgm:spPr/>
      <dgm:t>
        <a:bodyPr/>
        <a:lstStyle/>
        <a:p>
          <a:endParaRPr lang="de-DE"/>
        </a:p>
      </dgm:t>
    </dgm:pt>
    <dgm:pt modelId="{4276D6CB-4BF5-41DD-B322-796FC63CF05A}" type="pres">
      <dgm:prSet presAssocID="{D0D0DC8D-6CA3-4A29-BB6F-246C32E55279}" presName="node" presStyleLbl="node1" presStyleIdx="2" presStyleCnt="3" custScaleX="131564" custScaleY="117311">
        <dgm:presLayoutVars>
          <dgm:bulletEnabled val="1"/>
        </dgm:presLayoutVars>
      </dgm:prSet>
      <dgm:spPr/>
      <dgm:t>
        <a:bodyPr/>
        <a:lstStyle/>
        <a:p>
          <a:endParaRPr lang="de-DE"/>
        </a:p>
      </dgm:t>
    </dgm:pt>
  </dgm:ptLst>
  <dgm:cxnLst>
    <dgm:cxn modelId="{932B8A99-5358-475E-906D-04F759E6C80B}" srcId="{2E6C5944-A052-4C60-B366-50766C6FFEA1}" destId="{82580E55-9B5C-4823-AE9E-0BF683B65045}" srcOrd="1" destOrd="0" parTransId="{DCFE41F1-6168-47EE-B51E-41310DFF77A1}" sibTransId="{26464981-C6FB-4BD1-9545-172CF734C44D}"/>
    <dgm:cxn modelId="{C37D2AE2-B883-4031-B698-9D538F3899F5}" srcId="{2E6C5944-A052-4C60-B366-50766C6FFEA1}" destId="{D0D0DC8D-6CA3-4A29-BB6F-246C32E55279}" srcOrd="2" destOrd="0" parTransId="{9CC55874-EA7B-4552-87FE-B0BC1AF4CD67}" sibTransId="{EBF438AD-3DBC-475A-991A-198B095D7F61}"/>
    <dgm:cxn modelId="{7758CC22-0C5F-4A9B-8BFE-3BA9C86E2492}" srcId="{2E6C5944-A052-4C60-B366-50766C6FFEA1}" destId="{B1A630DC-07FB-4E4B-867F-7350B7B6A4F8}" srcOrd="0" destOrd="0" parTransId="{3DADE1B2-3D94-4658-8EA3-DD277DA02516}" sibTransId="{FCE32DF8-344B-4F9B-AAC9-6688FFA56BC8}"/>
    <dgm:cxn modelId="{C2D4BDE3-F03A-46F7-B255-53014A8B922F}" type="presOf" srcId="{DCFE41F1-6168-47EE-B51E-41310DFF77A1}" destId="{5E8CF716-1139-4FD1-81E3-8332F11557BF}" srcOrd="0" destOrd="0" presId="urn:microsoft.com/office/officeart/2005/8/layout/radial1"/>
    <dgm:cxn modelId="{B3AFD9C0-6A65-4E58-B8EA-C213C2A7436A}" type="presOf" srcId="{DCFE41F1-6168-47EE-B51E-41310DFF77A1}" destId="{5B048577-1E93-4211-8BC0-3C1C1FD75330}" srcOrd="1" destOrd="0" presId="urn:microsoft.com/office/officeart/2005/8/layout/radial1"/>
    <dgm:cxn modelId="{F498FC25-527D-4C2B-9639-DC15EF8A8026}" srcId="{D0EFF6D8-14DC-4C96-9459-AF5CFE41FDA7}" destId="{2E6C5944-A052-4C60-B366-50766C6FFEA1}" srcOrd="0" destOrd="0" parTransId="{358B3694-D63B-479C-B29E-29B492B9C129}" sibTransId="{160D4876-8BDB-4C21-858E-53212982E898}"/>
    <dgm:cxn modelId="{56AC721D-1E06-4A3D-9AD5-748F097BCA4D}" type="presOf" srcId="{9CC55874-EA7B-4552-87FE-B0BC1AF4CD67}" destId="{A2ACBCCB-8CA3-4B27-B691-8EA017ABCDD2}" srcOrd="0" destOrd="0" presId="urn:microsoft.com/office/officeart/2005/8/layout/radial1"/>
    <dgm:cxn modelId="{A82FD335-AA17-4FC6-90BD-2D4B896AF705}" type="presOf" srcId="{2E6C5944-A052-4C60-B366-50766C6FFEA1}" destId="{3E2964FF-79ED-4B59-9E12-0E502F9D65B6}" srcOrd="0" destOrd="0" presId="urn:microsoft.com/office/officeart/2005/8/layout/radial1"/>
    <dgm:cxn modelId="{DD292DA5-A876-45DA-B745-E5DA1D28C01A}" type="presOf" srcId="{3DADE1B2-3D94-4658-8EA3-DD277DA02516}" destId="{2AEDF630-AB38-4330-BD60-21F126D06636}" srcOrd="0" destOrd="0" presId="urn:microsoft.com/office/officeart/2005/8/layout/radial1"/>
    <dgm:cxn modelId="{48DE891F-7E6E-4E56-AC83-DBD4176D7F44}" type="presOf" srcId="{9CC55874-EA7B-4552-87FE-B0BC1AF4CD67}" destId="{1982B82E-14EB-47D5-82B7-20205717B0B9}" srcOrd="1" destOrd="0" presId="urn:microsoft.com/office/officeart/2005/8/layout/radial1"/>
    <dgm:cxn modelId="{4C6C4600-DCD1-461D-9E56-B069179E618C}" type="presOf" srcId="{3DADE1B2-3D94-4658-8EA3-DD277DA02516}" destId="{BD409A26-0978-4E65-9D7C-323E5E2EAC64}" srcOrd="1" destOrd="0" presId="urn:microsoft.com/office/officeart/2005/8/layout/radial1"/>
    <dgm:cxn modelId="{277553EB-6828-4858-8F79-00AED1B01F86}" type="presOf" srcId="{B1A630DC-07FB-4E4B-867F-7350B7B6A4F8}" destId="{168B872A-46CA-4D1A-925D-79C32EEBE2BB}" srcOrd="0" destOrd="0" presId="urn:microsoft.com/office/officeart/2005/8/layout/radial1"/>
    <dgm:cxn modelId="{7EC17AF1-CF01-4F52-B47F-6EA1D9185436}" type="presOf" srcId="{82580E55-9B5C-4823-AE9E-0BF683B65045}" destId="{A792A464-8518-4604-AD7D-387B3D42BE54}" srcOrd="0" destOrd="0" presId="urn:microsoft.com/office/officeart/2005/8/layout/radial1"/>
    <dgm:cxn modelId="{ACE4176C-CD6A-4DE5-9D7B-7F751C30BBB8}" type="presOf" srcId="{D0EFF6D8-14DC-4C96-9459-AF5CFE41FDA7}" destId="{42E3506C-A43D-45DD-9C98-30FFE253CF4F}" srcOrd="0" destOrd="0" presId="urn:microsoft.com/office/officeart/2005/8/layout/radial1"/>
    <dgm:cxn modelId="{91341BE3-0A63-4403-B52A-89073AC22F4B}" type="presOf" srcId="{D0D0DC8D-6CA3-4A29-BB6F-246C32E55279}" destId="{4276D6CB-4BF5-41DD-B322-796FC63CF05A}" srcOrd="0" destOrd="0" presId="urn:microsoft.com/office/officeart/2005/8/layout/radial1"/>
    <dgm:cxn modelId="{196BBCCE-B74B-4DBC-B148-B5ABB32C05C7}" type="presParOf" srcId="{42E3506C-A43D-45DD-9C98-30FFE253CF4F}" destId="{3E2964FF-79ED-4B59-9E12-0E502F9D65B6}" srcOrd="0" destOrd="0" presId="urn:microsoft.com/office/officeart/2005/8/layout/radial1"/>
    <dgm:cxn modelId="{A6E46BC7-D81A-458E-895D-CBCC14C30610}" type="presParOf" srcId="{42E3506C-A43D-45DD-9C98-30FFE253CF4F}" destId="{2AEDF630-AB38-4330-BD60-21F126D06636}" srcOrd="1" destOrd="0" presId="urn:microsoft.com/office/officeart/2005/8/layout/radial1"/>
    <dgm:cxn modelId="{51C92027-1478-4E25-881B-9BBFC7E4C9D7}" type="presParOf" srcId="{2AEDF630-AB38-4330-BD60-21F126D06636}" destId="{BD409A26-0978-4E65-9D7C-323E5E2EAC64}" srcOrd="0" destOrd="0" presId="urn:microsoft.com/office/officeart/2005/8/layout/radial1"/>
    <dgm:cxn modelId="{F6F79A86-3F43-4650-B8D9-A39148DD666E}" type="presParOf" srcId="{42E3506C-A43D-45DD-9C98-30FFE253CF4F}" destId="{168B872A-46CA-4D1A-925D-79C32EEBE2BB}" srcOrd="2" destOrd="0" presId="urn:microsoft.com/office/officeart/2005/8/layout/radial1"/>
    <dgm:cxn modelId="{9F02C7EE-BF11-4D61-96B8-FA15814DE8FB}" type="presParOf" srcId="{42E3506C-A43D-45DD-9C98-30FFE253CF4F}" destId="{5E8CF716-1139-4FD1-81E3-8332F11557BF}" srcOrd="3" destOrd="0" presId="urn:microsoft.com/office/officeart/2005/8/layout/radial1"/>
    <dgm:cxn modelId="{5B3FA81A-BD0A-4033-AA7C-7FFF526F6658}" type="presParOf" srcId="{5E8CF716-1139-4FD1-81E3-8332F11557BF}" destId="{5B048577-1E93-4211-8BC0-3C1C1FD75330}" srcOrd="0" destOrd="0" presId="urn:microsoft.com/office/officeart/2005/8/layout/radial1"/>
    <dgm:cxn modelId="{59BE927A-1BF6-4A2F-9564-2A284ABA5828}" type="presParOf" srcId="{42E3506C-A43D-45DD-9C98-30FFE253CF4F}" destId="{A792A464-8518-4604-AD7D-387B3D42BE54}" srcOrd="4" destOrd="0" presId="urn:microsoft.com/office/officeart/2005/8/layout/radial1"/>
    <dgm:cxn modelId="{A0D6BE00-EE52-405E-BB81-29B31C8A7BEE}" type="presParOf" srcId="{42E3506C-A43D-45DD-9C98-30FFE253CF4F}" destId="{A2ACBCCB-8CA3-4B27-B691-8EA017ABCDD2}" srcOrd="5" destOrd="0" presId="urn:microsoft.com/office/officeart/2005/8/layout/radial1"/>
    <dgm:cxn modelId="{F5BF09F1-213E-4741-B655-71ADB38193FE}" type="presParOf" srcId="{A2ACBCCB-8CA3-4B27-B691-8EA017ABCDD2}" destId="{1982B82E-14EB-47D5-82B7-20205717B0B9}" srcOrd="0" destOrd="0" presId="urn:microsoft.com/office/officeart/2005/8/layout/radial1"/>
    <dgm:cxn modelId="{B7EE07AD-040F-4128-9D89-51929E221ADD}" type="presParOf" srcId="{42E3506C-A43D-45DD-9C98-30FFE253CF4F}" destId="{4276D6CB-4BF5-41DD-B322-796FC63CF05A}"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B222B-12C8-414D-BAF7-CC63A697954B}" type="doc">
      <dgm:prSet loTypeId="urn:microsoft.com/office/officeart/2005/8/layout/radial3" loCatId="cycle" qsTypeId="urn:microsoft.com/office/officeart/2005/8/quickstyle/simple5" qsCatId="simple" csTypeId="urn:microsoft.com/office/officeart/2005/8/colors/accent1_2#8" csCatId="accent1" phldr="1"/>
      <dgm:spPr/>
      <dgm:t>
        <a:bodyPr/>
        <a:lstStyle/>
        <a:p>
          <a:endParaRPr lang="de-DE"/>
        </a:p>
      </dgm:t>
    </dgm:pt>
    <dgm:pt modelId="{F0A64D8D-2D7C-4FF3-9606-2B23A161D198}">
      <dgm:prSet phldrT="[Text]" custT="1"/>
      <dgm:spPr/>
      <dgm:t>
        <a:bodyPr/>
        <a:lstStyle/>
        <a:p>
          <a:r>
            <a:rPr lang="sl-SI" sz="3800" dirty="0" smtClean="0"/>
            <a:t>Kontekst</a:t>
          </a:r>
          <a:endParaRPr lang="de-DE" sz="3800" dirty="0"/>
        </a:p>
      </dgm:t>
    </dgm:pt>
    <dgm:pt modelId="{E9241B66-89D9-4ED6-B25D-220C3BC89494}" type="parTrans" cxnId="{B898078F-E0ED-4FAC-B406-0F25C7D6AD10}">
      <dgm:prSet/>
      <dgm:spPr/>
      <dgm:t>
        <a:bodyPr/>
        <a:lstStyle/>
        <a:p>
          <a:endParaRPr lang="de-DE" sz="2400"/>
        </a:p>
      </dgm:t>
    </dgm:pt>
    <dgm:pt modelId="{B5AF2BF0-0841-4F9E-A862-389C2AB95586}" type="sibTrans" cxnId="{B898078F-E0ED-4FAC-B406-0F25C7D6AD10}">
      <dgm:prSet/>
      <dgm:spPr/>
      <dgm:t>
        <a:bodyPr/>
        <a:lstStyle/>
        <a:p>
          <a:endParaRPr lang="de-DE" sz="2400"/>
        </a:p>
      </dgm:t>
    </dgm:pt>
    <dgm:pt modelId="{79F6D1DC-A1C9-4BAF-A54F-0614B90407F1}">
      <dgm:prSet phldrT="[Text]" custT="1"/>
      <dgm:spPr/>
      <dgm:t>
        <a:bodyPr/>
        <a:lstStyle/>
        <a:p>
          <a:r>
            <a:rPr lang="sl-SI" sz="1400" dirty="0" smtClean="0"/>
            <a:t>Kultura</a:t>
          </a:r>
          <a:endParaRPr lang="de-DE" sz="1400" dirty="0"/>
        </a:p>
      </dgm:t>
    </dgm:pt>
    <dgm:pt modelId="{37C2A4EE-7209-40DD-A6DA-7CAB6B5BDCE7}" type="parTrans" cxnId="{CD8A52DE-727F-485C-9155-ED35CC8C5533}">
      <dgm:prSet/>
      <dgm:spPr/>
      <dgm:t>
        <a:bodyPr/>
        <a:lstStyle/>
        <a:p>
          <a:endParaRPr lang="de-DE" sz="2400"/>
        </a:p>
      </dgm:t>
    </dgm:pt>
    <dgm:pt modelId="{BB413360-2D64-4727-8871-FA50B2C464AE}" type="sibTrans" cxnId="{CD8A52DE-727F-485C-9155-ED35CC8C5533}">
      <dgm:prSet/>
      <dgm:spPr/>
      <dgm:t>
        <a:bodyPr/>
        <a:lstStyle/>
        <a:p>
          <a:endParaRPr lang="de-DE" sz="2400"/>
        </a:p>
      </dgm:t>
    </dgm:pt>
    <dgm:pt modelId="{22DE09AD-5BF7-4B3B-86B1-14DC52A9150D}">
      <dgm:prSet phldrT="[Text]" phldr="1"/>
      <dgm:spPr/>
      <dgm:t>
        <a:bodyPr/>
        <a:lstStyle/>
        <a:p>
          <a:endParaRPr lang="de-DE" sz="2400"/>
        </a:p>
      </dgm:t>
    </dgm:pt>
    <dgm:pt modelId="{B93A23E9-7DBC-448E-B0BE-C7D9DC819E5A}" type="parTrans" cxnId="{181A8584-4BF9-4168-BE94-30433D2DC72B}">
      <dgm:prSet/>
      <dgm:spPr/>
      <dgm:t>
        <a:bodyPr/>
        <a:lstStyle/>
        <a:p>
          <a:endParaRPr lang="de-DE" sz="2400"/>
        </a:p>
      </dgm:t>
    </dgm:pt>
    <dgm:pt modelId="{95526FAC-68D3-4170-AB9F-A26F49DECD27}" type="sibTrans" cxnId="{181A8584-4BF9-4168-BE94-30433D2DC72B}">
      <dgm:prSet/>
      <dgm:spPr/>
      <dgm:t>
        <a:bodyPr/>
        <a:lstStyle/>
        <a:p>
          <a:endParaRPr lang="de-DE" sz="2400"/>
        </a:p>
      </dgm:t>
    </dgm:pt>
    <dgm:pt modelId="{FDE3C123-BD08-4A8A-A293-7EF200D3FA46}">
      <dgm:prSet phldrT="[Text]" phldr="1"/>
      <dgm:spPr/>
      <dgm:t>
        <a:bodyPr/>
        <a:lstStyle/>
        <a:p>
          <a:endParaRPr lang="de-DE" sz="2400"/>
        </a:p>
      </dgm:t>
    </dgm:pt>
    <dgm:pt modelId="{5712CFB5-FEAE-474E-8FC2-E2E0418BDF81}" type="parTrans" cxnId="{E0D9423F-D12A-4A18-9DB5-449228E153AD}">
      <dgm:prSet/>
      <dgm:spPr/>
      <dgm:t>
        <a:bodyPr/>
        <a:lstStyle/>
        <a:p>
          <a:endParaRPr lang="de-DE" sz="2400"/>
        </a:p>
      </dgm:t>
    </dgm:pt>
    <dgm:pt modelId="{27F9765B-E182-4951-8B9C-F09F76B5E2C8}" type="sibTrans" cxnId="{E0D9423F-D12A-4A18-9DB5-449228E153AD}">
      <dgm:prSet/>
      <dgm:spPr/>
      <dgm:t>
        <a:bodyPr/>
        <a:lstStyle/>
        <a:p>
          <a:endParaRPr lang="de-DE" sz="2400"/>
        </a:p>
      </dgm:t>
    </dgm:pt>
    <dgm:pt modelId="{9D8BA4D6-D6A8-45AA-835C-F373C3E97490}">
      <dgm:prSet phldrT="[Text]" phldr="1"/>
      <dgm:spPr/>
      <dgm:t>
        <a:bodyPr/>
        <a:lstStyle/>
        <a:p>
          <a:endParaRPr lang="de-DE" sz="2400"/>
        </a:p>
      </dgm:t>
    </dgm:pt>
    <dgm:pt modelId="{7D7F1040-BEF9-49BE-B7D7-94367013F970}" type="parTrans" cxnId="{600E7939-3287-4D0D-B49E-A06E895E39C8}">
      <dgm:prSet/>
      <dgm:spPr/>
      <dgm:t>
        <a:bodyPr/>
        <a:lstStyle/>
        <a:p>
          <a:endParaRPr lang="de-DE" sz="2400"/>
        </a:p>
      </dgm:t>
    </dgm:pt>
    <dgm:pt modelId="{D7D8E581-E45B-4716-BBDB-E0C43FE95073}" type="sibTrans" cxnId="{600E7939-3287-4D0D-B49E-A06E895E39C8}">
      <dgm:prSet/>
      <dgm:spPr/>
      <dgm:t>
        <a:bodyPr/>
        <a:lstStyle/>
        <a:p>
          <a:endParaRPr lang="de-DE" sz="2400"/>
        </a:p>
      </dgm:t>
    </dgm:pt>
    <dgm:pt modelId="{D9296D8B-EC47-4BD9-99B5-C305CEE18855}">
      <dgm:prSet phldrT="[Text]" phldr="1"/>
      <dgm:spPr/>
      <dgm:t>
        <a:bodyPr/>
        <a:lstStyle/>
        <a:p>
          <a:endParaRPr lang="de-DE" sz="2400"/>
        </a:p>
      </dgm:t>
    </dgm:pt>
    <dgm:pt modelId="{54E3BD87-BE0D-4CBD-883F-D020AE87FB5C}" type="parTrans" cxnId="{1A05F910-3203-4CAD-8076-A7F1CD749AFF}">
      <dgm:prSet/>
      <dgm:spPr/>
      <dgm:t>
        <a:bodyPr/>
        <a:lstStyle/>
        <a:p>
          <a:endParaRPr lang="de-DE" sz="2400"/>
        </a:p>
      </dgm:t>
    </dgm:pt>
    <dgm:pt modelId="{6FAD2F43-E087-4B77-8B64-DE77C963714E}" type="sibTrans" cxnId="{1A05F910-3203-4CAD-8076-A7F1CD749AFF}">
      <dgm:prSet/>
      <dgm:spPr/>
      <dgm:t>
        <a:bodyPr/>
        <a:lstStyle/>
        <a:p>
          <a:endParaRPr lang="de-DE" sz="2400"/>
        </a:p>
      </dgm:t>
    </dgm:pt>
    <dgm:pt modelId="{825F7FE9-BB9C-4253-BA95-022ED3B62036}">
      <dgm:prSet phldrT="[Text]" phldr="1"/>
      <dgm:spPr/>
      <dgm:t>
        <a:bodyPr/>
        <a:lstStyle/>
        <a:p>
          <a:endParaRPr lang="de-DE" sz="2400"/>
        </a:p>
      </dgm:t>
    </dgm:pt>
    <dgm:pt modelId="{23252170-9803-4607-9BFA-E0E05099EAC9}" type="parTrans" cxnId="{94E0F828-C3CB-4A82-87E7-D80808E3154E}">
      <dgm:prSet/>
      <dgm:spPr/>
      <dgm:t>
        <a:bodyPr/>
        <a:lstStyle/>
        <a:p>
          <a:endParaRPr lang="de-DE" sz="2400"/>
        </a:p>
      </dgm:t>
    </dgm:pt>
    <dgm:pt modelId="{CE32B157-9909-46B7-800F-DE2A1DB9B854}" type="sibTrans" cxnId="{94E0F828-C3CB-4A82-87E7-D80808E3154E}">
      <dgm:prSet/>
      <dgm:spPr/>
      <dgm:t>
        <a:bodyPr/>
        <a:lstStyle/>
        <a:p>
          <a:endParaRPr lang="de-DE" sz="2400"/>
        </a:p>
      </dgm:t>
    </dgm:pt>
    <dgm:pt modelId="{5A89C59F-7959-47F8-85C6-42C298148155}">
      <dgm:prSet phldrT="[Text]" phldr="1"/>
      <dgm:spPr/>
      <dgm:t>
        <a:bodyPr/>
        <a:lstStyle/>
        <a:p>
          <a:endParaRPr lang="de-DE" sz="2400"/>
        </a:p>
      </dgm:t>
    </dgm:pt>
    <dgm:pt modelId="{2036038B-125B-4A6D-8696-E58C309B4F25}" type="parTrans" cxnId="{3EB6527E-4AEF-4E4A-B60D-5E67B602EE8C}">
      <dgm:prSet/>
      <dgm:spPr/>
      <dgm:t>
        <a:bodyPr/>
        <a:lstStyle/>
        <a:p>
          <a:endParaRPr lang="de-DE" sz="2400"/>
        </a:p>
      </dgm:t>
    </dgm:pt>
    <dgm:pt modelId="{8DB281E0-C3CD-472A-9F1E-B11CEC625076}" type="sibTrans" cxnId="{3EB6527E-4AEF-4E4A-B60D-5E67B602EE8C}">
      <dgm:prSet/>
      <dgm:spPr/>
      <dgm:t>
        <a:bodyPr/>
        <a:lstStyle/>
        <a:p>
          <a:endParaRPr lang="de-DE" sz="2400"/>
        </a:p>
      </dgm:t>
    </dgm:pt>
    <dgm:pt modelId="{D1A44716-22B3-48FB-BA79-4638796CA7DE}">
      <dgm:prSet custT="1"/>
      <dgm:spPr/>
      <dgm:t>
        <a:bodyPr/>
        <a:lstStyle/>
        <a:p>
          <a:r>
            <a:rPr lang="sl-SI" sz="1400" dirty="0" smtClean="0"/>
            <a:t>Zapor</a:t>
          </a:r>
          <a:r>
            <a:rPr lang="de-DE" sz="1400" dirty="0" smtClean="0"/>
            <a:t>, </a:t>
          </a:r>
          <a:r>
            <a:rPr lang="sl-SI" sz="1400" dirty="0" smtClean="0"/>
            <a:t>sedanja grožnja</a:t>
          </a:r>
          <a:r>
            <a:rPr lang="de-DE" sz="1400" dirty="0" smtClean="0"/>
            <a:t>, </a:t>
          </a:r>
          <a:r>
            <a:rPr lang="sl-SI" sz="1400" dirty="0" smtClean="0"/>
            <a:t>ali varno okolje</a:t>
          </a:r>
          <a:endParaRPr lang="de-DE" sz="1400" dirty="0"/>
        </a:p>
      </dgm:t>
    </dgm:pt>
    <dgm:pt modelId="{25940A4F-3BAB-4253-9D96-DFBE389CB299}" type="parTrans" cxnId="{983651EE-9EAC-44ED-B283-88CCCDC9008D}">
      <dgm:prSet/>
      <dgm:spPr/>
      <dgm:t>
        <a:bodyPr/>
        <a:lstStyle/>
        <a:p>
          <a:endParaRPr lang="de-DE" sz="2400"/>
        </a:p>
      </dgm:t>
    </dgm:pt>
    <dgm:pt modelId="{219F055D-4267-4621-B7A8-3806DD68075A}" type="sibTrans" cxnId="{983651EE-9EAC-44ED-B283-88CCCDC9008D}">
      <dgm:prSet/>
      <dgm:spPr/>
      <dgm:t>
        <a:bodyPr/>
        <a:lstStyle/>
        <a:p>
          <a:endParaRPr lang="de-DE" sz="2400"/>
        </a:p>
      </dgm:t>
    </dgm:pt>
    <dgm:pt modelId="{83638D13-A2AD-4E4C-87F8-CFA031215030}">
      <dgm:prSet custT="1"/>
      <dgm:spPr/>
      <dgm:t>
        <a:bodyPr/>
        <a:lstStyle/>
        <a:p>
          <a:r>
            <a:rPr lang="sl-SI" sz="1400" dirty="0" smtClean="0"/>
            <a:t>Časovni okvir</a:t>
          </a:r>
          <a:endParaRPr lang="de-DE" sz="1400" dirty="0"/>
        </a:p>
      </dgm:t>
    </dgm:pt>
    <dgm:pt modelId="{15C9A424-19E8-4451-9349-1E79213A61F1}" type="parTrans" cxnId="{AD49A23D-03DB-437A-A00E-60F3B28DDA9E}">
      <dgm:prSet/>
      <dgm:spPr/>
      <dgm:t>
        <a:bodyPr/>
        <a:lstStyle/>
        <a:p>
          <a:endParaRPr lang="de-DE" sz="2400"/>
        </a:p>
      </dgm:t>
    </dgm:pt>
    <dgm:pt modelId="{9ED3049E-07D4-4702-9635-560A9DEB17A1}" type="sibTrans" cxnId="{AD49A23D-03DB-437A-A00E-60F3B28DDA9E}">
      <dgm:prSet/>
      <dgm:spPr/>
      <dgm:t>
        <a:bodyPr/>
        <a:lstStyle/>
        <a:p>
          <a:endParaRPr lang="de-DE" sz="2400"/>
        </a:p>
      </dgm:t>
    </dgm:pt>
    <dgm:pt modelId="{FA90EE10-9D66-414F-A600-63B36068A296}">
      <dgm:prSet custT="1"/>
      <dgm:spPr/>
      <dgm:t>
        <a:bodyPr/>
        <a:lstStyle/>
        <a:p>
          <a:r>
            <a:rPr lang="sl-SI" sz="1400" dirty="0" smtClean="0"/>
            <a:t>Kdo je prisoten</a:t>
          </a:r>
          <a:r>
            <a:rPr lang="de-DE" sz="1400" dirty="0" smtClean="0"/>
            <a:t> ? </a:t>
          </a:r>
          <a:r>
            <a:rPr lang="sl-SI" sz="1400" dirty="0" smtClean="0"/>
            <a:t>Zaupanje</a:t>
          </a:r>
          <a:r>
            <a:rPr lang="de-DE" sz="1400" dirty="0" smtClean="0"/>
            <a:t> ?</a:t>
          </a:r>
        </a:p>
        <a:p>
          <a:r>
            <a:rPr lang="sl-SI" sz="1400" dirty="0" smtClean="0"/>
            <a:t>Spol</a:t>
          </a:r>
          <a:r>
            <a:rPr lang="de-DE" sz="1400" dirty="0" smtClean="0"/>
            <a:t> ? </a:t>
          </a:r>
          <a:endParaRPr lang="de-DE" sz="1400" dirty="0"/>
        </a:p>
      </dgm:t>
    </dgm:pt>
    <dgm:pt modelId="{743DF862-737D-4AE5-B443-FFA7864E4864}" type="parTrans" cxnId="{C0D24F52-A7E3-40CE-9192-24F305A02653}">
      <dgm:prSet/>
      <dgm:spPr/>
      <dgm:t>
        <a:bodyPr/>
        <a:lstStyle/>
        <a:p>
          <a:endParaRPr lang="de-DE" sz="2400"/>
        </a:p>
      </dgm:t>
    </dgm:pt>
    <dgm:pt modelId="{11FE626E-EC5C-40FE-9F56-F7D7377CF5C4}" type="sibTrans" cxnId="{C0D24F52-A7E3-40CE-9192-24F305A02653}">
      <dgm:prSet/>
      <dgm:spPr/>
      <dgm:t>
        <a:bodyPr/>
        <a:lstStyle/>
        <a:p>
          <a:endParaRPr lang="de-DE" sz="2400"/>
        </a:p>
      </dgm:t>
    </dgm:pt>
    <dgm:pt modelId="{AF4CA1AC-6BEA-48B0-BF8D-A58F2E52241A}">
      <dgm:prSet custT="1"/>
      <dgm:spPr/>
      <dgm:t>
        <a:bodyPr/>
        <a:lstStyle/>
        <a:p>
          <a:r>
            <a:rPr lang="sl-SI" sz="1400" dirty="0" smtClean="0"/>
            <a:t>Fizični vidiki</a:t>
          </a:r>
          <a:r>
            <a:rPr lang="de-DE" sz="1400" dirty="0" smtClean="0"/>
            <a:t>: </a:t>
          </a:r>
          <a:r>
            <a:rPr lang="sl-SI" sz="1400" dirty="0" smtClean="0"/>
            <a:t>gneča</a:t>
          </a:r>
          <a:r>
            <a:rPr lang="de-DE" sz="1400" dirty="0" smtClean="0"/>
            <a:t> ? </a:t>
          </a:r>
          <a:r>
            <a:rPr lang="sl-SI" sz="1400" dirty="0" smtClean="0"/>
            <a:t>Dejavniki, ki spominjajo na mučenje</a:t>
          </a:r>
          <a:r>
            <a:rPr lang="de-DE" sz="1400" dirty="0" smtClean="0"/>
            <a:t> ?</a:t>
          </a:r>
          <a:endParaRPr lang="de-DE" sz="1400" dirty="0"/>
        </a:p>
      </dgm:t>
    </dgm:pt>
    <dgm:pt modelId="{0580C604-EF1C-4273-812F-4D46FEC36A93}" type="parTrans" cxnId="{63F25AA4-7878-4F33-BB1B-1B5DB00AC010}">
      <dgm:prSet/>
      <dgm:spPr/>
      <dgm:t>
        <a:bodyPr/>
        <a:lstStyle/>
        <a:p>
          <a:endParaRPr lang="de-DE" sz="2400"/>
        </a:p>
      </dgm:t>
    </dgm:pt>
    <dgm:pt modelId="{211456BA-7655-4455-B8CF-62A4A258E13E}" type="sibTrans" cxnId="{63F25AA4-7878-4F33-BB1B-1B5DB00AC010}">
      <dgm:prSet/>
      <dgm:spPr/>
      <dgm:t>
        <a:bodyPr/>
        <a:lstStyle/>
        <a:p>
          <a:endParaRPr lang="de-DE" sz="2400"/>
        </a:p>
      </dgm:t>
    </dgm:pt>
    <dgm:pt modelId="{15DD1486-8630-421C-A931-2DD31B6F43FC}" type="pres">
      <dgm:prSet presAssocID="{A77B222B-12C8-414D-BAF7-CC63A697954B}" presName="composite" presStyleCnt="0">
        <dgm:presLayoutVars>
          <dgm:chMax val="1"/>
          <dgm:dir/>
          <dgm:resizeHandles val="exact"/>
        </dgm:presLayoutVars>
      </dgm:prSet>
      <dgm:spPr/>
      <dgm:t>
        <a:bodyPr/>
        <a:lstStyle/>
        <a:p>
          <a:endParaRPr lang="de-DE"/>
        </a:p>
      </dgm:t>
    </dgm:pt>
    <dgm:pt modelId="{BDEEEC52-BBE4-4DA3-B07B-580AC4C19B7C}" type="pres">
      <dgm:prSet presAssocID="{A77B222B-12C8-414D-BAF7-CC63A697954B}" presName="radial" presStyleCnt="0">
        <dgm:presLayoutVars>
          <dgm:animLvl val="ctr"/>
        </dgm:presLayoutVars>
      </dgm:prSet>
      <dgm:spPr/>
    </dgm:pt>
    <dgm:pt modelId="{223DBC94-E5A4-4E64-A1D4-3102047B5816}" type="pres">
      <dgm:prSet presAssocID="{F0A64D8D-2D7C-4FF3-9606-2B23A161D198}" presName="centerShape" presStyleLbl="vennNode1" presStyleIdx="0" presStyleCnt="6"/>
      <dgm:spPr/>
      <dgm:t>
        <a:bodyPr/>
        <a:lstStyle/>
        <a:p>
          <a:endParaRPr lang="de-DE"/>
        </a:p>
      </dgm:t>
    </dgm:pt>
    <dgm:pt modelId="{2F1B4C3A-9C65-488F-B4F0-DB718B573411}" type="pres">
      <dgm:prSet presAssocID="{79F6D1DC-A1C9-4BAF-A54F-0614B90407F1}" presName="node" presStyleLbl="vennNode1" presStyleIdx="1" presStyleCnt="6">
        <dgm:presLayoutVars>
          <dgm:bulletEnabled val="1"/>
        </dgm:presLayoutVars>
      </dgm:prSet>
      <dgm:spPr/>
      <dgm:t>
        <a:bodyPr/>
        <a:lstStyle/>
        <a:p>
          <a:endParaRPr lang="de-DE"/>
        </a:p>
      </dgm:t>
    </dgm:pt>
    <dgm:pt modelId="{6E456EB5-9D46-400E-862E-3E1F2185F2C6}" type="pres">
      <dgm:prSet presAssocID="{D1A44716-22B3-48FB-BA79-4638796CA7DE}" presName="node" presStyleLbl="vennNode1" presStyleIdx="2" presStyleCnt="6">
        <dgm:presLayoutVars>
          <dgm:bulletEnabled val="1"/>
        </dgm:presLayoutVars>
      </dgm:prSet>
      <dgm:spPr/>
      <dgm:t>
        <a:bodyPr/>
        <a:lstStyle/>
        <a:p>
          <a:endParaRPr lang="de-DE"/>
        </a:p>
      </dgm:t>
    </dgm:pt>
    <dgm:pt modelId="{B132F962-042D-4966-8FDA-99B873A86AF9}" type="pres">
      <dgm:prSet presAssocID="{83638D13-A2AD-4E4C-87F8-CFA031215030}" presName="node" presStyleLbl="vennNode1" presStyleIdx="3" presStyleCnt="6">
        <dgm:presLayoutVars>
          <dgm:bulletEnabled val="1"/>
        </dgm:presLayoutVars>
      </dgm:prSet>
      <dgm:spPr/>
      <dgm:t>
        <a:bodyPr/>
        <a:lstStyle/>
        <a:p>
          <a:endParaRPr lang="de-DE"/>
        </a:p>
      </dgm:t>
    </dgm:pt>
    <dgm:pt modelId="{A114F11A-1AEF-487B-ACAB-BFCFF817CDF8}" type="pres">
      <dgm:prSet presAssocID="{FA90EE10-9D66-414F-A600-63B36068A296}" presName="node" presStyleLbl="vennNode1" presStyleIdx="4" presStyleCnt="6">
        <dgm:presLayoutVars>
          <dgm:bulletEnabled val="1"/>
        </dgm:presLayoutVars>
      </dgm:prSet>
      <dgm:spPr/>
      <dgm:t>
        <a:bodyPr/>
        <a:lstStyle/>
        <a:p>
          <a:endParaRPr lang="de-DE"/>
        </a:p>
      </dgm:t>
    </dgm:pt>
    <dgm:pt modelId="{742D3E43-E52D-436A-81D9-6AE6A3A05F9C}" type="pres">
      <dgm:prSet presAssocID="{AF4CA1AC-6BEA-48B0-BF8D-A58F2E52241A}" presName="node" presStyleLbl="vennNode1" presStyleIdx="5" presStyleCnt="6">
        <dgm:presLayoutVars>
          <dgm:bulletEnabled val="1"/>
        </dgm:presLayoutVars>
      </dgm:prSet>
      <dgm:spPr/>
      <dgm:t>
        <a:bodyPr/>
        <a:lstStyle/>
        <a:p>
          <a:endParaRPr lang="de-DE"/>
        </a:p>
      </dgm:t>
    </dgm:pt>
  </dgm:ptLst>
  <dgm:cxnLst>
    <dgm:cxn modelId="{CD8A52DE-727F-485C-9155-ED35CC8C5533}" srcId="{F0A64D8D-2D7C-4FF3-9606-2B23A161D198}" destId="{79F6D1DC-A1C9-4BAF-A54F-0614B90407F1}" srcOrd="0" destOrd="0" parTransId="{37C2A4EE-7209-40DD-A6DA-7CAB6B5BDCE7}" sibTransId="{BB413360-2D64-4727-8871-FA50B2C464AE}"/>
    <dgm:cxn modelId="{7A812356-5D93-43FC-B535-2A34E1E144B9}" type="presOf" srcId="{D1A44716-22B3-48FB-BA79-4638796CA7DE}" destId="{6E456EB5-9D46-400E-862E-3E1F2185F2C6}" srcOrd="0" destOrd="0" presId="urn:microsoft.com/office/officeart/2005/8/layout/radial3"/>
    <dgm:cxn modelId="{778A2C82-6886-4019-BCAA-DE37BCBDAA15}" type="presOf" srcId="{83638D13-A2AD-4E4C-87F8-CFA031215030}" destId="{B132F962-042D-4966-8FDA-99B873A86AF9}" srcOrd="0" destOrd="0" presId="urn:microsoft.com/office/officeart/2005/8/layout/radial3"/>
    <dgm:cxn modelId="{B027921B-12CB-4D63-8866-F9E74FB5A072}" type="presOf" srcId="{79F6D1DC-A1C9-4BAF-A54F-0614B90407F1}" destId="{2F1B4C3A-9C65-488F-B4F0-DB718B573411}" srcOrd="0" destOrd="0" presId="urn:microsoft.com/office/officeart/2005/8/layout/radial3"/>
    <dgm:cxn modelId="{3EB6527E-4AEF-4E4A-B60D-5E67B602EE8C}" srcId="{825F7FE9-BB9C-4253-BA95-022ED3B62036}" destId="{5A89C59F-7959-47F8-85C6-42C298148155}" srcOrd="0" destOrd="0" parTransId="{2036038B-125B-4A6D-8696-E58C309B4F25}" sibTransId="{8DB281E0-C3CD-472A-9F1E-B11CEC625076}"/>
    <dgm:cxn modelId="{E0D9423F-D12A-4A18-9DB5-449228E153AD}" srcId="{22DE09AD-5BF7-4B3B-86B1-14DC52A9150D}" destId="{FDE3C123-BD08-4A8A-A293-7EF200D3FA46}" srcOrd="0" destOrd="0" parTransId="{5712CFB5-FEAE-474E-8FC2-E2E0418BDF81}" sibTransId="{27F9765B-E182-4951-8B9C-F09F76B5E2C8}"/>
    <dgm:cxn modelId="{C0D24F52-A7E3-40CE-9192-24F305A02653}" srcId="{F0A64D8D-2D7C-4FF3-9606-2B23A161D198}" destId="{FA90EE10-9D66-414F-A600-63B36068A296}" srcOrd="3" destOrd="0" parTransId="{743DF862-737D-4AE5-B443-FFA7864E4864}" sibTransId="{11FE626E-EC5C-40FE-9F56-F7D7377CF5C4}"/>
    <dgm:cxn modelId="{181A8584-4BF9-4168-BE94-30433D2DC72B}" srcId="{A77B222B-12C8-414D-BAF7-CC63A697954B}" destId="{22DE09AD-5BF7-4B3B-86B1-14DC52A9150D}" srcOrd="1" destOrd="0" parTransId="{B93A23E9-7DBC-448E-B0BE-C7D9DC819E5A}" sibTransId="{95526FAC-68D3-4170-AB9F-A26F49DECD27}"/>
    <dgm:cxn modelId="{600E7939-3287-4D0D-B49E-A06E895E39C8}" srcId="{A77B222B-12C8-414D-BAF7-CC63A697954B}" destId="{9D8BA4D6-D6A8-45AA-835C-F373C3E97490}" srcOrd="2" destOrd="0" parTransId="{7D7F1040-BEF9-49BE-B7D7-94367013F970}" sibTransId="{D7D8E581-E45B-4716-BBDB-E0C43FE95073}"/>
    <dgm:cxn modelId="{AD49A23D-03DB-437A-A00E-60F3B28DDA9E}" srcId="{F0A64D8D-2D7C-4FF3-9606-2B23A161D198}" destId="{83638D13-A2AD-4E4C-87F8-CFA031215030}" srcOrd="2" destOrd="0" parTransId="{15C9A424-19E8-4451-9349-1E79213A61F1}" sibTransId="{9ED3049E-07D4-4702-9635-560A9DEB17A1}"/>
    <dgm:cxn modelId="{94E0F828-C3CB-4A82-87E7-D80808E3154E}" srcId="{A77B222B-12C8-414D-BAF7-CC63A697954B}" destId="{825F7FE9-BB9C-4253-BA95-022ED3B62036}" srcOrd="3" destOrd="0" parTransId="{23252170-9803-4607-9BFA-E0E05099EAC9}" sibTransId="{CE32B157-9909-46B7-800F-DE2A1DB9B854}"/>
    <dgm:cxn modelId="{983651EE-9EAC-44ED-B283-88CCCDC9008D}" srcId="{F0A64D8D-2D7C-4FF3-9606-2B23A161D198}" destId="{D1A44716-22B3-48FB-BA79-4638796CA7DE}" srcOrd="1" destOrd="0" parTransId="{25940A4F-3BAB-4253-9D96-DFBE389CB299}" sibTransId="{219F055D-4267-4621-B7A8-3806DD68075A}"/>
    <dgm:cxn modelId="{B898078F-E0ED-4FAC-B406-0F25C7D6AD10}" srcId="{A77B222B-12C8-414D-BAF7-CC63A697954B}" destId="{F0A64D8D-2D7C-4FF3-9606-2B23A161D198}" srcOrd="0" destOrd="0" parTransId="{E9241B66-89D9-4ED6-B25D-220C3BC89494}" sibTransId="{B5AF2BF0-0841-4F9E-A862-389C2AB95586}"/>
    <dgm:cxn modelId="{1A05F910-3203-4CAD-8076-A7F1CD749AFF}" srcId="{9D8BA4D6-D6A8-45AA-835C-F373C3E97490}" destId="{D9296D8B-EC47-4BD9-99B5-C305CEE18855}" srcOrd="0" destOrd="0" parTransId="{54E3BD87-BE0D-4CBD-883F-D020AE87FB5C}" sibTransId="{6FAD2F43-E087-4B77-8B64-DE77C963714E}"/>
    <dgm:cxn modelId="{D35B637E-71F2-4AAB-8CE3-736ED3473617}" type="presOf" srcId="{A77B222B-12C8-414D-BAF7-CC63A697954B}" destId="{15DD1486-8630-421C-A931-2DD31B6F43FC}" srcOrd="0" destOrd="0" presId="urn:microsoft.com/office/officeart/2005/8/layout/radial3"/>
    <dgm:cxn modelId="{57280EA4-9E5E-4F6C-BED1-495A7400826C}" type="presOf" srcId="{FA90EE10-9D66-414F-A600-63B36068A296}" destId="{A114F11A-1AEF-487B-ACAB-BFCFF817CDF8}" srcOrd="0" destOrd="0" presId="urn:microsoft.com/office/officeart/2005/8/layout/radial3"/>
    <dgm:cxn modelId="{63F25AA4-7878-4F33-BB1B-1B5DB00AC010}" srcId="{F0A64D8D-2D7C-4FF3-9606-2B23A161D198}" destId="{AF4CA1AC-6BEA-48B0-BF8D-A58F2E52241A}" srcOrd="4" destOrd="0" parTransId="{0580C604-EF1C-4273-812F-4D46FEC36A93}" sibTransId="{211456BA-7655-4455-B8CF-62A4A258E13E}"/>
    <dgm:cxn modelId="{0BF2541F-9E97-4696-ADE9-2BD64AA93941}" type="presOf" srcId="{F0A64D8D-2D7C-4FF3-9606-2B23A161D198}" destId="{223DBC94-E5A4-4E64-A1D4-3102047B5816}" srcOrd="0" destOrd="0" presId="urn:microsoft.com/office/officeart/2005/8/layout/radial3"/>
    <dgm:cxn modelId="{C79C4A81-E65F-452D-B250-3344CF1D29FB}" type="presOf" srcId="{AF4CA1AC-6BEA-48B0-BF8D-A58F2E52241A}" destId="{742D3E43-E52D-436A-81D9-6AE6A3A05F9C}" srcOrd="0" destOrd="0" presId="urn:microsoft.com/office/officeart/2005/8/layout/radial3"/>
    <dgm:cxn modelId="{1CB6C4C6-4C61-4CA3-A619-1297ADABFEEF}" type="presParOf" srcId="{15DD1486-8630-421C-A931-2DD31B6F43FC}" destId="{BDEEEC52-BBE4-4DA3-B07B-580AC4C19B7C}" srcOrd="0" destOrd="0" presId="urn:microsoft.com/office/officeart/2005/8/layout/radial3"/>
    <dgm:cxn modelId="{2C228BBD-3363-49F0-8A2D-1E7930643AA5}" type="presParOf" srcId="{BDEEEC52-BBE4-4DA3-B07B-580AC4C19B7C}" destId="{223DBC94-E5A4-4E64-A1D4-3102047B5816}" srcOrd="0" destOrd="0" presId="urn:microsoft.com/office/officeart/2005/8/layout/radial3"/>
    <dgm:cxn modelId="{A0062B9D-75A9-48E6-886D-0A49E33D33AE}" type="presParOf" srcId="{BDEEEC52-BBE4-4DA3-B07B-580AC4C19B7C}" destId="{2F1B4C3A-9C65-488F-B4F0-DB718B573411}" srcOrd="1" destOrd="0" presId="urn:microsoft.com/office/officeart/2005/8/layout/radial3"/>
    <dgm:cxn modelId="{85AFDB83-2163-4E57-96DA-0BDB60A7B9E9}" type="presParOf" srcId="{BDEEEC52-BBE4-4DA3-B07B-580AC4C19B7C}" destId="{6E456EB5-9D46-400E-862E-3E1F2185F2C6}" srcOrd="2" destOrd="0" presId="urn:microsoft.com/office/officeart/2005/8/layout/radial3"/>
    <dgm:cxn modelId="{86F36416-B106-4BBC-B6CE-A91B51BA2954}" type="presParOf" srcId="{BDEEEC52-BBE4-4DA3-B07B-580AC4C19B7C}" destId="{B132F962-042D-4966-8FDA-99B873A86AF9}" srcOrd="3" destOrd="0" presId="urn:microsoft.com/office/officeart/2005/8/layout/radial3"/>
    <dgm:cxn modelId="{722C681B-200D-4BBA-A637-F90A4FFF1526}" type="presParOf" srcId="{BDEEEC52-BBE4-4DA3-B07B-580AC4C19B7C}" destId="{A114F11A-1AEF-487B-ACAB-BFCFF817CDF8}" srcOrd="4" destOrd="0" presId="urn:microsoft.com/office/officeart/2005/8/layout/radial3"/>
    <dgm:cxn modelId="{B981F41C-4F34-4BF7-8063-B3FE0AAC68B8}" type="presParOf" srcId="{BDEEEC52-BBE4-4DA3-B07B-580AC4C19B7C}" destId="{742D3E43-E52D-436A-81D9-6AE6A3A05F9C}" srcOrd="5" destOrd="0" presId="urn:microsoft.com/office/officeart/2005/8/layout/radial3"/>
  </dgm:cxnLst>
  <dgm:bg>
    <a:solidFill>
      <a:schemeClr val="accent1">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EFF6D8-14DC-4C96-9459-AF5CFE41FDA7}" type="doc">
      <dgm:prSet loTypeId="urn:microsoft.com/office/officeart/2005/8/layout/radial1" loCatId="relationship" qsTypeId="urn:microsoft.com/office/officeart/2005/8/quickstyle/simple1#7" qsCatId="simple" csTypeId="urn:microsoft.com/office/officeart/2005/8/colors/accent1_2#9" csCatId="accent1" phldr="1"/>
      <dgm:spPr/>
    </dgm:pt>
    <dgm:pt modelId="{2E6C5944-A052-4C60-B366-50766C6FFEA1}">
      <dgm:prSet/>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b="1" i="0" u="none" strike="noStrike" cap="none" normalizeH="0" baseline="0" dirty="0" smtClean="0">
              <a:ln>
                <a:noFill/>
              </a:ln>
              <a:solidFill>
                <a:schemeClr val="tx1"/>
              </a:solidFill>
              <a:effectLst/>
              <a:latin typeface="Arial" pitchFamily="34" charset="0"/>
            </a:rPr>
            <a:t>Najpogostejše motnje razpoloženja pri </a:t>
          </a:r>
          <a:r>
            <a:rPr kumimoji="0" lang="sl-SI" b="1" i="0" u="none" strike="noStrike" cap="none" normalizeH="0" baseline="0" dirty="0" err="1" smtClean="0">
              <a:ln>
                <a:noFill/>
              </a:ln>
              <a:solidFill>
                <a:schemeClr val="tx1"/>
              </a:solidFill>
              <a:effectLst/>
              <a:latin typeface="Arial" pitchFamily="34" charset="0"/>
            </a:rPr>
            <a:t>anksioznosti</a:t>
          </a:r>
          <a:endParaRPr kumimoji="0" lang="sl-SI" b="1" i="0" u="none" strike="noStrike" cap="none" normalizeH="0" baseline="0" dirty="0" smtClean="0">
            <a:ln>
              <a:noFill/>
            </a:ln>
            <a:solidFill>
              <a:schemeClr val="tx1"/>
            </a:solidFill>
            <a:effectLst/>
            <a:latin typeface="Arial" pitchFamily="34" charset="0"/>
          </a:endParaRPr>
        </a:p>
      </dgm:t>
    </dgm:pt>
    <dgm:pt modelId="{358B3694-D63B-479C-B29E-29B492B9C129}" type="parTrans" cxnId="{F498FC25-527D-4C2B-9639-DC15EF8A8026}">
      <dgm:prSet/>
      <dgm:spPr/>
      <dgm:t>
        <a:bodyPr/>
        <a:lstStyle/>
        <a:p>
          <a:endParaRPr lang="el-GR" b="1"/>
        </a:p>
      </dgm:t>
    </dgm:pt>
    <dgm:pt modelId="{160D4876-8BDB-4C21-858E-53212982E898}" type="sibTrans" cxnId="{F498FC25-527D-4C2B-9639-DC15EF8A8026}">
      <dgm:prSet/>
      <dgm:spPr/>
      <dgm:t>
        <a:bodyPr/>
        <a:lstStyle/>
        <a:p>
          <a:endParaRPr lang="el-GR" b="1"/>
        </a:p>
      </dgm:t>
    </dgm:pt>
    <dgm:pt modelId="{B1A630DC-07FB-4E4B-867F-7350B7B6A4F8}">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cap="none" normalizeH="0" baseline="0" dirty="0" err="1" smtClean="0">
              <a:ln>
                <a:noFill/>
              </a:ln>
              <a:solidFill>
                <a:schemeClr val="tx1"/>
              </a:solidFill>
              <a:effectLst/>
              <a:latin typeface="Arial" pitchFamily="34" charset="0"/>
            </a:rPr>
            <a:t>Rekacije</a:t>
          </a:r>
          <a:r>
            <a:rPr kumimoji="0" lang="sl-SI" sz="1100" b="1" i="0" u="none" strike="noStrike" cap="none" normalizeH="0" baseline="0" dirty="0" smtClean="0">
              <a:ln>
                <a:noFill/>
              </a:ln>
              <a:solidFill>
                <a:schemeClr val="tx1"/>
              </a:solidFill>
              <a:effectLst/>
              <a:latin typeface="Arial" pitchFamily="34" charset="0"/>
            </a:rPr>
            <a:t> na</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cap="none" normalizeH="0" baseline="0" dirty="0" smtClean="0">
              <a:ln>
                <a:noFill/>
              </a:ln>
              <a:solidFill>
                <a:schemeClr val="tx1"/>
              </a:solidFill>
              <a:effectLst/>
              <a:latin typeface="Arial" pitchFamily="34" charset="0"/>
            </a:rPr>
            <a:t>hud</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cap="none" normalizeH="0" baseline="0" dirty="0" smtClean="0">
              <a:ln>
                <a:noFill/>
              </a:ln>
              <a:solidFill>
                <a:schemeClr val="tx1"/>
              </a:solidFill>
              <a:effectLst/>
              <a:latin typeface="Arial" pitchFamily="34" charset="0"/>
            </a:rPr>
            <a:t>stres</a:t>
          </a:r>
          <a:endParaRPr kumimoji="0" lang="en-US" sz="1100" b="1" i="0" u="none" strike="noStrike" cap="none" normalizeH="0" baseline="0" dirty="0" smtClean="0">
            <a:ln>
              <a:noFill/>
            </a:ln>
            <a:solidFill>
              <a:schemeClr val="tx1"/>
            </a:solidFill>
            <a:effectLst/>
            <a:latin typeface="Arial" pitchFamily="34" charset="0"/>
          </a:endParaRPr>
        </a:p>
        <a:p>
          <a:pPr marL="0" marR="0" lvl="0" indent="0" algn="ctr" defTabSz="4492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PTS</a:t>
          </a:r>
          <a:r>
            <a:rPr kumimoji="0" lang="sl-SI" sz="1100" b="1" i="0" u="none" strike="noStrike" cap="none" normalizeH="0" baseline="0" dirty="0" smtClean="0">
              <a:ln>
                <a:noFill/>
              </a:ln>
              <a:solidFill>
                <a:schemeClr val="tx1"/>
              </a:solidFill>
              <a:effectLst/>
              <a:latin typeface="Arial" pitchFamily="34" charset="0"/>
            </a:rPr>
            <a:t>M</a:t>
          </a:r>
          <a:endParaRPr kumimoji="0" lang="en-US" sz="1100" b="1" i="0" u="none" strike="noStrike" cap="none" normalizeH="0" baseline="0" dirty="0" smtClean="0">
            <a:ln>
              <a:noFill/>
            </a:ln>
            <a:solidFill>
              <a:schemeClr val="tx1"/>
            </a:solidFill>
            <a:effectLst/>
            <a:latin typeface="Arial" pitchFamily="34" charset="0"/>
          </a:endParaRPr>
        </a:p>
      </dgm:t>
    </dgm:pt>
    <dgm:pt modelId="{3DADE1B2-3D94-4658-8EA3-DD277DA02516}" type="parTrans" cxnId="{7758CC22-0C5F-4A9B-8BFE-3BA9C86E2492}">
      <dgm:prSet/>
      <dgm:spPr/>
      <dgm:t>
        <a:bodyPr/>
        <a:lstStyle/>
        <a:p>
          <a:endParaRPr lang="de-DE" b="1"/>
        </a:p>
      </dgm:t>
    </dgm:pt>
    <dgm:pt modelId="{FCE32DF8-344B-4F9B-AAC9-6688FFA56BC8}" type="sibTrans" cxnId="{7758CC22-0C5F-4A9B-8BFE-3BA9C86E2492}">
      <dgm:prSet/>
      <dgm:spPr/>
      <dgm:t>
        <a:bodyPr/>
        <a:lstStyle/>
        <a:p>
          <a:endParaRPr lang="el-GR" b="1"/>
        </a:p>
      </dgm:t>
    </dgm:pt>
    <dgm:pt modelId="{8DC87DEA-F8F5-4F53-A42D-BEA9055F65F4}">
      <dgm:prSet custT="1"/>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smtClean="0">
              <a:ln>
                <a:noFill/>
              </a:ln>
              <a:solidFill>
                <a:schemeClr val="tx1"/>
              </a:solidFill>
              <a:effectLst/>
              <a:latin typeface="Arial" pitchFamily="34" charset="0"/>
            </a:rPr>
            <a:t>Motnje</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smtClean="0">
              <a:ln>
                <a:noFill/>
              </a:ln>
              <a:solidFill>
                <a:schemeClr val="tx1"/>
              </a:solidFill>
              <a:effectLst/>
              <a:latin typeface="Arial" pitchFamily="34" charset="0"/>
            </a:rPr>
            <a:t>razpoloženja</a:t>
          </a:r>
          <a:endParaRPr kumimoji="0" lang="en-US" sz="1200" b="1" i="0" u="none" strike="noStrike" cap="none" normalizeH="0" baseline="0" dirty="0" smtClean="0">
            <a:ln>
              <a:noFill/>
            </a:ln>
            <a:solidFill>
              <a:schemeClr val="tx1"/>
            </a:solidFill>
            <a:effectLst/>
            <a:latin typeface="Arial" pitchFamily="34" charset="0"/>
          </a:endParaRPr>
        </a:p>
      </dgm:t>
    </dgm:pt>
    <dgm:pt modelId="{BC04C5D0-870B-48A0-8171-502E0F898449}" type="parTrans" cxnId="{F189EB6A-1DB9-48A1-B07C-366733E2D172}">
      <dgm:prSet/>
      <dgm:spPr/>
      <dgm:t>
        <a:bodyPr/>
        <a:lstStyle/>
        <a:p>
          <a:endParaRPr lang="de-DE" b="1"/>
        </a:p>
      </dgm:t>
    </dgm:pt>
    <dgm:pt modelId="{C2FF3553-854B-4D42-979D-5C8D64079559}" type="sibTrans" cxnId="{F189EB6A-1DB9-48A1-B07C-366733E2D172}">
      <dgm:prSet/>
      <dgm:spPr/>
      <dgm:t>
        <a:bodyPr/>
        <a:lstStyle/>
        <a:p>
          <a:endParaRPr lang="el-GR" b="1"/>
        </a:p>
      </dgm:t>
    </dgm:pt>
    <dgm:pt modelId="{82580E55-9B5C-4823-AE9E-0BF683B65045}">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err="1" smtClean="0">
              <a:ln>
                <a:noFill/>
              </a:ln>
              <a:solidFill>
                <a:schemeClr val="tx1"/>
              </a:solidFill>
              <a:effectLst/>
              <a:latin typeface="Arial" pitchFamily="34" charset="0"/>
            </a:rPr>
            <a:t>Anksiozne</a:t>
          </a:r>
          <a:endParaRPr kumimoji="0" lang="sl-SI" sz="1200" b="1" i="0" u="none" strike="noStrike" cap="none" normalizeH="0" baseline="0" dirty="0" smtClean="0">
            <a:ln>
              <a:noFill/>
            </a:ln>
            <a:solidFill>
              <a:schemeClr val="tx1"/>
            </a:solidFill>
            <a:effectLst/>
            <a:latin typeface="Arial" pitchFamily="34" charset="0"/>
          </a:endParaRP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smtClean="0">
              <a:ln>
                <a:noFill/>
              </a:ln>
              <a:solidFill>
                <a:schemeClr val="tx1"/>
              </a:solidFill>
              <a:effectLst/>
              <a:latin typeface="Arial" pitchFamily="34" charset="0"/>
            </a:rPr>
            <a:t>motnje</a:t>
          </a:r>
          <a:endParaRPr kumimoji="0" lang="en-US" sz="1200" b="1" i="0" u="none" strike="noStrike" cap="none" normalizeH="0" baseline="0" dirty="0" smtClean="0">
            <a:ln>
              <a:noFill/>
            </a:ln>
            <a:solidFill>
              <a:schemeClr val="tx1"/>
            </a:solidFill>
            <a:effectLst/>
            <a:latin typeface="Arial" pitchFamily="34" charset="0"/>
          </a:endParaRPr>
        </a:p>
      </dgm:t>
    </dgm:pt>
    <dgm:pt modelId="{DCFE41F1-6168-47EE-B51E-41310DFF77A1}" type="parTrans" cxnId="{932B8A99-5358-475E-906D-04F759E6C80B}">
      <dgm:prSet/>
      <dgm:spPr/>
      <dgm:t>
        <a:bodyPr/>
        <a:lstStyle/>
        <a:p>
          <a:endParaRPr lang="de-DE" b="1"/>
        </a:p>
      </dgm:t>
    </dgm:pt>
    <dgm:pt modelId="{26464981-C6FB-4BD1-9545-172CF734C44D}" type="sibTrans" cxnId="{932B8A99-5358-475E-906D-04F759E6C80B}">
      <dgm:prSet/>
      <dgm:spPr/>
      <dgm:t>
        <a:bodyPr/>
        <a:lstStyle/>
        <a:p>
          <a:endParaRPr lang="el-GR" b="1"/>
        </a:p>
      </dgm:t>
    </dgm:pt>
    <dgm:pt modelId="{042ECC40-94B3-4891-9CEC-38794FA50082}">
      <dgm:prSet custT="1"/>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smtClean="0">
              <a:ln>
                <a:noFill/>
              </a:ln>
              <a:solidFill>
                <a:schemeClr val="tx1"/>
              </a:solidFill>
              <a:effectLst/>
              <a:latin typeface="Arial" pitchFamily="34" charset="0"/>
            </a:rPr>
            <a:t>Disociativne motnje</a:t>
          </a:r>
        </a:p>
      </dgm:t>
    </dgm:pt>
    <dgm:pt modelId="{3D2DEDB9-6FE2-489C-8636-F1332FF6740B}" type="parTrans" cxnId="{F46C0114-332A-4D9B-8424-2A4EECF82716}">
      <dgm:prSet/>
      <dgm:spPr/>
      <dgm:t>
        <a:bodyPr/>
        <a:lstStyle/>
        <a:p>
          <a:endParaRPr lang="de-DE" b="1"/>
        </a:p>
      </dgm:t>
    </dgm:pt>
    <dgm:pt modelId="{5D7F4423-6959-4205-8561-8F9D521ACC85}" type="sibTrans" cxnId="{F46C0114-332A-4D9B-8424-2A4EECF82716}">
      <dgm:prSet/>
      <dgm:spPr/>
      <dgm:t>
        <a:bodyPr/>
        <a:lstStyle/>
        <a:p>
          <a:endParaRPr lang="el-GR" b="1"/>
        </a:p>
      </dgm:t>
    </dgm:pt>
    <dgm:pt modelId="{D0D0DC8D-6CA3-4A29-BB6F-246C32E55279}">
      <dgm:prSet custT="1"/>
      <dgm:spPr>
        <a:solidFill>
          <a:schemeClr val="accent4"/>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pitchFamily="34" charset="0"/>
            </a:rPr>
            <a:t>Somatoform</a:t>
          </a:r>
          <a:r>
            <a:rPr kumimoji="0" lang="sl-SI" sz="1050" b="1" i="0" u="none" strike="noStrike" cap="none" normalizeH="0" baseline="0" dirty="0" smtClean="0">
              <a:ln>
                <a:noFill/>
              </a:ln>
              <a:solidFill>
                <a:schemeClr val="tx1"/>
              </a:solidFill>
              <a:effectLst/>
              <a:latin typeface="Arial" pitchFamily="34" charset="0"/>
            </a:rPr>
            <a:t>ne</a:t>
          </a:r>
          <a:r>
            <a:rPr kumimoji="0" lang="en-US" sz="1050" b="1" i="0" u="none" strike="noStrike" cap="none" normalizeH="0" baseline="0" dirty="0" smtClean="0">
              <a:ln>
                <a:noFill/>
              </a:ln>
              <a:solidFill>
                <a:schemeClr val="tx1"/>
              </a:solidFill>
              <a:effectLst/>
              <a:latin typeface="Arial" pitchFamily="34" charset="0"/>
            </a:rPr>
            <a:t> </a:t>
          </a:r>
          <a:br>
            <a:rPr kumimoji="0" lang="en-US" sz="1050" b="1" i="0" u="none" strike="noStrike" cap="none" normalizeH="0" baseline="0" dirty="0" smtClean="0">
              <a:ln>
                <a:noFill/>
              </a:ln>
              <a:solidFill>
                <a:schemeClr val="tx1"/>
              </a:solidFill>
              <a:effectLst/>
              <a:latin typeface="Arial" pitchFamily="34" charset="0"/>
            </a:rPr>
          </a:br>
          <a:r>
            <a:rPr kumimoji="0" lang="sl-SI" sz="1050" b="1" i="0" u="none" strike="noStrike" cap="none" normalizeH="0" baseline="0" dirty="0" smtClean="0">
              <a:ln>
                <a:noFill/>
              </a:ln>
              <a:solidFill>
                <a:schemeClr val="tx1"/>
              </a:solidFill>
              <a:effectLst/>
              <a:latin typeface="Arial" pitchFamily="34" charset="0"/>
            </a:rPr>
            <a:t>motnje</a:t>
          </a:r>
          <a:endParaRPr kumimoji="0" lang="en-US" sz="1050" b="1" i="0" u="none" strike="noStrike" cap="none" normalizeH="0" baseline="0" dirty="0" smtClean="0">
            <a:ln>
              <a:noFill/>
            </a:ln>
            <a:solidFill>
              <a:schemeClr val="tx1"/>
            </a:solidFill>
            <a:effectLst/>
            <a:latin typeface="Arial" pitchFamily="34" charset="0"/>
          </a:endParaRPr>
        </a:p>
      </dgm:t>
    </dgm:pt>
    <dgm:pt modelId="{9CC55874-EA7B-4552-87FE-B0BC1AF4CD67}" type="parTrans" cxnId="{C37D2AE2-B883-4031-B698-9D538F3899F5}">
      <dgm:prSet/>
      <dgm:spPr/>
      <dgm:t>
        <a:bodyPr/>
        <a:lstStyle/>
        <a:p>
          <a:endParaRPr lang="de-DE" b="1"/>
        </a:p>
      </dgm:t>
    </dgm:pt>
    <dgm:pt modelId="{EBF438AD-3DBC-475A-991A-198B095D7F61}" type="sibTrans" cxnId="{C37D2AE2-B883-4031-B698-9D538F3899F5}">
      <dgm:prSet/>
      <dgm:spPr/>
      <dgm:t>
        <a:bodyPr/>
        <a:lstStyle/>
        <a:p>
          <a:endParaRPr lang="el-GR" b="1"/>
        </a:p>
      </dgm:t>
    </dgm:pt>
    <dgm:pt modelId="{72C0E26A-346A-43D9-B129-50F750B69D75}">
      <dgm:prSet custT="1"/>
      <dgm:spPr>
        <a:solidFill>
          <a:schemeClr val="bg1">
            <a:lumMod val="50000"/>
          </a:schemeClr>
        </a:solidFill>
      </dgm:spPr>
      <dgm: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smtClean="0">
              <a:ln>
                <a:noFill/>
              </a:ln>
              <a:solidFill>
                <a:schemeClr val="tx1"/>
              </a:solidFill>
              <a:effectLst/>
              <a:latin typeface="Arial" pitchFamily="34" charset="0"/>
            </a:rPr>
            <a:t>Spremembe</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dirty="0" smtClean="0">
              <a:ln>
                <a:noFill/>
              </a:ln>
              <a:solidFill>
                <a:schemeClr val="tx1"/>
              </a:solidFill>
              <a:effectLst/>
              <a:latin typeface="Arial" pitchFamily="34" charset="0"/>
            </a:rPr>
            <a:t>osebnosti</a:t>
          </a:r>
          <a:endParaRPr kumimoji="0" lang="en-US" sz="1200" b="1" i="0" u="none" strike="noStrike" cap="none" normalizeH="0" baseline="0" dirty="0" smtClean="0">
            <a:ln>
              <a:noFill/>
            </a:ln>
            <a:solidFill>
              <a:schemeClr val="tx1"/>
            </a:solidFill>
            <a:effectLst/>
            <a:latin typeface="Arial" pitchFamily="34" charset="0"/>
          </a:endParaRPr>
        </a:p>
      </dgm:t>
    </dgm:pt>
    <dgm:pt modelId="{C12047F6-39C9-45CA-A476-CABF9E431CC8}" type="parTrans" cxnId="{10AEB18A-3CA5-4D27-978C-51BC35FBE82C}">
      <dgm:prSet/>
      <dgm:spPr/>
      <dgm:t>
        <a:bodyPr/>
        <a:lstStyle/>
        <a:p>
          <a:endParaRPr lang="de-DE" b="1"/>
        </a:p>
      </dgm:t>
    </dgm:pt>
    <dgm:pt modelId="{8E42A843-6B26-4DCA-976B-424D76D40EEC}" type="sibTrans" cxnId="{10AEB18A-3CA5-4D27-978C-51BC35FBE82C}">
      <dgm:prSet/>
      <dgm:spPr/>
      <dgm:t>
        <a:bodyPr/>
        <a:lstStyle/>
        <a:p>
          <a:endParaRPr lang="el-GR" b="1"/>
        </a:p>
      </dgm:t>
    </dgm:pt>
    <dgm:pt modelId="{42E3506C-A43D-45DD-9C98-30FFE253CF4F}" type="pres">
      <dgm:prSet presAssocID="{D0EFF6D8-14DC-4C96-9459-AF5CFE41FDA7}" presName="cycle" presStyleCnt="0">
        <dgm:presLayoutVars>
          <dgm:chMax val="1"/>
          <dgm:dir/>
          <dgm:animLvl val="ctr"/>
          <dgm:resizeHandles val="exact"/>
        </dgm:presLayoutVars>
      </dgm:prSet>
      <dgm:spPr/>
    </dgm:pt>
    <dgm:pt modelId="{3E2964FF-79ED-4B59-9E12-0E502F9D65B6}" type="pres">
      <dgm:prSet presAssocID="{2E6C5944-A052-4C60-B366-50766C6FFEA1}" presName="centerShape" presStyleLbl="node0" presStyleIdx="0" presStyleCnt="1"/>
      <dgm:spPr/>
      <dgm:t>
        <a:bodyPr/>
        <a:lstStyle/>
        <a:p>
          <a:endParaRPr lang="de-DE"/>
        </a:p>
      </dgm:t>
    </dgm:pt>
    <dgm:pt modelId="{2AEDF630-AB38-4330-BD60-21F126D06636}" type="pres">
      <dgm:prSet presAssocID="{3DADE1B2-3D94-4658-8EA3-DD277DA02516}" presName="Name9" presStyleLbl="parChTrans1D2" presStyleIdx="0" presStyleCnt="6"/>
      <dgm:spPr/>
      <dgm:t>
        <a:bodyPr/>
        <a:lstStyle/>
        <a:p>
          <a:endParaRPr lang="de-DE"/>
        </a:p>
      </dgm:t>
    </dgm:pt>
    <dgm:pt modelId="{BD409A26-0978-4E65-9D7C-323E5E2EAC64}" type="pres">
      <dgm:prSet presAssocID="{3DADE1B2-3D94-4658-8EA3-DD277DA02516}" presName="connTx" presStyleLbl="parChTrans1D2" presStyleIdx="0" presStyleCnt="6"/>
      <dgm:spPr/>
      <dgm:t>
        <a:bodyPr/>
        <a:lstStyle/>
        <a:p>
          <a:endParaRPr lang="de-DE"/>
        </a:p>
      </dgm:t>
    </dgm:pt>
    <dgm:pt modelId="{168B872A-46CA-4D1A-925D-79C32EEBE2BB}" type="pres">
      <dgm:prSet presAssocID="{B1A630DC-07FB-4E4B-867F-7350B7B6A4F8}" presName="node" presStyleLbl="node1" presStyleIdx="0" presStyleCnt="6">
        <dgm:presLayoutVars>
          <dgm:bulletEnabled val="1"/>
        </dgm:presLayoutVars>
      </dgm:prSet>
      <dgm:spPr/>
      <dgm:t>
        <a:bodyPr/>
        <a:lstStyle/>
        <a:p>
          <a:endParaRPr lang="de-DE"/>
        </a:p>
      </dgm:t>
    </dgm:pt>
    <dgm:pt modelId="{CCE56B87-F54E-406B-BD98-E2E09D7BA9F5}" type="pres">
      <dgm:prSet presAssocID="{BC04C5D0-870B-48A0-8171-502E0F898449}" presName="Name9" presStyleLbl="parChTrans1D2" presStyleIdx="1" presStyleCnt="6"/>
      <dgm:spPr/>
      <dgm:t>
        <a:bodyPr/>
        <a:lstStyle/>
        <a:p>
          <a:endParaRPr lang="de-DE"/>
        </a:p>
      </dgm:t>
    </dgm:pt>
    <dgm:pt modelId="{CD4F721C-1B5C-4711-A40E-AC1FA1CC4B59}" type="pres">
      <dgm:prSet presAssocID="{BC04C5D0-870B-48A0-8171-502E0F898449}" presName="connTx" presStyleLbl="parChTrans1D2" presStyleIdx="1" presStyleCnt="6"/>
      <dgm:spPr/>
      <dgm:t>
        <a:bodyPr/>
        <a:lstStyle/>
        <a:p>
          <a:endParaRPr lang="de-DE"/>
        </a:p>
      </dgm:t>
    </dgm:pt>
    <dgm:pt modelId="{39D8D0C5-F634-4CAA-9644-8834729B1F46}" type="pres">
      <dgm:prSet presAssocID="{8DC87DEA-F8F5-4F53-A42D-BEA9055F65F4}" presName="node" presStyleLbl="node1" presStyleIdx="1" presStyleCnt="6">
        <dgm:presLayoutVars>
          <dgm:bulletEnabled val="1"/>
        </dgm:presLayoutVars>
      </dgm:prSet>
      <dgm:spPr/>
      <dgm:t>
        <a:bodyPr/>
        <a:lstStyle/>
        <a:p>
          <a:endParaRPr lang="de-DE"/>
        </a:p>
      </dgm:t>
    </dgm:pt>
    <dgm:pt modelId="{5E8CF716-1139-4FD1-81E3-8332F11557BF}" type="pres">
      <dgm:prSet presAssocID="{DCFE41F1-6168-47EE-B51E-41310DFF77A1}" presName="Name9" presStyleLbl="parChTrans1D2" presStyleIdx="2" presStyleCnt="6"/>
      <dgm:spPr/>
      <dgm:t>
        <a:bodyPr/>
        <a:lstStyle/>
        <a:p>
          <a:endParaRPr lang="de-DE"/>
        </a:p>
      </dgm:t>
    </dgm:pt>
    <dgm:pt modelId="{5B048577-1E93-4211-8BC0-3C1C1FD75330}" type="pres">
      <dgm:prSet presAssocID="{DCFE41F1-6168-47EE-B51E-41310DFF77A1}" presName="connTx" presStyleLbl="parChTrans1D2" presStyleIdx="2" presStyleCnt="6"/>
      <dgm:spPr/>
      <dgm:t>
        <a:bodyPr/>
        <a:lstStyle/>
        <a:p>
          <a:endParaRPr lang="de-DE"/>
        </a:p>
      </dgm:t>
    </dgm:pt>
    <dgm:pt modelId="{A792A464-8518-4604-AD7D-387B3D42BE54}" type="pres">
      <dgm:prSet presAssocID="{82580E55-9B5C-4823-AE9E-0BF683B65045}" presName="node" presStyleLbl="node1" presStyleIdx="2" presStyleCnt="6">
        <dgm:presLayoutVars>
          <dgm:bulletEnabled val="1"/>
        </dgm:presLayoutVars>
      </dgm:prSet>
      <dgm:spPr/>
      <dgm:t>
        <a:bodyPr/>
        <a:lstStyle/>
        <a:p>
          <a:endParaRPr lang="de-DE"/>
        </a:p>
      </dgm:t>
    </dgm:pt>
    <dgm:pt modelId="{2DF78507-D84D-4695-90FF-C9AEEB9B33F7}" type="pres">
      <dgm:prSet presAssocID="{3D2DEDB9-6FE2-489C-8636-F1332FF6740B}" presName="Name9" presStyleLbl="parChTrans1D2" presStyleIdx="3" presStyleCnt="6"/>
      <dgm:spPr/>
      <dgm:t>
        <a:bodyPr/>
        <a:lstStyle/>
        <a:p>
          <a:endParaRPr lang="de-DE"/>
        </a:p>
      </dgm:t>
    </dgm:pt>
    <dgm:pt modelId="{85614AC7-4A73-475C-87F3-95C00989E58D}" type="pres">
      <dgm:prSet presAssocID="{3D2DEDB9-6FE2-489C-8636-F1332FF6740B}" presName="connTx" presStyleLbl="parChTrans1D2" presStyleIdx="3" presStyleCnt="6"/>
      <dgm:spPr/>
      <dgm:t>
        <a:bodyPr/>
        <a:lstStyle/>
        <a:p>
          <a:endParaRPr lang="de-DE"/>
        </a:p>
      </dgm:t>
    </dgm:pt>
    <dgm:pt modelId="{635536D7-49F5-4937-B4D6-745EC2062A68}" type="pres">
      <dgm:prSet presAssocID="{042ECC40-94B3-4891-9CEC-38794FA50082}" presName="node" presStyleLbl="node1" presStyleIdx="3" presStyleCnt="6">
        <dgm:presLayoutVars>
          <dgm:bulletEnabled val="1"/>
        </dgm:presLayoutVars>
      </dgm:prSet>
      <dgm:spPr/>
      <dgm:t>
        <a:bodyPr/>
        <a:lstStyle/>
        <a:p>
          <a:endParaRPr lang="de-DE"/>
        </a:p>
      </dgm:t>
    </dgm:pt>
    <dgm:pt modelId="{A2ACBCCB-8CA3-4B27-B691-8EA017ABCDD2}" type="pres">
      <dgm:prSet presAssocID="{9CC55874-EA7B-4552-87FE-B0BC1AF4CD67}" presName="Name9" presStyleLbl="parChTrans1D2" presStyleIdx="4" presStyleCnt="6"/>
      <dgm:spPr/>
      <dgm:t>
        <a:bodyPr/>
        <a:lstStyle/>
        <a:p>
          <a:endParaRPr lang="de-DE"/>
        </a:p>
      </dgm:t>
    </dgm:pt>
    <dgm:pt modelId="{1982B82E-14EB-47D5-82B7-20205717B0B9}" type="pres">
      <dgm:prSet presAssocID="{9CC55874-EA7B-4552-87FE-B0BC1AF4CD67}" presName="connTx" presStyleLbl="parChTrans1D2" presStyleIdx="4" presStyleCnt="6"/>
      <dgm:spPr/>
      <dgm:t>
        <a:bodyPr/>
        <a:lstStyle/>
        <a:p>
          <a:endParaRPr lang="de-DE"/>
        </a:p>
      </dgm:t>
    </dgm:pt>
    <dgm:pt modelId="{4276D6CB-4BF5-41DD-B322-796FC63CF05A}" type="pres">
      <dgm:prSet presAssocID="{D0D0DC8D-6CA3-4A29-BB6F-246C32E55279}" presName="node" presStyleLbl="node1" presStyleIdx="4" presStyleCnt="6">
        <dgm:presLayoutVars>
          <dgm:bulletEnabled val="1"/>
        </dgm:presLayoutVars>
      </dgm:prSet>
      <dgm:spPr/>
      <dgm:t>
        <a:bodyPr/>
        <a:lstStyle/>
        <a:p>
          <a:endParaRPr lang="de-DE"/>
        </a:p>
      </dgm:t>
    </dgm:pt>
    <dgm:pt modelId="{1E395ECA-9B78-4ACC-B7E0-0BB7C15F755D}" type="pres">
      <dgm:prSet presAssocID="{C12047F6-39C9-45CA-A476-CABF9E431CC8}" presName="Name9" presStyleLbl="parChTrans1D2" presStyleIdx="5" presStyleCnt="6"/>
      <dgm:spPr/>
      <dgm:t>
        <a:bodyPr/>
        <a:lstStyle/>
        <a:p>
          <a:endParaRPr lang="de-DE"/>
        </a:p>
      </dgm:t>
    </dgm:pt>
    <dgm:pt modelId="{AAD8B70E-1F5A-4AE8-AE17-51BD47347CA5}" type="pres">
      <dgm:prSet presAssocID="{C12047F6-39C9-45CA-A476-CABF9E431CC8}" presName="connTx" presStyleLbl="parChTrans1D2" presStyleIdx="5" presStyleCnt="6"/>
      <dgm:spPr/>
      <dgm:t>
        <a:bodyPr/>
        <a:lstStyle/>
        <a:p>
          <a:endParaRPr lang="de-DE"/>
        </a:p>
      </dgm:t>
    </dgm:pt>
    <dgm:pt modelId="{00429CB8-652E-4A35-98BB-8EC4FF0597FC}" type="pres">
      <dgm:prSet presAssocID="{72C0E26A-346A-43D9-B129-50F750B69D75}" presName="node" presStyleLbl="node1" presStyleIdx="5" presStyleCnt="6">
        <dgm:presLayoutVars>
          <dgm:bulletEnabled val="1"/>
        </dgm:presLayoutVars>
      </dgm:prSet>
      <dgm:spPr/>
      <dgm:t>
        <a:bodyPr/>
        <a:lstStyle/>
        <a:p>
          <a:endParaRPr lang="de-DE"/>
        </a:p>
      </dgm:t>
    </dgm:pt>
  </dgm:ptLst>
  <dgm:cxnLst>
    <dgm:cxn modelId="{6E877233-9627-405D-841F-4449344F6280}" type="presOf" srcId="{8DC87DEA-F8F5-4F53-A42D-BEA9055F65F4}" destId="{39D8D0C5-F634-4CAA-9644-8834729B1F46}" srcOrd="0" destOrd="0" presId="urn:microsoft.com/office/officeart/2005/8/layout/radial1"/>
    <dgm:cxn modelId="{44831F04-382B-4E63-850F-4485EF33E5F1}" type="presOf" srcId="{3D2DEDB9-6FE2-489C-8636-F1332FF6740B}" destId="{2DF78507-D84D-4695-90FF-C9AEEB9B33F7}" srcOrd="0" destOrd="0" presId="urn:microsoft.com/office/officeart/2005/8/layout/radial1"/>
    <dgm:cxn modelId="{3C55730E-8815-45F0-8097-F960E4ACD18E}" type="presOf" srcId="{2E6C5944-A052-4C60-B366-50766C6FFEA1}" destId="{3E2964FF-79ED-4B59-9E12-0E502F9D65B6}" srcOrd="0" destOrd="0" presId="urn:microsoft.com/office/officeart/2005/8/layout/radial1"/>
    <dgm:cxn modelId="{932B8A99-5358-475E-906D-04F759E6C80B}" srcId="{2E6C5944-A052-4C60-B366-50766C6FFEA1}" destId="{82580E55-9B5C-4823-AE9E-0BF683B65045}" srcOrd="2" destOrd="0" parTransId="{DCFE41F1-6168-47EE-B51E-41310DFF77A1}" sibTransId="{26464981-C6FB-4BD1-9545-172CF734C44D}"/>
    <dgm:cxn modelId="{42C755B4-ED8C-4631-89DF-C36A45DC75D0}" type="presOf" srcId="{DCFE41F1-6168-47EE-B51E-41310DFF77A1}" destId="{5E8CF716-1139-4FD1-81E3-8332F11557BF}" srcOrd="0" destOrd="0" presId="urn:microsoft.com/office/officeart/2005/8/layout/radial1"/>
    <dgm:cxn modelId="{405FF4CB-282C-4456-81DC-E892D2F436CD}" type="presOf" srcId="{042ECC40-94B3-4891-9CEC-38794FA50082}" destId="{635536D7-49F5-4937-B4D6-745EC2062A68}" srcOrd="0" destOrd="0" presId="urn:microsoft.com/office/officeart/2005/8/layout/radial1"/>
    <dgm:cxn modelId="{C37D2AE2-B883-4031-B698-9D538F3899F5}" srcId="{2E6C5944-A052-4C60-B366-50766C6FFEA1}" destId="{D0D0DC8D-6CA3-4A29-BB6F-246C32E55279}" srcOrd="4" destOrd="0" parTransId="{9CC55874-EA7B-4552-87FE-B0BC1AF4CD67}" sibTransId="{EBF438AD-3DBC-475A-991A-198B095D7F61}"/>
    <dgm:cxn modelId="{F53B8690-7B53-4C9C-80D9-BF0A2C80B3ED}" type="presOf" srcId="{3DADE1B2-3D94-4658-8EA3-DD277DA02516}" destId="{BD409A26-0978-4E65-9D7C-323E5E2EAC64}" srcOrd="1" destOrd="0" presId="urn:microsoft.com/office/officeart/2005/8/layout/radial1"/>
    <dgm:cxn modelId="{36369649-9633-4DE3-9F9B-738B903D3FF5}" type="presOf" srcId="{9CC55874-EA7B-4552-87FE-B0BC1AF4CD67}" destId="{1982B82E-14EB-47D5-82B7-20205717B0B9}" srcOrd="1" destOrd="0" presId="urn:microsoft.com/office/officeart/2005/8/layout/radial1"/>
    <dgm:cxn modelId="{F189EB6A-1DB9-48A1-B07C-366733E2D172}" srcId="{2E6C5944-A052-4C60-B366-50766C6FFEA1}" destId="{8DC87DEA-F8F5-4F53-A42D-BEA9055F65F4}" srcOrd="1" destOrd="0" parTransId="{BC04C5D0-870B-48A0-8171-502E0F898449}" sibTransId="{C2FF3553-854B-4D42-979D-5C8D64079559}"/>
    <dgm:cxn modelId="{2F6C6A84-78F0-4262-9828-4CEAD0D7FA65}" type="presOf" srcId="{D0EFF6D8-14DC-4C96-9459-AF5CFE41FDA7}" destId="{42E3506C-A43D-45DD-9C98-30FFE253CF4F}" srcOrd="0" destOrd="0" presId="urn:microsoft.com/office/officeart/2005/8/layout/radial1"/>
    <dgm:cxn modelId="{5D21C560-B16A-4EB4-9FCD-03C75882FC52}" type="presOf" srcId="{BC04C5D0-870B-48A0-8171-502E0F898449}" destId="{CD4F721C-1B5C-4711-A40E-AC1FA1CC4B59}" srcOrd="1" destOrd="0" presId="urn:microsoft.com/office/officeart/2005/8/layout/radial1"/>
    <dgm:cxn modelId="{F498FC25-527D-4C2B-9639-DC15EF8A8026}" srcId="{D0EFF6D8-14DC-4C96-9459-AF5CFE41FDA7}" destId="{2E6C5944-A052-4C60-B366-50766C6FFEA1}" srcOrd="0" destOrd="0" parTransId="{358B3694-D63B-479C-B29E-29B492B9C129}" sibTransId="{160D4876-8BDB-4C21-858E-53212982E898}"/>
    <dgm:cxn modelId="{9C3770E8-ADF0-4AB4-A97A-780D2C24CE66}" type="presOf" srcId="{BC04C5D0-870B-48A0-8171-502E0F898449}" destId="{CCE56B87-F54E-406B-BD98-E2E09D7BA9F5}" srcOrd="0" destOrd="0" presId="urn:microsoft.com/office/officeart/2005/8/layout/radial1"/>
    <dgm:cxn modelId="{BEF505B4-4904-4899-8548-FDA86679B3B3}" type="presOf" srcId="{C12047F6-39C9-45CA-A476-CABF9E431CC8}" destId="{AAD8B70E-1F5A-4AE8-AE17-51BD47347CA5}" srcOrd="1" destOrd="0" presId="urn:microsoft.com/office/officeart/2005/8/layout/radial1"/>
    <dgm:cxn modelId="{10AEB18A-3CA5-4D27-978C-51BC35FBE82C}" srcId="{2E6C5944-A052-4C60-B366-50766C6FFEA1}" destId="{72C0E26A-346A-43D9-B129-50F750B69D75}" srcOrd="5" destOrd="0" parTransId="{C12047F6-39C9-45CA-A476-CABF9E431CC8}" sibTransId="{8E42A843-6B26-4DCA-976B-424D76D40EEC}"/>
    <dgm:cxn modelId="{6A83B27E-B58D-449A-80DB-5B193B4BEDFB}" type="presOf" srcId="{C12047F6-39C9-45CA-A476-CABF9E431CC8}" destId="{1E395ECA-9B78-4ACC-B7E0-0BB7C15F755D}" srcOrd="0" destOrd="0" presId="urn:microsoft.com/office/officeart/2005/8/layout/radial1"/>
    <dgm:cxn modelId="{A6FC744B-419D-466A-A095-13117CC9B983}" type="presOf" srcId="{9CC55874-EA7B-4552-87FE-B0BC1AF4CD67}" destId="{A2ACBCCB-8CA3-4B27-B691-8EA017ABCDD2}" srcOrd="0" destOrd="0" presId="urn:microsoft.com/office/officeart/2005/8/layout/radial1"/>
    <dgm:cxn modelId="{F46C0114-332A-4D9B-8424-2A4EECF82716}" srcId="{2E6C5944-A052-4C60-B366-50766C6FFEA1}" destId="{042ECC40-94B3-4891-9CEC-38794FA50082}" srcOrd="3" destOrd="0" parTransId="{3D2DEDB9-6FE2-489C-8636-F1332FF6740B}" sibTransId="{5D7F4423-6959-4205-8561-8F9D521ACC85}"/>
    <dgm:cxn modelId="{EC12D255-1F26-4FE7-9F1B-0630059FAA23}" type="presOf" srcId="{3D2DEDB9-6FE2-489C-8636-F1332FF6740B}" destId="{85614AC7-4A73-475C-87F3-95C00989E58D}" srcOrd="1" destOrd="0" presId="urn:microsoft.com/office/officeart/2005/8/layout/radial1"/>
    <dgm:cxn modelId="{EFFA3A8A-8895-4BAD-AB35-CABC872EC5C7}" type="presOf" srcId="{72C0E26A-346A-43D9-B129-50F750B69D75}" destId="{00429CB8-652E-4A35-98BB-8EC4FF0597FC}" srcOrd="0" destOrd="0" presId="urn:microsoft.com/office/officeart/2005/8/layout/radial1"/>
    <dgm:cxn modelId="{8CD09B00-75C0-4F35-BAD4-03C624494918}" type="presOf" srcId="{DCFE41F1-6168-47EE-B51E-41310DFF77A1}" destId="{5B048577-1E93-4211-8BC0-3C1C1FD75330}" srcOrd="1" destOrd="0" presId="urn:microsoft.com/office/officeart/2005/8/layout/radial1"/>
    <dgm:cxn modelId="{619B2659-FEAA-49ED-81DD-1D5E748149EF}" type="presOf" srcId="{3DADE1B2-3D94-4658-8EA3-DD277DA02516}" destId="{2AEDF630-AB38-4330-BD60-21F126D06636}" srcOrd="0" destOrd="0" presId="urn:microsoft.com/office/officeart/2005/8/layout/radial1"/>
    <dgm:cxn modelId="{E594992D-2C83-4BC1-9B55-DEDC2D37169F}" type="presOf" srcId="{82580E55-9B5C-4823-AE9E-0BF683B65045}" destId="{A792A464-8518-4604-AD7D-387B3D42BE54}" srcOrd="0" destOrd="0" presId="urn:microsoft.com/office/officeart/2005/8/layout/radial1"/>
    <dgm:cxn modelId="{7758CC22-0C5F-4A9B-8BFE-3BA9C86E2492}" srcId="{2E6C5944-A052-4C60-B366-50766C6FFEA1}" destId="{B1A630DC-07FB-4E4B-867F-7350B7B6A4F8}" srcOrd="0" destOrd="0" parTransId="{3DADE1B2-3D94-4658-8EA3-DD277DA02516}" sibTransId="{FCE32DF8-344B-4F9B-AAC9-6688FFA56BC8}"/>
    <dgm:cxn modelId="{15EE4BD0-4C5A-4896-A5B9-F4EAEF88798B}" type="presOf" srcId="{B1A630DC-07FB-4E4B-867F-7350B7B6A4F8}" destId="{168B872A-46CA-4D1A-925D-79C32EEBE2BB}" srcOrd="0" destOrd="0" presId="urn:microsoft.com/office/officeart/2005/8/layout/radial1"/>
    <dgm:cxn modelId="{4ACA9E01-D138-417F-BD13-1C61B09D1D61}" type="presOf" srcId="{D0D0DC8D-6CA3-4A29-BB6F-246C32E55279}" destId="{4276D6CB-4BF5-41DD-B322-796FC63CF05A}" srcOrd="0" destOrd="0" presId="urn:microsoft.com/office/officeart/2005/8/layout/radial1"/>
    <dgm:cxn modelId="{F4083BEE-47BB-45BD-BC5A-F153BB4D6067}" type="presParOf" srcId="{42E3506C-A43D-45DD-9C98-30FFE253CF4F}" destId="{3E2964FF-79ED-4B59-9E12-0E502F9D65B6}" srcOrd="0" destOrd="0" presId="urn:microsoft.com/office/officeart/2005/8/layout/radial1"/>
    <dgm:cxn modelId="{20C51EAF-5653-4C8D-89B0-12CF4AAD01F7}" type="presParOf" srcId="{42E3506C-A43D-45DD-9C98-30FFE253CF4F}" destId="{2AEDF630-AB38-4330-BD60-21F126D06636}" srcOrd="1" destOrd="0" presId="urn:microsoft.com/office/officeart/2005/8/layout/radial1"/>
    <dgm:cxn modelId="{1F68D1A4-D326-4DF4-BE2B-63FDCDB73873}" type="presParOf" srcId="{2AEDF630-AB38-4330-BD60-21F126D06636}" destId="{BD409A26-0978-4E65-9D7C-323E5E2EAC64}" srcOrd="0" destOrd="0" presId="urn:microsoft.com/office/officeart/2005/8/layout/radial1"/>
    <dgm:cxn modelId="{56E0C647-0DAB-4E8C-857D-C2059660F78A}" type="presParOf" srcId="{42E3506C-A43D-45DD-9C98-30FFE253CF4F}" destId="{168B872A-46CA-4D1A-925D-79C32EEBE2BB}" srcOrd="2" destOrd="0" presId="urn:microsoft.com/office/officeart/2005/8/layout/radial1"/>
    <dgm:cxn modelId="{95D05176-166A-49CC-AC88-BB93258FA691}" type="presParOf" srcId="{42E3506C-A43D-45DD-9C98-30FFE253CF4F}" destId="{CCE56B87-F54E-406B-BD98-E2E09D7BA9F5}" srcOrd="3" destOrd="0" presId="urn:microsoft.com/office/officeart/2005/8/layout/radial1"/>
    <dgm:cxn modelId="{DA49FAF9-E4AB-4B3B-B30A-0830542E300E}" type="presParOf" srcId="{CCE56B87-F54E-406B-BD98-E2E09D7BA9F5}" destId="{CD4F721C-1B5C-4711-A40E-AC1FA1CC4B59}" srcOrd="0" destOrd="0" presId="urn:microsoft.com/office/officeart/2005/8/layout/radial1"/>
    <dgm:cxn modelId="{A4078B9B-817C-458B-B77B-8FF5CCB423EC}" type="presParOf" srcId="{42E3506C-A43D-45DD-9C98-30FFE253CF4F}" destId="{39D8D0C5-F634-4CAA-9644-8834729B1F46}" srcOrd="4" destOrd="0" presId="urn:microsoft.com/office/officeart/2005/8/layout/radial1"/>
    <dgm:cxn modelId="{BB875041-04FA-49E3-885E-F3B96C070D9C}" type="presParOf" srcId="{42E3506C-A43D-45DD-9C98-30FFE253CF4F}" destId="{5E8CF716-1139-4FD1-81E3-8332F11557BF}" srcOrd="5" destOrd="0" presId="urn:microsoft.com/office/officeart/2005/8/layout/radial1"/>
    <dgm:cxn modelId="{E9E766A6-DBB6-4141-BEF6-26A36965AB09}" type="presParOf" srcId="{5E8CF716-1139-4FD1-81E3-8332F11557BF}" destId="{5B048577-1E93-4211-8BC0-3C1C1FD75330}" srcOrd="0" destOrd="0" presId="urn:microsoft.com/office/officeart/2005/8/layout/radial1"/>
    <dgm:cxn modelId="{54BFAB6F-307F-4574-9D04-FACAB847607E}" type="presParOf" srcId="{42E3506C-A43D-45DD-9C98-30FFE253CF4F}" destId="{A792A464-8518-4604-AD7D-387B3D42BE54}" srcOrd="6" destOrd="0" presId="urn:microsoft.com/office/officeart/2005/8/layout/radial1"/>
    <dgm:cxn modelId="{12307B95-A650-4B38-B5F0-E5B555DB00B2}" type="presParOf" srcId="{42E3506C-A43D-45DD-9C98-30FFE253CF4F}" destId="{2DF78507-D84D-4695-90FF-C9AEEB9B33F7}" srcOrd="7" destOrd="0" presId="urn:microsoft.com/office/officeart/2005/8/layout/radial1"/>
    <dgm:cxn modelId="{155533EF-A27F-4412-99A6-9A40CAAF19F4}" type="presParOf" srcId="{2DF78507-D84D-4695-90FF-C9AEEB9B33F7}" destId="{85614AC7-4A73-475C-87F3-95C00989E58D}" srcOrd="0" destOrd="0" presId="urn:microsoft.com/office/officeart/2005/8/layout/radial1"/>
    <dgm:cxn modelId="{0E80952D-15FC-4CB4-BA45-A37EF57ED0AC}" type="presParOf" srcId="{42E3506C-A43D-45DD-9C98-30FFE253CF4F}" destId="{635536D7-49F5-4937-B4D6-745EC2062A68}" srcOrd="8" destOrd="0" presId="urn:microsoft.com/office/officeart/2005/8/layout/radial1"/>
    <dgm:cxn modelId="{B1229AD4-6FF2-4F3C-8686-58D288526AA5}" type="presParOf" srcId="{42E3506C-A43D-45DD-9C98-30FFE253CF4F}" destId="{A2ACBCCB-8CA3-4B27-B691-8EA017ABCDD2}" srcOrd="9" destOrd="0" presId="urn:microsoft.com/office/officeart/2005/8/layout/radial1"/>
    <dgm:cxn modelId="{196E921B-64F5-4929-BAA5-D1BB11BC378F}" type="presParOf" srcId="{A2ACBCCB-8CA3-4B27-B691-8EA017ABCDD2}" destId="{1982B82E-14EB-47D5-82B7-20205717B0B9}" srcOrd="0" destOrd="0" presId="urn:microsoft.com/office/officeart/2005/8/layout/radial1"/>
    <dgm:cxn modelId="{96C5146B-8ED6-43A3-AF2E-2B2F85C05483}" type="presParOf" srcId="{42E3506C-A43D-45DD-9C98-30FFE253CF4F}" destId="{4276D6CB-4BF5-41DD-B322-796FC63CF05A}" srcOrd="10" destOrd="0" presId="urn:microsoft.com/office/officeart/2005/8/layout/radial1"/>
    <dgm:cxn modelId="{5EBB3538-89FC-4527-A2A9-EFB49E4BE0D1}" type="presParOf" srcId="{42E3506C-A43D-45DD-9C98-30FFE253CF4F}" destId="{1E395ECA-9B78-4ACC-B7E0-0BB7C15F755D}" srcOrd="11" destOrd="0" presId="urn:microsoft.com/office/officeart/2005/8/layout/radial1"/>
    <dgm:cxn modelId="{CEA188BC-8DA8-4DEA-A585-1C6375ACFEA7}" type="presParOf" srcId="{1E395ECA-9B78-4ACC-B7E0-0BB7C15F755D}" destId="{AAD8B70E-1F5A-4AE8-AE17-51BD47347CA5}" srcOrd="0" destOrd="0" presId="urn:microsoft.com/office/officeart/2005/8/layout/radial1"/>
    <dgm:cxn modelId="{1B3720B7-380B-4DD2-A125-E8C8EE01CC60}" type="presParOf" srcId="{42E3506C-A43D-45DD-9C98-30FFE253CF4F}" destId="{00429CB8-652E-4A35-98BB-8EC4FF0597FC}" srcOrd="12"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964FF-79ED-4B59-9E12-0E502F9D65B6}">
      <dsp:nvSpPr>
        <dsp:cNvPr id="0" name=""/>
        <dsp:cNvSpPr/>
      </dsp:nvSpPr>
      <dsp:spPr>
        <a:xfrm>
          <a:off x="3554046" y="2167680"/>
          <a:ext cx="1704538" cy="1704538"/>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100" b="1" kern="1200" dirty="0" smtClean="0">
              <a:solidFill>
                <a:schemeClr val="tx1"/>
              </a:solidFill>
              <a:latin typeface="Calibri" pitchFamily="32" charset="0"/>
              <a:cs typeface="+mn-cs"/>
            </a:rPr>
            <a:t>Problemi duševnega zdravja</a:t>
          </a:r>
          <a:r>
            <a:rPr lang="de-DE" sz="1100" b="1" kern="1200" dirty="0" smtClean="0">
              <a:solidFill>
                <a:schemeClr val="tx1"/>
              </a:solidFill>
              <a:latin typeface="Calibri" pitchFamily="32" charset="0"/>
              <a:cs typeface="+mn-cs"/>
            </a:rPr>
            <a:t>– </a:t>
          </a:r>
          <a:r>
            <a:rPr lang="sl-SI" sz="1100" b="1" kern="1200" dirty="0" smtClean="0">
              <a:solidFill>
                <a:schemeClr val="tx1"/>
              </a:solidFill>
              <a:latin typeface="Calibri" pitchFamily="32" charset="0"/>
              <a:cs typeface="+mn-cs"/>
            </a:rPr>
            <a:t>psihološki</a:t>
          </a:r>
          <a:r>
            <a:rPr lang="de-DE" sz="1100" b="1" kern="1200" dirty="0" smtClean="0">
              <a:solidFill>
                <a:schemeClr val="tx1"/>
              </a:solidFill>
              <a:latin typeface="Calibri" pitchFamily="32" charset="0"/>
              <a:cs typeface="+mn-cs"/>
            </a:rPr>
            <a:t> </a:t>
          </a:r>
          <a:r>
            <a:rPr lang="sl-SI" sz="1100" b="1" kern="1200" dirty="0" smtClean="0">
              <a:solidFill>
                <a:schemeClr val="tx1"/>
              </a:solidFill>
              <a:latin typeface="Calibri" pitchFamily="32" charset="0"/>
              <a:cs typeface="+mn-cs"/>
            </a:rPr>
            <a:t>problemi</a:t>
          </a:r>
          <a:r>
            <a:rPr lang="de-DE" sz="1100" b="1" kern="1200" dirty="0" smtClean="0">
              <a:solidFill>
                <a:schemeClr val="tx1"/>
              </a:solidFill>
              <a:latin typeface="Calibri" pitchFamily="32" charset="0"/>
              <a:cs typeface="+mn-cs"/>
            </a:rPr>
            <a:t>,</a:t>
          </a:r>
          <a:br>
            <a:rPr lang="de-DE" sz="1100" b="1" kern="1200" dirty="0" smtClean="0">
              <a:solidFill>
                <a:schemeClr val="tx1"/>
              </a:solidFill>
              <a:latin typeface="Calibri" pitchFamily="32" charset="0"/>
              <a:cs typeface="+mn-cs"/>
            </a:rPr>
          </a:br>
          <a:r>
            <a:rPr lang="sl-SI" sz="1100" b="1" kern="1200" dirty="0" smtClean="0">
              <a:solidFill>
                <a:schemeClr val="tx1"/>
              </a:solidFill>
              <a:latin typeface="Calibri" pitchFamily="32" charset="0"/>
              <a:cs typeface="+mn-cs"/>
            </a:rPr>
            <a:t>možganske poškodbe</a:t>
          </a:r>
          <a:endParaRPr kumimoji="0" lang="en-US" sz="1100" b="1" i="0" u="none" strike="noStrike" kern="1200" cap="none" normalizeH="0" baseline="0" dirty="0" smtClean="0">
            <a:ln>
              <a:noFill/>
            </a:ln>
            <a:solidFill>
              <a:schemeClr val="tx1"/>
            </a:solidFill>
            <a:effectLst/>
            <a:latin typeface="Arial" pitchFamily="34" charset="0"/>
          </a:endParaRPr>
        </a:p>
      </dsp:txBody>
      <dsp:txXfrm>
        <a:off x="3554046" y="2167680"/>
        <a:ext cx="1704538" cy="1704538"/>
      </dsp:txXfrm>
    </dsp:sp>
    <dsp:sp modelId="{2AEDF630-AB38-4330-BD60-21F126D06636}">
      <dsp:nvSpPr>
        <dsp:cNvPr id="0" name=""/>
        <dsp:cNvSpPr/>
      </dsp:nvSpPr>
      <dsp:spPr>
        <a:xfrm rot="16200000">
          <a:off x="4151345" y="1895246"/>
          <a:ext cx="509941" cy="34925"/>
        </a:xfrm>
        <a:custGeom>
          <a:avLst/>
          <a:gdLst/>
          <a:ahLst/>
          <a:cxnLst/>
          <a:rect l="0" t="0" r="0" b="0"/>
          <a:pathLst>
            <a:path>
              <a:moveTo>
                <a:pt x="0" y="17462"/>
              </a:moveTo>
              <a:lnTo>
                <a:pt x="509941" y="1746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6200000">
        <a:off x="4393567" y="1899960"/>
        <a:ext cx="25497" cy="25497"/>
      </dsp:txXfrm>
    </dsp:sp>
    <dsp:sp modelId="{168B872A-46CA-4D1A-925D-79C32EEBE2BB}">
      <dsp:nvSpPr>
        <dsp:cNvPr id="0" name=""/>
        <dsp:cNvSpPr/>
      </dsp:nvSpPr>
      <dsp:spPr>
        <a:xfrm>
          <a:off x="3484041" y="-54436"/>
          <a:ext cx="1844549" cy="1712175"/>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600" b="1" kern="1200" dirty="0" smtClean="0">
              <a:solidFill>
                <a:schemeClr val="tx1"/>
              </a:solidFill>
            </a:rPr>
            <a:t>Povzročajo motnje pri poročanju</a:t>
          </a:r>
          <a:r>
            <a:rPr lang="de-DE" sz="1600" b="1" kern="1200" dirty="0" smtClean="0">
              <a:solidFill>
                <a:schemeClr val="tx1"/>
              </a:solidFill>
            </a:rPr>
            <a:t>, </a:t>
          </a:r>
          <a:r>
            <a:rPr lang="sl-SI" sz="1600" b="1" kern="1200" dirty="0" smtClean="0">
              <a:solidFill>
                <a:schemeClr val="tx1"/>
              </a:solidFill>
            </a:rPr>
            <a:t>omejujejo</a:t>
          </a:r>
          <a:r>
            <a:rPr lang="de-DE" sz="1600" b="1" kern="1200" dirty="0" smtClean="0">
              <a:solidFill>
                <a:schemeClr val="tx1"/>
              </a:solidFill>
            </a:rPr>
            <a:t> </a:t>
          </a:r>
          <a:br>
            <a:rPr lang="de-DE" sz="1600" b="1" kern="1200" dirty="0" smtClean="0">
              <a:solidFill>
                <a:schemeClr val="tx1"/>
              </a:solidFill>
            </a:rPr>
          </a:br>
          <a:r>
            <a:rPr lang="sl-SI" sz="1600" b="1" kern="1200" dirty="0" smtClean="0">
              <a:solidFill>
                <a:schemeClr val="tx1"/>
              </a:solidFill>
            </a:rPr>
            <a:t>razkritje</a:t>
          </a:r>
          <a:r>
            <a:rPr lang="de-DE" sz="1600" b="1" kern="1200" dirty="0" smtClean="0">
              <a:solidFill>
                <a:schemeClr val="tx1"/>
              </a:solidFill>
            </a:rPr>
            <a:t>, </a:t>
          </a:r>
          <a:r>
            <a:rPr lang="sl-SI" sz="1600" b="1" kern="1200" dirty="0" smtClean="0">
              <a:solidFill>
                <a:schemeClr val="tx1"/>
              </a:solidFill>
            </a:rPr>
            <a:t>povzročajo protislovja</a:t>
          </a:r>
          <a:endParaRPr kumimoji="0" lang="en-US" sz="1600" b="1" i="0" u="none" strike="noStrike" kern="1200" cap="none" normalizeH="0" baseline="0" dirty="0" smtClean="0">
            <a:ln>
              <a:noFill/>
            </a:ln>
            <a:solidFill>
              <a:schemeClr val="tx1"/>
            </a:solidFill>
            <a:effectLst/>
            <a:latin typeface="Arial" pitchFamily="34" charset="0"/>
          </a:endParaRPr>
        </a:p>
      </dsp:txBody>
      <dsp:txXfrm>
        <a:off x="3484041" y="-54436"/>
        <a:ext cx="1844549" cy="1712175"/>
      </dsp:txXfrm>
    </dsp:sp>
    <dsp:sp modelId="{5E8CF716-1139-4FD1-81E3-8332F11557BF}">
      <dsp:nvSpPr>
        <dsp:cNvPr id="0" name=""/>
        <dsp:cNvSpPr/>
      </dsp:nvSpPr>
      <dsp:spPr>
        <a:xfrm rot="1800000">
          <a:off x="5124384" y="3503332"/>
          <a:ext cx="298841" cy="34925"/>
        </a:xfrm>
        <a:custGeom>
          <a:avLst/>
          <a:gdLst/>
          <a:ahLst/>
          <a:cxnLst/>
          <a:rect l="0" t="0" r="0" b="0"/>
          <a:pathLst>
            <a:path>
              <a:moveTo>
                <a:pt x="0" y="17462"/>
              </a:moveTo>
              <a:lnTo>
                <a:pt x="298841" y="1746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800000">
        <a:off x="5266334" y="3513323"/>
        <a:ext cx="14942" cy="14942"/>
      </dsp:txXfrm>
    </dsp:sp>
    <dsp:sp modelId="{A792A464-8518-4604-AD7D-387B3D42BE54}">
      <dsp:nvSpPr>
        <dsp:cNvPr id="0" name=""/>
        <dsp:cNvSpPr/>
      </dsp:nvSpPr>
      <dsp:spPr>
        <a:xfrm>
          <a:off x="5233795" y="3131023"/>
          <a:ext cx="2187247" cy="1996151"/>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600" b="1" kern="1200" dirty="0" smtClean="0">
              <a:solidFill>
                <a:schemeClr val="tx1"/>
              </a:solidFill>
            </a:rPr>
            <a:t>Nezadostni</a:t>
          </a:r>
          <a:r>
            <a:rPr lang="de-DE" sz="1600" b="1" kern="1200" dirty="0" smtClean="0">
              <a:solidFill>
                <a:schemeClr val="tx1"/>
              </a:solidFill>
            </a:rPr>
            <a:t> </a:t>
          </a:r>
        </a:p>
        <a:p>
          <a:pPr marL="0" marR="0" lvl="0" indent="0" algn="ctr" defTabSz="449263" rtl="0" eaLnBrk="1" fontAlgn="base" latinLnBrk="0" hangingPunct="1">
            <a:lnSpc>
              <a:spcPct val="100000"/>
            </a:lnSpc>
            <a:spcBef>
              <a:spcPct val="0"/>
            </a:spcBef>
            <a:spcAft>
              <a:spcPct val="0"/>
            </a:spcAft>
            <a:buClrTx/>
            <a:buSzTx/>
            <a:buFontTx/>
            <a:buNone/>
            <a:tabLst/>
          </a:pPr>
          <a:r>
            <a:rPr lang="sl-SI" sz="1600" b="1" kern="1200" dirty="0" smtClean="0">
              <a:solidFill>
                <a:schemeClr val="tx1"/>
              </a:solidFill>
            </a:rPr>
            <a:t>pravni in zdravstveni postopki</a:t>
          </a:r>
          <a:r>
            <a:rPr lang="de-DE" sz="1600" b="1" kern="1200" dirty="0" smtClean="0">
              <a:solidFill>
                <a:schemeClr val="tx1"/>
              </a:solidFill>
            </a:rPr>
            <a:t> </a:t>
          </a:r>
          <a:r>
            <a:rPr lang="sl-SI" sz="1600" b="1" kern="1200" dirty="0" smtClean="0">
              <a:solidFill>
                <a:schemeClr val="tx1"/>
              </a:solidFill>
            </a:rPr>
            <a:t>povzročajo dodaten stres</a:t>
          </a:r>
          <a:r>
            <a:rPr lang="de-DE" sz="1600" b="1" kern="1200" dirty="0" smtClean="0">
              <a:solidFill>
                <a:schemeClr val="tx1"/>
              </a:solidFill>
            </a:rPr>
            <a:t>, </a:t>
          </a:r>
          <a:r>
            <a:rPr lang="sl-SI" sz="1600" b="1" kern="1200" dirty="0" smtClean="0">
              <a:solidFill>
                <a:schemeClr val="tx1"/>
              </a:solidFill>
            </a:rPr>
            <a:t>travmo</a:t>
          </a:r>
          <a:r>
            <a:rPr lang="de-DE" sz="1600" b="1" kern="1200" dirty="0" smtClean="0">
              <a:solidFill>
                <a:schemeClr val="tx1"/>
              </a:solidFill>
            </a:rPr>
            <a:t> </a:t>
          </a:r>
          <a:r>
            <a:rPr lang="sl-SI" sz="1600" b="1" kern="1200" dirty="0" smtClean="0">
              <a:solidFill>
                <a:schemeClr val="tx1"/>
              </a:solidFill>
            </a:rPr>
            <a:t>in poškodbe</a:t>
          </a:r>
          <a:r>
            <a:rPr lang="de-DE" sz="1600" b="1" kern="1200" dirty="0" smtClean="0"/>
            <a:t> </a:t>
          </a:r>
          <a:endParaRPr kumimoji="0" lang="en-US" sz="1600" b="1" i="0" u="none" strike="noStrike" kern="1200" cap="none" normalizeH="0" baseline="0" dirty="0" smtClean="0">
            <a:ln>
              <a:noFill/>
            </a:ln>
            <a:solidFill>
              <a:schemeClr val="tx1"/>
            </a:solidFill>
            <a:effectLst/>
            <a:latin typeface="Arial" pitchFamily="34" charset="0"/>
          </a:endParaRPr>
        </a:p>
      </dsp:txBody>
      <dsp:txXfrm>
        <a:off x="5233795" y="3131023"/>
        <a:ext cx="2187247" cy="1996151"/>
      </dsp:txXfrm>
    </dsp:sp>
    <dsp:sp modelId="{A2ACBCCB-8CA3-4B27-B691-8EA017ABCDD2}">
      <dsp:nvSpPr>
        <dsp:cNvPr id="0" name=""/>
        <dsp:cNvSpPr/>
      </dsp:nvSpPr>
      <dsp:spPr>
        <a:xfrm rot="9000000">
          <a:off x="3407713" y="3498426"/>
          <a:ext cx="279219" cy="34925"/>
        </a:xfrm>
        <a:custGeom>
          <a:avLst/>
          <a:gdLst/>
          <a:ahLst/>
          <a:cxnLst/>
          <a:rect l="0" t="0" r="0" b="0"/>
          <a:pathLst>
            <a:path>
              <a:moveTo>
                <a:pt x="0" y="17462"/>
              </a:moveTo>
              <a:lnTo>
                <a:pt x="279219" y="1746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9000000">
        <a:off x="3540343" y="3508908"/>
        <a:ext cx="13960" cy="13960"/>
      </dsp:txXfrm>
    </dsp:sp>
    <dsp:sp modelId="{4276D6CB-4BF5-41DD-B322-796FC63CF05A}">
      <dsp:nvSpPr>
        <dsp:cNvPr id="0" name=""/>
        <dsp:cNvSpPr/>
      </dsp:nvSpPr>
      <dsp:spPr>
        <a:xfrm>
          <a:off x="1363933" y="3129293"/>
          <a:ext cx="2242559" cy="1999611"/>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lang="sl-SI" sz="1500" b="1" kern="1200" dirty="0" smtClean="0">
              <a:solidFill>
                <a:schemeClr val="tx1"/>
              </a:solidFill>
            </a:rPr>
            <a:t>Lahko so posledice</a:t>
          </a:r>
          <a:r>
            <a:rPr lang="de-DE" sz="1500" b="1" kern="1200" dirty="0" smtClean="0">
              <a:solidFill>
                <a:schemeClr val="tx1"/>
              </a:solidFill>
            </a:rPr>
            <a:t> </a:t>
          </a:r>
          <a:br>
            <a:rPr lang="de-DE" sz="1500" b="1" kern="1200" dirty="0" smtClean="0">
              <a:solidFill>
                <a:schemeClr val="tx1"/>
              </a:solidFill>
            </a:rPr>
          </a:br>
          <a:r>
            <a:rPr lang="sl-SI" sz="1500" b="1" kern="1200" dirty="0" smtClean="0">
              <a:solidFill>
                <a:schemeClr val="tx1"/>
              </a:solidFill>
            </a:rPr>
            <a:t>in</a:t>
          </a:r>
          <a:r>
            <a:rPr lang="de-DE" sz="1500" b="1" kern="1200" dirty="0" smtClean="0">
              <a:solidFill>
                <a:schemeClr val="tx1"/>
              </a:solidFill>
            </a:rPr>
            <a:t> </a:t>
          </a:r>
          <a:r>
            <a:rPr lang="sl-SI" sz="1500" b="1" kern="1200" dirty="0" smtClean="0">
              <a:solidFill>
                <a:schemeClr val="tx1"/>
              </a:solidFill>
            </a:rPr>
            <a:t>dokaz, da je dogodek pogost</a:t>
          </a:r>
          <a:r>
            <a:rPr lang="de-DE" sz="1500" b="1" kern="1200" dirty="0" smtClean="0">
              <a:solidFill>
                <a:schemeClr val="tx1"/>
              </a:solidFill>
            </a:rPr>
            <a:t>, </a:t>
          </a:r>
          <a:r>
            <a:rPr lang="sl-SI" sz="1500" b="1" kern="1200" dirty="0" smtClean="0">
              <a:solidFill>
                <a:schemeClr val="tx1"/>
              </a:solidFill>
            </a:rPr>
            <a:t>nenehen</a:t>
          </a:r>
          <a:r>
            <a:rPr lang="de-DE" sz="1500" b="1" kern="1200" dirty="0" smtClean="0">
              <a:solidFill>
                <a:schemeClr val="tx1"/>
              </a:solidFill>
            </a:rPr>
            <a:t> </a:t>
          </a:r>
          <a:r>
            <a:rPr lang="sl-SI" sz="1500" b="1" kern="1200" dirty="0" smtClean="0">
              <a:solidFill>
                <a:schemeClr val="tx1"/>
              </a:solidFill>
            </a:rPr>
            <a:t>in mogoče resen</a:t>
          </a:r>
          <a:endParaRPr kumimoji="0" lang="en-US" sz="1500" b="1" i="0" u="none" strike="noStrike" kern="1200" cap="none" normalizeH="0" baseline="0" dirty="0" smtClean="0">
            <a:ln>
              <a:noFill/>
            </a:ln>
            <a:solidFill>
              <a:schemeClr val="tx1"/>
            </a:solidFill>
            <a:effectLst/>
            <a:latin typeface="Arial" pitchFamily="34" charset="0"/>
          </a:endParaRPr>
        </a:p>
      </dsp:txBody>
      <dsp:txXfrm>
        <a:off x="1363933" y="3129293"/>
        <a:ext cx="2242559" cy="19996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DBC94-E5A4-4E64-A1D4-3102047B5816}">
      <dsp:nvSpPr>
        <dsp:cNvPr id="0" name=""/>
        <dsp:cNvSpPr/>
      </dsp:nvSpPr>
      <dsp:spPr>
        <a:xfrm>
          <a:off x="2676295" y="1240431"/>
          <a:ext cx="2875422" cy="2875422"/>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sl-SI" sz="3800" kern="1200" dirty="0" smtClean="0"/>
            <a:t>Kontekst</a:t>
          </a:r>
          <a:endParaRPr lang="de-DE" sz="3800" kern="1200" dirty="0"/>
        </a:p>
      </dsp:txBody>
      <dsp:txXfrm>
        <a:off x="2676295" y="1240431"/>
        <a:ext cx="2875422" cy="2875422"/>
      </dsp:txXfrm>
    </dsp:sp>
    <dsp:sp modelId="{2F1B4C3A-9C65-488F-B4F0-DB718B573411}">
      <dsp:nvSpPr>
        <dsp:cNvPr id="0" name=""/>
        <dsp:cNvSpPr/>
      </dsp:nvSpPr>
      <dsp:spPr>
        <a:xfrm>
          <a:off x="3395150" y="88713"/>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kern="1200" dirty="0" smtClean="0"/>
            <a:t>Kultura</a:t>
          </a:r>
          <a:endParaRPr lang="de-DE" sz="1400" kern="1200" dirty="0"/>
        </a:p>
      </dsp:txBody>
      <dsp:txXfrm>
        <a:off x="3395150" y="88713"/>
        <a:ext cx="1437711" cy="1437711"/>
      </dsp:txXfrm>
    </dsp:sp>
    <dsp:sp modelId="{6E456EB5-9D46-400E-862E-3E1F2185F2C6}">
      <dsp:nvSpPr>
        <dsp:cNvPr id="0" name=""/>
        <dsp:cNvSpPr/>
      </dsp:nvSpPr>
      <dsp:spPr>
        <a:xfrm>
          <a:off x="5174171" y="1381247"/>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kern="1200" dirty="0" smtClean="0"/>
            <a:t>Zapor</a:t>
          </a:r>
          <a:r>
            <a:rPr lang="de-DE" sz="1400" kern="1200" dirty="0" smtClean="0"/>
            <a:t>, </a:t>
          </a:r>
          <a:r>
            <a:rPr lang="sl-SI" sz="1400" kern="1200" dirty="0" smtClean="0"/>
            <a:t>sedanja grožnja</a:t>
          </a:r>
          <a:r>
            <a:rPr lang="de-DE" sz="1400" kern="1200" dirty="0" smtClean="0"/>
            <a:t>, </a:t>
          </a:r>
          <a:r>
            <a:rPr lang="sl-SI" sz="1400" kern="1200" dirty="0" smtClean="0"/>
            <a:t>ali varno okolje</a:t>
          </a:r>
          <a:endParaRPr lang="de-DE" sz="1400" kern="1200" dirty="0"/>
        </a:p>
      </dsp:txBody>
      <dsp:txXfrm>
        <a:off x="5174171" y="1381247"/>
        <a:ext cx="1437711" cy="1437711"/>
      </dsp:txXfrm>
    </dsp:sp>
    <dsp:sp modelId="{B132F962-042D-4966-8FDA-99B873A86AF9}">
      <dsp:nvSpPr>
        <dsp:cNvPr id="0" name=""/>
        <dsp:cNvSpPr/>
      </dsp:nvSpPr>
      <dsp:spPr>
        <a:xfrm>
          <a:off x="4494646" y="3472612"/>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kern="1200" dirty="0" smtClean="0"/>
            <a:t>Časovni okvir</a:t>
          </a:r>
          <a:endParaRPr lang="de-DE" sz="1400" kern="1200" dirty="0"/>
        </a:p>
      </dsp:txBody>
      <dsp:txXfrm>
        <a:off x="4494646" y="3472612"/>
        <a:ext cx="1437711" cy="1437711"/>
      </dsp:txXfrm>
    </dsp:sp>
    <dsp:sp modelId="{A114F11A-1AEF-487B-ACAB-BFCFF817CDF8}">
      <dsp:nvSpPr>
        <dsp:cNvPr id="0" name=""/>
        <dsp:cNvSpPr/>
      </dsp:nvSpPr>
      <dsp:spPr>
        <a:xfrm>
          <a:off x="2295655" y="3472612"/>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kern="1200" dirty="0" smtClean="0"/>
            <a:t>Kdo je prisoten</a:t>
          </a:r>
          <a:r>
            <a:rPr lang="de-DE" sz="1400" kern="1200" dirty="0" smtClean="0"/>
            <a:t> ? </a:t>
          </a:r>
          <a:r>
            <a:rPr lang="sl-SI" sz="1400" kern="1200" dirty="0" smtClean="0"/>
            <a:t>Zaupanje</a:t>
          </a:r>
          <a:r>
            <a:rPr lang="de-DE" sz="1400" kern="1200" dirty="0" smtClean="0"/>
            <a:t> ?</a:t>
          </a:r>
        </a:p>
        <a:p>
          <a:pPr lvl="0" algn="ctr" defTabSz="622300">
            <a:lnSpc>
              <a:spcPct val="90000"/>
            </a:lnSpc>
            <a:spcBef>
              <a:spcPct val="0"/>
            </a:spcBef>
            <a:spcAft>
              <a:spcPct val="35000"/>
            </a:spcAft>
          </a:pPr>
          <a:r>
            <a:rPr lang="sl-SI" sz="1400" kern="1200" dirty="0" smtClean="0"/>
            <a:t>Spol</a:t>
          </a:r>
          <a:r>
            <a:rPr lang="de-DE" sz="1400" kern="1200" dirty="0" smtClean="0"/>
            <a:t> ? </a:t>
          </a:r>
          <a:endParaRPr lang="de-DE" sz="1400" kern="1200" dirty="0"/>
        </a:p>
      </dsp:txBody>
      <dsp:txXfrm>
        <a:off x="2295655" y="3472612"/>
        <a:ext cx="1437711" cy="1437711"/>
      </dsp:txXfrm>
    </dsp:sp>
    <dsp:sp modelId="{742D3E43-E52D-436A-81D9-6AE6A3A05F9C}">
      <dsp:nvSpPr>
        <dsp:cNvPr id="0" name=""/>
        <dsp:cNvSpPr/>
      </dsp:nvSpPr>
      <dsp:spPr>
        <a:xfrm>
          <a:off x="1616130" y="1381247"/>
          <a:ext cx="1437711" cy="1437711"/>
        </a:xfrm>
        <a:prstGeom prst="ellipse">
          <a:avLst/>
        </a:prstGeom>
        <a:gradFill rotWithShape="0">
          <a:gsLst>
            <a:gs pos="0">
              <a:schemeClr val="accent1">
                <a:alpha val="50000"/>
                <a:hueOff val="0"/>
                <a:satOff val="0"/>
                <a:lumOff val="0"/>
                <a:alphaOff val="0"/>
                <a:shade val="45000"/>
                <a:satMod val="155000"/>
              </a:schemeClr>
            </a:gs>
            <a:gs pos="60000">
              <a:schemeClr val="accent1">
                <a:alpha val="50000"/>
                <a:hueOff val="0"/>
                <a:satOff val="0"/>
                <a:lumOff val="0"/>
                <a:alphaOff val="0"/>
                <a:shade val="95000"/>
                <a:satMod val="150000"/>
              </a:schemeClr>
            </a:gs>
            <a:gs pos="100000">
              <a:schemeClr val="accent1">
                <a:alpha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l-SI" sz="1400" kern="1200" dirty="0" smtClean="0"/>
            <a:t>Fizični vidiki</a:t>
          </a:r>
          <a:r>
            <a:rPr lang="de-DE" sz="1400" kern="1200" dirty="0" smtClean="0"/>
            <a:t>: </a:t>
          </a:r>
          <a:r>
            <a:rPr lang="sl-SI" sz="1400" kern="1200" dirty="0" smtClean="0"/>
            <a:t>gneča</a:t>
          </a:r>
          <a:r>
            <a:rPr lang="de-DE" sz="1400" kern="1200" dirty="0" smtClean="0"/>
            <a:t> ? </a:t>
          </a:r>
          <a:r>
            <a:rPr lang="sl-SI" sz="1400" kern="1200" dirty="0" smtClean="0"/>
            <a:t>Dejavniki, ki spominjajo na mučenje</a:t>
          </a:r>
          <a:r>
            <a:rPr lang="de-DE" sz="1400" kern="1200" dirty="0" smtClean="0"/>
            <a:t> ?</a:t>
          </a:r>
          <a:endParaRPr lang="de-DE" sz="1400" kern="1200" dirty="0"/>
        </a:p>
      </dsp:txBody>
      <dsp:txXfrm>
        <a:off x="1616130" y="1381247"/>
        <a:ext cx="1437711" cy="14377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964FF-79ED-4B59-9E12-0E502F9D65B6}">
      <dsp:nvSpPr>
        <dsp:cNvPr id="0" name=""/>
        <dsp:cNvSpPr/>
      </dsp:nvSpPr>
      <dsp:spPr>
        <a:xfrm>
          <a:off x="3743123" y="1833769"/>
          <a:ext cx="1406928" cy="1406928"/>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kern="1200" cap="none" normalizeH="0" baseline="0" dirty="0" smtClean="0">
              <a:ln>
                <a:noFill/>
              </a:ln>
              <a:solidFill>
                <a:schemeClr val="tx1"/>
              </a:solidFill>
              <a:effectLst/>
              <a:latin typeface="Arial" pitchFamily="34" charset="0"/>
            </a:rPr>
            <a:t>Najpogostejše motnje razpoloženja pri </a:t>
          </a:r>
          <a:r>
            <a:rPr kumimoji="0" lang="sl-SI" sz="1100" b="1" i="0" u="none" strike="noStrike" kern="1200" cap="none" normalizeH="0" baseline="0" dirty="0" err="1" smtClean="0">
              <a:ln>
                <a:noFill/>
              </a:ln>
              <a:solidFill>
                <a:schemeClr val="tx1"/>
              </a:solidFill>
              <a:effectLst/>
              <a:latin typeface="Arial" pitchFamily="34" charset="0"/>
            </a:rPr>
            <a:t>anksioznosti</a:t>
          </a:r>
          <a:endParaRPr kumimoji="0" lang="sl-SI" sz="1100" b="1" i="0" u="none" strike="noStrike" kern="1200" cap="none" normalizeH="0" baseline="0" dirty="0" smtClean="0">
            <a:ln>
              <a:noFill/>
            </a:ln>
            <a:solidFill>
              <a:schemeClr val="tx1"/>
            </a:solidFill>
            <a:effectLst/>
            <a:latin typeface="Arial" pitchFamily="34" charset="0"/>
          </a:endParaRPr>
        </a:p>
      </dsp:txBody>
      <dsp:txXfrm>
        <a:off x="3743123" y="1833769"/>
        <a:ext cx="1406928" cy="1406928"/>
      </dsp:txXfrm>
    </dsp:sp>
    <dsp:sp modelId="{2AEDF630-AB38-4330-BD60-21F126D06636}">
      <dsp:nvSpPr>
        <dsp:cNvPr id="0" name=""/>
        <dsp:cNvSpPr/>
      </dsp:nvSpPr>
      <dsp:spPr>
        <a:xfrm rot="16200000">
          <a:off x="4234273" y="1607217"/>
          <a:ext cx="424628" cy="28476"/>
        </a:xfrm>
        <a:custGeom>
          <a:avLst/>
          <a:gdLst/>
          <a:ahLst/>
          <a:cxnLst/>
          <a:rect l="0" t="0" r="0" b="0"/>
          <a:pathLst>
            <a:path>
              <a:moveTo>
                <a:pt x="0" y="14238"/>
              </a:moveTo>
              <a:lnTo>
                <a:pt x="424628" y="1423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6200000">
        <a:off x="4435971" y="1610840"/>
        <a:ext cx="21231" cy="21231"/>
      </dsp:txXfrm>
    </dsp:sp>
    <dsp:sp modelId="{168B872A-46CA-4D1A-925D-79C32EEBE2BB}">
      <dsp:nvSpPr>
        <dsp:cNvPr id="0" name=""/>
        <dsp:cNvSpPr/>
      </dsp:nvSpPr>
      <dsp:spPr>
        <a:xfrm>
          <a:off x="3743123" y="2213"/>
          <a:ext cx="1406928" cy="1406928"/>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kern="1200" cap="none" normalizeH="0" baseline="0" dirty="0" err="1" smtClean="0">
              <a:ln>
                <a:noFill/>
              </a:ln>
              <a:solidFill>
                <a:schemeClr val="tx1"/>
              </a:solidFill>
              <a:effectLst/>
              <a:latin typeface="Arial" pitchFamily="34" charset="0"/>
            </a:rPr>
            <a:t>Rekacije</a:t>
          </a:r>
          <a:r>
            <a:rPr kumimoji="0" lang="sl-SI" sz="1100" b="1" i="0" u="none" strike="noStrike" kern="1200" cap="none" normalizeH="0" baseline="0" dirty="0" smtClean="0">
              <a:ln>
                <a:noFill/>
              </a:ln>
              <a:solidFill>
                <a:schemeClr val="tx1"/>
              </a:solidFill>
              <a:effectLst/>
              <a:latin typeface="Arial" pitchFamily="34" charset="0"/>
            </a:rPr>
            <a:t> na</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kern="1200" cap="none" normalizeH="0" baseline="0" dirty="0" smtClean="0">
              <a:ln>
                <a:noFill/>
              </a:ln>
              <a:solidFill>
                <a:schemeClr val="tx1"/>
              </a:solidFill>
              <a:effectLst/>
              <a:latin typeface="Arial" pitchFamily="34" charset="0"/>
            </a:rPr>
            <a:t>hud</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100" b="1" i="0" u="none" strike="noStrike" kern="1200" cap="none" normalizeH="0" baseline="0" dirty="0" smtClean="0">
              <a:ln>
                <a:noFill/>
              </a:ln>
              <a:solidFill>
                <a:schemeClr val="tx1"/>
              </a:solidFill>
              <a:effectLst/>
              <a:latin typeface="Arial" pitchFamily="34" charset="0"/>
            </a:rPr>
            <a:t>stres</a:t>
          </a:r>
          <a:endParaRPr kumimoji="0" lang="en-US" sz="1100" b="1" i="0" u="none" strike="noStrike" kern="1200" cap="none" normalizeH="0" baseline="0" dirty="0" smtClean="0">
            <a:ln>
              <a:noFill/>
            </a:ln>
            <a:solidFill>
              <a:schemeClr val="tx1"/>
            </a:solidFill>
            <a:effectLst/>
            <a:latin typeface="Arial" pitchFamily="34" charset="0"/>
          </a:endParaRPr>
        </a:p>
        <a:p>
          <a:pPr marL="0" marR="0" lvl="0" indent="0" algn="ctr" defTabSz="449263"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pitchFamily="34" charset="0"/>
            </a:rPr>
            <a:t>PTS</a:t>
          </a:r>
          <a:r>
            <a:rPr kumimoji="0" lang="sl-SI" sz="1100" b="1" i="0" u="none" strike="noStrike" kern="1200" cap="none" normalizeH="0" baseline="0" dirty="0" smtClean="0">
              <a:ln>
                <a:noFill/>
              </a:ln>
              <a:solidFill>
                <a:schemeClr val="tx1"/>
              </a:solidFill>
              <a:effectLst/>
              <a:latin typeface="Arial" pitchFamily="34" charset="0"/>
            </a:rPr>
            <a:t>M</a:t>
          </a:r>
          <a:endParaRPr kumimoji="0" lang="en-US" sz="1100" b="1" i="0" u="none" strike="noStrike" kern="1200" cap="none" normalizeH="0" baseline="0" dirty="0" smtClean="0">
            <a:ln>
              <a:noFill/>
            </a:ln>
            <a:solidFill>
              <a:schemeClr val="tx1"/>
            </a:solidFill>
            <a:effectLst/>
            <a:latin typeface="Arial" pitchFamily="34" charset="0"/>
          </a:endParaRPr>
        </a:p>
      </dsp:txBody>
      <dsp:txXfrm>
        <a:off x="3743123" y="2213"/>
        <a:ext cx="1406928" cy="1406928"/>
      </dsp:txXfrm>
    </dsp:sp>
    <dsp:sp modelId="{CCE56B87-F54E-406B-BD98-E2E09D7BA9F5}">
      <dsp:nvSpPr>
        <dsp:cNvPr id="0" name=""/>
        <dsp:cNvSpPr/>
      </dsp:nvSpPr>
      <dsp:spPr>
        <a:xfrm rot="19800000">
          <a:off x="5027360" y="2065106"/>
          <a:ext cx="424628" cy="28476"/>
        </a:xfrm>
        <a:custGeom>
          <a:avLst/>
          <a:gdLst/>
          <a:ahLst/>
          <a:cxnLst/>
          <a:rect l="0" t="0" r="0" b="0"/>
          <a:pathLst>
            <a:path>
              <a:moveTo>
                <a:pt x="0" y="14238"/>
              </a:moveTo>
              <a:lnTo>
                <a:pt x="424628" y="1423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9800000">
        <a:off x="5229058" y="2068729"/>
        <a:ext cx="21231" cy="21231"/>
      </dsp:txXfrm>
    </dsp:sp>
    <dsp:sp modelId="{39D8D0C5-F634-4CAA-9644-8834729B1F46}">
      <dsp:nvSpPr>
        <dsp:cNvPr id="0" name=""/>
        <dsp:cNvSpPr/>
      </dsp:nvSpPr>
      <dsp:spPr>
        <a:xfrm>
          <a:off x="5329297" y="917991"/>
          <a:ext cx="1406928" cy="1406928"/>
        </a:xfrm>
        <a:prstGeom prst="ellipse">
          <a:avLst/>
        </a:prstGeom>
        <a:solidFill>
          <a:schemeClr val="bg1">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smtClean="0">
              <a:ln>
                <a:noFill/>
              </a:ln>
              <a:solidFill>
                <a:schemeClr val="tx1"/>
              </a:solidFill>
              <a:effectLst/>
              <a:latin typeface="Arial" pitchFamily="34" charset="0"/>
            </a:rPr>
            <a:t>Motnje</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smtClean="0">
              <a:ln>
                <a:noFill/>
              </a:ln>
              <a:solidFill>
                <a:schemeClr val="tx1"/>
              </a:solidFill>
              <a:effectLst/>
              <a:latin typeface="Arial" pitchFamily="34" charset="0"/>
            </a:rPr>
            <a:t>razpoloženja</a:t>
          </a:r>
          <a:endParaRPr kumimoji="0" lang="en-US" sz="1200" b="1" i="0" u="none" strike="noStrike" kern="1200" cap="none" normalizeH="0" baseline="0" dirty="0" smtClean="0">
            <a:ln>
              <a:noFill/>
            </a:ln>
            <a:solidFill>
              <a:schemeClr val="tx1"/>
            </a:solidFill>
            <a:effectLst/>
            <a:latin typeface="Arial" pitchFamily="34" charset="0"/>
          </a:endParaRPr>
        </a:p>
      </dsp:txBody>
      <dsp:txXfrm>
        <a:off x="5329297" y="917991"/>
        <a:ext cx="1406928" cy="1406928"/>
      </dsp:txXfrm>
    </dsp:sp>
    <dsp:sp modelId="{5E8CF716-1139-4FD1-81E3-8332F11557BF}">
      <dsp:nvSpPr>
        <dsp:cNvPr id="0" name=""/>
        <dsp:cNvSpPr/>
      </dsp:nvSpPr>
      <dsp:spPr>
        <a:xfrm rot="1800000">
          <a:off x="5027360" y="2980884"/>
          <a:ext cx="424628" cy="28476"/>
        </a:xfrm>
        <a:custGeom>
          <a:avLst/>
          <a:gdLst/>
          <a:ahLst/>
          <a:cxnLst/>
          <a:rect l="0" t="0" r="0" b="0"/>
          <a:pathLst>
            <a:path>
              <a:moveTo>
                <a:pt x="0" y="14238"/>
              </a:moveTo>
              <a:lnTo>
                <a:pt x="424628" y="1423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800000">
        <a:off x="5229058" y="2984507"/>
        <a:ext cx="21231" cy="21231"/>
      </dsp:txXfrm>
    </dsp:sp>
    <dsp:sp modelId="{A792A464-8518-4604-AD7D-387B3D42BE54}">
      <dsp:nvSpPr>
        <dsp:cNvPr id="0" name=""/>
        <dsp:cNvSpPr/>
      </dsp:nvSpPr>
      <dsp:spPr>
        <a:xfrm>
          <a:off x="5329297" y="2749548"/>
          <a:ext cx="1406928" cy="1406928"/>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err="1" smtClean="0">
              <a:ln>
                <a:noFill/>
              </a:ln>
              <a:solidFill>
                <a:schemeClr val="tx1"/>
              </a:solidFill>
              <a:effectLst/>
              <a:latin typeface="Arial" pitchFamily="34" charset="0"/>
            </a:rPr>
            <a:t>Anksiozne</a:t>
          </a:r>
          <a:endParaRPr kumimoji="0" lang="sl-SI" sz="1200" b="1" i="0" u="none" strike="noStrike" kern="1200" cap="none" normalizeH="0" baseline="0" dirty="0" smtClean="0">
            <a:ln>
              <a:noFill/>
            </a:ln>
            <a:solidFill>
              <a:schemeClr val="tx1"/>
            </a:solidFill>
            <a:effectLst/>
            <a:latin typeface="Arial" pitchFamily="34" charset="0"/>
          </a:endParaRP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smtClean="0">
              <a:ln>
                <a:noFill/>
              </a:ln>
              <a:solidFill>
                <a:schemeClr val="tx1"/>
              </a:solidFill>
              <a:effectLst/>
              <a:latin typeface="Arial" pitchFamily="34" charset="0"/>
            </a:rPr>
            <a:t>motnje</a:t>
          </a:r>
          <a:endParaRPr kumimoji="0" lang="en-US" sz="1200" b="1" i="0" u="none" strike="noStrike" kern="1200" cap="none" normalizeH="0" baseline="0" dirty="0" smtClean="0">
            <a:ln>
              <a:noFill/>
            </a:ln>
            <a:solidFill>
              <a:schemeClr val="tx1"/>
            </a:solidFill>
            <a:effectLst/>
            <a:latin typeface="Arial" pitchFamily="34" charset="0"/>
          </a:endParaRPr>
        </a:p>
      </dsp:txBody>
      <dsp:txXfrm>
        <a:off x="5329297" y="2749548"/>
        <a:ext cx="1406928" cy="1406928"/>
      </dsp:txXfrm>
    </dsp:sp>
    <dsp:sp modelId="{2DF78507-D84D-4695-90FF-C9AEEB9B33F7}">
      <dsp:nvSpPr>
        <dsp:cNvPr id="0" name=""/>
        <dsp:cNvSpPr/>
      </dsp:nvSpPr>
      <dsp:spPr>
        <a:xfrm rot="5400000">
          <a:off x="4234273" y="3438773"/>
          <a:ext cx="424628" cy="28476"/>
        </a:xfrm>
        <a:custGeom>
          <a:avLst/>
          <a:gdLst/>
          <a:ahLst/>
          <a:cxnLst/>
          <a:rect l="0" t="0" r="0" b="0"/>
          <a:pathLst>
            <a:path>
              <a:moveTo>
                <a:pt x="0" y="14238"/>
              </a:moveTo>
              <a:lnTo>
                <a:pt x="424628" y="1423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5400000">
        <a:off x="4435971" y="3442396"/>
        <a:ext cx="21231" cy="21231"/>
      </dsp:txXfrm>
    </dsp:sp>
    <dsp:sp modelId="{635536D7-49F5-4937-B4D6-745EC2062A68}">
      <dsp:nvSpPr>
        <dsp:cNvPr id="0" name=""/>
        <dsp:cNvSpPr/>
      </dsp:nvSpPr>
      <dsp:spPr>
        <a:xfrm>
          <a:off x="3743123" y="3665326"/>
          <a:ext cx="1406928" cy="1406928"/>
        </a:xfrm>
        <a:prstGeom prst="ellipse">
          <a:avLst/>
        </a:prstGeom>
        <a:solidFill>
          <a:schemeClr val="bg1">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smtClean="0">
              <a:ln>
                <a:noFill/>
              </a:ln>
              <a:solidFill>
                <a:schemeClr val="tx1"/>
              </a:solidFill>
              <a:effectLst/>
              <a:latin typeface="Arial" pitchFamily="34" charset="0"/>
            </a:rPr>
            <a:t>Disociativne motnje</a:t>
          </a:r>
        </a:p>
      </dsp:txBody>
      <dsp:txXfrm>
        <a:off x="3743123" y="3665326"/>
        <a:ext cx="1406928" cy="1406928"/>
      </dsp:txXfrm>
    </dsp:sp>
    <dsp:sp modelId="{A2ACBCCB-8CA3-4B27-B691-8EA017ABCDD2}">
      <dsp:nvSpPr>
        <dsp:cNvPr id="0" name=""/>
        <dsp:cNvSpPr/>
      </dsp:nvSpPr>
      <dsp:spPr>
        <a:xfrm rot="9000000">
          <a:off x="3441186" y="2980884"/>
          <a:ext cx="424628" cy="28476"/>
        </a:xfrm>
        <a:custGeom>
          <a:avLst/>
          <a:gdLst/>
          <a:ahLst/>
          <a:cxnLst/>
          <a:rect l="0" t="0" r="0" b="0"/>
          <a:pathLst>
            <a:path>
              <a:moveTo>
                <a:pt x="0" y="14238"/>
              </a:moveTo>
              <a:lnTo>
                <a:pt x="424628" y="1423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9000000">
        <a:off x="3642884" y="2984507"/>
        <a:ext cx="21231" cy="21231"/>
      </dsp:txXfrm>
    </dsp:sp>
    <dsp:sp modelId="{4276D6CB-4BF5-41DD-B322-796FC63CF05A}">
      <dsp:nvSpPr>
        <dsp:cNvPr id="0" name=""/>
        <dsp:cNvSpPr/>
      </dsp:nvSpPr>
      <dsp:spPr>
        <a:xfrm>
          <a:off x="2156949" y="2749548"/>
          <a:ext cx="1406928" cy="1406928"/>
        </a:xfrm>
        <a:prstGeom prst="ellipse">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pitchFamily="34" charset="0"/>
            </a:rPr>
            <a:t>Somatoform</a:t>
          </a:r>
          <a:r>
            <a:rPr kumimoji="0" lang="sl-SI" sz="1050" b="1" i="0" u="none" strike="noStrike" kern="1200" cap="none" normalizeH="0" baseline="0" dirty="0" smtClean="0">
              <a:ln>
                <a:noFill/>
              </a:ln>
              <a:solidFill>
                <a:schemeClr val="tx1"/>
              </a:solidFill>
              <a:effectLst/>
              <a:latin typeface="Arial" pitchFamily="34" charset="0"/>
            </a:rPr>
            <a:t>ne</a:t>
          </a:r>
          <a:r>
            <a:rPr kumimoji="0" lang="en-US" sz="1050" b="1" i="0" u="none" strike="noStrike" kern="1200" cap="none" normalizeH="0" baseline="0" dirty="0" smtClean="0">
              <a:ln>
                <a:noFill/>
              </a:ln>
              <a:solidFill>
                <a:schemeClr val="tx1"/>
              </a:solidFill>
              <a:effectLst/>
              <a:latin typeface="Arial" pitchFamily="34" charset="0"/>
            </a:rPr>
            <a:t> </a:t>
          </a:r>
          <a:br>
            <a:rPr kumimoji="0" lang="en-US" sz="1050" b="1" i="0" u="none" strike="noStrike" kern="1200" cap="none" normalizeH="0" baseline="0" dirty="0" smtClean="0">
              <a:ln>
                <a:noFill/>
              </a:ln>
              <a:solidFill>
                <a:schemeClr val="tx1"/>
              </a:solidFill>
              <a:effectLst/>
              <a:latin typeface="Arial" pitchFamily="34" charset="0"/>
            </a:rPr>
          </a:br>
          <a:r>
            <a:rPr kumimoji="0" lang="sl-SI" sz="1050" b="1" i="0" u="none" strike="noStrike" kern="1200" cap="none" normalizeH="0" baseline="0" dirty="0" smtClean="0">
              <a:ln>
                <a:noFill/>
              </a:ln>
              <a:solidFill>
                <a:schemeClr val="tx1"/>
              </a:solidFill>
              <a:effectLst/>
              <a:latin typeface="Arial" pitchFamily="34" charset="0"/>
            </a:rPr>
            <a:t>motnje</a:t>
          </a:r>
          <a:endParaRPr kumimoji="0" lang="en-US" sz="1050" b="1" i="0" u="none" strike="noStrike" kern="1200" cap="none" normalizeH="0" baseline="0" dirty="0" smtClean="0">
            <a:ln>
              <a:noFill/>
            </a:ln>
            <a:solidFill>
              <a:schemeClr val="tx1"/>
            </a:solidFill>
            <a:effectLst/>
            <a:latin typeface="Arial" pitchFamily="34" charset="0"/>
          </a:endParaRPr>
        </a:p>
      </dsp:txBody>
      <dsp:txXfrm>
        <a:off x="2156949" y="2749548"/>
        <a:ext cx="1406928" cy="1406928"/>
      </dsp:txXfrm>
    </dsp:sp>
    <dsp:sp modelId="{1E395ECA-9B78-4ACC-B7E0-0BB7C15F755D}">
      <dsp:nvSpPr>
        <dsp:cNvPr id="0" name=""/>
        <dsp:cNvSpPr/>
      </dsp:nvSpPr>
      <dsp:spPr>
        <a:xfrm rot="12600000">
          <a:off x="3441186" y="2065106"/>
          <a:ext cx="424628" cy="28476"/>
        </a:xfrm>
        <a:custGeom>
          <a:avLst/>
          <a:gdLst/>
          <a:ahLst/>
          <a:cxnLst/>
          <a:rect l="0" t="0" r="0" b="0"/>
          <a:pathLst>
            <a:path>
              <a:moveTo>
                <a:pt x="0" y="14238"/>
              </a:moveTo>
              <a:lnTo>
                <a:pt x="424628" y="1423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b="1" kern="1200"/>
        </a:p>
      </dsp:txBody>
      <dsp:txXfrm rot="12600000">
        <a:off x="3642884" y="2068729"/>
        <a:ext cx="21231" cy="21231"/>
      </dsp:txXfrm>
    </dsp:sp>
    <dsp:sp modelId="{00429CB8-652E-4A35-98BB-8EC4FF0597FC}">
      <dsp:nvSpPr>
        <dsp:cNvPr id="0" name=""/>
        <dsp:cNvSpPr/>
      </dsp:nvSpPr>
      <dsp:spPr>
        <a:xfrm>
          <a:off x="2156949" y="917991"/>
          <a:ext cx="1406928" cy="1406928"/>
        </a:xfrm>
        <a:prstGeom prst="ellipse">
          <a:avLst/>
        </a:prstGeom>
        <a:solidFill>
          <a:schemeClr val="bg1">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smtClean="0">
              <a:ln>
                <a:noFill/>
              </a:ln>
              <a:solidFill>
                <a:schemeClr val="tx1"/>
              </a:solidFill>
              <a:effectLst/>
              <a:latin typeface="Arial" pitchFamily="34" charset="0"/>
            </a:rPr>
            <a:t>Spremembe</a:t>
          </a:r>
        </a:p>
        <a:p>
          <a:pPr marL="0" marR="0" lvl="0" indent="0" algn="ctr" defTabSz="449263" rtl="0" eaLnBrk="1" fontAlgn="base" latinLnBrk="0" hangingPunct="1">
            <a:lnSpc>
              <a:spcPct val="100000"/>
            </a:lnSpc>
            <a:spcBef>
              <a:spcPct val="0"/>
            </a:spcBef>
            <a:spcAft>
              <a:spcPct val="0"/>
            </a:spcAft>
            <a:buClrTx/>
            <a:buSzTx/>
            <a:buFontTx/>
            <a:buNone/>
            <a:tabLst/>
          </a:pPr>
          <a:r>
            <a:rPr kumimoji="0" lang="sl-SI" sz="1200" b="1" i="0" u="none" strike="noStrike" kern="1200" cap="none" normalizeH="0" baseline="0" dirty="0" smtClean="0">
              <a:ln>
                <a:noFill/>
              </a:ln>
              <a:solidFill>
                <a:schemeClr val="tx1"/>
              </a:solidFill>
              <a:effectLst/>
              <a:latin typeface="Arial" pitchFamily="34" charset="0"/>
            </a:rPr>
            <a:t>osebnosti</a:t>
          </a:r>
          <a:endParaRPr kumimoji="0" lang="en-US" sz="1200" b="1" i="0" u="none" strike="noStrike" kern="1200" cap="none" normalizeH="0" baseline="0" dirty="0" smtClean="0">
            <a:ln>
              <a:noFill/>
            </a:ln>
            <a:solidFill>
              <a:schemeClr val="tx1"/>
            </a:solidFill>
            <a:effectLst/>
            <a:latin typeface="Arial" pitchFamily="34" charset="0"/>
          </a:endParaRPr>
        </a:p>
      </dsp:txBody>
      <dsp:txXfrm>
        <a:off x="2156949" y="917991"/>
        <a:ext cx="1406928" cy="14069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9CC534D-C70B-42F7-9A4C-6B4043A0BA5D}" type="datetimeFigureOut">
              <a:rPr lang="en-GB"/>
              <a:pPr>
                <a:defRPr/>
              </a:pPr>
              <a:t>11/05/2013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B61177-8A43-4F8F-8563-3ECABE49FC22}"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65541"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C8D8C49F-8506-4E3A-A448-CBEEE469701D}"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europa.eu/legislation_summaries/justice_freedom_security/judicial_cooperation_in_criminal_matters/jl0027_en.htm" TargetMode="External"/><Relationship Id="rId3" Type="http://schemas.openxmlformats.org/officeDocument/2006/relationships/hyperlink" Target="http://eur-lex.europa.eu/LexUriServ/LexUriServ.do?uri=CELEX:32001F0220:EN:NOT" TargetMode="External"/><Relationship Id="rId7" Type="http://schemas.openxmlformats.org/officeDocument/2006/relationships/hyperlink" Target="http://eur-lex.europa.eu/LexUriServ/LexUriServ.do?uri=CELEX:52004DC0054:EN:NOT"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ur-lex.europa.eu/LexUriServ/LexUriServ.do?uri=CELEX:52009DC0166:EN:NOT" TargetMode="External"/><Relationship Id="rId5" Type="http://schemas.openxmlformats.org/officeDocument/2006/relationships/hyperlink" Target="http://europa.eu/legislation_summaries/justice_freedom_security/judicial_cooperation_in_criminal_matters/l33091_en.htm" TargetMode="External"/><Relationship Id="rId4" Type="http://schemas.openxmlformats.org/officeDocument/2006/relationships/hyperlink" Target="http://europa.eu/legislation_summaries/justice_freedom_security/judicial_cooperation_in_criminal_matters/l33108_en.htm"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B71E9DC4-B7A6-43A4-BA77-D5B370D7D192}"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6656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66564"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mtClean="0">
              <a:latin typeface="Calibri" pitchFamily="34" charset="0"/>
            </a:endParaRPr>
          </a:p>
        </p:txBody>
      </p:sp>
      <p:sp>
        <p:nvSpPr>
          <p:cNvPr id="66565"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F0EA5DC-EDF3-4399-AF0E-C3874CDF6ABB}"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p:spPr>
        <p:txBody>
          <a:bodyPr/>
          <a:lstStyle/>
          <a:p>
            <a:r>
              <a:rPr lang="de-DE" smtClean="0"/>
              <a:t>PTSD is highly common in torture victims, but must not be present. The same holds true for depression and other unspecific reactions to severe stress. Culture specific „Idioms of distress“ can be important equivalents of PTSD or can be present and highly relevant in addition to PTSD.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a:noFill/>
        </p:spPr>
        <p:txBody>
          <a:bodyPr/>
          <a:lstStyle/>
          <a:p>
            <a:r>
              <a:rPr lang="de-DE" smtClean="0"/>
              <a:t>See relevant modules.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p:sp>
      <p:sp>
        <p:nvSpPr>
          <p:cNvPr id="78851"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a:noFill/>
        </p:spPr>
        <p:txBody>
          <a:bodyPr/>
          <a:lstStyle/>
          <a:p>
            <a:r>
              <a:rPr lang="de-DE" smtClean="0"/>
              <a:t>The list of symptoms reflects common symptoms, but is not exhaustive.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A61E8C5-DEA5-4381-AB81-1D37699E05EA}" type="slidenum">
              <a:rPr lang="en-GB" smtClean="0">
                <a:solidFill>
                  <a:schemeClr val="tx1"/>
                </a:solidFill>
                <a:latin typeface="Arial" pitchFamily="34" charset="0"/>
              </a:rPr>
              <a:pPr eaLnBrk="1" hangingPunct="1">
                <a:buSzPct val="45000"/>
                <a:buFont typeface="Wingdings" pitchFamily="2" charset="2"/>
                <a:buNone/>
                <a:defRPr/>
              </a:pPr>
              <a:t>15</a:t>
            </a:fld>
            <a:endParaRPr lang="en-GB" dirty="0" smtClean="0">
              <a:solidFill>
                <a:schemeClr val="tx1"/>
              </a:solidFill>
              <a:latin typeface="Arial" pitchFamily="34" charset="0"/>
            </a:endParaRPr>
          </a:p>
        </p:txBody>
      </p:sp>
      <p:sp>
        <p:nvSpPr>
          <p:cNvPr id="80899" name="Rectangle 2"/>
          <p:cNvSpPr>
            <a:spLocks noGrp="1" noRot="1" noChangeAspect="1" noChangeArrowheads="1" noTextEdit="1"/>
          </p:cNvSpPr>
          <p:nvPr>
            <p:ph type="sldImg"/>
          </p:nvPr>
        </p:nvSpPr>
        <p:spPr/>
      </p:sp>
      <p:sp>
        <p:nvSpPr>
          <p:cNvPr id="80900" name="Rectangle 3"/>
          <p:cNvSpPr>
            <a:spLocks noGrp="1" noChangeArrowheads="1"/>
          </p:cNvSpPr>
          <p:nvPr>
            <p:ph type="body" idx="1"/>
          </p:nvPr>
        </p:nvSpPr>
        <p:spPr>
          <a:noFill/>
        </p:spPr>
        <p:txBody>
          <a:bodyPr/>
          <a:lstStyle/>
          <a:p>
            <a:pPr eaLnBrk="1" hangingPunct="1">
              <a:lnSpc>
                <a:spcPct val="90000"/>
              </a:lnSpc>
            </a:pPr>
            <a:r>
              <a:rPr lang="en-US" sz="900" smtClean="0"/>
              <a:t>Prior history:</a:t>
            </a:r>
          </a:p>
          <a:p>
            <a:pPr eaLnBrk="1" hangingPunct="1">
              <a:lnSpc>
                <a:spcPct val="90000"/>
              </a:lnSpc>
            </a:pPr>
            <a:r>
              <a:rPr lang="en-US" sz="900" smtClean="0"/>
              <a:t>Problems indicating psychological or physical problems prior to torture. This includes family history, personal history, and medication used.</a:t>
            </a:r>
          </a:p>
          <a:p>
            <a:pPr eaLnBrk="1" hangingPunct="1">
              <a:lnSpc>
                <a:spcPct val="90000"/>
              </a:lnSpc>
            </a:pPr>
            <a:endParaRPr lang="en-US" sz="900" smtClean="0"/>
          </a:p>
          <a:p>
            <a:pPr eaLnBrk="1" hangingPunct="1">
              <a:lnSpc>
                <a:spcPct val="90000"/>
              </a:lnSpc>
            </a:pPr>
            <a:r>
              <a:rPr lang="en-US" sz="900" u="sng" smtClean="0"/>
              <a:t>IP:</a:t>
            </a:r>
            <a:br>
              <a:rPr lang="en-US" sz="900" u="sng" smtClean="0"/>
            </a:br>
            <a:r>
              <a:rPr lang="en-US" sz="900" smtClean="0"/>
              <a:t>(e) </a:t>
            </a:r>
            <a:r>
              <a:rPr lang="en-US" sz="900" i="1" smtClean="0"/>
              <a:t>Medical history</a:t>
            </a:r>
          </a:p>
          <a:p>
            <a:pPr eaLnBrk="1" hangingPunct="1">
              <a:lnSpc>
                <a:spcPct val="90000"/>
              </a:lnSpc>
            </a:pPr>
            <a:r>
              <a:rPr lang="en-US" sz="900" smtClean="0"/>
              <a:t>280. The medical history summarizes pre-trauma</a:t>
            </a:r>
          </a:p>
          <a:p>
            <a:pPr eaLnBrk="1" hangingPunct="1">
              <a:lnSpc>
                <a:spcPct val="90000"/>
              </a:lnSpc>
            </a:pPr>
            <a:r>
              <a:rPr lang="en-US" sz="900" smtClean="0"/>
              <a:t>health conditions, current health conditions, body pain,</a:t>
            </a:r>
          </a:p>
          <a:p>
            <a:pPr eaLnBrk="1" hangingPunct="1">
              <a:lnSpc>
                <a:spcPct val="90000"/>
              </a:lnSpc>
            </a:pPr>
            <a:r>
              <a:rPr lang="en-US" sz="900" smtClean="0"/>
              <a:t>somatic complaints, use of medication and their side</a:t>
            </a:r>
          </a:p>
          <a:p>
            <a:pPr eaLnBrk="1" hangingPunct="1">
              <a:lnSpc>
                <a:spcPct val="90000"/>
              </a:lnSpc>
            </a:pPr>
            <a:r>
              <a:rPr lang="en-US" sz="900" smtClean="0"/>
              <a:t>effects, relevant sexual history, past surgical procedures</a:t>
            </a:r>
          </a:p>
          <a:p>
            <a:pPr eaLnBrk="1" hangingPunct="1">
              <a:lnSpc>
                <a:spcPct val="90000"/>
              </a:lnSpc>
            </a:pPr>
            <a:r>
              <a:rPr lang="en-US" sz="900" smtClean="0"/>
              <a:t>and other medical data (see chapter V.B.).</a:t>
            </a:r>
          </a:p>
          <a:p>
            <a:pPr eaLnBrk="1" hangingPunct="1">
              <a:lnSpc>
                <a:spcPct val="90000"/>
              </a:lnSpc>
            </a:pPr>
            <a:r>
              <a:rPr lang="en-US" sz="900" smtClean="0"/>
              <a:t>(f) </a:t>
            </a:r>
            <a:r>
              <a:rPr lang="en-US" sz="900" i="1" smtClean="0"/>
              <a:t>Psychiatric history</a:t>
            </a:r>
          </a:p>
          <a:p>
            <a:pPr eaLnBrk="1" hangingPunct="1">
              <a:lnSpc>
                <a:spcPct val="90000"/>
              </a:lnSpc>
            </a:pPr>
            <a:r>
              <a:rPr lang="en-US" sz="900" smtClean="0"/>
              <a:t>281. Inquiry should be made about a history of mental</a:t>
            </a:r>
          </a:p>
          <a:p>
            <a:pPr eaLnBrk="1" hangingPunct="1">
              <a:lnSpc>
                <a:spcPct val="90000"/>
              </a:lnSpc>
            </a:pPr>
            <a:r>
              <a:rPr lang="en-US" sz="900" smtClean="0"/>
              <a:t>or psychological disturbances, the nature of problems</a:t>
            </a:r>
          </a:p>
          <a:p>
            <a:pPr eaLnBrk="1" hangingPunct="1">
              <a:lnSpc>
                <a:spcPct val="90000"/>
              </a:lnSpc>
            </a:pPr>
            <a:r>
              <a:rPr lang="en-US" sz="900" smtClean="0"/>
              <a:t>and whether they received treatment or required psychiatric</a:t>
            </a:r>
          </a:p>
          <a:p>
            <a:pPr eaLnBrk="1" hangingPunct="1">
              <a:lnSpc>
                <a:spcPct val="90000"/>
              </a:lnSpc>
            </a:pPr>
            <a:r>
              <a:rPr lang="en-US" sz="900" smtClean="0"/>
              <a:t>hospitalization. The inquiry should also cover prior</a:t>
            </a:r>
          </a:p>
          <a:p>
            <a:pPr eaLnBrk="1" hangingPunct="1">
              <a:lnSpc>
                <a:spcPct val="90000"/>
              </a:lnSpc>
            </a:pPr>
            <a:r>
              <a:rPr lang="en-US" sz="900" smtClean="0"/>
              <a:t>therapeutic use of psychotropic medication.</a:t>
            </a:r>
          </a:p>
          <a:p>
            <a:pPr eaLnBrk="1" hangingPunct="1">
              <a:lnSpc>
                <a:spcPct val="90000"/>
              </a:lnSpc>
            </a:pPr>
            <a:r>
              <a:rPr lang="en-US" sz="900" smtClean="0"/>
              <a:t>(g) </a:t>
            </a:r>
            <a:r>
              <a:rPr lang="en-US" sz="900" i="1" smtClean="0"/>
              <a:t>Substance use and abuse history</a:t>
            </a:r>
          </a:p>
          <a:p>
            <a:pPr eaLnBrk="1" hangingPunct="1">
              <a:lnSpc>
                <a:spcPct val="90000"/>
              </a:lnSpc>
            </a:pPr>
            <a:r>
              <a:rPr lang="en-US" sz="900" smtClean="0"/>
              <a:t>282. The clinician should inquire about substance</a:t>
            </a:r>
          </a:p>
          <a:p>
            <a:pPr eaLnBrk="1" hangingPunct="1">
              <a:lnSpc>
                <a:spcPct val="90000"/>
              </a:lnSpc>
            </a:pPr>
            <a:r>
              <a:rPr lang="en-US" sz="900" smtClean="0"/>
              <a:t>use before and after the torture, changes in the pattern of</a:t>
            </a:r>
          </a:p>
          <a:p>
            <a:pPr eaLnBrk="1" hangingPunct="1">
              <a:lnSpc>
                <a:spcPct val="90000"/>
              </a:lnSpc>
            </a:pPr>
            <a:r>
              <a:rPr lang="en-US" sz="900" smtClean="0"/>
              <a:t>use and whether substances are being used to cope with</a:t>
            </a:r>
          </a:p>
          <a:p>
            <a:pPr eaLnBrk="1" hangingPunct="1">
              <a:lnSpc>
                <a:spcPct val="90000"/>
              </a:lnSpc>
            </a:pPr>
            <a:r>
              <a:rPr lang="en-US" sz="900" smtClean="0"/>
              <a:t>insomnia or psychological/psychiatric problems. These</a:t>
            </a:r>
          </a:p>
          <a:p>
            <a:pPr eaLnBrk="1" hangingPunct="1">
              <a:lnSpc>
                <a:spcPct val="90000"/>
              </a:lnSpc>
            </a:pPr>
            <a:r>
              <a:rPr lang="en-US" sz="900" smtClean="0"/>
              <a:t>substances are not only alcohol, cannabis and opium but</a:t>
            </a:r>
          </a:p>
          <a:p>
            <a:pPr eaLnBrk="1" hangingPunct="1">
              <a:lnSpc>
                <a:spcPct val="90000"/>
              </a:lnSpc>
            </a:pPr>
            <a:r>
              <a:rPr lang="en-US" sz="900" smtClean="0"/>
              <a:t>also regional substances of abuse such as betel nut and</a:t>
            </a:r>
          </a:p>
          <a:p>
            <a:pPr eaLnBrk="1" hangingPunct="1">
              <a:lnSpc>
                <a:spcPct val="90000"/>
              </a:lnSpc>
            </a:pPr>
            <a:r>
              <a:rPr lang="en-US" sz="900" smtClean="0"/>
              <a:t>many others.</a:t>
            </a:r>
          </a:p>
          <a:p>
            <a:pPr eaLnBrk="1" hangingPunct="1">
              <a:lnSpc>
                <a:spcPct val="90000"/>
              </a:lnSpc>
            </a:pPr>
            <a:endParaRPr lang="en-US" sz="9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p:sp>
      <p:sp>
        <p:nvSpPr>
          <p:cNvPr id="81923" name="Rectangle 3"/>
          <p:cNvSpPr>
            <a:spLocks noGrp="1" noChangeArrowheads="1"/>
          </p:cNvSpPr>
          <p:nvPr>
            <p:ph type="body" idx="1"/>
          </p:nvPr>
        </p:nvSpPr>
        <p:spPr>
          <a:noFill/>
        </p:spPr>
        <p:txBody>
          <a:bodyPr/>
          <a:lstStyle/>
          <a:p>
            <a:r>
              <a:rPr lang="de-DE" smtClean="0"/>
              <a:t>Note: The IP focuses also on the symptom level. Usually symptom or syndrom description is leading to a diagnostic decision based on regional practice, such as choosing ICD 10 or DSM IV.</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a:noFill/>
        </p:spPr>
        <p:txBody>
          <a:bodyPr/>
          <a:lstStyle/>
          <a:p>
            <a:r>
              <a:rPr lang="de-DE" smtClean="0"/>
              <a:t>This is more common then assumed. Diagnosis can be difficult, as radiological findings can be negative, or inconclusive.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04DF40F9-4D81-43D4-B432-838778A216D8}" type="slidenum">
              <a:rPr lang="en-GB" smtClean="0">
                <a:solidFill>
                  <a:schemeClr val="tx1"/>
                </a:solidFill>
                <a:latin typeface="Arial" pitchFamily="34" charset="0"/>
              </a:rPr>
              <a:pPr eaLnBrk="1" hangingPunct="1">
                <a:buSzPct val="45000"/>
                <a:buFont typeface="Wingdings" pitchFamily="2" charset="2"/>
                <a:buNone/>
                <a:defRPr/>
              </a:pPr>
              <a:t>20</a:t>
            </a:fld>
            <a:endParaRPr lang="en-GB" dirty="0" smtClean="0">
              <a:solidFill>
                <a:schemeClr val="tx1"/>
              </a:solidFill>
              <a:latin typeface="Arial" pitchFamily="34" charset="0"/>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p:spPr>
        <p:txBody>
          <a:bodyPr/>
          <a:lstStyle/>
          <a:p>
            <a:pPr eaLnBrk="1" hangingPunct="1"/>
            <a:r>
              <a:rPr lang="en-US"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p:sp>
      <p:sp>
        <p:nvSpPr>
          <p:cNvPr id="88067" name="Rectangle 3"/>
          <p:cNvSpPr>
            <a:spLocks noGrp="1" noChangeArrowheads="1"/>
          </p:cNvSpPr>
          <p:nvPr>
            <p:ph type="body" idx="1"/>
          </p:nvPr>
        </p:nvSpPr>
        <p:spPr>
          <a:noFill/>
        </p:spPr>
        <p:txBody>
          <a:bodyPr/>
          <a:lstStyle/>
          <a:p>
            <a:r>
              <a:rPr lang="en-US" smtClean="0"/>
              <a:t>See for example </a:t>
            </a:r>
          </a:p>
          <a:p>
            <a:r>
              <a:rPr lang="en-US" smtClean="0"/>
              <a:t>1. </a:t>
            </a:r>
          </a:p>
          <a:p>
            <a:r>
              <a:rPr lang="en-US" smtClean="0"/>
              <a:t>Widiger TA. DSM-4 Sourcebook. American Psychiatric Pub; 1994. </a:t>
            </a:r>
          </a:p>
          <a:p>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p:sp>
      <p:sp>
        <p:nvSpPr>
          <p:cNvPr id="89091" name="Rectangle 3"/>
          <p:cNvSpPr>
            <a:spLocks noGrp="1" noChangeArrowheads="1"/>
          </p:cNvSpPr>
          <p:nvPr>
            <p:ph type="body" idx="1"/>
          </p:nvPr>
        </p:nvSpPr>
        <p:spPr>
          <a:noFill/>
        </p:spPr>
        <p:txBody>
          <a:bodyPr/>
          <a:lstStyle/>
          <a:p>
            <a:r>
              <a:rPr lang="de-DE" smtClean="0"/>
              <a:t> </a:t>
            </a:r>
            <a:r>
              <a:rPr lang="de-DE" i="1" smtClean="0"/>
              <a:t>Note:The following selection of slides must be revised for teaching if future versions bring changes.</a:t>
            </a:r>
            <a:br>
              <a:rPr lang="de-DE" i="1" smtClean="0"/>
            </a:br>
            <a:endParaRPr lang="de-DE" i="1" smtClean="0"/>
          </a:p>
          <a:p>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3D3B3E43-79E6-4150-BD6C-46AB5C06646A}" type="slidenum">
              <a:rPr lang="en-GB" smtClean="0">
                <a:solidFill>
                  <a:schemeClr val="tx1"/>
                </a:solidFill>
                <a:latin typeface="Arial" pitchFamily="34" charset="0"/>
              </a:rPr>
              <a:pPr eaLnBrk="1" hangingPunct="1">
                <a:buSzPct val="45000"/>
                <a:buFont typeface="Wingdings" pitchFamily="2" charset="2"/>
                <a:buNone/>
                <a:defRPr/>
              </a:pPr>
              <a:t>24</a:t>
            </a:fld>
            <a:endParaRPr lang="en-GB" dirty="0" smtClean="0">
              <a:solidFill>
                <a:schemeClr val="tx1"/>
              </a:solidFill>
              <a:latin typeface="Arial" pitchFamily="34" charset="0"/>
            </a:endParaRPr>
          </a:p>
        </p:txBody>
      </p:sp>
      <p:sp>
        <p:nvSpPr>
          <p:cNvPr id="90115" name="Rectangle 2"/>
          <p:cNvSpPr>
            <a:spLocks noGrp="1" noRot="1" noChangeAspect="1" noChangeArrowheads="1" noTextEdit="1"/>
          </p:cNvSpPr>
          <p:nvPr>
            <p:ph type="sldImg"/>
          </p:nvPr>
        </p:nvSpPr>
        <p:spPr/>
      </p:sp>
      <p:sp>
        <p:nvSpPr>
          <p:cNvPr id="90116" name="Rectangle 3"/>
          <p:cNvSpPr>
            <a:spLocks noGrp="1" noChangeArrowheads="1"/>
          </p:cNvSpPr>
          <p:nvPr>
            <p:ph type="body" idx="1"/>
          </p:nvPr>
        </p:nvSpPr>
        <p:spPr>
          <a:noFill/>
        </p:spPr>
        <p:txBody>
          <a:bodyPr/>
          <a:lstStyle/>
          <a:p>
            <a:pPr eaLnBrk="1" hangingPunct="1"/>
            <a:r>
              <a:rPr lang="en-US" smtClean="0"/>
              <a:t>Note: Examiners have to decide for one system, dependent on common local usage. ICD 10 might be favored, as physical disorders can also be coded here. </a:t>
            </a:r>
          </a:p>
          <a:p>
            <a:pPr eaLnBrk="1" hangingPunct="1"/>
            <a:r>
              <a:rPr lang="en-US" smtClean="0"/>
              <a:t> .</a:t>
            </a:r>
          </a:p>
          <a:p>
            <a:pPr eaLnBrk="1" hangingPunct="1">
              <a:buFont typeface="Arial" charset="0"/>
              <a:buNone/>
            </a:pPr>
            <a:r>
              <a:rPr lang="en-US" smtClean="0"/>
              <a:t>* World Health Organisation</a:t>
            </a:r>
          </a:p>
          <a:p>
            <a:pPr eaLnBrk="1" hangingPunct="1">
              <a:buFont typeface="Arial" charset="0"/>
              <a:buNone/>
            </a:pPr>
            <a:r>
              <a:rPr lang="en-US" smtClean="0"/>
              <a:t>** </a:t>
            </a:r>
            <a:r>
              <a:rPr lang="en-GB" smtClean="0"/>
              <a:t>Disorders of Extreme Stress Not Otherwise Specified (DESNOES) or Complex PTSD characterised by additional symptoms such as shame or guilt feelings</a:t>
            </a:r>
            <a:endParaRPr lang="en-US" smtClean="0"/>
          </a:p>
          <a:p>
            <a:pPr eaLnBrk="1" hangingPunct="1">
              <a:buFont typeface="Arial" charset="0"/>
              <a:buNone/>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p:nvPr>
        </p:nvSpPr>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defRPr/>
            </a:pPr>
            <a:fld id="{EB991023-141F-4671-8732-E8415CA6167B}" type="slidenum">
              <a:rPr lang="en-GB" sz="1200">
                <a:solidFill>
                  <a:schemeClr val="tx1"/>
                </a:solidFill>
              </a:rPr>
              <a:pPr eaLnBrk="1" hangingPunct="1">
                <a:defRPr/>
              </a:pPr>
              <a:t>25</a:t>
            </a:fld>
            <a:endParaRPr lang="en-GB" sz="1200">
              <a:solidFill>
                <a:schemeClr val="tx1"/>
              </a:solidFill>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a:noFill/>
        </p:spPr>
        <p:txBody>
          <a:bodyPr/>
          <a:lstStyle/>
          <a:p>
            <a:pPr eaLnBrk="1" hangingPunct="1"/>
            <a:r>
              <a:rPr lang="en-US"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p:sp>
      <p:sp>
        <p:nvSpPr>
          <p:cNvPr id="92163" name="Rectangle 3"/>
          <p:cNvSpPr>
            <a:spLocks noGrp="1" noChangeArrowheads="1"/>
          </p:cNvSpPr>
          <p:nvPr>
            <p:ph type="body" idx="1"/>
          </p:nvPr>
        </p:nvSpPr>
        <p:spPr>
          <a:noFill/>
        </p:spPr>
        <p:txBody>
          <a:bodyPr/>
          <a:lstStyle/>
          <a:p>
            <a:r>
              <a:rPr lang="de-DE" smtClean="0"/>
              <a:t>See also </a:t>
            </a:r>
            <a:r>
              <a:rPr lang="en-US" smtClean="0"/>
              <a:t>1. </a:t>
            </a:r>
          </a:p>
          <a:p>
            <a:r>
              <a:rPr lang="en-US" smtClean="0"/>
              <a:t>Wenzel T. Forensic evaluation of sequels to torture. Current Opinion in Psychiatry. 2002;15(6):611–5. </a:t>
            </a:r>
          </a:p>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p:sp>
      <p:sp>
        <p:nvSpPr>
          <p:cNvPr id="93187" name="Rectangle 3"/>
          <p:cNvSpPr>
            <a:spLocks noGrp="1" noChangeArrowheads="1"/>
          </p:cNvSpPr>
          <p:nvPr>
            <p:ph type="body" idx="1"/>
          </p:nvPr>
        </p:nvSpPr>
        <p:spPr>
          <a:noFill/>
        </p:spPr>
        <p:txBody>
          <a:bodyPr/>
          <a:lstStyle/>
          <a:p>
            <a:r>
              <a:rPr lang="de-DE" smtClean="0"/>
              <a:t>See for example </a:t>
            </a:r>
          </a:p>
          <a:p>
            <a:r>
              <a:rPr lang="de-AT" smtClean="0"/>
              <a:t>1. </a:t>
            </a:r>
          </a:p>
          <a:p>
            <a:r>
              <a:rPr lang="de-AT" smtClean="0"/>
              <a:t>Crocq M-A, Crocq L. From shell shock and war neurosis to posttraumatic stress disorder: a history of psychotraumatology. Dialogues Clin Neurosci. 2000 März;2(1):47–55. </a:t>
            </a:r>
          </a:p>
          <a:p>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p:nvPr>
        </p:nvSpPr>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defRPr/>
            </a:pPr>
            <a:fld id="{A98BD23D-ECB2-474C-8D12-6078A6C87C17}" type="slidenum">
              <a:rPr lang="en-GB" sz="1200">
                <a:solidFill>
                  <a:schemeClr val="tx1"/>
                </a:solidFill>
              </a:rPr>
              <a:pPr eaLnBrk="1" hangingPunct="1">
                <a:defRPr/>
              </a:pPr>
              <a:t>28</a:t>
            </a:fld>
            <a:endParaRPr lang="en-GB" sz="1200">
              <a:solidFill>
                <a:schemeClr val="tx1"/>
              </a:solidFill>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a:noFill/>
        </p:spPr>
        <p:txBody>
          <a:bodyPr/>
          <a:lstStyle/>
          <a:p>
            <a:pPr eaLnBrk="1" hangingPunct="1"/>
            <a:r>
              <a:rPr lang="en-US" u="sng" smtClean="0"/>
              <a:t>Note: </a:t>
            </a:r>
            <a:r>
              <a:rPr lang="en-US" smtClean="0"/>
              <a:t>Research criteria of ICD 10 have been published separately and are more detailed and “operationalized” (contain precise criteria when a diagnosis can be given).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p:nvPr>
        </p:nvSpPr>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defRPr/>
            </a:pPr>
            <a:fld id="{31FA889F-59D7-4430-ADAC-098565E13A9F}" type="slidenum">
              <a:rPr lang="en-GB" sz="1200">
                <a:solidFill>
                  <a:schemeClr val="tx1"/>
                </a:solidFill>
              </a:rPr>
              <a:pPr eaLnBrk="1" hangingPunct="1">
                <a:defRPr/>
              </a:pPr>
              <a:t>29</a:t>
            </a:fld>
            <a:endParaRPr lang="en-GB" sz="1200">
              <a:solidFill>
                <a:schemeClr val="tx1"/>
              </a:solidFill>
            </a:endParaRPr>
          </a:p>
        </p:txBody>
      </p:sp>
      <p:sp>
        <p:nvSpPr>
          <p:cNvPr id="95235" name="Rectangle 2"/>
          <p:cNvSpPr>
            <a:spLocks noGrp="1" noRot="1" noChangeAspect="1" noChangeArrowheads="1" noTextEdit="1"/>
          </p:cNvSpPr>
          <p:nvPr>
            <p:ph type="sldImg"/>
          </p:nvPr>
        </p:nvSpPr>
        <p:spPr/>
      </p:sp>
      <p:sp>
        <p:nvSpPr>
          <p:cNvPr id="95236" name="Rectangle 3"/>
          <p:cNvSpPr>
            <a:spLocks noGrp="1" noChangeArrowheads="1"/>
          </p:cNvSpPr>
          <p:nvPr>
            <p:ph type="body" idx="1"/>
          </p:nvPr>
        </p:nvSpPr>
        <p:spPr>
          <a:noFill/>
        </p:spPr>
        <p:txBody>
          <a:bodyPr/>
          <a:lstStyle/>
          <a:p>
            <a:pPr eaLnBrk="1" hangingPunct="1"/>
            <a:r>
              <a:rPr lang="en-GB" u="sng" smtClean="0"/>
              <a:t>Lit: </a:t>
            </a:r>
            <a:br>
              <a:rPr lang="en-GB" u="sng" smtClean="0"/>
            </a:br>
            <a:r>
              <a:rPr lang="en-GB" smtClean="0"/>
              <a:t>Journal of Consulting and Clinical Psychology: 1999, Vol.. 67, No. 1. 3-12, Disorders of Extreme Stress Following War-Zone Military Trauma: Associated Features of Posttraumatic Stress Disorder or Comorbid but Distinct Syndromes?, Julian D. Ford .</a:t>
            </a:r>
          </a:p>
          <a:p>
            <a:pPr eaLnBrk="1" hangingPunct="1"/>
            <a:r>
              <a:rPr lang="en-GB" u="sng" smtClean="0"/>
              <a:t>Note:</a:t>
            </a:r>
          </a:p>
          <a:p>
            <a:pPr eaLnBrk="1" hangingPunct="1"/>
            <a:r>
              <a:rPr lang="en-GB" smtClean="0"/>
              <a:t>The following diagnostic questionnaires and schedules include Complex/DESNOES or “DSM IV associated symptom” parts :</a:t>
            </a:r>
          </a:p>
          <a:p>
            <a:pPr eaLnBrk="1" hangingPunct="1"/>
            <a:endParaRPr lang="en-GB" smtClean="0"/>
          </a:p>
          <a:p>
            <a:pPr eaLnBrk="1" hangingPunct="1"/>
            <a:r>
              <a:rPr lang="en-GB" smtClean="0"/>
              <a:t>CAPS</a:t>
            </a:r>
          </a:p>
          <a:p>
            <a:pPr eaLnBrk="1" hangingPunct="1"/>
            <a:r>
              <a:rPr lang="en-GB" smtClean="0"/>
              <a:t>Harvard Trauma Questionnaire</a:t>
            </a:r>
          </a:p>
          <a:p>
            <a:pPr eaLnBrk="1" hangingPunct="1"/>
            <a:r>
              <a:rPr lang="en-GB" smtClean="0"/>
              <a:t>(see slides)</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p:sp>
      <p:sp>
        <p:nvSpPr>
          <p:cNvPr id="68611"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E5B7D963-A179-4CD1-8081-C23AE43DE9AF}" type="slidenum">
              <a:rPr lang="en-GB" smtClean="0">
                <a:solidFill>
                  <a:schemeClr val="tx1"/>
                </a:solidFill>
                <a:latin typeface="Arial" pitchFamily="34" charset="0"/>
              </a:rPr>
              <a:pPr eaLnBrk="1" hangingPunct="1">
                <a:buSzPct val="45000"/>
                <a:buFont typeface="Wingdings" pitchFamily="2" charset="2"/>
                <a:buNone/>
                <a:defRPr/>
              </a:pPr>
              <a:t>30</a:t>
            </a:fld>
            <a:endParaRPr lang="en-GB" dirty="0" smtClean="0">
              <a:solidFill>
                <a:schemeClr val="tx1"/>
              </a:solidFill>
              <a:latin typeface="Arial" pitchFamily="34" charset="0"/>
            </a:endParaRPr>
          </a:p>
        </p:txBody>
      </p:sp>
      <p:sp>
        <p:nvSpPr>
          <p:cNvPr id="96259" name="Rectangle 2"/>
          <p:cNvSpPr>
            <a:spLocks noGrp="1" noRot="1" noChangeAspect="1" noChangeArrowheads="1" noTextEdit="1"/>
          </p:cNvSpPr>
          <p:nvPr>
            <p:ph type="sldImg"/>
          </p:nvPr>
        </p:nvSpPr>
        <p:spPr/>
      </p:sp>
      <p:sp>
        <p:nvSpPr>
          <p:cNvPr id="96260" name="Rectangle 3"/>
          <p:cNvSpPr>
            <a:spLocks noGrp="1" noChangeArrowheads="1"/>
          </p:cNvSpPr>
          <p:nvPr>
            <p:ph type="body" idx="1"/>
          </p:nvPr>
        </p:nvSpPr>
        <p:spPr>
          <a:xfrm>
            <a:off x="914400" y="4343400"/>
            <a:ext cx="5029200" cy="4114800"/>
          </a:xfrm>
          <a:noFill/>
        </p:spPr>
        <p:txBody>
          <a:bodyPr/>
          <a:lstStyle/>
          <a:p>
            <a:pPr eaLnBrk="1" hangingPunct="1"/>
            <a:r>
              <a:rPr lang="de-AT" smtClean="0"/>
              <a:t>Note: disorders can develop independently, - you can develop PTSD without prior Acute Stress Disorder, PTSD might but must not proceed </a:t>
            </a:r>
            <a:r>
              <a:rPr lang="de-DE" smtClean="0">
                <a:solidFill>
                  <a:srgbClr val="FF5050"/>
                </a:solidFill>
              </a:rPr>
              <a:t>Personality change after catastrophic experience .</a:t>
            </a:r>
            <a:endParaRPr lang="de-AT" smtClean="0">
              <a:solidFill>
                <a:srgbClr val="FF5050"/>
              </a:solidFill>
            </a:endParaRPr>
          </a:p>
          <a:p>
            <a:pPr eaLnBrk="1" hangingPunct="1"/>
            <a:endParaRPr lang="de-AT" smtClean="0"/>
          </a:p>
          <a:p>
            <a:pPr eaLnBrk="1" hangingPunct="1"/>
            <a:r>
              <a:rPr lang="de-AT" smtClean="0"/>
              <a:t>DSM IV Criteria for PTSD</a:t>
            </a:r>
            <a:br>
              <a:rPr lang="de-AT" smtClean="0"/>
            </a:br>
            <a:endParaRPr lang="de-AT" smtClean="0"/>
          </a:p>
          <a:p>
            <a:r>
              <a:rPr lang="en-US" b="1" smtClean="0"/>
              <a:t>Criterion A: stressor </a:t>
            </a:r>
          </a:p>
          <a:p>
            <a:r>
              <a:rPr lang="en-US" smtClean="0"/>
              <a:t>The person has been exposed to a traumatic event in which both of the following have been present: </a:t>
            </a:r>
          </a:p>
          <a:p>
            <a:r>
              <a:rPr lang="en-US" smtClean="0"/>
              <a:t>The person has experienced, witnessed, or been confronted with an event or events that involve actual or threatened death or serious injury, or a threat to the physical integrity of oneself or others. </a:t>
            </a:r>
          </a:p>
          <a:p>
            <a:r>
              <a:rPr lang="en-US" smtClean="0"/>
              <a:t>The person's response involved intense fear,helplessness, or horror. Note: in children, it may be expressed instead by disorganized or agitated behavior. </a:t>
            </a:r>
          </a:p>
          <a:p>
            <a:r>
              <a:rPr lang="en-US" b="1" smtClean="0"/>
              <a:t>Criterion B: intrusive recollection </a:t>
            </a:r>
          </a:p>
          <a:p>
            <a:r>
              <a:rPr lang="en-US" smtClean="0"/>
              <a:t>The traumatic event is persistently re-experienced in at least one of the following ways: </a:t>
            </a:r>
          </a:p>
          <a:p>
            <a:r>
              <a:rPr lang="en-US" smtClean="0"/>
              <a:t>Recurrent and intrusive distressing recollections of the event, including images, thoughts, or perceptions. Note: in young children, repetitive play may occur in which themes or aspects of the trauma are expressed. </a:t>
            </a:r>
          </a:p>
          <a:p>
            <a:r>
              <a:rPr lang="en-US" smtClean="0"/>
              <a:t>Recurrent distressing dreams of the event. Note: in children, there may be frightening dreams without recognizable content </a:t>
            </a:r>
          </a:p>
          <a:p>
            <a:r>
              <a:rPr lang="en-US" smtClean="0"/>
              <a:t>Acting or feeling as if the traumatic event were recurring (includes a sense of reliving the experience, illusions, hallucinations, and dissociative flashback episodes,including those that occur upon awakening or when intoxicated). Note: in children, trauma-specific reenactment may occur. </a:t>
            </a:r>
          </a:p>
          <a:p>
            <a:r>
              <a:rPr lang="en-US" smtClean="0"/>
              <a:t>Intense psychological distress at exposure to internal or external cues that symbolize or resemble an aspect of the traumatic event. </a:t>
            </a:r>
          </a:p>
          <a:p>
            <a:r>
              <a:rPr lang="en-US" smtClean="0"/>
              <a:t>Physiologic reactivity upon exposure to internal or external cues that symbolize or resemble an aspect of the traumatic event </a:t>
            </a:r>
          </a:p>
          <a:p>
            <a:r>
              <a:rPr lang="en-US" b="1" smtClean="0"/>
              <a:t>Criterion C: avoidant/numbing </a:t>
            </a:r>
          </a:p>
          <a:p>
            <a:r>
              <a:rPr lang="en-US" smtClean="0"/>
              <a:t>Persistent avoidance of stimuli associated with the trauma and numbing of general responsiveness (not present before the trauma), as indicated by at least three of the following: </a:t>
            </a:r>
          </a:p>
          <a:p>
            <a:r>
              <a:rPr lang="en-US" smtClean="0"/>
              <a:t>Efforts to avoid thoughts, feelings, or conversations associated with the trauma </a:t>
            </a:r>
          </a:p>
          <a:p>
            <a:r>
              <a:rPr lang="en-US" smtClean="0"/>
              <a:t>Efforts to avoid activities, places, or people that arouse recollections of the trauma </a:t>
            </a:r>
          </a:p>
          <a:p>
            <a:r>
              <a:rPr lang="en-US" smtClean="0"/>
              <a:t>Inability to recall an important aspect of the trauma </a:t>
            </a:r>
          </a:p>
          <a:p>
            <a:r>
              <a:rPr lang="en-US" smtClean="0"/>
              <a:t>Markedly diminished interest or participation in significant activities </a:t>
            </a:r>
          </a:p>
          <a:p>
            <a:r>
              <a:rPr lang="en-US" smtClean="0"/>
              <a:t>Feeling of detachment or estrangement from others </a:t>
            </a:r>
          </a:p>
          <a:p>
            <a:r>
              <a:rPr lang="en-US" smtClean="0"/>
              <a:t>Restricted range of affect (e.g., unable to have loving feelings) </a:t>
            </a:r>
          </a:p>
          <a:p>
            <a:r>
              <a:rPr lang="en-US" smtClean="0"/>
              <a:t>Sense of foreshortened future (e.g., does not expect to have a career, marriage, children, or a normal life span) </a:t>
            </a:r>
          </a:p>
          <a:p>
            <a:r>
              <a:rPr lang="en-US" b="1" smtClean="0"/>
              <a:t>Criterion D: hyper-arousal </a:t>
            </a:r>
          </a:p>
          <a:p>
            <a:r>
              <a:rPr lang="en-US" smtClean="0"/>
              <a:t>Persistent symptoms of increasing arousal (not present before the trauma), indicated by at least two of the following: </a:t>
            </a:r>
          </a:p>
          <a:p>
            <a:r>
              <a:rPr lang="en-US" smtClean="0"/>
              <a:t>Difficulty falling or staying asleep </a:t>
            </a:r>
          </a:p>
          <a:p>
            <a:r>
              <a:rPr lang="en-US" smtClean="0"/>
              <a:t>Irritability or outbursts of anger </a:t>
            </a:r>
          </a:p>
          <a:p>
            <a:r>
              <a:rPr lang="en-US" smtClean="0"/>
              <a:t>Difficulty concentrating </a:t>
            </a:r>
          </a:p>
          <a:p>
            <a:r>
              <a:rPr lang="en-US" smtClean="0"/>
              <a:t>Hyper-vigilance </a:t>
            </a:r>
          </a:p>
          <a:p>
            <a:r>
              <a:rPr lang="en-US" smtClean="0"/>
              <a:t>Exaggerated startle response </a:t>
            </a:r>
          </a:p>
          <a:p>
            <a:r>
              <a:rPr lang="en-US" b="1" smtClean="0"/>
              <a:t>Criterion E: duration </a:t>
            </a:r>
          </a:p>
          <a:p>
            <a:r>
              <a:rPr lang="en-US" smtClean="0"/>
              <a:t>Duration of the disturbance (symptoms in B, C, and D) is more than one month. </a:t>
            </a:r>
          </a:p>
          <a:p>
            <a:r>
              <a:rPr lang="en-US" b="1" smtClean="0"/>
              <a:t>Criterion F: functional significance </a:t>
            </a:r>
          </a:p>
          <a:p>
            <a:r>
              <a:rPr lang="en-US" smtClean="0"/>
              <a:t>The disturbance causes clinically significant distress or impairment in social, occupational, or other important areas of functioning. </a:t>
            </a:r>
          </a:p>
          <a:p>
            <a:r>
              <a:rPr lang="en-US" b="1" smtClean="0"/>
              <a:t>Specify if: </a:t>
            </a:r>
          </a:p>
          <a:p>
            <a:r>
              <a:rPr lang="en-US" smtClean="0"/>
              <a:t>Acute: if duration of symptoms is less than three months </a:t>
            </a:r>
          </a:p>
          <a:p>
            <a:r>
              <a:rPr lang="en-US" smtClean="0"/>
              <a:t>Chronic: if duration of symptoms is three months or more </a:t>
            </a:r>
          </a:p>
          <a:p>
            <a:r>
              <a:rPr lang="en-US" b="1" smtClean="0"/>
              <a:t>Specify if: </a:t>
            </a:r>
          </a:p>
          <a:p>
            <a:r>
              <a:rPr lang="en-US" smtClean="0"/>
              <a:t>With or Without delay onset: Onset of symptoms at least six months after the stressor </a:t>
            </a:r>
          </a:p>
          <a:p>
            <a:r>
              <a:rPr lang="en-US" b="1" smtClean="0"/>
              <a:t>References </a:t>
            </a:r>
          </a:p>
          <a:p>
            <a:r>
              <a:rPr lang="en-US" smtClean="0"/>
              <a:t>American Psychiatric Association. (2000). Diagnostic and statistical manual of mental disorders (Revised 4th ed.). Washington, DC: Author. </a:t>
            </a:r>
          </a:p>
          <a:p>
            <a:pPr eaLnBrk="1" hangingPunct="1"/>
            <a:endParaRPr lang="de-A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p:nvPr>
        </p:nvSpPr>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defRPr/>
            </a:pPr>
            <a:fld id="{2CE43FCF-D2E8-4EEF-9FA6-CD12FBD27A19}" type="slidenum">
              <a:rPr lang="en-GB" sz="1200">
                <a:solidFill>
                  <a:schemeClr val="tx1"/>
                </a:solidFill>
              </a:rPr>
              <a:pPr eaLnBrk="1" hangingPunct="1">
                <a:defRPr/>
              </a:pPr>
              <a:t>31</a:t>
            </a:fld>
            <a:endParaRPr lang="en-GB" sz="1200">
              <a:solidFill>
                <a:schemeClr val="tx1"/>
              </a:solidFill>
            </a:endParaRPr>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noFill/>
        </p:spPr>
        <p:txBody>
          <a:bodyPr/>
          <a:lstStyle/>
          <a:p>
            <a:pPr eaLnBrk="1" hangingPunct="1"/>
            <a:r>
              <a:rPr lang="en-US" smtClean="0"/>
              <a:t>Codes might be used to document the background of injuries in ICD 10. </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p:sp>
      <p:sp>
        <p:nvSpPr>
          <p:cNvPr id="9830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p:nvPr>
        </p:nvSpPr>
        <p:spPr/>
        <p:txBody>
          <a:bodyPr/>
          <a:lstStyle>
            <a:lvl1pPr eaLnBrk="0" hangingPunct="0">
              <a:defRPr sz="800">
                <a:solidFill>
                  <a:srgbClr val="FF0000"/>
                </a:solidFill>
                <a:latin typeface="Arial" pitchFamily="34" charset="0"/>
              </a:defRPr>
            </a:lvl1pPr>
            <a:lvl2pPr marL="742950" indent="-285750" eaLnBrk="0" hangingPunct="0">
              <a:defRPr sz="800">
                <a:solidFill>
                  <a:srgbClr val="FF0000"/>
                </a:solidFill>
                <a:latin typeface="Arial" pitchFamily="34" charset="0"/>
              </a:defRPr>
            </a:lvl2pPr>
            <a:lvl3pPr marL="1143000" indent="-228600" eaLnBrk="0" hangingPunct="0">
              <a:defRPr sz="800">
                <a:solidFill>
                  <a:srgbClr val="FF0000"/>
                </a:solidFill>
                <a:latin typeface="Arial" pitchFamily="34" charset="0"/>
              </a:defRPr>
            </a:lvl3pPr>
            <a:lvl4pPr marL="1600200" indent="-228600" eaLnBrk="0" hangingPunct="0">
              <a:defRPr sz="800">
                <a:solidFill>
                  <a:srgbClr val="FF0000"/>
                </a:solidFill>
                <a:latin typeface="Arial" pitchFamily="34" charset="0"/>
              </a:defRPr>
            </a:lvl4pPr>
            <a:lvl5pPr marL="2057400" indent="-228600" eaLnBrk="0" hangingPunct="0">
              <a:defRPr sz="800">
                <a:solidFill>
                  <a:srgbClr val="FF0000"/>
                </a:solidFill>
                <a:latin typeface="Arial" pitchFamily="34" charset="0"/>
              </a:defRPr>
            </a:lvl5pPr>
            <a:lvl6pPr marL="2514600" indent="-228600" algn="r" eaLnBrk="0" fontAlgn="base" hangingPunct="0">
              <a:spcBef>
                <a:spcPct val="0"/>
              </a:spcBef>
              <a:spcAft>
                <a:spcPct val="0"/>
              </a:spcAft>
              <a:defRPr sz="800">
                <a:solidFill>
                  <a:srgbClr val="FF0000"/>
                </a:solidFill>
                <a:latin typeface="Arial" pitchFamily="34" charset="0"/>
              </a:defRPr>
            </a:lvl6pPr>
            <a:lvl7pPr marL="2971800" indent="-228600" algn="r" eaLnBrk="0" fontAlgn="base" hangingPunct="0">
              <a:spcBef>
                <a:spcPct val="0"/>
              </a:spcBef>
              <a:spcAft>
                <a:spcPct val="0"/>
              </a:spcAft>
              <a:defRPr sz="800">
                <a:solidFill>
                  <a:srgbClr val="FF0000"/>
                </a:solidFill>
                <a:latin typeface="Arial" pitchFamily="34" charset="0"/>
              </a:defRPr>
            </a:lvl7pPr>
            <a:lvl8pPr marL="3429000" indent="-228600" algn="r" eaLnBrk="0" fontAlgn="base" hangingPunct="0">
              <a:spcBef>
                <a:spcPct val="0"/>
              </a:spcBef>
              <a:spcAft>
                <a:spcPct val="0"/>
              </a:spcAft>
              <a:defRPr sz="800">
                <a:solidFill>
                  <a:srgbClr val="FF0000"/>
                </a:solidFill>
                <a:latin typeface="Arial" pitchFamily="34" charset="0"/>
              </a:defRPr>
            </a:lvl8pPr>
            <a:lvl9pPr marL="3886200" indent="-228600" algn="r" eaLnBrk="0" fontAlgn="base" hangingPunct="0">
              <a:spcBef>
                <a:spcPct val="0"/>
              </a:spcBef>
              <a:spcAft>
                <a:spcPct val="0"/>
              </a:spcAft>
              <a:defRPr sz="800">
                <a:solidFill>
                  <a:srgbClr val="FF0000"/>
                </a:solidFill>
                <a:latin typeface="Arial" pitchFamily="34" charset="0"/>
              </a:defRPr>
            </a:lvl9pPr>
          </a:lstStyle>
          <a:p>
            <a:pPr eaLnBrk="1" hangingPunct="1">
              <a:defRPr/>
            </a:pPr>
            <a:fld id="{2CFE7896-7F7B-456A-8E5D-7EF75808C608}" type="slidenum">
              <a:rPr lang="en-GB" sz="1200">
                <a:solidFill>
                  <a:schemeClr val="tx1"/>
                </a:solidFill>
              </a:rPr>
              <a:pPr eaLnBrk="1" hangingPunct="1">
                <a:defRPr/>
              </a:pPr>
              <a:t>33</a:t>
            </a:fld>
            <a:endParaRPr lang="en-GB" sz="1200">
              <a:solidFill>
                <a:schemeClr val="tx1"/>
              </a:solidFill>
            </a:endParaRPr>
          </a:p>
        </p:txBody>
      </p:sp>
      <p:sp>
        <p:nvSpPr>
          <p:cNvPr id="99331" name="Rectangle 2"/>
          <p:cNvSpPr>
            <a:spLocks noGrp="1" noRot="1" noChangeAspect="1" noChangeArrowheads="1" noTextEdit="1"/>
          </p:cNvSpPr>
          <p:nvPr>
            <p:ph type="sldImg"/>
          </p:nvPr>
        </p:nvSpPr>
        <p:spPr/>
      </p:sp>
      <p:sp>
        <p:nvSpPr>
          <p:cNvPr id="99332" name="Rectangle 3"/>
          <p:cNvSpPr>
            <a:spLocks noGrp="1" noChangeArrowheads="1"/>
          </p:cNvSpPr>
          <p:nvPr>
            <p:ph type="body" idx="1"/>
          </p:nvPr>
        </p:nvSpPr>
        <p:spPr>
          <a:noFill/>
        </p:spPr>
        <p:txBody>
          <a:bodyPr/>
          <a:lstStyle/>
          <a:p>
            <a:r>
              <a:rPr lang="de-DE" sz="1000" smtClean="0"/>
              <a:t>F62.0 Enduring personality change after catastrophic experience   Enduring personality change, present for at least two years, may follow exposure to catastrophic stress.   The stress must be so extreme that it is not necessary to consider personal vulnerability in order to explain its profound effect on the personality.   The disorder is characterized by a hostile or distrustful attitude toward the world, social withdrawal, feelings of emptiness or hopelessness, a chronic feeling of "being on edge" as if constantly threatened, and estrangement.   Post-traumatic stress disorder(F43.1) may precede this type of personality change.   Personality change after concentration camp experiences   Personality change after disaster   Personality change after captivity with an imminent possibility of being killed   Personality change after exposure to life-threatening situations such as being a victim of terrorism   Personality change after torture   Exclusion : post-traumatic stress disorder(F43.1)   F62.0 Enduring personality change after catastrophic experience   Enduring personality change, present for at least two years, may follow exposure to catastrophic stress.   The stress must be so extreme that it is not necessary to consider personal vulnerability in order to explain its profound effect on the personality.   The disorder is characterized by a hostile or distrustful attitude toward the world, social withdrawal, feelings of emptiness or hopelessness, a chronic feeling of "being on edge" as if constantly threatened, and estrangement.   Post-traumatic stress disorder(F43.1) may precede this type of personality change.   Personality change after concentration camp expe!!!!!!!!!!!!!!riences   Personality change after disaster   Personality change after captivity with an imminent possibility of being killed   Personality change after exposure to life-threatening situations such as being a victim of terrorism   Personality change after torture   Exclusion : post-traumatic stress disorder(F43.1)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6CFAF3A4-AC46-404A-A728-3315D218DDD6}" type="slidenum">
              <a:rPr lang="en-GB" smtClean="0">
                <a:solidFill>
                  <a:schemeClr val="tx1"/>
                </a:solidFill>
                <a:latin typeface="Arial" pitchFamily="34" charset="0"/>
              </a:rPr>
              <a:pPr eaLnBrk="1" hangingPunct="1">
                <a:buSzPct val="45000"/>
                <a:buFont typeface="Wingdings" pitchFamily="2" charset="2"/>
                <a:buNone/>
                <a:defRPr/>
              </a:pPr>
              <a:t>34</a:t>
            </a:fld>
            <a:endParaRPr lang="en-GB" dirty="0" smtClean="0">
              <a:solidFill>
                <a:schemeClr val="tx1"/>
              </a:solidFill>
              <a:latin typeface="Arial" pitchFamily="34" charset="0"/>
            </a:endParaRPr>
          </a:p>
        </p:txBody>
      </p:sp>
      <p:sp>
        <p:nvSpPr>
          <p:cNvPr id="100355" name="Rectangle 2"/>
          <p:cNvSpPr>
            <a:spLocks noGrp="1" noRot="1" noChangeAspect="1" noChangeArrowheads="1" noTextEdit="1"/>
          </p:cNvSpPr>
          <p:nvPr>
            <p:ph type="sldImg"/>
          </p:nvPr>
        </p:nvSpPr>
        <p:spPr/>
      </p:sp>
      <p:sp>
        <p:nvSpPr>
          <p:cNvPr id="100356" name="Rectangle 3"/>
          <p:cNvSpPr>
            <a:spLocks noGrp="1" noChangeArrowheads="1"/>
          </p:cNvSpPr>
          <p:nvPr>
            <p:ph type="body" idx="1"/>
          </p:nvPr>
        </p:nvSpPr>
        <p:spPr>
          <a:noFill/>
        </p:spPr>
        <p:txBody>
          <a:bodyPr/>
          <a:lstStyle/>
          <a:p>
            <a:pPr eaLnBrk="1" hangingPunct="1"/>
            <a:r>
              <a:rPr lang="en-US" smtClean="0"/>
              <a:t>It is recommended that examiners frequently giving expertise should obtain a copy of ICD 10 and chapter V (mental health), that is available in most common languages. A list of diagnoses is supplied separately.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p:sp>
      <p:sp>
        <p:nvSpPr>
          <p:cNvPr id="102403"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p:sp>
      <p:sp>
        <p:nvSpPr>
          <p:cNvPr id="10342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a:noFill/>
        </p:spPr>
        <p:txBody>
          <a:bodyPr/>
          <a:lstStyle/>
          <a:p>
            <a:r>
              <a:rPr lang="de-DE" smtClean="0"/>
              <a:t>Present European Framework Decisions on Support for Victims of Crime underline the obligation to avoid undue stress in victims. Torture victims should be considered in this context.</a:t>
            </a:r>
          </a:p>
          <a:p>
            <a:endParaRPr lang="de-DE" smtClean="0"/>
          </a:p>
          <a:p>
            <a:r>
              <a:rPr lang="en-GB" b="1" smtClean="0"/>
              <a:t>Standing of victims in criminal proceedings</a:t>
            </a:r>
          </a:p>
          <a:p>
            <a:r>
              <a:rPr lang="en-GB" smtClean="0"/>
              <a:t>The framework decision provides for minimum rights for crime victims to be exercised in relation to criminal proceedings. It sets out provisions whereby victims are guaranteed the right to be heard, the opportunity to participate in the procedures (also when the offence was committed in another Member State), protection, compensation and access to mediation and to any relevant information.</a:t>
            </a:r>
          </a:p>
          <a:p>
            <a:r>
              <a:rPr lang="en-GB" b="1" smtClean="0"/>
              <a:t>ACT</a:t>
            </a:r>
          </a:p>
          <a:p>
            <a:r>
              <a:rPr lang="en-GB" smtClean="0"/>
              <a:t>Council Framework Decision </a:t>
            </a:r>
            <a:r>
              <a:rPr lang="en-GB" smtClean="0">
                <a:hlinkClick r:id="rId3" tooltip="2001/220/JHA"/>
              </a:rPr>
              <a:t>2001/220/JHA</a:t>
            </a:r>
            <a:r>
              <a:rPr lang="en-GB" smtClean="0"/>
              <a:t> of 15 March 2001 on the standing of victims in criminal proceedings.</a:t>
            </a:r>
          </a:p>
          <a:p>
            <a:r>
              <a:rPr lang="en-GB" b="1" smtClean="0"/>
              <a:t>SUMMARY</a:t>
            </a:r>
          </a:p>
          <a:p>
            <a:r>
              <a:rPr lang="en-GB" smtClean="0"/>
              <a:t>The framework decision provides for the </a:t>
            </a:r>
            <a:r>
              <a:rPr lang="en-GB" b="1" smtClean="0"/>
              <a:t>assistance of crime victims</a:t>
            </a:r>
            <a:r>
              <a:rPr lang="en-GB" smtClean="0"/>
              <a:t> before, during and after criminal proceedings. Member States must guarantee that the dignity of victims is respected and that their rights are recognised throughout the proceedings. Especially vulnerable victims must be treated in a manner that is most appropriate to their circumstances.</a:t>
            </a:r>
          </a:p>
          <a:p>
            <a:r>
              <a:rPr lang="en-GB" smtClean="0"/>
              <a:t>Crime victims are to have </a:t>
            </a:r>
            <a:r>
              <a:rPr lang="en-GB" b="1" smtClean="0"/>
              <a:t>the possibility of being heard</a:t>
            </a:r>
            <a:r>
              <a:rPr lang="en-GB" smtClean="0"/>
              <a:t> during proceedings as well as of </a:t>
            </a:r>
            <a:r>
              <a:rPr lang="en-GB" b="1" smtClean="0"/>
              <a:t>supplying evidence</a:t>
            </a:r>
            <a:r>
              <a:rPr lang="en-GB" smtClean="0"/>
              <a:t>. However, authorities should be able to question victims only to the extent that is necessary for the criminal proceedings.</a:t>
            </a:r>
          </a:p>
          <a:p>
            <a:r>
              <a:rPr lang="en-GB" smtClean="0"/>
              <a:t>At the outset of their contact with law enforcement agencies, victims must be given </a:t>
            </a:r>
            <a:r>
              <a:rPr lang="en-GB" b="1" smtClean="0"/>
              <a:t>access to any information</a:t>
            </a:r>
            <a:r>
              <a:rPr lang="en-GB" smtClean="0"/>
              <a:t> relevant to the protection of their interests. This information must comprise at least the following:</a:t>
            </a:r>
          </a:p>
          <a:p>
            <a:r>
              <a:rPr lang="en-GB" smtClean="0"/>
              <a:t>types of support and services or organisations available for victims;</a:t>
            </a:r>
          </a:p>
          <a:p>
            <a:r>
              <a:rPr lang="en-GB" smtClean="0"/>
              <a:t>places and formalities for reporting an offence as well as the ensuing procedures;</a:t>
            </a:r>
          </a:p>
          <a:p>
            <a:r>
              <a:rPr lang="en-GB" smtClean="0"/>
              <a:t>conditions for obtaining protection;</a:t>
            </a:r>
          </a:p>
          <a:p>
            <a:r>
              <a:rPr lang="en-GB" smtClean="0"/>
              <a:t>conditions for access to legal or other advice and aid;</a:t>
            </a:r>
          </a:p>
          <a:p>
            <a:r>
              <a:rPr lang="en-GB" smtClean="0"/>
              <a:t>requirements for receiving compensation;</a:t>
            </a:r>
          </a:p>
          <a:p>
            <a:r>
              <a:rPr lang="en-GB" smtClean="0"/>
              <a:t>arrangements available for non-residents.</a:t>
            </a:r>
          </a:p>
          <a:p>
            <a:r>
              <a:rPr lang="en-GB" smtClean="0"/>
              <a:t>At the request of the victim, a Member State must provide information on the outcome of the complaint, the ongoing proceedings (excluding exceptional cases) and the sentence. The victim should also </a:t>
            </a:r>
            <a:r>
              <a:rPr lang="en-GB" b="1" smtClean="0"/>
              <a:t>be notified of the release</a:t>
            </a:r>
            <a:r>
              <a:rPr lang="en-GB" smtClean="0"/>
              <a:t> of the prosecuted or sentenced person if s/he presents a danger to the victim.</a:t>
            </a:r>
          </a:p>
          <a:p>
            <a:r>
              <a:rPr lang="en-GB" smtClean="0"/>
              <a:t>Member States should take steps similar to those taken for defendants to ensure that communication difficulties regarding understanding of and involvement in criminal proceedings are minimal for victims that have the status of witnesses or parties to the proceedings. Member States should also </a:t>
            </a:r>
            <a:r>
              <a:rPr lang="en-GB" b="1" smtClean="0"/>
              <a:t>reimburse their expenses</a:t>
            </a:r>
            <a:r>
              <a:rPr lang="en-GB" smtClean="0"/>
              <a:t> resulting from the participation in the proceedings.</a:t>
            </a:r>
          </a:p>
          <a:p>
            <a:r>
              <a:rPr lang="en-GB" smtClean="0"/>
              <a:t>If a serious risk of reprisal exists or if there is concrete evidence of a serious intent to intrude on the privacy of a victim or his/her family, the Member State concerned must provide for an </a:t>
            </a:r>
            <a:r>
              <a:rPr lang="en-GB" b="1" smtClean="0"/>
              <a:t>adequate level of protection</a:t>
            </a:r>
            <a:r>
              <a:rPr lang="en-GB" smtClean="0"/>
              <a:t>. This includes ensuring that;</a:t>
            </a:r>
          </a:p>
          <a:p>
            <a:r>
              <a:rPr lang="en-GB" smtClean="0"/>
              <a:t>measures may be adopted as part of the court proceedings to protect the privacy and photographic image of the victim and his/her family;</a:t>
            </a:r>
          </a:p>
          <a:p>
            <a:r>
              <a:rPr lang="en-GB" smtClean="0"/>
              <a:t>the victim is protected against contact with the offender on the premises of the court, provided that contact is not necessary for the proceedings;</a:t>
            </a:r>
          </a:p>
          <a:p>
            <a:r>
              <a:rPr lang="en-GB" smtClean="0"/>
              <a:t>a court decision may permit the victim needing protection to testify outside of open court.</a:t>
            </a:r>
          </a:p>
          <a:p>
            <a:r>
              <a:rPr lang="en-GB" smtClean="0"/>
              <a:t>Member States must ensure that decisions on the compensation of crime victims in criminal proceedings are taken within reasonable deadlines, and that measures are provided for </a:t>
            </a:r>
            <a:r>
              <a:rPr lang="en-GB" b="1" smtClean="0"/>
              <a:t>encouraging offenders to compensate</a:t>
            </a:r>
            <a:r>
              <a:rPr lang="en-GB" smtClean="0"/>
              <a:t>. Any recoverable property seized must be returned to the victims without undue delay, provided that they are not needed for the proceedings.</a:t>
            </a:r>
          </a:p>
          <a:p>
            <a:r>
              <a:rPr lang="en-GB" smtClean="0"/>
              <a:t>Member States should encourage </a:t>
            </a:r>
            <a:r>
              <a:rPr lang="en-GB" b="1" smtClean="0"/>
              <a:t>the use of mediation</a:t>
            </a:r>
            <a:r>
              <a:rPr lang="en-GB" smtClean="0"/>
              <a:t> between victims and offenders in cases where mediation is appropriate, and ensure that agreements concluded as a result are taken into consideration in criminal proceedings.</a:t>
            </a:r>
          </a:p>
          <a:p>
            <a:r>
              <a:rPr lang="en-GB" smtClean="0"/>
              <a:t>Difficulties arising from cases where a person is the victim of an offence in a Member State other than that where s/he is a resident must be minimised. To that end, Member States must ensure that the competent authorities may take the necessary measures, such as decide on the place for the victim to make a statement as well as make use of video conferencing and telephone conference calls to hear victims residing abroad (as provided by the </a:t>
            </a:r>
            <a:r>
              <a:rPr lang="en-GB" smtClean="0">
                <a:hlinkClick r:id="rId4"/>
              </a:rPr>
              <a:t>Convention on Mutual Assistance in Criminal Matters between the Member States of the European Union</a:t>
            </a:r>
            <a:r>
              <a:rPr lang="en-GB" smtClean="0"/>
              <a:t>). The victim should also be allowed to make a complaint in his/her </a:t>
            </a:r>
            <a:r>
              <a:rPr lang="en-GB" b="1" smtClean="0"/>
              <a:t>Member State of residence</a:t>
            </a:r>
            <a:r>
              <a:rPr lang="en-GB" smtClean="0"/>
              <a:t> instead of where the offence was committed.</a:t>
            </a:r>
          </a:p>
          <a:p>
            <a:r>
              <a:rPr lang="en-GB" smtClean="0"/>
              <a:t>In order to improve the protection of the interests of victims in criminal proceedings, </a:t>
            </a:r>
            <a:r>
              <a:rPr lang="en-GB" b="1" smtClean="0"/>
              <a:t>cooperation between Member States</a:t>
            </a:r>
            <a:r>
              <a:rPr lang="en-GB" smtClean="0"/>
              <a:t> should be developed further. In addition, Member States should foster the involvement of victim support systems and their provision of support and assistance for victims both during and after the proceedings. They should also foster the training of personnel who are involved in criminal proceedings or who are otherwise in contact with victims, namely of police officers and legal practitioners. Furthermore, Member States should take steps to prevent the secondary victimisation and pressuring of victims in criminal proceedings, with particular attention given to the facilities in venues where the proceedings may be initiated.</a:t>
            </a:r>
          </a:p>
          <a:p>
            <a:r>
              <a:rPr lang="en-GB" b="1" smtClean="0"/>
              <a:t>Background</a:t>
            </a:r>
            <a:r>
              <a:rPr lang="en-GB" smtClean="0"/>
              <a:t> </a:t>
            </a:r>
          </a:p>
          <a:p>
            <a:r>
              <a:rPr lang="en-GB" smtClean="0"/>
              <a:t>On 14 July 1999, the Commission adopted a communication on </a:t>
            </a:r>
            <a:r>
              <a:rPr lang="en-GB" smtClean="0">
                <a:hlinkClick r:id="rId5"/>
              </a:rPr>
              <a:t>the rights of crime victims</a:t>
            </a:r>
            <a:r>
              <a:rPr lang="en-GB" smtClean="0"/>
              <a:t>. Subsequently, the conclusions of the European Council meeting in Tampere on 15 and 16 October 1999 requested that minimum standards be established to protect crime victims, especially concerning access to justice and compensation of damages.</a:t>
            </a:r>
          </a:p>
          <a:p>
            <a:r>
              <a:rPr lang="en-GB" b="1" smtClean="0"/>
              <a:t>REFERENCES</a:t>
            </a:r>
          </a:p>
          <a:p>
            <a:r>
              <a:rPr lang="en-GB" smtClean="0"/>
              <a:t>ActEntry into forceDeadline for transposition in the Member StatesOfficial Journal Framework Decision </a:t>
            </a:r>
            <a:r>
              <a:rPr lang="en-GB" smtClean="0">
                <a:hlinkClick r:id="rId3" tooltip="2001/220/JHA"/>
              </a:rPr>
              <a:t>2001/220/JHA</a:t>
            </a:r>
            <a:r>
              <a:rPr lang="en-GB" smtClean="0"/>
              <a:t> </a:t>
            </a:r>
          </a:p>
          <a:p>
            <a:r>
              <a:rPr lang="en-GB" smtClean="0"/>
              <a:t>22.3.2001</a:t>
            </a:r>
          </a:p>
          <a:p>
            <a:r>
              <a:rPr lang="en-GB" smtClean="0"/>
              <a:t>22.3.2002 (22.3.2004 for Articles 5 and 6; 22.3.2006 for Article 10)</a:t>
            </a:r>
          </a:p>
          <a:p>
            <a:r>
              <a:rPr lang="en-GB" smtClean="0"/>
              <a:t>OJ L 82 of 22.3.2001</a:t>
            </a:r>
          </a:p>
          <a:p>
            <a:r>
              <a:rPr lang="en-GB" b="1" smtClean="0"/>
              <a:t>RELATED ACTS</a:t>
            </a:r>
          </a:p>
          <a:p>
            <a:r>
              <a:rPr lang="en-GB" b="1" smtClean="0"/>
              <a:t>Report from the Commission of 20 April 2009 pursuant to Article 18 of the Council Framework Decision of 15 March 2001 on the standing of victims in criminal proceedings [</a:t>
            </a:r>
            <a:r>
              <a:rPr lang="en-GB" b="1" smtClean="0">
                <a:hlinkClick r:id="rId6" tooltip="COM(2009) 166"/>
              </a:rPr>
              <a:t>COM(2009) 166</a:t>
            </a:r>
            <a:r>
              <a:rPr lang="en-GB" b="1" smtClean="0"/>
              <a:t> final – Not published in the Official Journal].</a:t>
            </a:r>
            <a:br>
              <a:rPr lang="en-GB" b="1" smtClean="0"/>
            </a:br>
            <a:r>
              <a:rPr lang="en-GB" smtClean="0"/>
              <a:t>This report presents the implementation of the framework decision by 24 (out of 27) Member States as of 15 February 2008. The Commission notes that this implementation is unsatisfactory. None transposed the framework decision in a single piece of national legislation; instead, they referred back to existing or newly adopted national provisions. Furthermore, Member States implemented certain provisions through non-binding guidelines, charters and recommendations without any legal basis. Only a few Member States adopted new legislation to cover one or more of the articles.</a:t>
            </a:r>
            <a:br>
              <a:rPr lang="en-GB" smtClean="0"/>
            </a:br>
            <a:r>
              <a:rPr lang="en-GB" smtClean="0"/>
              <a:t>Consequently, the Commission encourages Member States to provide further information concerning implementation, as well as to enact and submit the relevant national legislations under preparation.</a:t>
            </a:r>
          </a:p>
          <a:p>
            <a:r>
              <a:rPr lang="en-GB" b="1" smtClean="0"/>
              <a:t>Report from the Commission of 3 March 2004 on the basis of Article 18 of the Council Framework Decision of 15 March 2001 on the standing of victims in criminal proceedings [</a:t>
            </a:r>
            <a:r>
              <a:rPr lang="en-GB" b="1" smtClean="0">
                <a:hlinkClick r:id="rId7" tooltip="COM(2004) 54"/>
              </a:rPr>
              <a:t>COM(2004) 54</a:t>
            </a:r>
            <a:r>
              <a:rPr lang="en-GB" b="1" smtClean="0"/>
              <a:t> final – Not published in the Official Journal].</a:t>
            </a:r>
            <a:r>
              <a:rPr lang="en-GB" smtClean="0"/>
              <a:t> </a:t>
            </a:r>
          </a:p>
          <a:p>
            <a:r>
              <a:rPr lang="en-GB" b="1" smtClean="0">
                <a:hlinkClick r:id="rId8"/>
              </a:rPr>
              <a:t>Council Framework Decision 2001/220/JHA</a:t>
            </a:r>
            <a:r>
              <a:rPr lang="en-GB" b="1" smtClean="0"/>
              <a:t> of 15 March 2001 on the standing of victims in criminal proceedings [Official Journal L 82 of 22.03.2001].</a:t>
            </a:r>
            <a:r>
              <a:rPr lang="en-GB" smtClean="0"/>
              <a:t> </a:t>
            </a:r>
          </a:p>
          <a:p>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p:nvPr>
        </p:nvSpPr>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C3F88FB1-5106-43F3-A806-056BCF4892AD}" type="slidenum">
              <a:rPr lang="en-GB" smtClean="0">
                <a:solidFill>
                  <a:schemeClr val="tx1"/>
                </a:solidFill>
                <a:latin typeface="Arial" pitchFamily="34" charset="0"/>
              </a:rPr>
              <a:pPr eaLnBrk="1" hangingPunct="1">
                <a:buSzPct val="45000"/>
                <a:buFont typeface="Wingdings" pitchFamily="2" charset="2"/>
                <a:buNone/>
                <a:defRPr/>
              </a:pPr>
              <a:t>4</a:t>
            </a:fld>
            <a:endParaRPr lang="en-GB" dirty="0" smtClean="0">
              <a:solidFill>
                <a:schemeClr val="tx1"/>
              </a:solidFill>
              <a:latin typeface="Arial" pitchFamily="34" charset="0"/>
            </a:endParaRPr>
          </a:p>
        </p:txBody>
      </p:sp>
      <p:sp>
        <p:nvSpPr>
          <p:cNvPr id="69635" name="Rectangle 2"/>
          <p:cNvSpPr>
            <a:spLocks noGrp="1" noRot="1" noChangeAspect="1" noChangeArrowheads="1" noTextEdit="1"/>
          </p:cNvSpPr>
          <p:nvPr>
            <p:ph type="sldImg"/>
          </p:nvPr>
        </p:nvSpPr>
        <p:spPr/>
      </p:sp>
      <p:sp>
        <p:nvSpPr>
          <p:cNvPr id="69636" name="Rectangle 3"/>
          <p:cNvSpPr>
            <a:spLocks noGrp="1" noChangeArrowheads="1"/>
          </p:cNvSpPr>
          <p:nvPr>
            <p:ph type="body" idx="1"/>
          </p:nvPr>
        </p:nvSpPr>
        <p:spPr>
          <a:noFill/>
        </p:spPr>
        <p:txBody>
          <a:bodyPr/>
          <a:lstStyle/>
          <a:p>
            <a:pPr eaLnBrk="1" hangingPunct="1"/>
            <a:r>
              <a:rPr lang="de-DE" smtClean="0"/>
              <a:t>It is important to realise, that in spite of a common hesitancy to include mental health impact, this is a crucial subject, influencing the process of documentation in a number of important ways that are relevant for all professions.</a:t>
            </a:r>
          </a:p>
          <a:p>
            <a:pPr eaLnBrk="1" hangingPunct="1"/>
            <a:endParaRPr lang="de-DE" smtClean="0"/>
          </a:p>
          <a:p>
            <a:pPr eaLnBrk="1" hangingPunct="1"/>
            <a:r>
              <a:rPr lang="de-DE" smtClean="0"/>
              <a:t>Treatment needs should be acknowledged and action taken, if needed. </a:t>
            </a:r>
          </a:p>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p:sp>
      <p:sp>
        <p:nvSpPr>
          <p:cNvPr id="106499"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p:sp>
      <p:sp>
        <p:nvSpPr>
          <p:cNvPr id="107523"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p:sp>
      <p:sp>
        <p:nvSpPr>
          <p:cNvPr id="10854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p:spPr>
        <p:txBody>
          <a:bodyPr/>
          <a:lstStyle/>
          <a:p>
            <a:r>
              <a:rPr lang="de-AT" smtClean="0"/>
              <a:t>See for example:  Shoeb M, Weinstein H, Mollica R. The Harvard trauma questionnaire: adapting a cross-cultural instrument for measuring torture, trauma and posttraumatic stress disorder in Iraqi refugees. Int J Soc Psychiatry. 2007 Sep;53(5):447–63. </a:t>
            </a:r>
          </a:p>
          <a:p>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p:sp>
      <p:sp>
        <p:nvSpPr>
          <p:cNvPr id="110595"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noFill/>
        </p:spPr>
        <p:txBody>
          <a:bodyPr/>
          <a:lstStyle/>
          <a:p>
            <a:r>
              <a:rPr lang="en-US" smtClean="0"/>
              <a:t>1. </a:t>
            </a:r>
          </a:p>
          <a:p>
            <a:r>
              <a:rPr lang="en-US" smtClean="0"/>
              <a:t>Wenzel T. Forensic evaluation of sequels to torture. Current Opinion in Psychiatry. 2002;15(6):611–5. </a:t>
            </a:r>
          </a:p>
          <a:p>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p:sp>
      <p:sp>
        <p:nvSpPr>
          <p:cNvPr id="116739"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p:sp>
      <p:sp>
        <p:nvSpPr>
          <p:cNvPr id="117763"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p:sp>
      <p:sp>
        <p:nvSpPr>
          <p:cNvPr id="118787" name="Rectangle 3"/>
          <p:cNvSpPr>
            <a:spLocks noGrp="1" noChangeArrowheads="1"/>
          </p:cNvSpPr>
          <p:nvPr>
            <p:ph type="body" idx="1"/>
          </p:nvPr>
        </p:nvSpPr>
        <p:spPr>
          <a:noFill/>
        </p:spPr>
        <p:txBody>
          <a:bodyPr/>
          <a:lstStyle/>
          <a:p>
            <a:r>
              <a:rPr lang="de-DE" smtClean="0"/>
              <a:t>See again </a:t>
            </a:r>
            <a:endParaRPr lang="de-AT" smtClean="0"/>
          </a:p>
          <a:p>
            <a:r>
              <a:rPr lang="de-AT" smtClean="0"/>
              <a:t>Shoeb M, Weinstein H, Mollica R. The Harvard trauma questionnaire: adapting a cross-cultural instrument for measuring torture, trauma and posttraumatic stress disorder in Iraqi refugees. Int J Soc Psychiatry. 2007 Sep;53(5):447–63. </a:t>
            </a:r>
          </a:p>
          <a:p>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p:sp>
      <p:sp>
        <p:nvSpPr>
          <p:cNvPr id="120835"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p:sp>
      <p:sp>
        <p:nvSpPr>
          <p:cNvPr id="121859"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p:sp>
      <p:sp>
        <p:nvSpPr>
          <p:cNvPr id="123907"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p:spPr>
        <p:txBody>
          <a:bodyPr/>
          <a:lstStyle/>
          <a:p>
            <a:r>
              <a:rPr lang="en-US" smtClean="0"/>
              <a:t>Waging Peace (</a:t>
            </a:r>
            <a:r>
              <a:rPr lang="en-GB" i="1" smtClean="0"/>
              <a:t>www.</a:t>
            </a:r>
            <a:r>
              <a:rPr lang="en-GB" b="1" i="1" smtClean="0"/>
              <a:t>wagingpeace</a:t>
            </a:r>
            <a:r>
              <a:rPr lang="en-GB" i="1" smtClean="0"/>
              <a:t>.info)</a:t>
            </a:r>
            <a:r>
              <a:rPr lang="en-US" smtClean="0"/>
              <a:t/>
            </a:r>
            <a:br>
              <a:rPr lang="en-US" smtClean="0"/>
            </a:br>
            <a:r>
              <a:rPr lang="en-US" smtClean="0"/>
              <a:t>Author and copy rights</a:t>
            </a:r>
            <a:endParaRPr lang="de-DE" smtClean="0"/>
          </a:p>
        </p:txBody>
      </p:sp>
      <p:sp>
        <p:nvSpPr>
          <p:cNvPr id="4" name="Slide Number Placeholder 3"/>
          <p:cNvSpPr>
            <a:spLocks noGrp="1"/>
          </p:cNvSpPr>
          <p:nvPr>
            <p:ph type="sldNum" sz="quarter"/>
          </p:nvPr>
        </p:nvSpPr>
        <p:spPr/>
        <p:txBody>
          <a:bodyPr/>
          <a:lstStyle/>
          <a:p>
            <a:pPr>
              <a:defRPr/>
            </a:pPr>
            <a:fld id="{1635F6B6-C29B-43A8-A83E-6A970D1B1530}" type="slidenum">
              <a:rPr lang="el-GR" smtClean="0"/>
              <a:pPr>
                <a:defRPr/>
              </a:pPr>
              <a:t>58</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p:sp>
      <p:sp>
        <p:nvSpPr>
          <p:cNvPr id="125955" name="Rectangle 3"/>
          <p:cNvSpPr>
            <a:spLocks noGrp="1" noChangeArrowheads="1"/>
          </p:cNvSpPr>
          <p:nvPr>
            <p:ph type="body" idx="1"/>
          </p:nvPr>
        </p:nvSpPr>
        <p:spPr>
          <a:noFill/>
        </p:spPr>
        <p:txBody>
          <a:bodyPr/>
          <a:lstStyle/>
          <a:p>
            <a:r>
              <a:rPr lang="en-GB" smtClean="0"/>
              <a:t>See Montgomery E. Refugee children from the Middle East. Scandinavian Journal of Social Medicine, Supplementum 54: Oslo, Scandinavian University Press, 1998.</a:t>
            </a:r>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p:sp>
      <p:sp>
        <p:nvSpPr>
          <p:cNvPr id="126979" name="Rectangle 3"/>
          <p:cNvSpPr>
            <a:spLocks noGrp="1" noChangeArrowheads="1"/>
          </p:cNvSpPr>
          <p:nvPr>
            <p:ph type="body" idx="1"/>
          </p:nvPr>
        </p:nvSpPr>
        <p:spPr>
          <a:noFill/>
        </p:spPr>
        <p:txBody>
          <a:bodyPr/>
          <a:lstStyle/>
          <a:p>
            <a:r>
              <a:rPr lang="en-US" i="1" smtClean="0"/>
              <a:t>See for example Eur J Public Health (June 2005) 15 (3): 233-237. doi: 10.1093/eurpub/cki059 </a:t>
            </a:r>
          </a:p>
          <a:p>
            <a:endParaRPr lang="en-US" i="1" smtClean="0"/>
          </a:p>
          <a:p>
            <a:r>
              <a:rPr lang="en-US" i="1" smtClean="0"/>
              <a:t>For further instruments see for example the Child Behaviour Checklist which includes a PTSD scale and a wide range of psychological reactions: </a:t>
            </a:r>
          </a:p>
          <a:p>
            <a:r>
              <a:rPr lang="en-US" smtClean="0"/>
              <a:t>Achenbach, T. M. (1991) Integrative Guide to the 1991 CBCL/4-18, YSR, and TRF Profiles. Burlington, VT: University of Vermont, Department of Psychology</a:t>
            </a:r>
          </a:p>
          <a:p>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p:sp>
      <p:sp>
        <p:nvSpPr>
          <p:cNvPr id="128003" name="Rectangle 3"/>
          <p:cNvSpPr>
            <a:spLocks noGrp="1" noChangeArrowheads="1"/>
          </p:cNvSpPr>
          <p:nvPr>
            <p:ph type="body" idx="1"/>
          </p:nvPr>
        </p:nvSpPr>
        <p:spPr>
          <a:noFill/>
        </p:spPr>
        <p:txBody>
          <a:bodyPr/>
          <a:lstStyle/>
          <a:p>
            <a:r>
              <a:rPr lang="de-DE" smtClean="0"/>
              <a:t>For rulings on indirect victims, see for example the „Castro-Castro“ case (Peru): </a:t>
            </a:r>
            <a:r>
              <a:rPr lang="en-US" i="1" smtClean="0"/>
              <a:t>Case</a:t>
            </a:r>
            <a:r>
              <a:rPr lang="en-US" smtClean="0"/>
              <a:t> of the Miguel </a:t>
            </a:r>
            <a:r>
              <a:rPr lang="en-US" i="1" smtClean="0"/>
              <a:t>Castro</a:t>
            </a:r>
            <a:r>
              <a:rPr lang="en-US" smtClean="0"/>
              <a:t>-</a:t>
            </a:r>
            <a:r>
              <a:rPr lang="en-US" i="1" smtClean="0"/>
              <a:t>Castro</a:t>
            </a:r>
            <a:r>
              <a:rPr lang="en-US" smtClean="0"/>
              <a:t> Prison v. Peru. Judgment of November 25, 2006. (Merits, Reparations and Costs). The complete documentation is available online.</a:t>
            </a:r>
          </a:p>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a:noFill/>
        </p:spPr>
        <p:txBody>
          <a:bodyPr/>
          <a:lstStyle/>
          <a:p>
            <a:r>
              <a:rPr lang="de-DE" smtClean="0"/>
              <a:t>Examples: Presence of persons not trusted can limit disclosure and collaboration. Distrust is common and can be based on ethnicity, unclear confidentility and obligations of both experts or translators. Examination in prison is an especially difficult setting.</a:t>
            </a:r>
          </a:p>
          <a:p>
            <a:r>
              <a:rPr lang="de-DE"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a:noFill/>
        </p:spPr>
        <p:txBody>
          <a:bodyPr/>
          <a:lstStyle/>
          <a:p>
            <a:r>
              <a:rPr lang="de-DE"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2" descr="image2.jpeg"/>
          <p:cNvPicPr>
            <a:picLocks noChangeAspect="1"/>
          </p:cNvPicPr>
          <p:nvPr userDrawn="1"/>
        </p:nvPicPr>
        <p:blipFill>
          <a:blip r:embed="rId2" cstate="print"/>
          <a:srcRect/>
          <a:stretch>
            <a:fillRect/>
          </a:stretch>
        </p:blipFill>
        <p:spPr bwMode="auto">
          <a:xfrm>
            <a:off x="9525" y="0"/>
            <a:ext cx="9124950" cy="6858000"/>
          </a:xfrm>
          <a:prstGeom prst="rect">
            <a:avLst/>
          </a:prstGeom>
          <a:noFill/>
          <a:ln w="9525">
            <a:noFill/>
            <a:miter lim="800000"/>
            <a:headEnd/>
            <a:tailEnd/>
          </a:ln>
        </p:spPr>
      </p:pic>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027"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028"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029"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030"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iming>
    <p:tnLst>
      <p:par>
        <p:cTn id="1" dur="indefinite" restart="never" nodeType="tmRoot"/>
      </p:par>
    </p:tnLst>
  </p:timing>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ts val="120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a:p>
        </p:txBody>
      </p:sp>
      <p:sp>
        <p:nvSpPr>
          <p:cNvPr id="3075" name="Text Box 3"/>
          <p:cNvSpPr txBox="1">
            <a:spLocks noChangeArrowheads="1"/>
          </p:cNvSpPr>
          <p:nvPr/>
        </p:nvSpPr>
        <p:spPr bwMode="auto">
          <a:xfrm>
            <a:off x="899592" y="2276475"/>
            <a:ext cx="7272808"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4000" b="1" dirty="0">
                <a:solidFill>
                  <a:srgbClr val="376092"/>
                </a:solidFill>
                <a:latin typeface="Trebuchet MS" pitchFamily="34" charset="0"/>
              </a:rPr>
              <a:t>Psihološki dokazi</a:t>
            </a:r>
            <a:r>
              <a:rPr lang="de-AT" sz="4000" b="1" dirty="0">
                <a:solidFill>
                  <a:srgbClr val="376092"/>
                </a:solidFill>
                <a:latin typeface="Trebuchet MS" pitchFamily="34" charset="0"/>
              </a:rPr>
              <a:t> </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z="4000" b="1" dirty="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2800" dirty="0">
                <a:solidFill>
                  <a:srgbClr val="376092"/>
                </a:solidFill>
                <a:latin typeface="Trebuchet MS" pitchFamily="34" charset="0"/>
              </a:rPr>
              <a:t>Avtor</a:t>
            </a:r>
            <a:r>
              <a:rPr lang="de-AT" sz="2800" dirty="0">
                <a:solidFill>
                  <a:srgbClr val="376092"/>
                </a:solidFill>
                <a:latin typeface="Trebuchet MS" pitchFamily="34" charset="0"/>
              </a:rPr>
              <a:t>: Prof. Thomas </a:t>
            </a:r>
            <a:r>
              <a:rPr lang="de-AT" sz="2800" dirty="0" smtClean="0">
                <a:solidFill>
                  <a:srgbClr val="376092"/>
                </a:solidFill>
                <a:latin typeface="Trebuchet MS" pitchFamily="34" charset="0"/>
              </a:rPr>
              <a:t>Wenzel</a:t>
            </a:r>
            <a:r>
              <a:rPr lang="sl-SI" sz="2800" dirty="0" smtClean="0">
                <a:solidFill>
                  <a:srgbClr val="376092"/>
                </a:solidFill>
                <a:latin typeface="Trebuchet MS" pitchFamily="34" charset="0"/>
              </a:rPr>
              <a:t> </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2800" dirty="0" smtClean="0">
                <a:solidFill>
                  <a:srgbClr val="376092"/>
                </a:solidFill>
                <a:latin typeface="Trebuchet MS" pitchFamily="34" charset="0"/>
              </a:rPr>
              <a:t>Medicinska univerza na Dunaju</a:t>
            </a:r>
            <a:r>
              <a:rPr lang="de-AT" sz="2800" dirty="0" smtClean="0">
                <a:solidFill>
                  <a:srgbClr val="376092"/>
                </a:solidFill>
                <a:latin typeface="Trebuchet MS" pitchFamily="34" charset="0"/>
              </a:rPr>
              <a:t>, </a:t>
            </a:r>
            <a:r>
              <a:rPr lang="de-AT" sz="2800" dirty="0">
                <a:solidFill>
                  <a:srgbClr val="376092"/>
                </a:solidFill>
                <a:latin typeface="Trebuchet MS" pitchFamily="34" charset="0"/>
              </a:rPr>
              <a:t>A</a:t>
            </a:r>
            <a:r>
              <a:rPr lang="sl-SI" sz="2800" dirty="0">
                <a:solidFill>
                  <a:srgbClr val="376092"/>
                </a:solidFill>
                <a:latin typeface="Trebuchet MS" pitchFamily="34" charset="0"/>
              </a:rPr>
              <a:t>v</a:t>
            </a:r>
            <a:r>
              <a:rPr lang="de-AT" sz="2800" dirty="0" err="1">
                <a:solidFill>
                  <a:srgbClr val="376092"/>
                </a:solidFill>
                <a:latin typeface="Trebuchet MS" pitchFamily="34" charset="0"/>
              </a:rPr>
              <a:t>stri</a:t>
            </a:r>
            <a:r>
              <a:rPr lang="sl-SI" sz="2800" dirty="0">
                <a:solidFill>
                  <a:srgbClr val="376092"/>
                </a:solidFill>
                <a:latin typeface="Trebuchet MS" pitchFamily="34" charset="0"/>
              </a:rPr>
              <a:t>j</a:t>
            </a:r>
            <a:r>
              <a:rPr lang="de-AT" sz="2800" dirty="0">
                <a:solidFill>
                  <a:srgbClr val="376092"/>
                </a:solidFill>
                <a:latin typeface="Trebuchet MS" pitchFamily="34" charset="0"/>
              </a:rPr>
              <a:t>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sz="4000" b="1" dirty="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000" b="1" dirty="0">
              <a:solidFill>
                <a:srgbClr val="376092"/>
              </a:solidFill>
              <a:latin typeface="Trebuchet MS" pitchFamily="34" charset="0"/>
            </a:endParaRPr>
          </a:p>
        </p:txBody>
      </p:sp>
      <p:pic>
        <p:nvPicPr>
          <p:cNvPr id="3076" name="Content Placeholder 4" descr="LLP logo english.JPG"/>
          <p:cNvPicPr>
            <a:picLocks noChangeAspect="1"/>
          </p:cNvPicPr>
          <p:nvPr/>
        </p:nvPicPr>
        <p:blipFill>
          <a:blip r:embed="rId3" cstate="print"/>
          <a:srcRect/>
          <a:stretch>
            <a:fillRect/>
          </a:stretch>
        </p:blipFill>
        <p:spPr bwMode="auto">
          <a:xfrm>
            <a:off x="6754813" y="5805488"/>
            <a:ext cx="2339975" cy="946150"/>
          </a:xfrm>
          <a:prstGeom prst="rect">
            <a:avLst/>
          </a:prstGeom>
          <a:noFill/>
          <a:ln w="9525">
            <a:noFill/>
            <a:miter lim="800000"/>
            <a:headEnd/>
            <a:tailEnd/>
          </a:ln>
        </p:spPr>
      </p:pic>
      <p:pic>
        <p:nvPicPr>
          <p:cNvPr id="3077" name="3 - Εικόνα" descr="by-nc-nd.png"/>
          <p:cNvPicPr>
            <a:picLocks noChangeAspect="1"/>
          </p:cNvPicPr>
          <p:nvPr/>
        </p:nvPicPr>
        <p:blipFill>
          <a:blip r:embed="rId4" cstate="print"/>
          <a:srcRect/>
          <a:stretch>
            <a:fillRect/>
          </a:stretch>
        </p:blipFill>
        <p:spPr bwMode="auto">
          <a:xfrm>
            <a:off x="250825" y="6165850"/>
            <a:ext cx="1584325" cy="55403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1. </a:t>
            </a:r>
            <a:r>
              <a:rPr lang="sl-SI" sz="3200" dirty="0" smtClean="0"/>
              <a:t>OPOZORILA</a:t>
            </a:r>
            <a:endParaRPr lang="de-DE" sz="3200" dirty="0"/>
          </a:p>
        </p:txBody>
      </p:sp>
      <p:sp>
        <p:nvSpPr>
          <p:cNvPr id="12291"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de-DE" smtClean="0"/>
              <a:t>B. 1. </a:t>
            </a:r>
            <a:r>
              <a:rPr lang="sl-SI" smtClean="0"/>
              <a:t>Opozorila</a:t>
            </a:r>
            <a:endParaRPr lang="de-DE" smtClean="0"/>
          </a:p>
        </p:txBody>
      </p:sp>
      <p:sp>
        <p:nvSpPr>
          <p:cNvPr id="3" name="Content Placeholder 2"/>
          <p:cNvSpPr>
            <a:spLocks noGrp="1"/>
          </p:cNvSpPr>
          <p:nvPr>
            <p:ph idx="1"/>
          </p:nvPr>
        </p:nvSpPr>
        <p:spPr/>
        <p:txBody>
          <a:bodyPr/>
          <a:lstStyle/>
          <a:p>
            <a:pPr>
              <a:defRPr/>
            </a:pPr>
            <a:r>
              <a:rPr lang="sl-SI" b="1" dirty="0" smtClean="0"/>
              <a:t>Ključne točke</a:t>
            </a:r>
            <a:r>
              <a:rPr lang="de-DE" b="1" dirty="0" smtClean="0"/>
              <a:t>: </a:t>
            </a:r>
            <a:endParaRPr lang="de-DE" dirty="0"/>
          </a:p>
          <a:p>
            <a:pPr marL="514350" indent="-514350">
              <a:buFont typeface="Arial" pitchFamily="34" charset="0"/>
              <a:buChar char="•"/>
              <a:defRPr/>
            </a:pPr>
            <a:r>
              <a:rPr lang="sl-SI" dirty="0" smtClean="0"/>
              <a:t>Ocena mora upoštevati kulturo</a:t>
            </a:r>
            <a:r>
              <a:rPr lang="de-DE" dirty="0" smtClean="0"/>
              <a:t> (</a:t>
            </a:r>
            <a:r>
              <a:rPr lang="sl-SI" dirty="0" smtClean="0"/>
              <a:t>glej posebni modul v okviru dodatnega gradiva</a:t>
            </a:r>
            <a:r>
              <a:rPr lang="de-DE" dirty="0" smtClean="0"/>
              <a:t>)</a:t>
            </a:r>
          </a:p>
          <a:p>
            <a:pPr marL="514350" indent="-514350">
              <a:buFont typeface="Arial" pitchFamily="34" charset="0"/>
              <a:buChar char="•"/>
              <a:defRPr/>
            </a:pPr>
            <a:r>
              <a:rPr lang="de-DE" dirty="0" smtClean="0"/>
              <a:t>PTS</a:t>
            </a:r>
            <a:r>
              <a:rPr lang="sl-SI" dirty="0" smtClean="0"/>
              <a:t>M</a:t>
            </a:r>
            <a:r>
              <a:rPr lang="de-DE" dirty="0" smtClean="0"/>
              <a:t> (</a:t>
            </a:r>
            <a:r>
              <a:rPr lang="sl-SI" dirty="0" smtClean="0"/>
              <a:t>Posttravmatska stresna motnja</a:t>
            </a:r>
            <a:r>
              <a:rPr lang="de-DE" dirty="0" smtClean="0"/>
              <a:t>) </a:t>
            </a:r>
            <a:r>
              <a:rPr lang="sl-SI" dirty="0" smtClean="0"/>
              <a:t>je pomemben del, ampak</a:t>
            </a:r>
            <a:r>
              <a:rPr lang="de-DE" dirty="0" smtClean="0"/>
              <a:t> </a:t>
            </a:r>
            <a:r>
              <a:rPr lang="sl-SI" dirty="0" smtClean="0"/>
              <a:t>samo del vseh posledic, povezanih z mučenjem</a:t>
            </a:r>
            <a:endParaRPr lang="de-DE" dirty="0" smtClean="0"/>
          </a:p>
          <a:p>
            <a:pPr marL="514350" indent="-514350">
              <a:buFont typeface="Arial" pitchFamily="34" charset="0"/>
              <a:buChar char="•"/>
              <a:defRPr/>
            </a:pPr>
            <a:r>
              <a:rPr lang="sl-SI" dirty="0" smtClean="0"/>
              <a:t>Bodite odprti, skrbni in dobljene podatke izkoristite za to, da izveste še več</a:t>
            </a:r>
            <a:r>
              <a:rPr lang="de-DE" dirty="0" smtClean="0"/>
              <a:t> – </a:t>
            </a:r>
            <a:r>
              <a:rPr lang="sl-SI" dirty="0" smtClean="0"/>
              <a:t>žrtev</a:t>
            </a:r>
            <a:r>
              <a:rPr lang="de-DE" dirty="0" smtClean="0"/>
              <a:t> </a:t>
            </a:r>
            <a:r>
              <a:rPr lang="sl-SI" dirty="0" smtClean="0"/>
              <a:t>mora čutiti, da smo jo</a:t>
            </a:r>
            <a:r>
              <a:rPr lang="de-DE" dirty="0" smtClean="0"/>
              <a:t> „</a:t>
            </a:r>
            <a:r>
              <a:rPr lang="sl-SI" dirty="0" smtClean="0"/>
              <a:t>slišali</a:t>
            </a:r>
            <a:r>
              <a:rPr lang="de-DE" dirty="0" smtClean="0"/>
              <a:t>“</a:t>
            </a:r>
            <a:endParaRPr lang="de-DE" dirty="0"/>
          </a:p>
        </p:txBody>
      </p:sp>
      <p:pic>
        <p:nvPicPr>
          <p:cNvPr id="13316" name="Picture 12" descr="C:\Users\Stevy\Desktop\1348566909_04_maps.png"/>
          <p:cNvPicPr>
            <a:picLocks noChangeAspect="1" noChangeArrowheads="1"/>
          </p:cNvPicPr>
          <p:nvPr/>
        </p:nvPicPr>
        <p:blipFill>
          <a:blip r:embed="rId3" cstate="print"/>
          <a:srcRect/>
          <a:stretch>
            <a:fillRect/>
          </a:stretch>
        </p:blipFill>
        <p:spPr bwMode="auto">
          <a:xfrm>
            <a:off x="8172450" y="2420938"/>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de-DE" smtClean="0"/>
              <a:t>B. 1. </a:t>
            </a:r>
            <a:r>
              <a:rPr lang="sl-SI" smtClean="0"/>
              <a:t>Opozorila</a:t>
            </a:r>
            <a:endParaRPr lang="de-DE" smtClean="0"/>
          </a:p>
        </p:txBody>
      </p:sp>
      <p:sp>
        <p:nvSpPr>
          <p:cNvPr id="3" name="Content Placeholder 2"/>
          <p:cNvSpPr>
            <a:spLocks noGrp="1"/>
          </p:cNvSpPr>
          <p:nvPr>
            <p:ph idx="1"/>
          </p:nvPr>
        </p:nvSpPr>
        <p:spPr/>
        <p:txBody>
          <a:bodyPr/>
          <a:lstStyle/>
          <a:p>
            <a:pPr>
              <a:defRPr/>
            </a:pPr>
            <a:r>
              <a:rPr lang="sl-SI" b="1" dirty="0" smtClean="0"/>
              <a:t>Ključne točke</a:t>
            </a:r>
            <a:r>
              <a:rPr lang="de-DE" b="1" dirty="0" smtClean="0"/>
              <a:t>: </a:t>
            </a:r>
            <a:endParaRPr lang="de-DE" dirty="0"/>
          </a:p>
          <a:p>
            <a:pPr marL="0" indent="0">
              <a:defRPr/>
            </a:pPr>
            <a:r>
              <a:rPr lang="de-DE" dirty="0" smtClean="0"/>
              <a:t/>
            </a:r>
            <a:br>
              <a:rPr lang="de-DE" dirty="0" smtClean="0"/>
            </a:br>
            <a:r>
              <a:rPr lang="sl-SI" dirty="0" smtClean="0"/>
              <a:t>Zavedajte se resnega</a:t>
            </a:r>
            <a:r>
              <a:rPr lang="de-DE" dirty="0" smtClean="0"/>
              <a:t> </a:t>
            </a:r>
            <a:r>
              <a:rPr lang="sl-SI" dirty="0" smtClean="0"/>
              <a:t>psihološkega vpliva</a:t>
            </a:r>
            <a:r>
              <a:rPr lang="de-DE" dirty="0" smtClean="0"/>
              <a:t> </a:t>
            </a:r>
            <a:r>
              <a:rPr lang="sl-SI" dirty="0" smtClean="0"/>
              <a:t>tako priklica spomina kot</a:t>
            </a:r>
            <a:r>
              <a:rPr lang="de-DE" dirty="0" smtClean="0"/>
              <a:t> </a:t>
            </a:r>
            <a:r>
              <a:rPr lang="sl-SI" dirty="0" smtClean="0">
                <a:solidFill>
                  <a:schemeClr val="tx1"/>
                </a:solidFill>
              </a:rPr>
              <a:t>dražljajev</a:t>
            </a:r>
            <a:r>
              <a:rPr lang="de-DE" dirty="0" smtClean="0"/>
              <a:t> </a:t>
            </a:r>
            <a:r>
              <a:rPr lang="sl-SI" dirty="0" smtClean="0"/>
              <a:t>neposredne okolice, ki</a:t>
            </a:r>
            <a:r>
              <a:rPr lang="de-DE" dirty="0" smtClean="0"/>
              <a:t> </a:t>
            </a:r>
            <a:r>
              <a:rPr lang="sl-SI" dirty="0" smtClean="0"/>
              <a:t>lahko spomnijo na mučenje </a:t>
            </a:r>
          </a:p>
          <a:p>
            <a:pPr marL="0" indent="0">
              <a:defRPr/>
            </a:pPr>
            <a:r>
              <a:rPr lang="sl-SI" dirty="0" smtClean="0"/>
              <a:t>ali zapor</a:t>
            </a:r>
            <a:r>
              <a:rPr lang="de-DE" dirty="0" smtClean="0"/>
              <a:t>.</a:t>
            </a:r>
            <a:endParaRPr lang="de-DE" dirty="0"/>
          </a:p>
        </p:txBody>
      </p:sp>
      <p:pic>
        <p:nvPicPr>
          <p:cNvPr id="14340" name="Picture 2" descr="C:\Users\twq\Downloads\artip lock.JPG"/>
          <p:cNvPicPr>
            <a:picLocks noChangeAspect="1" noChangeArrowheads="1"/>
          </p:cNvPicPr>
          <p:nvPr/>
        </p:nvPicPr>
        <p:blipFill>
          <a:blip r:embed="rId3" cstate="print"/>
          <a:srcRect/>
          <a:stretch>
            <a:fillRect/>
          </a:stretch>
        </p:blipFill>
        <p:spPr bwMode="auto">
          <a:xfrm>
            <a:off x="5580112" y="4149080"/>
            <a:ext cx="2055813" cy="137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2.  </a:t>
            </a:r>
            <a:r>
              <a:rPr lang="sl-SI" sz="3200" dirty="0" smtClean="0"/>
              <a:t>POGOSTE PSIHOLOŠKE REAKCIJE</a:t>
            </a:r>
            <a:endParaRPr lang="de-DE" sz="3200" dirty="0"/>
          </a:p>
        </p:txBody>
      </p:sp>
      <p:sp>
        <p:nvSpPr>
          <p:cNvPr id="15363"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de-DE" sz="3200" dirty="0" smtClean="0"/>
              <a:t>B. 2.  </a:t>
            </a:r>
            <a:r>
              <a:rPr lang="de-DE" sz="3200" dirty="0" err="1" smtClean="0"/>
              <a:t>Pogost</a:t>
            </a:r>
            <a:r>
              <a:rPr lang="sl-SI" sz="3200" dirty="0" smtClean="0"/>
              <a:t>e</a:t>
            </a:r>
            <a:r>
              <a:rPr lang="de-DE" sz="3200" dirty="0" smtClean="0"/>
              <a:t> </a:t>
            </a:r>
            <a:r>
              <a:rPr lang="de-DE" sz="3200" dirty="0" err="1" smtClean="0"/>
              <a:t>psihološk</a:t>
            </a:r>
            <a:r>
              <a:rPr lang="sl-SI" sz="3200" dirty="0" smtClean="0"/>
              <a:t>e reakcije</a:t>
            </a:r>
            <a:endParaRPr lang="de-DE" sz="3200" dirty="0" smtClean="0"/>
          </a:p>
        </p:txBody>
      </p:sp>
      <p:sp>
        <p:nvSpPr>
          <p:cNvPr id="16387" name="Content Placeholder 4"/>
          <p:cNvSpPr>
            <a:spLocks noGrp="1"/>
          </p:cNvSpPr>
          <p:nvPr>
            <p:ph idx="1"/>
          </p:nvPr>
        </p:nvSpPr>
        <p:spPr>
          <a:xfrm>
            <a:off x="468313" y="1412875"/>
            <a:ext cx="8228012" cy="4999038"/>
          </a:xfrm>
        </p:spPr>
        <p:txBody>
          <a:bodyPr/>
          <a:lstStyle/>
          <a:p>
            <a:pPr marL="0"/>
            <a:r>
              <a:rPr lang="sl-SI" sz="2400" i="1" dirty="0" smtClean="0"/>
              <a:t>Istanbulski protokol navaja številne reakcije</a:t>
            </a:r>
            <a:r>
              <a:rPr lang="de-DE" sz="2400" i="1" dirty="0" smtClean="0"/>
              <a:t>, </a:t>
            </a:r>
            <a:r>
              <a:rPr lang="sl-SI" sz="2400" i="1" dirty="0" smtClean="0"/>
              <a:t>ki so še posebej pogoste</a:t>
            </a:r>
            <a:r>
              <a:rPr lang="de-DE" sz="2400" i="1" dirty="0" smtClean="0"/>
              <a:t>.</a:t>
            </a:r>
            <a:br>
              <a:rPr lang="de-DE" sz="2400" i="1" dirty="0" smtClean="0"/>
            </a:br>
            <a:endParaRPr lang="de-DE" sz="2400" i="1" dirty="0" smtClean="0"/>
          </a:p>
          <a:p>
            <a:pPr marL="0"/>
            <a:r>
              <a:rPr lang="sl-SI" sz="2400" i="1" dirty="0" smtClean="0"/>
              <a:t>Psihološke spremembe opisuje najprej na ravni</a:t>
            </a:r>
            <a:r>
              <a:rPr lang="de-DE" sz="2400" i="1" dirty="0" smtClean="0"/>
              <a:t> </a:t>
            </a:r>
            <a:r>
              <a:rPr lang="sl-SI" sz="2400" i="1" dirty="0" smtClean="0"/>
              <a:t>reakcij</a:t>
            </a:r>
            <a:r>
              <a:rPr lang="de-DE" sz="2400" i="1" dirty="0" smtClean="0"/>
              <a:t>, </a:t>
            </a:r>
            <a:r>
              <a:rPr lang="sl-SI" sz="2400" i="1" dirty="0" smtClean="0"/>
              <a:t>simptomov ali</a:t>
            </a:r>
            <a:r>
              <a:rPr lang="de-DE" sz="2400" i="1" dirty="0" smtClean="0"/>
              <a:t> </a:t>
            </a:r>
            <a:r>
              <a:rPr lang="sl-SI" sz="2400" i="1" dirty="0" smtClean="0"/>
              <a:t>sindromov</a:t>
            </a:r>
            <a:r>
              <a:rPr lang="de-DE" sz="2400" i="1" dirty="0" smtClean="0"/>
              <a:t> (</a:t>
            </a:r>
            <a:r>
              <a:rPr lang="sl-SI" sz="2400" i="1" dirty="0" smtClean="0"/>
              <a:t>skupine simptomov</a:t>
            </a:r>
            <a:r>
              <a:rPr lang="de-DE" sz="2400" i="1" dirty="0" smtClean="0"/>
              <a:t>) (B.2.) </a:t>
            </a:r>
            <a:r>
              <a:rPr lang="sl-SI" sz="2400" i="1" dirty="0" smtClean="0"/>
              <a:t>ter nato ponovno na ravni diagnoze</a:t>
            </a:r>
            <a:r>
              <a:rPr lang="de-DE" sz="2400" i="1" dirty="0" smtClean="0"/>
              <a:t> (B.3.).</a:t>
            </a:r>
            <a:br>
              <a:rPr lang="de-DE" sz="2400" i="1" dirty="0" smtClean="0"/>
            </a:br>
            <a:endParaRPr lang="de-DE" sz="2400" i="1" dirty="0" smtClean="0"/>
          </a:p>
          <a:p>
            <a:pPr marL="0"/>
            <a:r>
              <a:rPr lang="sl-SI" sz="2400" i="1" dirty="0" smtClean="0"/>
              <a:t>So del ocene</a:t>
            </a:r>
            <a:r>
              <a:rPr lang="de-DE" sz="2400" i="1" dirty="0" smtClean="0"/>
              <a:t> </a:t>
            </a:r>
            <a:r>
              <a:rPr lang="sl-SI" sz="2400" i="1" dirty="0" smtClean="0"/>
              <a:t>in korakov</a:t>
            </a:r>
            <a:r>
              <a:rPr lang="de-DE" sz="2400" i="1" dirty="0" smtClean="0"/>
              <a:t> </a:t>
            </a:r>
            <a:r>
              <a:rPr lang="sl-SI" sz="2400" i="1" dirty="0" smtClean="0"/>
              <a:t>od zaznavanja normalnega odziva</a:t>
            </a:r>
            <a:r>
              <a:rPr lang="de-DE" sz="2400" i="1" dirty="0" smtClean="0"/>
              <a:t> (</a:t>
            </a:r>
            <a:r>
              <a:rPr lang="sl-SI" sz="2400" i="1" dirty="0" smtClean="0"/>
              <a:t>kot je nezaupanje do oblasti</a:t>
            </a:r>
            <a:r>
              <a:rPr lang="de-DE" sz="2400" i="1" dirty="0" smtClean="0"/>
              <a:t>), </a:t>
            </a:r>
            <a:r>
              <a:rPr lang="sl-SI" sz="2400" i="1" dirty="0" smtClean="0"/>
              <a:t>patologije</a:t>
            </a:r>
            <a:r>
              <a:rPr lang="de-DE" sz="2400" i="1" dirty="0" smtClean="0"/>
              <a:t>  = „</a:t>
            </a:r>
            <a:r>
              <a:rPr lang="sl-SI" sz="2400" i="1" dirty="0" smtClean="0"/>
              <a:t>simptom</a:t>
            </a:r>
            <a:r>
              <a:rPr lang="de-DE" sz="2400" i="1" dirty="0" smtClean="0"/>
              <a:t>“ (</a:t>
            </a:r>
            <a:r>
              <a:rPr lang="sl-SI" sz="2400" i="1" dirty="0" smtClean="0"/>
              <a:t>kot so ponavljajoče nočne more</a:t>
            </a:r>
            <a:r>
              <a:rPr lang="de-DE" sz="2400" i="1" dirty="0" smtClean="0"/>
              <a:t>), </a:t>
            </a:r>
            <a:r>
              <a:rPr lang="sl-SI" sz="2400" i="1" dirty="0" smtClean="0"/>
              <a:t>do diagnoze</a:t>
            </a:r>
            <a:r>
              <a:rPr lang="de-DE" sz="2400" i="1" dirty="0" smtClean="0"/>
              <a:t> (</a:t>
            </a:r>
            <a:r>
              <a:rPr lang="sl-SI" sz="2400" i="1" dirty="0" smtClean="0"/>
              <a:t>Post travmatska stresna motnja</a:t>
            </a:r>
            <a:r>
              <a:rPr lang="de-DE" sz="2400" i="1" dirty="0" smtClean="0"/>
              <a:t>) </a:t>
            </a:r>
            <a:r>
              <a:rPr lang="sl-SI" sz="2400" i="1" dirty="0" smtClean="0"/>
              <a:t>ne gre jemati zlahka</a:t>
            </a:r>
            <a:r>
              <a:rPr lang="de-DE" sz="2400" dirty="0" smtClean="0"/>
              <a:t>. </a:t>
            </a:r>
            <a:br>
              <a:rPr lang="de-DE" sz="2400" dirty="0" smtClean="0"/>
            </a:br>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sl-SI" sz="2800" dirty="0" smtClean="0"/>
              <a:t>Dokumentiranje psiholoških posledic</a:t>
            </a:r>
            <a:r>
              <a:rPr lang="en-GB" sz="2800" dirty="0" smtClean="0"/>
              <a:t>: </a:t>
            </a:r>
            <a:r>
              <a:rPr lang="sl-SI" sz="2800" dirty="0" smtClean="0"/>
              <a:t>primer</a:t>
            </a:r>
            <a:endParaRPr lang="en-GB" sz="2800" dirty="0" smtClean="0"/>
          </a:p>
        </p:txBody>
      </p:sp>
      <p:grpSp>
        <p:nvGrpSpPr>
          <p:cNvPr id="2" name="Diagram 3"/>
          <p:cNvGrpSpPr>
            <a:grpSpLocks/>
          </p:cNvGrpSpPr>
          <p:nvPr/>
        </p:nvGrpSpPr>
        <p:grpSpPr bwMode="auto">
          <a:xfrm>
            <a:off x="1475656" y="980729"/>
            <a:ext cx="5115644" cy="5034310"/>
            <a:chOff x="1585" y="978"/>
            <a:chExt cx="2544" cy="2854"/>
          </a:xfrm>
          <a:solidFill>
            <a:schemeClr val="accent4"/>
          </a:solidFill>
        </p:grpSpPr>
        <p:sp>
          <p:nvSpPr>
            <p:cNvPr id="253963" name="_s13316"/>
            <p:cNvSpPr>
              <a:spLocks noChangeArrowheads="1"/>
            </p:cNvSpPr>
            <p:nvPr/>
          </p:nvSpPr>
          <p:spPr bwMode="auto">
            <a:xfrm flipV="1">
              <a:off x="2539" y="1303"/>
              <a:ext cx="636"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13 h 21600"/>
                <a:gd name="T14" fmla="*/ 14400 w 21600"/>
                <a:gd name="T15" fmla="*/ 14387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defRPr/>
              </a:pPr>
              <a:r>
                <a:rPr lang="sl-SI" b="1" u="sng" dirty="0">
                  <a:effectLst>
                    <a:outerShdw blurRad="38100" dist="38100" dir="2700000" algn="tl">
                      <a:srgbClr val="000000">
                        <a:alpha val="43137"/>
                      </a:srgbClr>
                    </a:outerShdw>
                  </a:effectLst>
                </a:rPr>
                <a:t>Diagnoza</a:t>
              </a:r>
              <a:endParaRPr lang="en-GB" b="1" u="sng" dirty="0">
                <a:effectLst>
                  <a:outerShdw blurRad="38100" dist="38100" dir="2700000" algn="tl">
                    <a:srgbClr val="000000">
                      <a:alpha val="43137"/>
                    </a:srgbClr>
                  </a:outerShdw>
                </a:effectLst>
              </a:endParaRPr>
            </a:p>
          </p:txBody>
        </p:sp>
        <p:sp>
          <p:nvSpPr>
            <p:cNvPr id="253964" name="_s13317"/>
            <p:cNvSpPr>
              <a:spLocks noChangeArrowheads="1"/>
            </p:cNvSpPr>
            <p:nvPr/>
          </p:nvSpPr>
          <p:spPr bwMode="auto">
            <a:xfrm flipV="1">
              <a:off x="2221" y="1854"/>
              <a:ext cx="1272"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8 h 21600"/>
                <a:gd name="T14" fmla="*/ 17100 w 21600"/>
                <a:gd name="T15" fmla="*/ 170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defRPr/>
              </a:pPr>
              <a:r>
                <a:rPr lang="sl-SI" b="1" dirty="0">
                  <a:effectLst>
                    <a:outerShdw blurRad="38100" dist="38100" dir="2700000" algn="tl">
                      <a:srgbClr val="000000">
                        <a:alpha val="43137"/>
                      </a:srgbClr>
                    </a:outerShdw>
                  </a:effectLst>
                </a:rPr>
                <a:t>Stopnja simptomov</a:t>
              </a:r>
              <a:endParaRPr lang="en-GB" b="1" dirty="0">
                <a:effectLst>
                  <a:outerShdw blurRad="38100" dist="38100" dir="2700000" algn="tl">
                    <a:srgbClr val="000000">
                      <a:alpha val="43137"/>
                    </a:srgbClr>
                  </a:outerShdw>
                </a:effectLst>
              </a:endParaRPr>
            </a:p>
          </p:txBody>
        </p:sp>
        <p:sp>
          <p:nvSpPr>
            <p:cNvPr id="253965" name="_s13318"/>
            <p:cNvSpPr>
              <a:spLocks noChangeArrowheads="1"/>
            </p:cNvSpPr>
            <p:nvPr/>
          </p:nvSpPr>
          <p:spPr bwMode="auto">
            <a:xfrm flipV="1">
              <a:off x="1903" y="2405"/>
              <a:ext cx="1908" cy="5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13 h 21600"/>
                <a:gd name="T14" fmla="*/ 18000 w 21600"/>
                <a:gd name="T15" fmla="*/ 17987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defRPr/>
              </a:pPr>
              <a:r>
                <a:rPr lang="sl-SI" b="1" dirty="0">
                  <a:solidFill>
                    <a:schemeClr val="tx1"/>
                  </a:solidFill>
                </a:rPr>
                <a:t>(Mogoči) odzivi na nasilje</a:t>
              </a:r>
              <a:endParaRPr lang="en-GB" b="1" dirty="0">
                <a:solidFill>
                  <a:schemeClr val="tx1"/>
                </a:solidFill>
              </a:endParaRPr>
            </a:p>
          </p:txBody>
        </p:sp>
        <p:sp>
          <p:nvSpPr>
            <p:cNvPr id="253966" name="_s13319"/>
            <p:cNvSpPr>
              <a:spLocks noChangeArrowheads="1"/>
            </p:cNvSpPr>
            <p:nvPr/>
          </p:nvSpPr>
          <p:spPr bwMode="auto">
            <a:xfrm flipV="1">
              <a:off x="1585" y="2955"/>
              <a:ext cx="2544" cy="5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0 w 21600"/>
                <a:gd name="T13" fmla="*/ 3136 h 21600"/>
                <a:gd name="T14" fmla="*/ 18450 w 21600"/>
                <a:gd name="T15" fmla="*/ 18464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lnTo>
                    <a:pt x="0" y="0"/>
                  </a:lnTo>
                  <a:close/>
                </a:path>
              </a:pathLst>
            </a:custGeom>
            <a:grpFill/>
            <a:ln w="4670" algn="in">
              <a:solidFill>
                <a:schemeClr val="tx1"/>
              </a:solidFill>
              <a:miter lim="800000"/>
              <a:headEnd/>
              <a:tailEnd/>
            </a:ln>
          </p:spPr>
          <p:txBody>
            <a:bodyPr rot="10800000" wrap="none" anchor="ctr"/>
            <a:lstStyle/>
            <a:p>
              <a:pPr algn="ctr">
                <a:buClr>
                  <a:srgbClr val="000000"/>
                </a:buClr>
                <a:buSzPct val="100000"/>
                <a:buFont typeface="Times New Roman" pitchFamily="18" charset="0"/>
                <a:buNone/>
                <a:defRPr/>
              </a:pPr>
              <a:r>
                <a:rPr lang="sl-SI" b="1" dirty="0">
                  <a:solidFill>
                    <a:schemeClr val="tx1"/>
                  </a:solidFill>
                </a:rPr>
                <a:t>Preteklost </a:t>
              </a:r>
              <a:r>
                <a:rPr lang="sl-SI" b="1" dirty="0" smtClean="0">
                  <a:solidFill>
                    <a:schemeClr val="tx1"/>
                  </a:solidFill>
                </a:rPr>
                <a:t>žrtve pred mučenjem</a:t>
              </a:r>
              <a:endParaRPr lang="en-GB" b="1" dirty="0">
                <a:solidFill>
                  <a:schemeClr val="tx1"/>
                </a:solidFill>
              </a:endParaRPr>
            </a:p>
          </p:txBody>
        </p:sp>
      </p:grpSp>
      <p:sp>
        <p:nvSpPr>
          <p:cNvPr id="1168393" name="Text Box 9"/>
          <p:cNvSpPr txBox="1">
            <a:spLocks noChangeArrowheads="1"/>
          </p:cNvSpPr>
          <p:nvPr/>
        </p:nvSpPr>
        <p:spPr bwMode="auto">
          <a:xfrm>
            <a:off x="5292725" y="1452563"/>
            <a:ext cx="2808288" cy="923925"/>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sl-SI" b="1" dirty="0">
                <a:solidFill>
                  <a:srgbClr val="FF0000"/>
                </a:solidFill>
                <a:latin typeface="Arial" charset="0"/>
              </a:rPr>
              <a:t>Post travmatska stresna motnja</a:t>
            </a:r>
            <a:r>
              <a:rPr lang="en-GB" b="1" dirty="0">
                <a:solidFill>
                  <a:srgbClr val="FF0000"/>
                </a:solidFill>
                <a:latin typeface="Arial" charset="0"/>
              </a:rPr>
              <a:t>, </a:t>
            </a:r>
            <a:r>
              <a:rPr lang="sl-SI" b="1" dirty="0">
                <a:solidFill>
                  <a:srgbClr val="FF0000"/>
                </a:solidFill>
                <a:latin typeface="Arial" charset="0"/>
              </a:rPr>
              <a:t>a</a:t>
            </a:r>
            <a:r>
              <a:rPr lang="en-GB" b="1" dirty="0" err="1">
                <a:solidFill>
                  <a:srgbClr val="FF0000"/>
                </a:solidFill>
                <a:latin typeface="Arial" charset="0"/>
              </a:rPr>
              <a:t>gora</a:t>
            </a:r>
            <a:r>
              <a:rPr lang="sl-SI" b="1" dirty="0">
                <a:solidFill>
                  <a:srgbClr val="FF0000"/>
                </a:solidFill>
                <a:latin typeface="Arial" charset="0"/>
              </a:rPr>
              <a:t>fobija</a:t>
            </a:r>
            <a:endParaRPr lang="en-GB" b="1" dirty="0">
              <a:solidFill>
                <a:srgbClr val="FF0000"/>
              </a:solidFill>
              <a:latin typeface="Arial" charset="0"/>
            </a:endParaRPr>
          </a:p>
        </p:txBody>
      </p:sp>
      <p:sp>
        <p:nvSpPr>
          <p:cNvPr id="1168394" name="Text Box 10"/>
          <p:cNvSpPr txBox="1">
            <a:spLocks noChangeArrowheads="1"/>
          </p:cNvSpPr>
          <p:nvPr/>
        </p:nvSpPr>
        <p:spPr bwMode="auto">
          <a:xfrm>
            <a:off x="611188" y="1403350"/>
            <a:ext cx="2951162" cy="36988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sl-SI">
                <a:solidFill>
                  <a:srgbClr val="FF0000"/>
                </a:solidFill>
                <a:latin typeface="Arial" charset="0"/>
              </a:rPr>
              <a:t>Potrebna diagnoza</a:t>
            </a:r>
            <a:r>
              <a:rPr lang="en-US">
                <a:solidFill>
                  <a:srgbClr val="FF0000"/>
                </a:solidFill>
                <a:latin typeface="Arial" charset="0"/>
              </a:rPr>
              <a:t> ?</a:t>
            </a:r>
          </a:p>
        </p:txBody>
      </p:sp>
      <p:pic>
        <p:nvPicPr>
          <p:cNvPr id="17414" name="Picture 11" descr="j0293864"/>
          <p:cNvPicPr>
            <a:picLocks noGrp="1" noChangeAspect="1" noChangeArrowheads="1"/>
          </p:cNvPicPr>
          <p:nvPr>
            <p:ph sz="half" idx="2"/>
          </p:nvPr>
        </p:nvPicPr>
        <p:blipFill>
          <a:blip r:embed="rId3" cstate="print"/>
          <a:srcRect/>
          <a:stretch>
            <a:fillRect/>
          </a:stretch>
        </p:blipFill>
        <p:spPr>
          <a:xfrm>
            <a:off x="827088" y="3141663"/>
            <a:ext cx="979487" cy="976312"/>
          </a:xfrm>
        </p:spPr>
      </p:pic>
      <p:sp>
        <p:nvSpPr>
          <p:cNvPr id="1168396" name="Text Box 12"/>
          <p:cNvSpPr txBox="1">
            <a:spLocks noChangeArrowheads="1"/>
          </p:cNvSpPr>
          <p:nvPr/>
        </p:nvSpPr>
        <p:spPr bwMode="auto">
          <a:xfrm>
            <a:off x="6156325" y="3933825"/>
            <a:ext cx="2305050" cy="214313"/>
          </a:xfrm>
          <a:prstGeom prst="rect">
            <a:avLst/>
          </a:prstGeom>
          <a:noFill/>
          <a:ln>
            <a:noFill/>
          </a:ln>
          <a:effectLst/>
          <a:extLst/>
        </p:spPr>
        <p:txBody>
          <a:bodyPr anchor="b">
            <a:spAutoFit/>
          </a:bodyPr>
          <a:lstStyle/>
          <a:p>
            <a:pPr>
              <a:spcBef>
                <a:spcPct val="50000"/>
              </a:spcBef>
              <a:buClr>
                <a:srgbClr val="000000"/>
              </a:buClr>
              <a:buSzPct val="100000"/>
              <a:buFont typeface="Times New Roman" pitchFamily="18" charset="0"/>
              <a:buNone/>
              <a:defRPr/>
            </a:pPr>
            <a:endParaRPr lang="en-US" dirty="0">
              <a:effectLst>
                <a:outerShdw blurRad="38100" dist="38100" dir="2700000" algn="tl">
                  <a:srgbClr val="000000"/>
                </a:outerShdw>
              </a:effectLst>
              <a:latin typeface="Calibri" pitchFamily="32" charset="0"/>
              <a:cs typeface="+mn-cs"/>
            </a:endParaRPr>
          </a:p>
        </p:txBody>
      </p:sp>
      <p:sp>
        <p:nvSpPr>
          <p:cNvPr id="253959" name="Text Box 13"/>
          <p:cNvSpPr txBox="1">
            <a:spLocks noChangeArrowheads="1"/>
          </p:cNvSpPr>
          <p:nvPr/>
        </p:nvSpPr>
        <p:spPr bwMode="auto">
          <a:xfrm>
            <a:off x="5795963" y="3721100"/>
            <a:ext cx="2520950" cy="554038"/>
          </a:xfrm>
          <a:prstGeom prst="rect">
            <a:avLst/>
          </a:prstGeom>
          <a:noFill/>
          <a:ln w="9525">
            <a:noFill/>
            <a:miter lim="800000"/>
            <a:headEnd/>
            <a:tailEnd/>
          </a:ln>
        </p:spPr>
        <p:txBody>
          <a:bodyPr anchor="b">
            <a:spAutoFit/>
          </a:bodyPr>
          <a:lstStyle/>
          <a:p>
            <a:pPr>
              <a:spcBef>
                <a:spcPct val="50000"/>
              </a:spcBef>
              <a:buClr>
                <a:srgbClr val="000000"/>
              </a:buClr>
              <a:buSzPct val="100000"/>
              <a:buFont typeface="Times New Roman" pitchFamily="18" charset="0"/>
              <a:buNone/>
              <a:defRPr/>
            </a:pPr>
            <a:r>
              <a:rPr lang="sl-SI" sz="1400" b="1" dirty="0">
                <a:effectLst>
                  <a:outerShdw blurRad="38100" dist="38100" dir="2700000" algn="tl">
                    <a:srgbClr val="000000">
                      <a:alpha val="43137"/>
                    </a:srgbClr>
                  </a:outerShdw>
                </a:effectLst>
              </a:rPr>
              <a:t>Strah</a:t>
            </a:r>
            <a:r>
              <a:rPr lang="en-US" sz="1400" b="1" dirty="0">
                <a:effectLst>
                  <a:outerShdw blurRad="38100" dist="38100" dir="2700000" algn="tl">
                    <a:srgbClr val="000000">
                      <a:alpha val="43137"/>
                    </a:srgbClr>
                  </a:outerShdw>
                </a:effectLst>
              </a:rPr>
              <a:t>,  </a:t>
            </a:r>
            <a:r>
              <a:rPr lang="sl-SI" sz="1400" b="1" dirty="0" smtClean="0">
                <a:effectLst>
                  <a:outerShdw blurRad="38100" dist="38100" dir="2700000" algn="tl">
                    <a:srgbClr val="000000">
                      <a:alpha val="43137"/>
                    </a:srgbClr>
                  </a:outerShdw>
                </a:effectLst>
              </a:rPr>
              <a:t>zmedenost</a:t>
            </a:r>
            <a:r>
              <a:rPr lang="en-US" sz="1400" b="1" dirty="0" smtClean="0">
                <a:effectLst>
                  <a:outerShdw blurRad="38100" dist="38100" dir="2700000" algn="tl">
                    <a:srgbClr val="000000">
                      <a:alpha val="43137"/>
                    </a:srgbClr>
                  </a:outerShdw>
                </a:effectLst>
              </a:rPr>
              <a:t>,  </a:t>
            </a:r>
            <a:r>
              <a:rPr lang="sl-SI" sz="1400" b="1" dirty="0">
                <a:effectLst>
                  <a:outerShdw blurRad="38100" dist="38100" dir="2700000" algn="tl">
                    <a:srgbClr val="000000">
                      <a:alpha val="43137"/>
                    </a:srgbClr>
                  </a:outerShdw>
                </a:effectLst>
              </a:rPr>
              <a:t>izguba občutka za čas</a:t>
            </a:r>
            <a:r>
              <a:rPr lang="en-US" sz="1400" b="1" dirty="0">
                <a:effectLst>
                  <a:outerShdw blurRad="38100" dist="38100" dir="2700000" algn="tl">
                    <a:srgbClr val="000000">
                      <a:alpha val="43137"/>
                    </a:srgbClr>
                  </a:outerShdw>
                </a:effectLst>
              </a:rPr>
              <a:t>, </a:t>
            </a:r>
            <a:r>
              <a:rPr lang="sl-SI" sz="1400" b="1" dirty="0">
                <a:effectLst>
                  <a:outerShdw blurRad="38100" dist="38100" dir="2700000" algn="tl">
                    <a:srgbClr val="000000">
                      <a:alpha val="43137"/>
                    </a:srgbClr>
                  </a:outerShdw>
                </a:effectLst>
              </a:rPr>
              <a:t>bolečina</a:t>
            </a:r>
            <a:r>
              <a:rPr lang="en-US" sz="1600" b="1" dirty="0">
                <a:effectLst>
                  <a:outerShdw blurRad="38100" dist="38100" dir="2700000" algn="tl">
                    <a:srgbClr val="000000">
                      <a:alpha val="43137"/>
                    </a:srgbClr>
                  </a:outerShdw>
                </a:effectLst>
              </a:rPr>
              <a:t>.</a:t>
            </a:r>
          </a:p>
        </p:txBody>
      </p:sp>
      <p:sp>
        <p:nvSpPr>
          <p:cNvPr id="253960" name="Text Box 14"/>
          <p:cNvSpPr txBox="1">
            <a:spLocks noChangeArrowheads="1"/>
          </p:cNvSpPr>
          <p:nvPr/>
        </p:nvSpPr>
        <p:spPr bwMode="auto">
          <a:xfrm>
            <a:off x="6370638" y="4560411"/>
            <a:ext cx="2665412" cy="738664"/>
          </a:xfrm>
          <a:prstGeom prst="rect">
            <a:avLst/>
          </a:prstGeom>
          <a:noFill/>
          <a:ln w="9525">
            <a:noFill/>
            <a:miter lim="800000"/>
            <a:headEnd/>
            <a:tailEnd/>
          </a:ln>
        </p:spPr>
        <p:txBody>
          <a:bodyPr anchor="b">
            <a:spAutoFit/>
          </a:bodyPr>
          <a:lstStyle/>
          <a:p>
            <a:pPr>
              <a:spcBef>
                <a:spcPct val="50000"/>
              </a:spcBef>
              <a:buClr>
                <a:srgbClr val="000000"/>
              </a:buClr>
              <a:buSzPct val="100000"/>
              <a:buFont typeface="Times New Roman" pitchFamily="18" charset="0"/>
              <a:buNone/>
              <a:defRPr/>
            </a:pPr>
            <a:r>
              <a:rPr lang="sl-SI" sz="1400" b="1" dirty="0" smtClean="0">
                <a:effectLst>
                  <a:outerShdw blurRad="38100" dist="38100" dir="2700000" algn="tl">
                    <a:srgbClr val="000000">
                      <a:alpha val="43137"/>
                    </a:srgbClr>
                  </a:outerShdw>
                </a:effectLst>
              </a:rPr>
              <a:t>Brez psiholoških simptomov </a:t>
            </a:r>
            <a:r>
              <a:rPr lang="sl-SI" sz="1400" b="1" dirty="0">
                <a:effectLst>
                  <a:outerShdw blurRad="38100" dist="38100" dir="2700000" algn="tl">
                    <a:srgbClr val="000000">
                      <a:alpha val="43137"/>
                    </a:srgbClr>
                  </a:outerShdw>
                </a:effectLst>
              </a:rPr>
              <a:t>in zdravljenj</a:t>
            </a:r>
            <a:r>
              <a:rPr lang="en-US" sz="1400" b="1" dirty="0">
                <a:effectLst>
                  <a:outerShdw blurRad="38100" dist="38100" dir="2700000" algn="tl">
                    <a:srgbClr val="000000">
                      <a:alpha val="43137"/>
                    </a:srgbClr>
                  </a:outerShdw>
                </a:effectLst>
              </a:rPr>
              <a:t>, </a:t>
            </a:r>
            <a:r>
              <a:rPr lang="sl-SI" sz="1400" b="1" dirty="0" smtClean="0">
                <a:effectLst>
                  <a:outerShdw blurRad="38100" dist="38100" dir="2700000" algn="tl">
                    <a:srgbClr val="000000">
                      <a:alpha val="43137"/>
                    </a:srgbClr>
                  </a:outerShdw>
                </a:effectLst>
              </a:rPr>
              <a:t>družinska anamneza prav tako negativna.</a:t>
            </a:r>
            <a:endParaRPr lang="en-US" sz="1400" b="1" dirty="0">
              <a:effectLst>
                <a:outerShdw blurRad="38100" dist="38100" dir="2700000" algn="tl">
                  <a:srgbClr val="000000">
                    <a:alpha val="43137"/>
                  </a:srgbClr>
                </a:outerShdw>
              </a:effectLst>
            </a:endParaRPr>
          </a:p>
        </p:txBody>
      </p:sp>
      <p:sp>
        <p:nvSpPr>
          <p:cNvPr id="253961" name="Text Box 15"/>
          <p:cNvSpPr txBox="1">
            <a:spLocks noChangeArrowheads="1"/>
          </p:cNvSpPr>
          <p:nvPr/>
        </p:nvSpPr>
        <p:spPr bwMode="auto">
          <a:xfrm>
            <a:off x="5435600" y="2471103"/>
            <a:ext cx="3708400" cy="984885"/>
          </a:xfrm>
          <a:prstGeom prst="rect">
            <a:avLst/>
          </a:prstGeom>
          <a:noFill/>
          <a:ln w="9525">
            <a:noFill/>
            <a:miter lim="800000"/>
            <a:headEnd/>
            <a:tailEnd/>
          </a:ln>
        </p:spPr>
        <p:txBody>
          <a:bodyPr anchor="b">
            <a:spAutoFit/>
          </a:bodyPr>
          <a:lstStyle/>
          <a:p>
            <a:pPr>
              <a:spcBef>
                <a:spcPct val="50000"/>
              </a:spcBef>
              <a:buClr>
                <a:srgbClr val="000000"/>
              </a:buClr>
              <a:buSzPct val="100000"/>
              <a:buFont typeface="Times New Roman" pitchFamily="18" charset="0"/>
              <a:buNone/>
              <a:defRPr/>
            </a:pPr>
            <a:r>
              <a:rPr lang="sl-SI" sz="1400" b="1" dirty="0">
                <a:effectLst>
                  <a:outerShdw blurRad="38100" dist="38100" dir="2700000" algn="tl">
                    <a:srgbClr val="000000">
                      <a:alpha val="43137"/>
                    </a:srgbClr>
                  </a:outerShdw>
                </a:effectLst>
              </a:rPr>
              <a:t>Nočne more</a:t>
            </a:r>
            <a:r>
              <a:rPr lang="en-US" sz="1400" b="1" dirty="0">
                <a:effectLst>
                  <a:outerShdw blurRad="38100" dist="38100" dir="2700000" algn="tl">
                    <a:srgbClr val="000000">
                      <a:alpha val="43137"/>
                    </a:srgbClr>
                  </a:outerShdw>
                </a:effectLst>
              </a:rPr>
              <a:t>, </a:t>
            </a:r>
            <a:r>
              <a:rPr lang="sl-SI" sz="1400" b="1" dirty="0">
                <a:effectLst>
                  <a:outerShdw blurRad="38100" dist="38100" dir="2700000" algn="tl">
                    <a:srgbClr val="000000">
                      <a:alpha val="43137"/>
                    </a:srgbClr>
                  </a:outerShdw>
                </a:effectLst>
              </a:rPr>
              <a:t>izogibanje spominom</a:t>
            </a:r>
            <a:r>
              <a:rPr lang="en-US" sz="1400" b="1" dirty="0">
                <a:effectLst>
                  <a:outerShdw blurRad="38100" dist="38100" dir="2700000" algn="tl">
                    <a:srgbClr val="000000">
                      <a:alpha val="43137"/>
                    </a:srgbClr>
                  </a:outerShdw>
                </a:effectLst>
              </a:rPr>
              <a:t>, </a:t>
            </a:r>
            <a:r>
              <a:rPr lang="sl-SI" sz="1400" b="1" dirty="0" smtClean="0">
                <a:effectLst>
                  <a:outerShdw blurRad="38100" dist="38100" dir="2700000" algn="tl">
                    <a:srgbClr val="000000">
                      <a:alpha val="43137"/>
                    </a:srgbClr>
                  </a:outerShdw>
                </a:effectLst>
              </a:rPr>
              <a:t>razdražljivost</a:t>
            </a:r>
            <a:r>
              <a:rPr lang="en-US" sz="1400" b="1" dirty="0">
                <a:effectLst>
                  <a:outerShdw blurRad="38100" dist="38100" dir="2700000" algn="tl">
                    <a:srgbClr val="000000">
                      <a:alpha val="43137"/>
                    </a:srgbClr>
                  </a:outerShdw>
                </a:effectLst>
              </a:rPr>
              <a:t>, </a:t>
            </a:r>
            <a:r>
              <a:rPr lang="sl-SI" sz="1400" b="1" dirty="0" smtClean="0">
                <a:effectLst>
                  <a:outerShdw blurRad="38100" dist="38100" dir="2700000" algn="tl">
                    <a:srgbClr val="000000">
                      <a:alpha val="43137"/>
                    </a:srgbClr>
                  </a:outerShdw>
                </a:effectLst>
              </a:rPr>
              <a:t>občutek </a:t>
            </a:r>
            <a:r>
              <a:rPr lang="en-US" sz="1400" b="1" dirty="0" smtClean="0">
                <a:effectLst>
                  <a:outerShdw blurRad="38100" dist="38100" dir="2700000" algn="tl">
                    <a:srgbClr val="000000">
                      <a:alpha val="43137"/>
                    </a:srgbClr>
                  </a:outerShdw>
                </a:effectLst>
              </a:rPr>
              <a:t>“</a:t>
            </a:r>
            <a:r>
              <a:rPr lang="sl-SI" sz="1400" b="1" dirty="0">
                <a:effectLst>
                  <a:outerShdw blurRad="38100" dist="38100" dir="2700000" algn="tl">
                    <a:srgbClr val="000000">
                      <a:alpha val="43137"/>
                    </a:srgbClr>
                  </a:outerShdw>
                </a:effectLst>
              </a:rPr>
              <a:t>brez prihodnosti</a:t>
            </a:r>
            <a:r>
              <a:rPr lang="en-US" sz="1400" b="1" dirty="0">
                <a:effectLst>
                  <a:outerShdw blurRad="38100" dist="38100" dir="2700000" algn="tl">
                    <a:srgbClr val="000000">
                      <a:alpha val="43137"/>
                    </a:srgbClr>
                  </a:outerShdw>
                </a:effectLst>
              </a:rPr>
              <a:t>”, </a:t>
            </a:r>
            <a:r>
              <a:rPr lang="sl-SI" sz="1400" b="1" dirty="0" smtClean="0">
                <a:effectLst>
                  <a:outerShdw blurRad="38100" dist="38100" dir="2700000" algn="tl">
                    <a:srgbClr val="000000">
                      <a:alpha val="43137"/>
                    </a:srgbClr>
                  </a:outerShdw>
                </a:effectLst>
              </a:rPr>
              <a:t>travmatični spomini</a:t>
            </a:r>
            <a:r>
              <a:rPr lang="en-US" sz="1400" b="1" dirty="0" smtClean="0">
                <a:effectLst>
                  <a:outerShdw blurRad="38100" dist="38100" dir="2700000" algn="tl">
                    <a:srgbClr val="000000">
                      <a:alpha val="43137"/>
                    </a:srgbClr>
                  </a:outerShdw>
                </a:effectLst>
              </a:rPr>
              <a:t>, </a:t>
            </a:r>
            <a:r>
              <a:rPr lang="sl-SI" sz="1400" b="1" dirty="0">
                <a:effectLst>
                  <a:outerShdw blurRad="38100" dist="38100" dir="2700000" algn="tl">
                    <a:srgbClr val="000000">
                      <a:alpha val="43137"/>
                    </a:srgbClr>
                  </a:outerShdw>
                </a:effectLst>
              </a:rPr>
              <a:t>izogibanje </a:t>
            </a:r>
            <a:r>
              <a:rPr lang="sl-SI" sz="1400" b="1" dirty="0" smtClean="0">
                <a:effectLst>
                  <a:outerShdw blurRad="38100" dist="38100" dir="2700000" algn="tl">
                    <a:srgbClr val="000000">
                      <a:alpha val="43137"/>
                    </a:srgbClr>
                  </a:outerShdw>
                </a:effectLst>
              </a:rPr>
              <a:t>javnim prostorom, ki niso povezani </a:t>
            </a:r>
            <a:r>
              <a:rPr lang="sl-SI" sz="1400" b="1" dirty="0">
                <a:effectLst>
                  <a:outerShdw blurRad="38100" dist="38100" dir="2700000" algn="tl">
                    <a:srgbClr val="000000">
                      <a:alpha val="43137"/>
                    </a:srgbClr>
                  </a:outerShdw>
                </a:effectLst>
              </a:rPr>
              <a:t>z mučenjem</a:t>
            </a:r>
            <a:r>
              <a:rPr lang="en-US" sz="1600" b="1" dirty="0">
                <a:effectLst>
                  <a:outerShdw blurRad="38100" dist="38100" dir="2700000" algn="tl">
                    <a:srgbClr val="000000">
                      <a:alpha val="43137"/>
                    </a:srgbClr>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68394"/>
                                        </p:tgtEl>
                                        <p:attrNameLst>
                                          <p:attrName>style.visibility</p:attrName>
                                        </p:attrNameLst>
                                      </p:cBhvr>
                                      <p:to>
                                        <p:strVal val="visible"/>
                                      </p:to>
                                    </p:set>
                                    <p:animEffect transition="in" filter="blinds(horizontal)">
                                      <p:cBhvr>
                                        <p:cTn id="11" dur="500"/>
                                        <p:tgtEl>
                                          <p:spTgt spid="11683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68393"/>
                                        </p:tgtEl>
                                        <p:attrNameLst>
                                          <p:attrName>style.visibility</p:attrName>
                                        </p:attrNameLst>
                                      </p:cBhvr>
                                      <p:to>
                                        <p:strVal val="visible"/>
                                      </p:to>
                                    </p:set>
                                    <p:animEffect transition="in" filter="blinds(horizontal)">
                                      <p:cBhvr>
                                        <p:cTn id="16" dur="500"/>
                                        <p:tgtEl>
                                          <p:spTgt spid="1168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393" grpId="0"/>
      <p:bldP spid="11683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de-DE" sz="3200" dirty="0" smtClean="0"/>
              <a:t>B. 2.  </a:t>
            </a:r>
            <a:r>
              <a:rPr lang="de-DE" sz="3200" dirty="0" err="1" smtClean="0"/>
              <a:t>Pogost</a:t>
            </a:r>
            <a:r>
              <a:rPr lang="sl-SI" sz="3200" dirty="0" smtClean="0"/>
              <a:t>e</a:t>
            </a:r>
            <a:r>
              <a:rPr lang="de-DE" sz="3200" dirty="0" smtClean="0"/>
              <a:t> </a:t>
            </a:r>
            <a:r>
              <a:rPr lang="de-DE" sz="3200" dirty="0" err="1" smtClean="0"/>
              <a:t>psihološk</a:t>
            </a:r>
            <a:r>
              <a:rPr lang="sl-SI" sz="3200" dirty="0" smtClean="0"/>
              <a:t>e</a:t>
            </a:r>
            <a:r>
              <a:rPr lang="de-DE" sz="3200" dirty="0" smtClean="0"/>
              <a:t> </a:t>
            </a:r>
            <a:r>
              <a:rPr lang="sl-SI" sz="3200" dirty="0" smtClean="0"/>
              <a:t>reakcije</a:t>
            </a:r>
            <a:endParaRPr lang="de-DE" sz="3200" dirty="0" smtClean="0"/>
          </a:p>
        </p:txBody>
      </p:sp>
      <p:sp>
        <p:nvSpPr>
          <p:cNvPr id="18435" name="Content Placeholder 4"/>
          <p:cNvSpPr>
            <a:spLocks noGrp="1"/>
          </p:cNvSpPr>
          <p:nvPr>
            <p:ph idx="1"/>
          </p:nvPr>
        </p:nvSpPr>
        <p:spPr/>
        <p:txBody>
          <a:bodyPr/>
          <a:lstStyle/>
          <a:p>
            <a:pPr marL="0"/>
            <a:r>
              <a:rPr lang="sl-SI" sz="2400" b="1" dirty="0" smtClean="0"/>
              <a:t>Podoživljanje</a:t>
            </a:r>
            <a:r>
              <a:rPr lang="de-DE" sz="2400" b="1" dirty="0" smtClean="0"/>
              <a:t>,  </a:t>
            </a:r>
            <a:r>
              <a:rPr lang="sl-SI" sz="2400" b="1" dirty="0" smtClean="0"/>
              <a:t>izogibanje </a:t>
            </a:r>
            <a:r>
              <a:rPr lang="de-DE" sz="2400" b="1" dirty="0" smtClean="0"/>
              <a:t>– </a:t>
            </a:r>
            <a:r>
              <a:rPr lang="sl-SI" sz="2400" b="1" dirty="0" smtClean="0"/>
              <a:t>čustvena otopelost</a:t>
            </a:r>
            <a:r>
              <a:rPr lang="de-DE" sz="2400" b="1" dirty="0" smtClean="0"/>
              <a:t> </a:t>
            </a:r>
            <a:r>
              <a:rPr lang="sl-SI" sz="2400" b="1" dirty="0" smtClean="0"/>
              <a:t>in pretirana razdražljivost</a:t>
            </a:r>
            <a:r>
              <a:rPr lang="de-DE" sz="2400" b="1" dirty="0" smtClean="0"/>
              <a:t> </a:t>
            </a:r>
            <a:r>
              <a:rPr lang="de-DE" sz="2400" i="1" dirty="0" smtClean="0"/>
              <a:t>(</a:t>
            </a:r>
            <a:r>
              <a:rPr lang="sl-SI" sz="2400" i="1" dirty="0" smtClean="0"/>
              <a:t>po navadi povezano s</a:t>
            </a:r>
            <a:r>
              <a:rPr lang="de-DE" sz="2400" i="1" dirty="0" smtClean="0"/>
              <a:t> PTS</a:t>
            </a:r>
            <a:r>
              <a:rPr lang="sl-SI" sz="2400" i="1" dirty="0" smtClean="0"/>
              <a:t>M</a:t>
            </a:r>
            <a:r>
              <a:rPr lang="de-DE" sz="2400" i="1" dirty="0" smtClean="0"/>
              <a:t>)</a:t>
            </a:r>
            <a:r>
              <a:rPr lang="de-DE" sz="2400" dirty="0" smtClean="0"/>
              <a:t>, </a:t>
            </a:r>
          </a:p>
          <a:p>
            <a:pPr marL="0"/>
            <a:r>
              <a:rPr lang="sl-SI" sz="2400" b="1" dirty="0" smtClean="0"/>
              <a:t>Simptomi depresije</a:t>
            </a:r>
            <a:r>
              <a:rPr lang="de-DE" sz="2400" b="1" dirty="0" smtClean="0"/>
              <a:t> </a:t>
            </a:r>
            <a:r>
              <a:rPr lang="de-DE" sz="2400" dirty="0" smtClean="0"/>
              <a:t>(</a:t>
            </a:r>
            <a:r>
              <a:rPr lang="sl-SI" sz="2400" dirty="0" smtClean="0"/>
              <a:t>slaba volja</a:t>
            </a:r>
            <a:r>
              <a:rPr lang="de-DE" sz="2400" dirty="0" smtClean="0"/>
              <a:t>, </a:t>
            </a:r>
            <a:r>
              <a:rPr lang="sl-SI" sz="2400" dirty="0" smtClean="0"/>
              <a:t>izguba zanimanja</a:t>
            </a:r>
            <a:r>
              <a:rPr lang="de-DE" sz="2400" dirty="0" smtClean="0"/>
              <a:t>, </a:t>
            </a:r>
            <a:r>
              <a:rPr lang="sl-SI" sz="2400" dirty="0" smtClean="0"/>
              <a:t>energije in apetita</a:t>
            </a:r>
            <a:r>
              <a:rPr lang="de-DE" sz="2400" dirty="0" smtClean="0"/>
              <a:t>)</a:t>
            </a:r>
          </a:p>
          <a:p>
            <a:pPr marL="0"/>
            <a:r>
              <a:rPr lang="sl-SI" sz="2400" b="1" dirty="0" smtClean="0"/>
              <a:t>Slaba samopodoba</a:t>
            </a:r>
            <a:r>
              <a:rPr lang="de-DE" sz="2400" b="1" dirty="0" smtClean="0"/>
              <a:t> </a:t>
            </a:r>
            <a:r>
              <a:rPr lang="sl-SI" sz="2400" b="1" dirty="0" smtClean="0"/>
              <a:t>in</a:t>
            </a:r>
            <a:r>
              <a:rPr lang="de-DE" sz="2400" b="1" dirty="0" smtClean="0"/>
              <a:t> </a:t>
            </a:r>
            <a:r>
              <a:rPr lang="sl-SI" sz="2400" b="1" dirty="0" smtClean="0"/>
              <a:t>črnogleda prihodnost</a:t>
            </a:r>
            <a:r>
              <a:rPr lang="de-DE" sz="2400" dirty="0" smtClean="0"/>
              <a:t/>
            </a:r>
            <a:br>
              <a:rPr lang="de-DE" sz="2400" dirty="0" smtClean="0"/>
            </a:br>
            <a:r>
              <a:rPr lang="de-DE" sz="2400" i="1" dirty="0" smtClean="0"/>
              <a:t>(</a:t>
            </a:r>
            <a:r>
              <a:rPr lang="sl-SI" sz="2400" i="1" dirty="0" smtClean="0"/>
              <a:t>po navadi</a:t>
            </a:r>
            <a:r>
              <a:rPr lang="de-DE" sz="2400" i="1" dirty="0" smtClean="0"/>
              <a:t> </a:t>
            </a:r>
            <a:r>
              <a:rPr lang="sl-SI" sz="2400" i="1" dirty="0" smtClean="0"/>
              <a:t>povezano s </a:t>
            </a:r>
            <a:r>
              <a:rPr lang="de-DE" sz="2400" i="1" dirty="0" smtClean="0"/>
              <a:t>PTS</a:t>
            </a:r>
            <a:r>
              <a:rPr lang="sl-SI" sz="2400" i="1" dirty="0" smtClean="0"/>
              <a:t>M</a:t>
            </a:r>
            <a:r>
              <a:rPr lang="de-DE" sz="2400" i="1" dirty="0" smtClean="0"/>
              <a:t>/</a:t>
            </a:r>
            <a:r>
              <a:rPr lang="sl-SI" sz="2400" i="1" dirty="0" smtClean="0"/>
              <a:t>zapleteno </a:t>
            </a:r>
            <a:r>
              <a:rPr lang="de-DE" sz="2400" i="1" dirty="0" smtClean="0"/>
              <a:t>PTS</a:t>
            </a:r>
            <a:r>
              <a:rPr lang="sl-SI" sz="2400" i="1" dirty="0" smtClean="0"/>
              <a:t>M</a:t>
            </a:r>
            <a:r>
              <a:rPr lang="de-DE" sz="2400" i="1" dirty="0" smtClean="0"/>
              <a:t> </a:t>
            </a:r>
            <a:r>
              <a:rPr lang="sl-SI" sz="2400" i="1" dirty="0" smtClean="0"/>
              <a:t>ali depresijo</a:t>
            </a:r>
            <a:r>
              <a:rPr lang="de-DE" sz="2400" i="1" dirty="0" smtClean="0"/>
              <a:t>),</a:t>
            </a:r>
            <a:br>
              <a:rPr lang="de-DE" sz="2400" i="1" dirty="0" smtClean="0"/>
            </a:br>
            <a:r>
              <a:rPr lang="sl-SI" sz="2400" b="1" dirty="0" smtClean="0"/>
              <a:t>disociacija</a:t>
            </a:r>
            <a:r>
              <a:rPr lang="de-DE" sz="2400" b="1" dirty="0" smtClean="0"/>
              <a:t>, </a:t>
            </a:r>
            <a:r>
              <a:rPr lang="sl-SI" sz="2400" b="1" dirty="0" smtClean="0"/>
              <a:t>depersonalizacija in netipično vedenje</a:t>
            </a:r>
            <a:r>
              <a:rPr lang="de-DE" sz="2400" dirty="0" smtClean="0"/>
              <a:t/>
            </a:r>
            <a:br>
              <a:rPr lang="de-DE" sz="2400" dirty="0" smtClean="0"/>
            </a:br>
            <a:r>
              <a:rPr lang="de-DE" sz="2400" i="1" dirty="0" smtClean="0"/>
              <a:t>(</a:t>
            </a:r>
            <a:r>
              <a:rPr lang="sl-SI" sz="2400" i="1" dirty="0" smtClean="0"/>
              <a:t>lahko povezano s</a:t>
            </a:r>
            <a:r>
              <a:rPr lang="de-DE" sz="2400" i="1" dirty="0" smtClean="0"/>
              <a:t> PTSD/</a:t>
            </a:r>
            <a:r>
              <a:rPr lang="sl-SI" sz="2400" i="1" dirty="0" smtClean="0"/>
              <a:t>zapleteno</a:t>
            </a:r>
            <a:r>
              <a:rPr lang="de-DE" sz="2400" i="1" dirty="0" smtClean="0"/>
              <a:t> PTS</a:t>
            </a:r>
            <a:r>
              <a:rPr lang="sl-SI" sz="2400" i="1" dirty="0" smtClean="0"/>
              <a:t>M</a:t>
            </a:r>
            <a:r>
              <a:rPr lang="de-DE" sz="2400" i="1" dirty="0" smtClean="0"/>
              <a:t> </a:t>
            </a:r>
            <a:r>
              <a:rPr lang="sl-SI" sz="2400" i="1" dirty="0" smtClean="0"/>
              <a:t>ali depresijo</a:t>
            </a:r>
            <a:r>
              <a:rPr lang="de-DE" sz="2400" i="1" dirty="0" smtClean="0"/>
              <a:t>),</a:t>
            </a:r>
          </a:p>
          <a:p>
            <a:pPr marL="0"/>
            <a:r>
              <a:rPr lang="sl-SI" sz="2400" b="1" dirty="0" smtClean="0"/>
              <a:t>somatske pritožbe</a:t>
            </a:r>
            <a:r>
              <a:rPr lang="de-DE" sz="2400" b="1" dirty="0" smtClean="0"/>
              <a:t> </a:t>
            </a:r>
            <a:r>
              <a:rPr lang="de-DE" sz="2400" dirty="0" smtClean="0"/>
              <a:t>(</a:t>
            </a:r>
            <a:r>
              <a:rPr lang="sl-SI" sz="2400" dirty="0" smtClean="0"/>
              <a:t>v kulturi najpogostejši način</a:t>
            </a:r>
            <a:r>
              <a:rPr lang="de-DE" sz="2400" dirty="0" smtClean="0"/>
              <a:t> </a:t>
            </a:r>
            <a:r>
              <a:rPr lang="sl-SI" sz="2400" dirty="0" smtClean="0"/>
              <a:t>izražanja obupa</a:t>
            </a:r>
            <a:r>
              <a:rPr lang="de-DE" sz="2400" dirty="0" smtClean="0"/>
              <a:t> </a:t>
            </a:r>
            <a:r>
              <a:rPr lang="sl-SI" sz="2400" dirty="0" smtClean="0"/>
              <a:t>in trpljenja</a:t>
            </a:r>
            <a:r>
              <a:rPr lang="de-DE" sz="2400" dirty="0" smtClean="0"/>
              <a:t> („</a:t>
            </a:r>
            <a:r>
              <a:rPr lang="sl-SI" sz="2400" dirty="0" smtClean="0"/>
              <a:t>kulturno pogojeno izražanje bolečine</a:t>
            </a:r>
            <a:r>
              <a:rPr lang="de-DE" sz="2400" dirty="0" smtClean="0"/>
              <a:t>“) </a:t>
            </a:r>
            <a:r>
              <a:rPr lang="sl-SI" sz="2400" dirty="0" smtClean="0"/>
              <a:t>in/ali</a:t>
            </a:r>
            <a:r>
              <a:rPr lang="de-DE" sz="2400" dirty="0" smtClean="0"/>
              <a:t> </a:t>
            </a:r>
            <a:r>
              <a:rPr lang="sl-SI" sz="2400" dirty="0" smtClean="0"/>
              <a:t>kot del</a:t>
            </a:r>
            <a:r>
              <a:rPr lang="de-DE" sz="2400" dirty="0" smtClean="0"/>
              <a:t> „</a:t>
            </a:r>
            <a:r>
              <a:rPr lang="sl-SI" sz="2400" dirty="0" err="1" smtClean="0"/>
              <a:t>somatoformnih</a:t>
            </a:r>
            <a:r>
              <a:rPr lang="de-DE" sz="2400" dirty="0" smtClean="0"/>
              <a:t>“ </a:t>
            </a:r>
            <a:r>
              <a:rPr lang="sl-SI" sz="2400" dirty="0" smtClean="0"/>
              <a:t>motenj</a:t>
            </a:r>
            <a:r>
              <a:rPr lang="de-DE" sz="2400" dirty="0" smtClean="0"/>
              <a:t>  (</a:t>
            </a:r>
            <a:r>
              <a:rPr lang="sl-SI" sz="2400" dirty="0" smtClean="0"/>
              <a:t>motnje, pri katerih</a:t>
            </a:r>
            <a:r>
              <a:rPr lang="de-DE" sz="2400" dirty="0" smtClean="0"/>
              <a:t> </a:t>
            </a:r>
            <a:r>
              <a:rPr lang="sl-SI" sz="2400" dirty="0" smtClean="0"/>
              <a:t>fizičnih simptomov ni mogoče razložiti samo s fizičnimi odkritji</a:t>
            </a:r>
            <a:r>
              <a:rPr lang="de-DE" sz="2400" dirty="0" smtClean="0"/>
              <a:t>)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de-DE" sz="3200" dirty="0" smtClean="0"/>
              <a:t>B. 2.  </a:t>
            </a:r>
            <a:r>
              <a:rPr lang="de-DE" sz="3200" dirty="0" err="1" smtClean="0"/>
              <a:t>Pogoste</a:t>
            </a:r>
            <a:r>
              <a:rPr lang="de-DE" sz="3200" dirty="0" smtClean="0"/>
              <a:t> </a:t>
            </a:r>
            <a:r>
              <a:rPr lang="de-DE" sz="3200" dirty="0" err="1" smtClean="0"/>
              <a:t>psihološke</a:t>
            </a:r>
            <a:r>
              <a:rPr lang="de-DE" sz="3200" dirty="0" smtClean="0"/>
              <a:t> </a:t>
            </a:r>
            <a:r>
              <a:rPr lang="de-DE" sz="3200" dirty="0" err="1" smtClean="0"/>
              <a:t>reakcije</a:t>
            </a:r>
            <a:endParaRPr lang="de-DE" sz="3200" dirty="0" smtClean="0"/>
          </a:p>
        </p:txBody>
      </p:sp>
      <p:sp>
        <p:nvSpPr>
          <p:cNvPr id="258050" name="Content Placeholder 4"/>
          <p:cNvSpPr>
            <a:spLocks noGrp="1"/>
          </p:cNvSpPr>
          <p:nvPr>
            <p:ph idx="1"/>
          </p:nvPr>
        </p:nvSpPr>
        <p:spPr/>
        <p:txBody>
          <a:bodyPr/>
          <a:lstStyle/>
          <a:p>
            <a:pPr marL="0">
              <a:defRPr/>
            </a:pPr>
            <a:r>
              <a:rPr lang="sl-SI" sz="2400" b="1" dirty="0" smtClean="0"/>
              <a:t>Spolna motnja</a:t>
            </a:r>
            <a:r>
              <a:rPr lang="de-DE" sz="2400" b="1" dirty="0" smtClean="0"/>
              <a:t> </a:t>
            </a:r>
            <a:r>
              <a:rPr lang="de-DE" sz="2400" i="1" dirty="0" smtClean="0"/>
              <a:t>(</a:t>
            </a:r>
            <a:r>
              <a:rPr lang="sl-SI" sz="2400" i="1" dirty="0" smtClean="0"/>
              <a:t>opomba</a:t>
            </a:r>
            <a:r>
              <a:rPr lang="de-DE" sz="2400" i="1" dirty="0" smtClean="0"/>
              <a:t>: </a:t>
            </a:r>
            <a:r>
              <a:rPr lang="sl-SI" sz="2400" i="1" dirty="0" smtClean="0"/>
              <a:t>pogosta po spolnem mučenju</a:t>
            </a:r>
            <a:r>
              <a:rPr lang="de-DE" sz="2400" i="1" dirty="0" smtClean="0"/>
              <a:t>, </a:t>
            </a:r>
            <a:r>
              <a:rPr lang="sl-SI" sz="2400" i="1" dirty="0" smtClean="0"/>
              <a:t>vendar tudi kot del depresije</a:t>
            </a:r>
            <a:r>
              <a:rPr lang="de-DE" sz="2400" i="1" dirty="0" smtClean="0"/>
              <a:t>)</a:t>
            </a:r>
            <a:br>
              <a:rPr lang="de-DE" sz="2400" i="1" dirty="0" smtClean="0"/>
            </a:br>
            <a:endParaRPr lang="de-DE" sz="2400" i="1" dirty="0" smtClean="0"/>
          </a:p>
          <a:p>
            <a:pPr marL="0">
              <a:defRPr/>
            </a:pPr>
            <a:r>
              <a:rPr lang="sl-SI" sz="2400" b="1" dirty="0" smtClean="0"/>
              <a:t>psihoza</a:t>
            </a:r>
            <a:r>
              <a:rPr lang="de-DE" sz="2400" b="1" dirty="0" smtClean="0"/>
              <a:t>: </a:t>
            </a:r>
            <a:r>
              <a:rPr lang="sl-SI" sz="2400" b="1" dirty="0" smtClean="0"/>
              <a:t>zablode</a:t>
            </a:r>
            <a:r>
              <a:rPr lang="de-DE" sz="2400" b="1" dirty="0" smtClean="0"/>
              <a:t>, </a:t>
            </a:r>
            <a:r>
              <a:rPr lang="sl-SI" sz="2400" b="1" dirty="0" smtClean="0"/>
              <a:t>halucinacije, nenavadna nagnjenja in obnašanje</a:t>
            </a:r>
            <a:r>
              <a:rPr lang="de-DE" sz="2400" b="1" dirty="0" smtClean="0"/>
              <a:t>, </a:t>
            </a:r>
            <a:r>
              <a:rPr lang="sl-SI" sz="2400" b="1" dirty="0" smtClean="0"/>
              <a:t>iluzije, paranoja</a:t>
            </a:r>
            <a:r>
              <a:rPr lang="de-DE" sz="2400" b="1" dirty="0" smtClean="0"/>
              <a:t> </a:t>
            </a:r>
            <a:r>
              <a:rPr lang="de-DE" sz="2400" dirty="0" smtClean="0"/>
              <a:t> </a:t>
            </a:r>
            <a:br>
              <a:rPr lang="de-DE" sz="2400" dirty="0" smtClean="0"/>
            </a:br>
            <a:r>
              <a:rPr lang="de-DE" sz="2400" dirty="0" smtClean="0"/>
              <a:t>(</a:t>
            </a:r>
            <a:r>
              <a:rPr lang="sl-SI" sz="2400" dirty="0" smtClean="0"/>
              <a:t>opomba</a:t>
            </a:r>
            <a:r>
              <a:rPr lang="de-DE" sz="2400" dirty="0" smtClean="0"/>
              <a:t>: </a:t>
            </a:r>
            <a:r>
              <a:rPr lang="sl-SI" sz="2400" dirty="0" smtClean="0"/>
              <a:t> psihotični simptomi so lahko posledica številnih dejavnikov</a:t>
            </a:r>
            <a:r>
              <a:rPr lang="de-DE" sz="2400" dirty="0" smtClean="0"/>
              <a:t>, </a:t>
            </a:r>
            <a:r>
              <a:rPr lang="sl-SI" sz="2400" dirty="0" smtClean="0"/>
              <a:t>mdr.</a:t>
            </a:r>
            <a:r>
              <a:rPr lang="de-DE" sz="2400" dirty="0" smtClean="0"/>
              <a:t> </a:t>
            </a:r>
            <a:r>
              <a:rPr lang="sl-SI" sz="2400" dirty="0" smtClean="0"/>
              <a:t>mučenja</a:t>
            </a:r>
            <a:r>
              <a:rPr lang="de-DE" sz="2400" dirty="0" smtClean="0"/>
              <a:t>, </a:t>
            </a:r>
            <a:r>
              <a:rPr lang="sl-SI" sz="2400" dirty="0" smtClean="0"/>
              <a:t>in se pojavijo kot del več motenj, ki so lahko popolnoma nepovezane z mučenjem, vendar se pojavijo ali poslabšajo, kadar do njega pride</a:t>
            </a:r>
            <a:r>
              <a:rPr lang="de-DE" sz="2400" dirty="0" smtClean="0"/>
              <a:t> – </a:t>
            </a:r>
            <a:r>
              <a:rPr lang="sl-SI" sz="2400" dirty="0" smtClean="0"/>
              <a:t>kot je shizofrenija</a:t>
            </a:r>
            <a:r>
              <a:rPr lang="de-DE" sz="2400" dirty="0" smtClean="0"/>
              <a:t>, </a:t>
            </a:r>
            <a:r>
              <a:rPr lang="sl-SI" sz="2400" dirty="0" smtClean="0"/>
              <a:t>huda depresija</a:t>
            </a:r>
            <a:r>
              <a:rPr lang="de-DE" sz="2400" dirty="0" smtClean="0"/>
              <a:t>, </a:t>
            </a:r>
            <a:r>
              <a:rPr lang="sl-SI" sz="2400" dirty="0" smtClean="0"/>
              <a:t>bipolarna</a:t>
            </a:r>
            <a:r>
              <a:rPr lang="de-DE" sz="2400" dirty="0" smtClean="0"/>
              <a:t> (</a:t>
            </a:r>
            <a:r>
              <a:rPr lang="sl-SI" sz="2400" dirty="0" smtClean="0"/>
              <a:t>manično-depresivna</a:t>
            </a:r>
            <a:r>
              <a:rPr lang="de-DE" sz="2400" dirty="0" smtClean="0"/>
              <a:t>) </a:t>
            </a:r>
            <a:r>
              <a:rPr lang="sl-SI" sz="2400" dirty="0" smtClean="0"/>
              <a:t>motnja</a:t>
            </a:r>
            <a:r>
              <a:rPr lang="de-DE" sz="2400" dirty="0" smtClean="0"/>
              <a:t>, </a:t>
            </a:r>
            <a:r>
              <a:rPr lang="sl-SI" sz="2400" dirty="0" smtClean="0"/>
              <a:t>fizična bolezen</a:t>
            </a:r>
            <a:r>
              <a:rPr lang="de-DE" sz="2400" dirty="0" smtClean="0"/>
              <a:t>, </a:t>
            </a:r>
            <a:r>
              <a:rPr lang="sl-SI" sz="2400" dirty="0" smtClean="0"/>
              <a:t>ali zloraba substanc</a:t>
            </a:r>
            <a:r>
              <a:rPr lang="de-DE" sz="2400" dirty="0" smtClean="0"/>
              <a:t>).</a:t>
            </a:r>
            <a:br>
              <a:rPr lang="de-DE" sz="2400" dirty="0" smtClean="0"/>
            </a:br>
            <a:endParaRPr lang="de-DE" sz="2400" dirty="0" smtClean="0"/>
          </a:p>
          <a:p>
            <a:pPr>
              <a:defRPr/>
            </a:pP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pPr>
              <a:defRPr/>
            </a:pPr>
            <a:r>
              <a:rPr lang="de-DE" sz="2400" dirty="0" smtClean="0"/>
              <a:t/>
            </a:r>
            <a:br>
              <a:rPr lang="de-DE" sz="2400" dirty="0" smtClean="0"/>
            </a:br>
            <a:r>
              <a:rPr lang="de-DE" sz="2400" dirty="0" smtClean="0"/>
              <a:t>  </a:t>
            </a:r>
          </a:p>
          <a:p>
            <a:pPr>
              <a:defRPr/>
            </a:pPr>
            <a:r>
              <a:rPr lang="de-DE" sz="2400" dirty="0" smtClean="0"/>
              <a:t>   </a:t>
            </a:r>
            <a:br>
              <a:rPr lang="de-DE" sz="2400" dirty="0" smtClean="0"/>
            </a:br>
            <a:endParaRPr lang="de-DE" sz="2400" dirty="0" smtClean="0"/>
          </a:p>
          <a:p>
            <a:pPr>
              <a:defRPr/>
            </a:pPr>
            <a:r>
              <a:rPr lang="de-DE" sz="2400" dirty="0" smtClean="0"/>
              <a:t/>
            </a:r>
            <a:br>
              <a:rPr lang="de-DE" sz="2400" dirty="0" smtClean="0"/>
            </a:br>
            <a:endParaRPr lang="de-DE" sz="2400" dirty="0" smtClean="0"/>
          </a:p>
          <a:p>
            <a:pPr>
              <a:defRPr/>
            </a:pPr>
            <a:endParaRPr lang="de-DE" sz="2400" dirty="0" smtClean="0"/>
          </a:p>
          <a:p>
            <a:pPr>
              <a:defRPr/>
            </a:pPr>
            <a:endParaRPr lang="de-DE" sz="2400" dirty="0" smtClean="0"/>
          </a:p>
          <a:p>
            <a:pPr>
              <a:defRPr/>
            </a:pPr>
            <a:endParaRPr lang="de-DE"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de-DE" sz="3200" dirty="0" smtClean="0"/>
              <a:t>B. 2.  </a:t>
            </a:r>
            <a:r>
              <a:rPr lang="de-DE" sz="3200" dirty="0" err="1" smtClean="0"/>
              <a:t>Pogost</a:t>
            </a:r>
            <a:r>
              <a:rPr lang="sl-SI" sz="3200" dirty="0" smtClean="0"/>
              <a:t>e</a:t>
            </a:r>
            <a:r>
              <a:rPr lang="de-DE" sz="3200" dirty="0" smtClean="0"/>
              <a:t> </a:t>
            </a:r>
            <a:r>
              <a:rPr lang="de-DE" sz="3200" dirty="0" err="1" smtClean="0"/>
              <a:t>psihološk</a:t>
            </a:r>
            <a:r>
              <a:rPr lang="sl-SI" sz="3200" dirty="0" smtClean="0"/>
              <a:t>e reakcije</a:t>
            </a:r>
            <a:endParaRPr lang="de-DE" sz="3200" dirty="0" smtClean="0"/>
          </a:p>
        </p:txBody>
      </p:sp>
      <p:sp>
        <p:nvSpPr>
          <p:cNvPr id="20483" name="Content Placeholder 4"/>
          <p:cNvSpPr>
            <a:spLocks noGrp="1"/>
          </p:cNvSpPr>
          <p:nvPr>
            <p:ph idx="1"/>
          </p:nvPr>
        </p:nvSpPr>
        <p:spPr>
          <a:xfrm>
            <a:off x="468313" y="1484313"/>
            <a:ext cx="8228012" cy="4999037"/>
          </a:xfrm>
        </p:spPr>
        <p:txBody>
          <a:bodyPr/>
          <a:lstStyle/>
          <a:p>
            <a:pPr marL="0"/>
            <a:r>
              <a:rPr lang="sl-SI" sz="2400" b="1" dirty="0" smtClean="0"/>
              <a:t>Zloraba (ali odvisnost od) substanc</a:t>
            </a:r>
            <a:r>
              <a:rPr lang="de-DE" sz="2400" dirty="0" smtClean="0"/>
              <a:t>  </a:t>
            </a:r>
            <a:br>
              <a:rPr lang="de-DE" sz="2400" dirty="0" smtClean="0"/>
            </a:br>
            <a:r>
              <a:rPr lang="sl-SI" sz="2400" dirty="0" smtClean="0"/>
              <a:t>je lahko pogosta komplikacija,</a:t>
            </a:r>
            <a:r>
              <a:rPr lang="de-DE" sz="2400" dirty="0" smtClean="0"/>
              <a:t> </a:t>
            </a:r>
            <a:r>
              <a:rPr lang="sl-SI" sz="2400" dirty="0" smtClean="0"/>
              <a:t>predvsem kadar poskušajo žrtve</a:t>
            </a:r>
            <a:r>
              <a:rPr lang="de-DE" sz="2400" dirty="0" smtClean="0"/>
              <a:t> </a:t>
            </a:r>
            <a:r>
              <a:rPr lang="sl-SI" sz="2400" dirty="0" smtClean="0"/>
              <a:t>same </a:t>
            </a:r>
            <a:r>
              <a:rPr lang="de-DE" sz="2400" dirty="0" smtClean="0"/>
              <a:t>„</a:t>
            </a:r>
            <a:r>
              <a:rPr lang="sl-SI" sz="2400" dirty="0" smtClean="0"/>
              <a:t>zdraviti</a:t>
            </a:r>
            <a:r>
              <a:rPr lang="de-DE" sz="2400" dirty="0" smtClean="0"/>
              <a:t>“ </a:t>
            </a:r>
            <a:r>
              <a:rPr lang="sl-SI" sz="2400" dirty="0" smtClean="0"/>
              <a:t>težave s spanjem</a:t>
            </a:r>
            <a:r>
              <a:rPr lang="de-DE" sz="2400" dirty="0" smtClean="0"/>
              <a:t>, </a:t>
            </a:r>
            <a:r>
              <a:rPr lang="sl-SI" sz="2400" dirty="0" smtClean="0"/>
              <a:t>pretirano pozornost ali tesnobo</a:t>
            </a:r>
            <a:r>
              <a:rPr lang="de-DE" sz="2400" dirty="0" smtClean="0"/>
              <a:t> </a:t>
            </a:r>
            <a:r>
              <a:rPr lang="sl-SI" sz="2400" dirty="0" smtClean="0"/>
              <a:t>ali bolečin</a:t>
            </a:r>
            <a:r>
              <a:rPr lang="de-DE" sz="2400" dirty="0" smtClean="0"/>
              <a:t>. </a:t>
            </a:r>
            <a:r>
              <a:rPr lang="sl-SI" sz="2400" dirty="0" smtClean="0"/>
              <a:t>Zloraba substanc je pogosto toda ne nujno omejena na številne zapore</a:t>
            </a:r>
            <a:r>
              <a:rPr lang="de-DE" sz="2400" dirty="0" smtClean="0"/>
              <a:t>, </a:t>
            </a:r>
            <a:r>
              <a:rPr lang="sl-SI" sz="2400" dirty="0" smtClean="0"/>
              <a:t>kulturno pogojena</a:t>
            </a:r>
            <a:r>
              <a:rPr lang="de-DE" sz="2400" dirty="0" smtClean="0"/>
              <a:t>, </a:t>
            </a:r>
            <a:r>
              <a:rPr lang="sl-SI" sz="2400" dirty="0" smtClean="0"/>
              <a:t>osebe pa si pomagajo z zakonitimi substancami (ki jih je mogoče dobiti na recept </a:t>
            </a:r>
            <a:r>
              <a:rPr lang="de-DE" sz="2400" dirty="0" smtClean="0"/>
              <a:t>(</a:t>
            </a:r>
            <a:r>
              <a:rPr lang="sl-SI" sz="2400" dirty="0" smtClean="0"/>
              <a:t>tipa </a:t>
            </a:r>
            <a:r>
              <a:rPr lang="de-DE" sz="2400" dirty="0" err="1" smtClean="0"/>
              <a:t>benzodiazepin</a:t>
            </a:r>
            <a:r>
              <a:rPr lang="de-DE" sz="2400" dirty="0" smtClean="0"/>
              <a:t>)</a:t>
            </a:r>
            <a:r>
              <a:rPr lang="sl-SI" sz="2400" dirty="0" smtClean="0"/>
              <a:t>,</a:t>
            </a:r>
            <a:r>
              <a:rPr lang="de-DE" sz="2400" dirty="0" smtClean="0"/>
              <a:t> </a:t>
            </a:r>
            <a:r>
              <a:rPr lang="sl-SI" sz="2400" dirty="0" smtClean="0"/>
              <a:t>pomirjevali</a:t>
            </a:r>
            <a:r>
              <a:rPr lang="de-DE" sz="2400" dirty="0" smtClean="0"/>
              <a:t>, </a:t>
            </a:r>
            <a:r>
              <a:rPr lang="sl-SI" sz="2400" dirty="0" smtClean="0"/>
              <a:t>alkoholom</a:t>
            </a:r>
            <a:r>
              <a:rPr lang="de-DE" sz="2400" dirty="0" smtClean="0"/>
              <a:t>, </a:t>
            </a:r>
            <a:r>
              <a:rPr lang="sl-SI" sz="2400" dirty="0" smtClean="0"/>
              <a:t>ali nezakonitimi substancami, kot so opioidi</a:t>
            </a:r>
            <a:r>
              <a:rPr lang="de-DE" sz="2400" dirty="0" smtClean="0"/>
              <a:t>. </a:t>
            </a:r>
            <a:br>
              <a:rPr lang="de-DE" sz="2400" dirty="0" smtClean="0"/>
            </a:br>
            <a:endParaRPr lang="de-DE" sz="2400" dirty="0" smtClean="0"/>
          </a:p>
          <a:p>
            <a:pPr marL="0"/>
            <a:r>
              <a:rPr lang="sl-SI" sz="2400" dirty="0" smtClean="0"/>
              <a:t>Razlikujte med uporabo substanc, ki je del mučenja in uporabo substanc, ki je del zdravljenja</a:t>
            </a:r>
            <a:r>
              <a:rPr lang="de-DE" sz="2400" dirty="0" smtClean="0"/>
              <a:t>! </a:t>
            </a:r>
          </a:p>
          <a:p>
            <a:pPr marL="0"/>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20484" name="Picture 3" descr="C:\Users\Stevy\Desktop\1348565967_Documents.png"/>
          <p:cNvPicPr>
            <a:picLocks noChangeAspect="1" noChangeArrowheads="1"/>
          </p:cNvPicPr>
          <p:nvPr/>
        </p:nvPicPr>
        <p:blipFill>
          <a:blip r:embed="rId3" cstate="print"/>
          <a:srcRect/>
          <a:stretch>
            <a:fillRect/>
          </a:stretch>
        </p:blipFill>
        <p:spPr bwMode="auto">
          <a:xfrm>
            <a:off x="7812088" y="4149725"/>
            <a:ext cx="609600" cy="609600"/>
          </a:xfrm>
          <a:prstGeom prst="rect">
            <a:avLst/>
          </a:prstGeom>
          <a:noFill/>
          <a:ln w="9525">
            <a:noFill/>
            <a:miter lim="800000"/>
            <a:headEnd/>
            <a:tailEnd/>
          </a:ln>
        </p:spPr>
      </p:pic>
      <p:pic>
        <p:nvPicPr>
          <p:cNvPr id="20485" name="Picture 16" descr="C:\Users\Stevy\Desktop\Chat-64.png"/>
          <p:cNvPicPr>
            <a:picLocks noChangeAspect="1" noChangeArrowheads="1"/>
          </p:cNvPicPr>
          <p:nvPr/>
        </p:nvPicPr>
        <p:blipFill>
          <a:blip r:embed="rId4" cstate="print"/>
          <a:srcRect/>
          <a:stretch>
            <a:fillRect/>
          </a:stretch>
        </p:blipFill>
        <p:spPr bwMode="auto">
          <a:xfrm>
            <a:off x="7885113" y="5157788"/>
            <a:ext cx="500062"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de-DE" sz="3200" dirty="0" smtClean="0"/>
              <a:t>B. 2.  </a:t>
            </a:r>
            <a:r>
              <a:rPr lang="de-DE" sz="3200" dirty="0" err="1" smtClean="0"/>
              <a:t>Pogost</a:t>
            </a:r>
            <a:r>
              <a:rPr lang="sl-SI" sz="3200" dirty="0" smtClean="0"/>
              <a:t>e</a:t>
            </a:r>
            <a:r>
              <a:rPr lang="de-DE" sz="3200" dirty="0" smtClean="0"/>
              <a:t> </a:t>
            </a:r>
            <a:r>
              <a:rPr lang="de-DE" sz="3200" dirty="0" err="1" smtClean="0"/>
              <a:t>psihološk</a:t>
            </a:r>
            <a:r>
              <a:rPr lang="sl-SI" sz="3200" dirty="0" smtClean="0"/>
              <a:t>e</a:t>
            </a:r>
            <a:r>
              <a:rPr lang="de-DE" sz="3200" dirty="0" smtClean="0"/>
              <a:t> </a:t>
            </a:r>
            <a:r>
              <a:rPr lang="sl-SI" sz="3200" dirty="0" smtClean="0"/>
              <a:t>reakcije</a:t>
            </a:r>
            <a:endParaRPr lang="de-DE" sz="3200" dirty="0" smtClean="0"/>
          </a:p>
        </p:txBody>
      </p:sp>
      <p:sp>
        <p:nvSpPr>
          <p:cNvPr id="21507" name="Content Placeholder 4"/>
          <p:cNvSpPr>
            <a:spLocks noGrp="1"/>
          </p:cNvSpPr>
          <p:nvPr>
            <p:ph idx="1"/>
          </p:nvPr>
        </p:nvSpPr>
        <p:spPr>
          <a:xfrm>
            <a:off x="468313" y="1484313"/>
            <a:ext cx="8228012" cy="4999037"/>
          </a:xfrm>
        </p:spPr>
        <p:txBody>
          <a:bodyPr/>
          <a:lstStyle/>
          <a:p>
            <a:pPr marL="0"/>
            <a:r>
              <a:rPr lang="sl-SI" sz="2400" b="1" dirty="0" smtClean="0"/>
              <a:t>Nevropsihološki deficit kot: koncentracija</a:t>
            </a:r>
            <a:r>
              <a:rPr lang="de-DE" sz="2400" b="1" dirty="0" smtClean="0"/>
              <a:t> </a:t>
            </a:r>
            <a:r>
              <a:rPr lang="sl-SI" sz="2400" b="1" dirty="0" smtClean="0"/>
              <a:t>in težave s spominom</a:t>
            </a:r>
            <a:r>
              <a:rPr lang="de-DE" sz="2400" b="1" dirty="0" smtClean="0"/>
              <a:t>, </a:t>
            </a:r>
            <a:r>
              <a:rPr lang="sl-SI" sz="2400" b="1" dirty="0" smtClean="0"/>
              <a:t>razdražljivost</a:t>
            </a:r>
            <a:r>
              <a:rPr lang="de-DE" sz="2400" b="1" dirty="0" smtClean="0"/>
              <a:t/>
            </a:r>
            <a:br>
              <a:rPr lang="de-DE" sz="2400" b="1" dirty="0" smtClean="0"/>
            </a:br>
            <a:r>
              <a:rPr lang="de-DE" sz="2400" b="1" dirty="0" smtClean="0"/>
              <a:t/>
            </a:r>
            <a:br>
              <a:rPr lang="de-DE" sz="2400" b="1" dirty="0" smtClean="0"/>
            </a:br>
            <a:r>
              <a:rPr lang="sl-SI" sz="2400" dirty="0" smtClean="0"/>
              <a:t>najpogosteje zaradi</a:t>
            </a:r>
            <a:r>
              <a:rPr lang="de-DE" sz="2400" dirty="0" smtClean="0"/>
              <a:t> (</a:t>
            </a:r>
            <a:r>
              <a:rPr lang="sl-SI" sz="2400" dirty="0" smtClean="0"/>
              <a:t>tope</a:t>
            </a:r>
            <a:r>
              <a:rPr lang="de-DE" sz="2400" dirty="0" smtClean="0"/>
              <a:t>) </a:t>
            </a:r>
            <a:r>
              <a:rPr lang="sl-SI" sz="2400" dirty="0" smtClean="0"/>
              <a:t>poškodbe možganov</a:t>
            </a:r>
            <a:r>
              <a:rPr lang="de-DE" sz="2400" dirty="0" smtClean="0"/>
              <a:t> (</a:t>
            </a:r>
            <a:r>
              <a:rPr lang="sl-SI" sz="2400" dirty="0" smtClean="0"/>
              <a:t>lahko del postkomocijskega sindroma po pretresu možganov</a:t>
            </a:r>
            <a:r>
              <a:rPr lang="de-DE" sz="2400" dirty="0" smtClean="0"/>
              <a:t>)</a:t>
            </a:r>
            <a:r>
              <a:rPr lang="sl-SI" sz="2400" dirty="0" smtClean="0"/>
              <a:t>, ki jih povzročijo padci</a:t>
            </a:r>
            <a:r>
              <a:rPr lang="de-DE" sz="2400" dirty="0" smtClean="0"/>
              <a:t>, </a:t>
            </a:r>
            <a:r>
              <a:rPr lang="sl-SI" sz="2400" dirty="0" smtClean="0"/>
              <a:t>udarci v glavo</a:t>
            </a:r>
            <a:r>
              <a:rPr lang="de-DE" sz="2400" dirty="0" smtClean="0"/>
              <a:t>, </a:t>
            </a:r>
            <a:r>
              <a:rPr lang="sl-SI" sz="2400" dirty="0" smtClean="0"/>
              <a:t>in tudi daljše</a:t>
            </a:r>
            <a:r>
              <a:rPr lang="de-DE" sz="2400" dirty="0" smtClean="0"/>
              <a:t> </a:t>
            </a:r>
            <a:r>
              <a:rPr lang="sl-SI" sz="2400" dirty="0" smtClean="0"/>
              <a:t>dušenje</a:t>
            </a:r>
            <a:r>
              <a:rPr lang="de-DE" sz="2400" dirty="0" smtClean="0"/>
              <a:t> (</a:t>
            </a:r>
            <a:r>
              <a:rPr lang="sl-SI" sz="2400" dirty="0" smtClean="0"/>
              <a:t>npr. s plastično vrečko</a:t>
            </a:r>
            <a:r>
              <a:rPr lang="de-DE" sz="2400" dirty="0" smtClean="0"/>
              <a:t>, </a:t>
            </a:r>
            <a:r>
              <a:rPr lang="sl-SI" sz="2400" dirty="0" smtClean="0"/>
              <a:t>itd</a:t>
            </a:r>
            <a:r>
              <a:rPr lang="de-DE" sz="2400" dirty="0" smtClean="0"/>
              <a:t>.). </a:t>
            </a:r>
            <a:br>
              <a:rPr lang="de-DE" sz="2400" dirty="0" smtClean="0"/>
            </a:br>
            <a:r>
              <a:rPr lang="de-DE" sz="2400" dirty="0" smtClean="0"/>
              <a:t/>
            </a:r>
            <a:br>
              <a:rPr lang="de-DE" sz="2400" dirty="0" smtClean="0"/>
            </a:br>
            <a:r>
              <a:rPr lang="sl-SI" sz="2400" dirty="0" smtClean="0"/>
              <a:t>Veliko število sindromov povzroči tudi</a:t>
            </a:r>
            <a:r>
              <a:rPr lang="de-DE" sz="2400" dirty="0" smtClean="0"/>
              <a:t> PTS</a:t>
            </a:r>
            <a:r>
              <a:rPr lang="sl-SI" sz="2400" dirty="0" smtClean="0"/>
              <a:t>M z delno podobnimi simptomi</a:t>
            </a:r>
            <a:r>
              <a:rPr lang="de-DE" sz="2400" dirty="0" smtClean="0"/>
              <a:t>, </a:t>
            </a:r>
            <a:r>
              <a:rPr lang="sl-SI" sz="2400" dirty="0" smtClean="0"/>
              <a:t>mogoča je dvojna diagnoza</a:t>
            </a:r>
            <a:r>
              <a:rPr lang="de-DE" sz="2400" dirty="0" smtClean="0"/>
              <a:t>. </a:t>
            </a:r>
            <a:br>
              <a:rPr lang="de-DE" sz="2400" dirty="0" smtClean="0"/>
            </a:b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endParaRPr lang="de-DE" sz="2400" dirty="0" smtClean="0"/>
          </a:p>
          <a:p>
            <a:pPr marL="0"/>
            <a:endParaRPr lang="de-DE" sz="2400" dirty="0" smtClean="0"/>
          </a:p>
          <a:p>
            <a:pPr marL="0"/>
            <a:r>
              <a:rPr lang="de-DE" sz="2400" dirty="0" smtClean="0"/>
              <a:t/>
            </a:r>
            <a:br>
              <a:rPr lang="de-DE" sz="2400" dirty="0" smtClean="0"/>
            </a:br>
            <a:r>
              <a:rPr lang="de-DE" sz="2400" dirty="0" smtClean="0"/>
              <a:t>  </a:t>
            </a:r>
          </a:p>
          <a:p>
            <a:pPr marL="0"/>
            <a:r>
              <a:rPr lang="de-DE" sz="2400" dirty="0" smtClean="0"/>
              <a:t>   </a:t>
            </a:r>
            <a:br>
              <a:rPr lang="de-DE" sz="2400" dirty="0" smtClean="0"/>
            </a:br>
            <a:endParaRPr lang="de-DE" sz="2400" dirty="0" smtClean="0"/>
          </a:p>
          <a:p>
            <a:pPr marL="0"/>
            <a:r>
              <a:rPr lang="de-DE" sz="2400" dirty="0" smtClean="0"/>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l-SI" dirty="0" smtClean="0"/>
              <a:t>A. SPLOŠNI DEJAVNIKI</a:t>
            </a:r>
            <a:endParaRPr lang="sl-SI" dirty="0"/>
          </a:p>
        </p:txBody>
      </p:sp>
      <p:sp>
        <p:nvSpPr>
          <p:cNvPr id="4099" name="Text Placeholder 2"/>
          <p:cNvSpPr>
            <a:spLocks noGrp="1"/>
          </p:cNvSpPr>
          <p:nvPr>
            <p:ph type="body" idx="1"/>
          </p:nvPr>
        </p:nvSpPr>
        <p:spPr/>
        <p:txBody>
          <a:bodyPr/>
          <a:lstStyle/>
          <a:p>
            <a:r>
              <a:rPr lang="sl-SI" sz="2400" smtClean="0"/>
              <a:t>Psihološki vidiki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468313" y="549275"/>
            <a:ext cx="8359775" cy="4344988"/>
            <a:chOff x="226" y="79"/>
            <a:chExt cx="3036" cy="1697"/>
          </a:xfrm>
          <a:solidFill>
            <a:schemeClr val="accent4"/>
          </a:solidFill>
        </p:grpSpPr>
        <p:cxnSp>
          <p:nvCxnSpPr>
            <p:cNvPr id="264197" name="_s16388"/>
            <p:cNvCxnSpPr>
              <a:cxnSpLocks noChangeShapeType="1"/>
              <a:stCxn id="264205" idx="0"/>
              <a:endCxn id="264204" idx="2"/>
            </p:cNvCxnSpPr>
            <p:nvPr/>
          </p:nvCxnSpPr>
          <p:spPr bwMode="auto">
            <a:xfrm rot="-5400000">
              <a:off x="2733" y="1298"/>
              <a:ext cx="144" cy="1"/>
            </a:xfrm>
            <a:prstGeom prst="straightConnector1">
              <a:avLst/>
            </a:prstGeom>
            <a:grpFill/>
            <a:ln w="28575">
              <a:solidFill>
                <a:schemeClr val="tx1"/>
              </a:solidFill>
              <a:round/>
              <a:headEnd/>
              <a:tailEnd/>
            </a:ln>
          </p:spPr>
        </p:cxnSp>
        <p:cxnSp>
          <p:nvCxnSpPr>
            <p:cNvPr id="264198" name="_s16389"/>
            <p:cNvCxnSpPr>
              <a:cxnSpLocks noChangeShapeType="1"/>
              <a:stCxn id="264204" idx="0"/>
              <a:endCxn id="264201" idx="2"/>
            </p:cNvCxnSpPr>
            <p:nvPr/>
          </p:nvCxnSpPr>
          <p:spPr bwMode="auto">
            <a:xfrm rot="5400000" flipH="1">
              <a:off x="2202" y="186"/>
              <a:ext cx="144" cy="1060"/>
            </a:xfrm>
            <a:prstGeom prst="bentConnector3">
              <a:avLst>
                <a:gd name="adj1" fmla="val 30903"/>
              </a:avLst>
            </a:prstGeom>
            <a:grpFill/>
            <a:ln w="28575">
              <a:solidFill>
                <a:schemeClr val="tx1"/>
              </a:solidFill>
              <a:miter lim="800000"/>
              <a:headEnd/>
              <a:tailEnd/>
            </a:ln>
          </p:spPr>
        </p:cxnSp>
        <p:cxnSp>
          <p:nvCxnSpPr>
            <p:cNvPr id="264199" name="_s16390"/>
            <p:cNvCxnSpPr>
              <a:cxnSpLocks noChangeShapeType="1"/>
              <a:stCxn id="264203" idx="0"/>
              <a:endCxn id="264201" idx="2"/>
            </p:cNvCxnSpPr>
            <p:nvPr/>
          </p:nvCxnSpPr>
          <p:spPr bwMode="auto">
            <a:xfrm rot="-5400000">
              <a:off x="1673" y="715"/>
              <a:ext cx="144" cy="1"/>
            </a:xfrm>
            <a:prstGeom prst="straightConnector1">
              <a:avLst/>
            </a:prstGeom>
            <a:grpFill/>
            <a:ln w="28575">
              <a:solidFill>
                <a:schemeClr val="tx1"/>
              </a:solidFill>
              <a:round/>
              <a:headEnd/>
              <a:tailEnd/>
            </a:ln>
          </p:spPr>
        </p:cxnSp>
        <p:cxnSp>
          <p:nvCxnSpPr>
            <p:cNvPr id="264200" name="_s16391"/>
            <p:cNvCxnSpPr>
              <a:cxnSpLocks noChangeShapeType="1"/>
              <a:stCxn id="264202" idx="0"/>
              <a:endCxn id="264201" idx="2"/>
            </p:cNvCxnSpPr>
            <p:nvPr/>
          </p:nvCxnSpPr>
          <p:spPr bwMode="auto">
            <a:xfrm rot="-5400000">
              <a:off x="1142" y="186"/>
              <a:ext cx="144" cy="1060"/>
            </a:xfrm>
            <a:prstGeom prst="bentConnector3">
              <a:avLst>
                <a:gd name="adj1" fmla="val 30903"/>
              </a:avLst>
            </a:prstGeom>
            <a:grpFill/>
            <a:ln w="28575">
              <a:solidFill>
                <a:schemeClr val="tx1"/>
              </a:solidFill>
              <a:miter lim="800000"/>
              <a:headEnd/>
              <a:tailEnd/>
            </a:ln>
          </p:spPr>
        </p:cxnSp>
        <p:sp>
          <p:nvSpPr>
            <p:cNvPr id="264201" name="_s16392"/>
            <p:cNvSpPr>
              <a:spLocks noChangeArrowheads="1"/>
            </p:cNvSpPr>
            <p:nvPr/>
          </p:nvSpPr>
          <p:spPr bwMode="auto">
            <a:xfrm>
              <a:off x="1221" y="361"/>
              <a:ext cx="1046" cy="283"/>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defRPr/>
              </a:pPr>
              <a:r>
                <a:rPr lang="sl-SI" sz="1600" b="1" dirty="0" smtClean="0"/>
                <a:t>Negativni rezultati v zvezi s</a:t>
              </a:r>
            </a:p>
            <a:p>
              <a:pPr algn="ctr">
                <a:buClr>
                  <a:srgbClr val="000000"/>
                </a:buClr>
                <a:buSzPct val="100000"/>
                <a:buFont typeface="Times New Roman" pitchFamily="18" charset="0"/>
                <a:buNone/>
                <a:defRPr/>
              </a:pPr>
              <a:r>
                <a:rPr lang="sl-SI" sz="1600" b="1" dirty="0" smtClean="0"/>
                <a:t> psihološkimi posledicami</a:t>
              </a:r>
              <a:endParaRPr lang="en-GB" sz="1600" b="1" dirty="0"/>
            </a:p>
          </p:txBody>
        </p:sp>
        <p:sp>
          <p:nvSpPr>
            <p:cNvPr id="264202" name="_s16393"/>
            <p:cNvSpPr>
              <a:spLocks noChangeArrowheads="1"/>
            </p:cNvSpPr>
            <p:nvPr/>
          </p:nvSpPr>
          <p:spPr bwMode="auto">
            <a:xfrm>
              <a:off x="22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defRPr/>
              </a:pPr>
              <a:r>
                <a:rPr lang="sl-SI" sz="1600" b="1" dirty="0"/>
                <a:t>Ocena in pogovor</a:t>
              </a:r>
            </a:p>
            <a:p>
              <a:pPr algn="ctr">
                <a:buClr>
                  <a:srgbClr val="000000"/>
                </a:buClr>
                <a:buSzPct val="100000"/>
                <a:buFont typeface="Times New Roman" pitchFamily="18" charset="0"/>
                <a:buNone/>
                <a:defRPr/>
              </a:pPr>
              <a:r>
                <a:rPr lang="sl-SI" sz="1600" b="1" dirty="0"/>
                <a:t>o možnih vzrokih</a:t>
              </a:r>
              <a:endParaRPr lang="en-GB" sz="1600" b="1" dirty="0"/>
            </a:p>
          </p:txBody>
        </p:sp>
        <p:sp>
          <p:nvSpPr>
            <p:cNvPr id="264203" name="_s16394"/>
            <p:cNvSpPr>
              <a:spLocks noChangeArrowheads="1"/>
            </p:cNvSpPr>
            <p:nvPr/>
          </p:nvSpPr>
          <p:spPr bwMode="auto">
            <a:xfrm>
              <a:off x="128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defRPr/>
              </a:pPr>
              <a:r>
                <a:rPr lang="sl-SI" sz="1600" b="1" dirty="0"/>
                <a:t>Dodatne strategije</a:t>
              </a:r>
              <a:r>
                <a:rPr lang="en-GB" sz="1600" b="1" dirty="0"/>
                <a:t/>
              </a:r>
              <a:br>
                <a:rPr lang="en-GB" sz="1600" b="1" dirty="0"/>
              </a:br>
              <a:r>
                <a:rPr lang="sl-SI" sz="1600" b="1" dirty="0"/>
                <a:t>postavljanja diagnoze</a:t>
              </a:r>
              <a:r>
                <a:rPr lang="en-GB" sz="1600" b="1" dirty="0"/>
                <a:t>, </a:t>
              </a:r>
              <a:br>
                <a:rPr lang="en-GB" sz="1600" b="1" dirty="0"/>
              </a:br>
              <a:r>
                <a:rPr lang="sl-SI" sz="1600" b="1" dirty="0" smtClean="0"/>
                <a:t>dodatni razgovor</a:t>
              </a:r>
              <a:r>
                <a:rPr lang="en-GB" sz="1600" b="1" dirty="0" smtClean="0"/>
                <a:t>,</a:t>
              </a:r>
              <a:r>
                <a:rPr lang="sl-SI" sz="1600" b="1" dirty="0" smtClean="0"/>
                <a:t> </a:t>
              </a:r>
            </a:p>
            <a:p>
              <a:pPr algn="ctr">
                <a:buClr>
                  <a:srgbClr val="000000"/>
                </a:buClr>
                <a:buSzPct val="100000"/>
                <a:buFont typeface="Times New Roman" pitchFamily="18" charset="0"/>
                <a:buNone/>
                <a:defRPr/>
              </a:pPr>
              <a:r>
                <a:rPr lang="sl-SI" sz="1600" b="1" dirty="0" smtClean="0"/>
                <a:t>napotitev k specialistu</a:t>
              </a:r>
              <a:endParaRPr lang="en-GB" sz="1300" b="1" dirty="0"/>
            </a:p>
          </p:txBody>
        </p:sp>
        <p:sp>
          <p:nvSpPr>
            <p:cNvPr id="264204" name="_s16395"/>
            <p:cNvSpPr>
              <a:spLocks noChangeArrowheads="1"/>
            </p:cNvSpPr>
            <p:nvPr/>
          </p:nvSpPr>
          <p:spPr bwMode="auto">
            <a:xfrm>
              <a:off x="2346" y="788"/>
              <a:ext cx="916" cy="439"/>
            </a:xfrm>
            <a:prstGeom prst="roundRect">
              <a:avLst>
                <a:gd name="adj" fmla="val 16667"/>
              </a:avLst>
            </a:prstGeom>
            <a:grpFill/>
            <a:ln w="9525">
              <a:solidFill>
                <a:schemeClr val="tx1"/>
              </a:solidFill>
              <a:round/>
              <a:headEnd/>
              <a:tailEnd/>
            </a:ln>
          </p:spPr>
          <p:txBody>
            <a:bodyPr wrap="none" lIns="28498" tIns="14247" rIns="28498" bIns="14247" anchor="ctr"/>
            <a:lstStyle/>
            <a:p>
              <a:pPr algn="ctr">
                <a:buClr>
                  <a:srgbClr val="000000"/>
                </a:buClr>
                <a:buSzPct val="100000"/>
                <a:buFont typeface="Times New Roman" pitchFamily="18" charset="0"/>
                <a:buNone/>
                <a:defRPr/>
              </a:pPr>
              <a:r>
                <a:rPr lang="sl-SI" sz="1600" b="1" dirty="0"/>
                <a:t>Dobro soočanje</a:t>
              </a:r>
              <a:r>
                <a:rPr lang="en-GB" sz="1600" b="1" dirty="0"/>
                <a:t/>
              </a:r>
              <a:br>
                <a:rPr lang="en-GB" sz="1600" b="1" dirty="0"/>
              </a:br>
              <a:r>
                <a:rPr lang="sl-SI" sz="1600" b="1" dirty="0"/>
                <a:t>ali drugi dejavniki</a:t>
              </a:r>
              <a:r>
                <a:rPr lang="en-GB" sz="1600" b="1" dirty="0"/>
                <a:t> </a:t>
              </a:r>
              <a:br>
                <a:rPr lang="en-GB" sz="1600" b="1" dirty="0"/>
              </a:br>
              <a:r>
                <a:rPr lang="sl-SI" sz="1600" b="1" dirty="0"/>
                <a:t>preprečujejo razvoj </a:t>
              </a:r>
              <a:r>
                <a:rPr lang="sl-SI" sz="1600" b="1" dirty="0" smtClean="0"/>
                <a:t>PTSM</a:t>
              </a:r>
              <a:r>
                <a:rPr lang="en-GB" sz="1600" b="1" dirty="0" smtClean="0"/>
                <a:t> </a:t>
              </a:r>
              <a:r>
                <a:rPr lang="en-GB" sz="1600" b="1" dirty="0"/>
                <a:t/>
              </a:r>
              <a:br>
                <a:rPr lang="en-GB" sz="1600" b="1" dirty="0"/>
              </a:br>
              <a:r>
                <a:rPr lang="sl-SI" sz="1600" b="1" dirty="0"/>
                <a:t>ali druge reakcije</a:t>
              </a:r>
              <a:endParaRPr lang="en-GB" sz="1600" b="1" dirty="0"/>
            </a:p>
          </p:txBody>
        </p:sp>
        <p:sp>
          <p:nvSpPr>
            <p:cNvPr id="264205" name="_s16396"/>
            <p:cNvSpPr>
              <a:spLocks noChangeArrowheads="1"/>
            </p:cNvSpPr>
            <p:nvPr/>
          </p:nvSpPr>
          <p:spPr bwMode="auto">
            <a:xfrm>
              <a:off x="2365" y="1371"/>
              <a:ext cx="878" cy="405"/>
            </a:xfrm>
            <a:prstGeom prst="roundRect">
              <a:avLst>
                <a:gd name="adj" fmla="val 16667"/>
              </a:avLst>
            </a:prstGeom>
            <a:grpFill/>
            <a:ln w="9525">
              <a:solidFill>
                <a:schemeClr val="tx1"/>
              </a:solidFill>
              <a:round/>
              <a:headEnd/>
              <a:tailEnd/>
            </a:ln>
          </p:spPr>
          <p:txBody>
            <a:bodyPr wrap="none" lIns="80943" tIns="40471" rIns="80943" bIns="40471" anchor="ctr"/>
            <a:lstStyle/>
            <a:p>
              <a:pPr algn="ctr">
                <a:buClr>
                  <a:srgbClr val="000000"/>
                </a:buClr>
                <a:buSzPct val="100000"/>
                <a:buFont typeface="Times New Roman" pitchFamily="18" charset="0"/>
                <a:buNone/>
                <a:defRPr/>
              </a:pPr>
              <a:r>
                <a:rPr lang="sl-SI" b="1" dirty="0">
                  <a:solidFill>
                    <a:schemeClr val="tx1"/>
                  </a:solidFill>
                </a:rPr>
                <a:t>Diagnoze ni</a:t>
              </a:r>
              <a:endParaRPr lang="en-US" b="1" dirty="0">
                <a:solidFill>
                  <a:schemeClr val="tx1"/>
                </a:solidFill>
              </a:endParaRPr>
            </a:p>
            <a:p>
              <a:pPr algn="ctr">
                <a:buClr>
                  <a:srgbClr val="000000"/>
                </a:buClr>
                <a:buSzPct val="100000"/>
                <a:buFontTx/>
                <a:buChar char="-"/>
                <a:defRPr/>
              </a:pPr>
              <a:r>
                <a:rPr lang="sl-SI" sz="1900" b="1" dirty="0">
                  <a:solidFill>
                    <a:schemeClr val="tx1"/>
                  </a:solidFill>
                </a:rPr>
                <a:t> </a:t>
              </a:r>
              <a:r>
                <a:rPr lang="sl-SI" sz="1900" b="1" dirty="0" smtClean="0">
                  <a:solidFill>
                    <a:schemeClr val="tx1"/>
                  </a:solidFill>
                </a:rPr>
                <a:t> to ne </a:t>
              </a:r>
              <a:r>
                <a:rPr lang="sl-SI" sz="1900" b="1" dirty="0">
                  <a:solidFill>
                    <a:schemeClr val="tx1"/>
                  </a:solidFill>
                </a:rPr>
                <a:t>izključuje </a:t>
              </a:r>
            </a:p>
            <a:p>
              <a:pPr algn="ctr">
                <a:buClr>
                  <a:srgbClr val="000000"/>
                </a:buClr>
                <a:buSzPct val="100000"/>
                <a:defRPr/>
              </a:pPr>
              <a:r>
                <a:rPr lang="sl-SI" sz="1900" b="1" dirty="0">
                  <a:solidFill>
                    <a:schemeClr val="tx1"/>
                  </a:solidFill>
                </a:rPr>
                <a:t>dogodka (mučenja)</a:t>
              </a:r>
              <a:endParaRPr lang="en-US" sz="1700" b="1" dirty="0">
                <a:solidFill>
                  <a:schemeClr val="tx1"/>
                </a:solidFill>
              </a:endParaRPr>
            </a:p>
          </p:txBody>
        </p:sp>
      </p:grpSp>
      <p:sp>
        <p:nvSpPr>
          <p:cNvPr id="22531" name="Text Box 15"/>
          <p:cNvSpPr txBox="1">
            <a:spLocks noChangeArrowheads="1"/>
          </p:cNvSpPr>
          <p:nvPr/>
        </p:nvSpPr>
        <p:spPr bwMode="auto">
          <a:xfrm>
            <a:off x="395288" y="765175"/>
            <a:ext cx="4681537" cy="366713"/>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sl-SI" b="1">
                <a:solidFill>
                  <a:srgbClr val="FF0000"/>
                </a:solidFill>
                <a:latin typeface="Arial" charset="0"/>
              </a:rPr>
              <a:t>Pozor</a:t>
            </a:r>
            <a:r>
              <a:rPr lang="en-US" b="1">
                <a:solidFill>
                  <a:srgbClr val="FF0000"/>
                </a:solidFill>
                <a:latin typeface="Arial" charset="0"/>
              </a:rPr>
              <a:t>: </a:t>
            </a:r>
            <a:endParaRPr lang="en-US">
              <a:solidFill>
                <a:schemeClr val="tx1"/>
              </a:solidFill>
              <a:latin typeface="Arial" charset="0"/>
            </a:endParaRPr>
          </a:p>
        </p:txBody>
      </p:sp>
      <p:pic>
        <p:nvPicPr>
          <p:cNvPr id="22532" name="Picture 21" descr="gitter1"/>
          <p:cNvPicPr>
            <a:picLocks noChangeAspect="1" noChangeArrowheads="1"/>
          </p:cNvPicPr>
          <p:nvPr/>
        </p:nvPicPr>
        <p:blipFill>
          <a:blip r:embed="rId3" cstate="print"/>
          <a:srcRect/>
          <a:stretch>
            <a:fillRect/>
          </a:stretch>
        </p:blipFill>
        <p:spPr bwMode="auto">
          <a:xfrm>
            <a:off x="2987675" y="3789363"/>
            <a:ext cx="3048000" cy="2286000"/>
          </a:xfrm>
          <a:prstGeom prst="rect">
            <a:avLst/>
          </a:prstGeom>
          <a:noFill/>
          <a:ln w="9525">
            <a:noFill/>
            <a:miter lim="800000"/>
            <a:headEnd/>
            <a:tailEnd/>
          </a:ln>
        </p:spPr>
      </p:pic>
      <p:sp>
        <p:nvSpPr>
          <p:cNvPr id="22533" name="Date Placeholder 1"/>
          <p:cNvSpPr>
            <a:spLocks noGrp="1"/>
          </p:cNvSpPr>
          <p:nvPr>
            <p:ph type="dt" sz="quarter" idx="4294967295"/>
          </p:nvPr>
        </p:nvSpPr>
        <p:spPr bwMode="auto">
          <a:xfrm>
            <a:off x="468313" y="5805488"/>
            <a:ext cx="2133600" cy="457200"/>
          </a:xfrm>
          <a:prstGeom prst="rect">
            <a:avLst/>
          </a:prstGeom>
          <a:noFill/>
          <a:ln>
            <a:miter lim="800000"/>
            <a:headEnd/>
            <a:tailEnd/>
          </a:ln>
        </p:spPr>
        <p:txBody>
          <a:bodyPr/>
          <a:lstStyle/>
          <a:p>
            <a:pPr>
              <a:buClr>
                <a:srgbClr val="000000"/>
              </a:buClr>
              <a:buSzPct val="100000"/>
              <a:buFont typeface="Times New Roman" pitchFamily="18" charset="0"/>
              <a:buNone/>
            </a:pPr>
            <a:r>
              <a:rPr lang="en-US"/>
              <a:t>©:Thomas Wenzel/ WPA,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B. 3.  </a:t>
            </a:r>
            <a:r>
              <a:rPr lang="sl-SI" sz="3200" dirty="0" smtClean="0"/>
              <a:t>Diagnostične klasifikacije</a:t>
            </a:r>
            <a:endParaRPr lang="de-DE" sz="3200" dirty="0"/>
          </a:p>
        </p:txBody>
      </p:sp>
      <p:sp>
        <p:nvSpPr>
          <p:cNvPr id="23555"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de-DE" sz="3600" smtClean="0"/>
              <a:t>B. 3.  </a:t>
            </a:r>
            <a:r>
              <a:rPr lang="sl-SI" sz="3600" smtClean="0"/>
              <a:t>Diagnostične klasifikacije</a:t>
            </a:r>
            <a:endParaRPr lang="de-DE" sz="3600" smtClean="0"/>
          </a:p>
        </p:txBody>
      </p:sp>
      <p:sp>
        <p:nvSpPr>
          <p:cNvPr id="24579" name="Content Placeholder 4"/>
          <p:cNvSpPr>
            <a:spLocks noGrp="1"/>
          </p:cNvSpPr>
          <p:nvPr>
            <p:ph idx="1"/>
          </p:nvPr>
        </p:nvSpPr>
        <p:spPr/>
        <p:txBody>
          <a:bodyPr/>
          <a:lstStyle/>
          <a:p>
            <a:pPr marL="0"/>
            <a:r>
              <a:rPr lang="sl-SI" dirty="0" smtClean="0"/>
              <a:t>V Istanbulskem protokolu sta omenjena dva zdravstvena diagnostična sistema</a:t>
            </a:r>
            <a:r>
              <a:rPr lang="de-DE" dirty="0" smtClean="0"/>
              <a:t> (</a:t>
            </a:r>
            <a:r>
              <a:rPr lang="sl-SI" dirty="0" smtClean="0"/>
              <a:t>glej spodaj</a:t>
            </a:r>
            <a:r>
              <a:rPr lang="de-DE" dirty="0" smtClean="0"/>
              <a:t>): </a:t>
            </a:r>
            <a:br>
              <a:rPr lang="de-DE" dirty="0" smtClean="0"/>
            </a:br>
            <a:r>
              <a:rPr lang="de-DE" dirty="0" smtClean="0"/>
              <a:t/>
            </a:r>
            <a:br>
              <a:rPr lang="de-DE" dirty="0" smtClean="0"/>
            </a:br>
            <a:r>
              <a:rPr lang="de-DE" dirty="0" smtClean="0"/>
              <a:t>a) </a:t>
            </a:r>
            <a:r>
              <a:rPr lang="sl-SI" b="1" dirty="0" smtClean="0"/>
              <a:t>MKB</a:t>
            </a:r>
            <a:r>
              <a:rPr lang="de-DE" dirty="0" smtClean="0"/>
              <a:t> (</a:t>
            </a:r>
            <a:r>
              <a:rPr lang="sl-SI" dirty="0" smtClean="0"/>
              <a:t>Mednarodna klasifikacija bolezni</a:t>
            </a:r>
            <a:r>
              <a:rPr lang="de-DE" dirty="0" smtClean="0"/>
              <a:t>) </a:t>
            </a:r>
            <a:r>
              <a:rPr lang="sl-SI" dirty="0" smtClean="0"/>
              <a:t>Svetovne zdravstvene organizacije in</a:t>
            </a:r>
            <a:r>
              <a:rPr lang="de-DE" dirty="0" smtClean="0"/>
              <a:t> </a:t>
            </a:r>
            <a:br>
              <a:rPr lang="de-DE" dirty="0" smtClean="0"/>
            </a:br>
            <a:r>
              <a:rPr lang="de-DE" dirty="0" smtClean="0"/>
              <a:t/>
            </a:r>
            <a:br>
              <a:rPr lang="de-DE" dirty="0" smtClean="0"/>
            </a:br>
            <a:r>
              <a:rPr lang="de-DE" dirty="0" smtClean="0"/>
              <a:t>b) </a:t>
            </a:r>
            <a:r>
              <a:rPr lang="sl-SI" dirty="0" smtClean="0"/>
              <a:t>Ameriški </a:t>
            </a:r>
            <a:r>
              <a:rPr lang="de-DE" b="1" dirty="0" smtClean="0"/>
              <a:t>DSM</a:t>
            </a:r>
            <a:r>
              <a:rPr lang="de-DE" dirty="0" smtClean="0"/>
              <a:t> (</a:t>
            </a:r>
            <a:r>
              <a:rPr lang="sl-SI" dirty="0" smtClean="0"/>
              <a:t>Diagnostični in statistični priročnik</a:t>
            </a:r>
            <a:r>
              <a:rPr lang="de-DE" dirty="0" smtClean="0"/>
              <a:t>), </a:t>
            </a:r>
            <a:r>
              <a:rPr lang="sl-SI" dirty="0" smtClean="0"/>
              <a:t>ki se največ uporablja v ZDA in pri raziskavah</a:t>
            </a:r>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r>
              <a:rPr lang="de-DE" sz="3600" dirty="0" smtClean="0"/>
              <a:t>B. 3.  </a:t>
            </a:r>
            <a:r>
              <a:rPr lang="sl-SI" sz="3600" dirty="0" smtClean="0"/>
              <a:t>Diagnostične klasifikacije</a:t>
            </a:r>
            <a:endParaRPr lang="de-DE" sz="3600" dirty="0" smtClean="0"/>
          </a:p>
        </p:txBody>
      </p:sp>
      <p:sp>
        <p:nvSpPr>
          <p:cNvPr id="270338" name="Content Placeholder 4"/>
          <p:cNvSpPr>
            <a:spLocks noGrp="1"/>
          </p:cNvSpPr>
          <p:nvPr>
            <p:ph idx="1"/>
          </p:nvPr>
        </p:nvSpPr>
        <p:spPr>
          <a:xfrm>
            <a:off x="468313" y="1858963"/>
            <a:ext cx="8228012" cy="4999037"/>
          </a:xfrm>
        </p:spPr>
        <p:txBody>
          <a:bodyPr/>
          <a:lstStyle/>
          <a:p>
            <a:pPr marL="0">
              <a:defRPr/>
            </a:pPr>
            <a:r>
              <a:rPr lang="sl-SI" dirty="0" smtClean="0"/>
              <a:t>Ker se</a:t>
            </a:r>
            <a:r>
              <a:rPr lang="de-DE" dirty="0" smtClean="0"/>
              <a:t> </a:t>
            </a:r>
            <a:r>
              <a:rPr lang="sl-SI" dirty="0" smtClean="0"/>
              <a:t>MKB</a:t>
            </a:r>
            <a:r>
              <a:rPr lang="de-DE" dirty="0" smtClean="0"/>
              <a:t> </a:t>
            </a:r>
            <a:r>
              <a:rPr lang="sl-SI" dirty="0" smtClean="0"/>
              <a:t>in</a:t>
            </a:r>
            <a:r>
              <a:rPr lang="de-DE" dirty="0" smtClean="0"/>
              <a:t> DSM </a:t>
            </a:r>
            <a:r>
              <a:rPr lang="sl-SI" dirty="0" smtClean="0"/>
              <a:t>redno posodabljata,</a:t>
            </a:r>
            <a:r>
              <a:rPr lang="de-DE" dirty="0" smtClean="0"/>
              <a:t> </a:t>
            </a:r>
            <a:r>
              <a:rPr lang="sl-SI" dirty="0" smtClean="0"/>
              <a:t>predlagamo uporabo trenutno veljavnih izdaj priročnikov</a:t>
            </a:r>
            <a:r>
              <a:rPr lang="de-DE" dirty="0" smtClean="0"/>
              <a:t>, </a:t>
            </a:r>
            <a:r>
              <a:rPr lang="sl-SI" dirty="0" smtClean="0"/>
              <a:t>ki ponujajo jedrnate</a:t>
            </a:r>
            <a:r>
              <a:rPr lang="de-DE" dirty="0" smtClean="0"/>
              <a:t> </a:t>
            </a:r>
            <a:r>
              <a:rPr lang="sl-SI" dirty="0" smtClean="0"/>
              <a:t>definicije in opise</a:t>
            </a:r>
            <a:r>
              <a:rPr lang="de-DE" dirty="0" smtClean="0"/>
              <a:t> </a:t>
            </a:r>
            <a:r>
              <a:rPr lang="sl-SI" dirty="0" smtClean="0"/>
              <a:t>vseh pogostih motenj;</a:t>
            </a:r>
            <a:r>
              <a:rPr lang="de-DE" dirty="0" smtClean="0"/>
              <a:t> </a:t>
            </a:r>
            <a:r>
              <a:rPr lang="sl-SI" dirty="0" smtClean="0"/>
              <a:t>po navadi so dostopne tudi na spletu</a:t>
            </a:r>
            <a:r>
              <a:rPr lang="de-DE" dirty="0" smtClean="0"/>
              <a:t>.</a:t>
            </a:r>
            <a:br>
              <a:rPr lang="de-DE" dirty="0" smtClean="0"/>
            </a:br>
            <a:r>
              <a:rPr lang="de-DE" dirty="0" smtClean="0"/>
              <a:t/>
            </a:r>
            <a:br>
              <a:rPr lang="de-DE" dirty="0" smtClean="0"/>
            </a:br>
            <a:r>
              <a:rPr lang="de-DE" dirty="0" smtClean="0"/>
              <a:t/>
            </a:r>
            <a:br>
              <a:rPr lang="de-DE" dirty="0" smtClean="0"/>
            </a:br>
            <a:endParaRPr lang="de-DE" dirty="0" smtClean="0"/>
          </a:p>
          <a:p>
            <a:pPr>
              <a:defRPr/>
            </a:pPr>
            <a:endParaRPr lang="de-DE" dirty="0" smtClean="0"/>
          </a:p>
          <a:p>
            <a:pPr>
              <a:defRPr/>
            </a:pPr>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sl-SI" smtClean="0"/>
              <a:t>Dva sistema</a:t>
            </a:r>
            <a:r>
              <a:rPr lang="en-GB" smtClean="0"/>
              <a:t>: ICD 10, DSM IV</a:t>
            </a:r>
          </a:p>
        </p:txBody>
      </p:sp>
      <p:sp>
        <p:nvSpPr>
          <p:cNvPr id="332803" name="Rectangle 3"/>
          <p:cNvSpPr>
            <a:spLocks noGrp="1" noChangeArrowheads="1"/>
          </p:cNvSpPr>
          <p:nvPr>
            <p:ph type="body" sz="half" idx="1"/>
          </p:nvPr>
        </p:nvSpPr>
        <p:spPr>
          <a:xfrm>
            <a:off x="457200" y="1600200"/>
            <a:ext cx="4040188" cy="4530725"/>
          </a:xfrm>
        </p:spPr>
        <p:txBody>
          <a:bodyPr/>
          <a:lstStyle/>
          <a:p>
            <a:pPr marL="0" indent="0" eaLnBrk="1" hangingPunct="1">
              <a:lnSpc>
                <a:spcPct val="90000"/>
              </a:lnSpc>
              <a:buFont typeface="Wingdings" pitchFamily="2" charset="2"/>
              <a:buNone/>
            </a:pPr>
            <a:r>
              <a:rPr lang="en-GB" sz="3200" b="1" dirty="0" smtClean="0">
                <a:solidFill>
                  <a:schemeClr val="tx1"/>
                </a:solidFill>
              </a:rPr>
              <a:t>ICD 10</a:t>
            </a:r>
            <a:br>
              <a:rPr lang="en-GB" sz="3200" b="1" dirty="0" smtClean="0">
                <a:solidFill>
                  <a:schemeClr val="tx1"/>
                </a:solidFill>
              </a:rPr>
            </a:br>
            <a:r>
              <a:rPr lang="en-GB" sz="3200" b="1" dirty="0" smtClean="0">
                <a:solidFill>
                  <a:schemeClr val="tx1"/>
                </a:solidFill>
              </a:rPr>
              <a:t>+</a:t>
            </a:r>
            <a:r>
              <a:rPr lang="en-GB" sz="2000" dirty="0" smtClean="0">
                <a:solidFill>
                  <a:srgbClr val="FF0000"/>
                </a:solidFill>
              </a:rPr>
              <a:t/>
            </a:r>
            <a:br>
              <a:rPr lang="en-GB" sz="2000" dirty="0" smtClean="0">
                <a:solidFill>
                  <a:srgbClr val="FF0000"/>
                </a:solidFill>
              </a:rPr>
            </a:br>
            <a:endParaRPr lang="en-GB" sz="2000" dirty="0" smtClean="0">
              <a:solidFill>
                <a:srgbClr val="FF0000"/>
              </a:solidFill>
            </a:endParaRPr>
          </a:p>
          <a:p>
            <a:pPr marL="0" indent="0" eaLnBrk="1" hangingPunct="1">
              <a:lnSpc>
                <a:spcPct val="90000"/>
              </a:lnSpc>
            </a:pPr>
            <a:r>
              <a:rPr lang="sl-SI" sz="2000" dirty="0" smtClean="0"/>
              <a:t>vključena tudi somatska obolenja</a:t>
            </a:r>
            <a:r>
              <a:rPr lang="en-GB" sz="2000" dirty="0" smtClean="0"/>
              <a:t>, </a:t>
            </a:r>
          </a:p>
          <a:p>
            <a:pPr marL="0" indent="0" eaLnBrk="1" hangingPunct="1">
              <a:lnSpc>
                <a:spcPct val="90000"/>
              </a:lnSpc>
            </a:pPr>
            <a:r>
              <a:rPr lang="sl-SI" sz="2000" dirty="0" smtClean="0"/>
              <a:t>v številnih državah rabljen v praksi</a:t>
            </a:r>
            <a:r>
              <a:rPr lang="en-GB" sz="2000" dirty="0" smtClean="0"/>
              <a:t>, </a:t>
            </a:r>
            <a:r>
              <a:rPr lang="sl-SI" sz="2000" dirty="0" smtClean="0"/>
              <a:t>uradno orodje SZO*</a:t>
            </a:r>
            <a:r>
              <a:rPr lang="en-GB" sz="2000" dirty="0" smtClean="0"/>
              <a:t>,</a:t>
            </a:r>
          </a:p>
          <a:p>
            <a:pPr marL="0" indent="0" eaLnBrk="1" hangingPunct="1">
              <a:lnSpc>
                <a:spcPct val="90000"/>
              </a:lnSpc>
            </a:pPr>
            <a:r>
              <a:rPr lang="sl-SI" sz="2000" dirty="0" smtClean="0"/>
              <a:t>kot posledice določenih stanj navaja uporabne kategorije kot</a:t>
            </a:r>
            <a:r>
              <a:rPr lang="en-GB" sz="2000" dirty="0" smtClean="0"/>
              <a:t> (F 62.0) </a:t>
            </a:r>
            <a:r>
              <a:rPr lang="sl-SI" sz="2000" dirty="0" smtClean="0"/>
              <a:t>ali sindrom po pretresu možganov,</a:t>
            </a:r>
            <a:endParaRPr lang="en-GB" sz="2000" dirty="0" smtClean="0"/>
          </a:p>
          <a:p>
            <a:pPr marL="0" indent="0" eaLnBrk="1" hangingPunct="1">
              <a:lnSpc>
                <a:spcPct val="90000"/>
              </a:lnSpc>
            </a:pPr>
            <a:r>
              <a:rPr lang="sl-SI" sz="2000" dirty="0" smtClean="0"/>
              <a:t>odprte kategorije za</a:t>
            </a:r>
            <a:r>
              <a:rPr lang="en-GB" sz="2000" dirty="0" smtClean="0"/>
              <a:t> PTS</a:t>
            </a:r>
            <a:r>
              <a:rPr lang="sl-SI" sz="2000" dirty="0" smtClean="0"/>
              <a:t>M</a:t>
            </a:r>
            <a:r>
              <a:rPr lang="en-GB" sz="2000" dirty="0" smtClean="0"/>
              <a:t>.</a:t>
            </a:r>
            <a:br>
              <a:rPr lang="en-GB" sz="2000" dirty="0" smtClean="0"/>
            </a:b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p:txBody>
      </p:sp>
      <p:sp>
        <p:nvSpPr>
          <p:cNvPr id="332804" name="Rectangle 4"/>
          <p:cNvSpPr>
            <a:spLocks noGrp="1" noChangeArrowheads="1"/>
          </p:cNvSpPr>
          <p:nvPr>
            <p:ph type="body" sz="half" idx="2"/>
          </p:nvPr>
        </p:nvSpPr>
        <p:spPr>
          <a:xfrm>
            <a:off x="4646613" y="1600200"/>
            <a:ext cx="4040187" cy="4530725"/>
          </a:xfrm>
        </p:spPr>
        <p:txBody>
          <a:bodyPr/>
          <a:lstStyle/>
          <a:p>
            <a:pPr marL="0" indent="0" eaLnBrk="1" hangingPunct="1">
              <a:lnSpc>
                <a:spcPct val="90000"/>
              </a:lnSpc>
              <a:buFont typeface="Wingdings" pitchFamily="2" charset="2"/>
              <a:buNone/>
            </a:pPr>
            <a:r>
              <a:rPr lang="sl-SI" sz="3200" b="1" dirty="0" smtClean="0">
                <a:solidFill>
                  <a:schemeClr val="tx1"/>
                </a:solidFill>
              </a:rPr>
              <a:t>MKB</a:t>
            </a:r>
            <a:r>
              <a:rPr lang="en-GB" sz="3200" b="1" dirty="0" smtClean="0">
                <a:solidFill>
                  <a:schemeClr val="tx1"/>
                </a:solidFill>
              </a:rPr>
              <a:t> IV (TR)</a:t>
            </a:r>
            <a:r>
              <a:rPr lang="en-GB" sz="3200" dirty="0" smtClean="0">
                <a:solidFill>
                  <a:schemeClr val="tx1"/>
                </a:solidFill>
              </a:rPr>
              <a:t/>
            </a:r>
            <a:br>
              <a:rPr lang="en-GB" sz="3200" dirty="0" smtClean="0">
                <a:solidFill>
                  <a:schemeClr val="tx1"/>
                </a:solidFill>
              </a:rPr>
            </a:br>
            <a:r>
              <a:rPr lang="en-GB" sz="3200" dirty="0" smtClean="0">
                <a:solidFill>
                  <a:schemeClr val="tx1"/>
                </a:solidFill>
              </a:rPr>
              <a:t>+</a:t>
            </a:r>
            <a:r>
              <a:rPr lang="en-GB" sz="2000" dirty="0" smtClean="0">
                <a:solidFill>
                  <a:schemeClr val="tx1"/>
                </a:solidFill>
              </a:rPr>
              <a:t/>
            </a:r>
            <a:br>
              <a:rPr lang="en-GB" sz="2000" dirty="0" smtClean="0">
                <a:solidFill>
                  <a:schemeClr val="tx1"/>
                </a:solidFill>
              </a:rPr>
            </a:br>
            <a:endParaRPr lang="en-GB" sz="2000" dirty="0" smtClean="0">
              <a:solidFill>
                <a:schemeClr val="tx1"/>
              </a:solidFill>
            </a:endParaRPr>
          </a:p>
          <a:p>
            <a:pPr marL="0" indent="0" eaLnBrk="1" hangingPunct="1">
              <a:lnSpc>
                <a:spcPct val="90000"/>
              </a:lnSpc>
            </a:pPr>
            <a:r>
              <a:rPr lang="sl-SI" sz="2000" dirty="0" smtClean="0"/>
              <a:t>obširni raziskovalni podatki</a:t>
            </a:r>
            <a:r>
              <a:rPr lang="en-GB" sz="2000" dirty="0" smtClean="0"/>
              <a:t> </a:t>
            </a:r>
            <a:r>
              <a:rPr lang="sl-SI" sz="2000" dirty="0" smtClean="0"/>
              <a:t>o</a:t>
            </a:r>
            <a:r>
              <a:rPr lang="en-GB" sz="2000" dirty="0" smtClean="0"/>
              <a:t> PTS</a:t>
            </a:r>
            <a:r>
              <a:rPr lang="sl-SI" sz="2000" dirty="0" smtClean="0"/>
              <a:t>M</a:t>
            </a:r>
            <a:r>
              <a:rPr lang="en-GB" sz="2000" dirty="0" smtClean="0"/>
              <a:t>,</a:t>
            </a:r>
          </a:p>
          <a:p>
            <a:pPr marL="0" indent="0" eaLnBrk="1" hangingPunct="1">
              <a:lnSpc>
                <a:spcPct val="90000"/>
              </a:lnSpc>
            </a:pPr>
            <a:r>
              <a:rPr lang="sl-SI" sz="2000" dirty="0" err="1" smtClean="0"/>
              <a:t>s</a:t>
            </a:r>
            <a:r>
              <a:rPr lang="en-GB" sz="2000" dirty="0" err="1" smtClean="0"/>
              <a:t>tr</a:t>
            </a:r>
            <a:r>
              <a:rPr lang="sl-SI" sz="2000" dirty="0" err="1" smtClean="0"/>
              <a:t>ogi</a:t>
            </a:r>
            <a:r>
              <a:rPr lang="sl-SI" sz="2000" dirty="0" smtClean="0"/>
              <a:t> kriteriji</a:t>
            </a:r>
            <a:r>
              <a:rPr lang="en-GB" sz="2000" dirty="0" smtClean="0"/>
              <a:t> (</a:t>
            </a:r>
            <a:r>
              <a:rPr lang="sl-SI" sz="2000" dirty="0" smtClean="0"/>
              <a:t>tudi omejitev</a:t>
            </a:r>
            <a:r>
              <a:rPr lang="en-GB" sz="2000" dirty="0" smtClean="0"/>
              <a:t>, </a:t>
            </a:r>
            <a:r>
              <a:rPr lang="sl-SI" sz="2000" dirty="0" smtClean="0"/>
              <a:t>kriteriji</a:t>
            </a:r>
            <a:r>
              <a:rPr lang="en-GB" sz="2000" dirty="0" smtClean="0"/>
              <a:t> </a:t>
            </a:r>
            <a:r>
              <a:rPr lang="sl-SI" sz="2000" dirty="0" smtClean="0"/>
              <a:t>v začetku namenjeni raziskavam </a:t>
            </a:r>
            <a:r>
              <a:rPr lang="en-GB" sz="2000" dirty="0" smtClean="0"/>
              <a:t>- </a:t>
            </a:r>
            <a:r>
              <a:rPr lang="sl-SI" sz="2000" dirty="0" smtClean="0"/>
              <a:t>lahko prestrogi</a:t>
            </a:r>
            <a:r>
              <a:rPr lang="en-GB" sz="2000" dirty="0" smtClean="0"/>
              <a:t>),</a:t>
            </a:r>
          </a:p>
          <a:p>
            <a:pPr marL="0" indent="0" eaLnBrk="1" hangingPunct="1">
              <a:lnSpc>
                <a:spcPct val="90000"/>
              </a:lnSpc>
            </a:pPr>
            <a:r>
              <a:rPr lang="sl-SI" sz="2000" dirty="0" smtClean="0"/>
              <a:t>številna raziskovalna in diagnostična orodja v drugih jezikih</a:t>
            </a:r>
            <a:r>
              <a:rPr lang="en-GB" sz="2000" dirty="0" smtClean="0"/>
              <a:t>,</a:t>
            </a:r>
          </a:p>
          <a:p>
            <a:pPr marL="0" indent="0" eaLnBrk="1" hangingPunct="1">
              <a:lnSpc>
                <a:spcPct val="90000"/>
              </a:lnSpc>
            </a:pPr>
            <a:r>
              <a:rPr lang="sl-SI" sz="2000" dirty="0" smtClean="0"/>
              <a:t>v razpravi je tudi posebna kategorija</a:t>
            </a:r>
            <a:r>
              <a:rPr lang="en-GB" sz="2000" dirty="0" smtClean="0"/>
              <a:t> “PTSD DESNOES”**</a:t>
            </a:r>
            <a:r>
              <a:rPr lang="sl-SI" sz="2000" dirty="0" smtClean="0"/>
              <a:t>.</a:t>
            </a: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a:p>
            <a:pPr marL="0" indent="0" eaLnBrk="1" hangingPunct="1">
              <a:lnSpc>
                <a:spcPct val="90000"/>
              </a:lnSpc>
            </a:pPr>
            <a:endParaRPr lang="en-GB" sz="2000" dirty="0" smtClean="0"/>
          </a:p>
        </p:txBody>
      </p:sp>
      <p:pic>
        <p:nvPicPr>
          <p:cNvPr id="26629" name="Picture 16" descr="C:\Users\Stevy\Desktop\Chat-64.png"/>
          <p:cNvPicPr>
            <a:picLocks noChangeAspect="1" noChangeArrowheads="1"/>
          </p:cNvPicPr>
          <p:nvPr/>
        </p:nvPicPr>
        <p:blipFill>
          <a:blip r:embed="rId3" cstate="print"/>
          <a:srcRect/>
          <a:stretch>
            <a:fillRect/>
          </a:stretch>
        </p:blipFill>
        <p:spPr bwMode="auto">
          <a:xfrm>
            <a:off x="8316913" y="5373688"/>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blinds(horizontal)">
                                      <p:cBhvr>
                                        <p:cTn id="7" dur="500"/>
                                        <p:tgtEl>
                                          <p:spTgt spid="332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blinds(horizontal)">
                                      <p:cBhvr>
                                        <p:cTn id="12" dur="500"/>
                                        <p:tgtEl>
                                          <p:spTgt spid="332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Effect transition="in" filter="blinds(horizontal)">
                                      <p:cBhvr>
                                        <p:cTn id="17" dur="500"/>
                                        <p:tgtEl>
                                          <p:spTgt spid="332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2803">
                                            <p:txEl>
                                              <p:pRg st="3" end="3"/>
                                            </p:txEl>
                                          </p:spTgt>
                                        </p:tgtEl>
                                        <p:attrNameLst>
                                          <p:attrName>style.visibility</p:attrName>
                                        </p:attrNameLst>
                                      </p:cBhvr>
                                      <p:to>
                                        <p:strVal val="visible"/>
                                      </p:to>
                                    </p:set>
                                    <p:animEffect transition="in" filter="blinds(horizontal)">
                                      <p:cBhvr>
                                        <p:cTn id="22" dur="500"/>
                                        <p:tgtEl>
                                          <p:spTgt spid="332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2803">
                                            <p:txEl>
                                              <p:pRg st="4" end="4"/>
                                            </p:txEl>
                                          </p:spTgt>
                                        </p:tgtEl>
                                        <p:attrNameLst>
                                          <p:attrName>style.visibility</p:attrName>
                                        </p:attrNameLst>
                                      </p:cBhvr>
                                      <p:to>
                                        <p:strVal val="visible"/>
                                      </p:to>
                                    </p:set>
                                    <p:animEffect transition="in" filter="blinds(horizontal)">
                                      <p:cBhvr>
                                        <p:cTn id="27" dur="500"/>
                                        <p:tgtEl>
                                          <p:spTgt spid="3328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2804">
                                            <p:txEl>
                                              <p:pRg st="0" end="0"/>
                                            </p:txEl>
                                          </p:spTgt>
                                        </p:tgtEl>
                                        <p:attrNameLst>
                                          <p:attrName>style.visibility</p:attrName>
                                        </p:attrNameLst>
                                      </p:cBhvr>
                                      <p:to>
                                        <p:strVal val="visible"/>
                                      </p:to>
                                    </p:set>
                                    <p:animEffect transition="in" filter="blinds(horizontal)">
                                      <p:cBhvr>
                                        <p:cTn id="32" dur="500"/>
                                        <p:tgtEl>
                                          <p:spTgt spid="33280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2804">
                                            <p:txEl>
                                              <p:pRg st="1" end="1"/>
                                            </p:txEl>
                                          </p:spTgt>
                                        </p:tgtEl>
                                        <p:attrNameLst>
                                          <p:attrName>style.visibility</p:attrName>
                                        </p:attrNameLst>
                                      </p:cBhvr>
                                      <p:to>
                                        <p:strVal val="visible"/>
                                      </p:to>
                                    </p:set>
                                    <p:animEffect transition="in" filter="blinds(horizontal)">
                                      <p:cBhvr>
                                        <p:cTn id="37" dur="500"/>
                                        <p:tgtEl>
                                          <p:spTgt spid="33280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2804">
                                            <p:txEl>
                                              <p:pRg st="2" end="2"/>
                                            </p:txEl>
                                          </p:spTgt>
                                        </p:tgtEl>
                                        <p:attrNameLst>
                                          <p:attrName>style.visibility</p:attrName>
                                        </p:attrNameLst>
                                      </p:cBhvr>
                                      <p:to>
                                        <p:strVal val="visible"/>
                                      </p:to>
                                    </p:set>
                                    <p:animEffect transition="in" filter="blinds(horizontal)">
                                      <p:cBhvr>
                                        <p:cTn id="42" dur="500"/>
                                        <p:tgtEl>
                                          <p:spTgt spid="33280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2804">
                                            <p:txEl>
                                              <p:pRg st="3" end="3"/>
                                            </p:txEl>
                                          </p:spTgt>
                                        </p:tgtEl>
                                        <p:attrNameLst>
                                          <p:attrName>style.visibility</p:attrName>
                                        </p:attrNameLst>
                                      </p:cBhvr>
                                      <p:to>
                                        <p:strVal val="visible"/>
                                      </p:to>
                                    </p:set>
                                    <p:animEffect transition="in" filter="blinds(horizontal)">
                                      <p:cBhvr>
                                        <p:cTn id="47" dur="500"/>
                                        <p:tgtEl>
                                          <p:spTgt spid="33280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2804">
                                            <p:txEl>
                                              <p:pRg st="4" end="4"/>
                                            </p:txEl>
                                          </p:spTgt>
                                        </p:tgtEl>
                                        <p:attrNameLst>
                                          <p:attrName>style.visibility</p:attrName>
                                        </p:attrNameLst>
                                      </p:cBhvr>
                                      <p:to>
                                        <p:strVal val="visible"/>
                                      </p:to>
                                    </p:set>
                                    <p:animEffect transition="in" filter="blinds(horizontal)">
                                      <p:cBhvr>
                                        <p:cTn id="52" dur="500"/>
                                        <p:tgtEl>
                                          <p:spTgt spid="3328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P spid="33280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dirty="0" smtClean="0"/>
              <a:t>Post</a:t>
            </a:r>
            <a:r>
              <a:rPr lang="sl-SI" dirty="0" smtClean="0"/>
              <a:t>travmatska stresna motnja</a:t>
            </a:r>
            <a:endParaRPr lang="en-GB" dirty="0" smtClean="0"/>
          </a:p>
        </p:txBody>
      </p:sp>
      <p:sp>
        <p:nvSpPr>
          <p:cNvPr id="27651" name="Rectangle 3"/>
          <p:cNvSpPr>
            <a:spLocks noGrp="1" noChangeArrowheads="1"/>
          </p:cNvSpPr>
          <p:nvPr>
            <p:ph type="body" sz="half" idx="1"/>
          </p:nvPr>
        </p:nvSpPr>
        <p:spPr/>
        <p:txBody>
          <a:bodyPr/>
          <a:lstStyle/>
          <a:p>
            <a:pPr marL="0" eaLnBrk="1" hangingPunct="1">
              <a:lnSpc>
                <a:spcPct val="80000"/>
              </a:lnSpc>
              <a:buFont typeface="Wingdings" pitchFamily="2" charset="2"/>
              <a:buNone/>
            </a:pPr>
            <a:r>
              <a:rPr lang="en-GB" b="1" dirty="0" smtClean="0">
                <a:solidFill>
                  <a:schemeClr val="tx1"/>
                </a:solidFill>
              </a:rPr>
              <a:t>DSM IV 309.81</a:t>
            </a:r>
            <a:r>
              <a:rPr lang="en-GB" dirty="0" smtClean="0">
                <a:solidFill>
                  <a:srgbClr val="FF0000"/>
                </a:solidFill>
              </a:rPr>
              <a:t/>
            </a:r>
            <a:br>
              <a:rPr lang="en-GB" dirty="0" smtClean="0">
                <a:solidFill>
                  <a:srgbClr val="FF0000"/>
                </a:solidFill>
              </a:rPr>
            </a:br>
            <a:endParaRPr lang="en-GB" dirty="0" smtClean="0">
              <a:solidFill>
                <a:srgbClr val="FF0000"/>
              </a:solidFill>
            </a:endParaRPr>
          </a:p>
          <a:p>
            <a:pPr marL="0" eaLnBrk="1" hangingPunct="1">
              <a:lnSpc>
                <a:spcPct val="80000"/>
              </a:lnSpc>
            </a:pPr>
            <a:r>
              <a:rPr lang="sl-SI" sz="2000" dirty="0" smtClean="0"/>
              <a:t>Akutna</a:t>
            </a:r>
            <a:r>
              <a:rPr lang="en-GB" sz="2000" dirty="0" smtClean="0"/>
              <a:t>. </a:t>
            </a:r>
            <a:r>
              <a:rPr lang="sl-SI" sz="2000" dirty="0" smtClean="0"/>
              <a:t>Simptomi trajajo manj kot 3 mesece.</a:t>
            </a:r>
            <a:r>
              <a:rPr lang="en-GB" sz="2000" dirty="0" smtClean="0"/>
              <a:t> </a:t>
            </a:r>
          </a:p>
          <a:p>
            <a:pPr marL="0" eaLnBrk="1" hangingPunct="1">
              <a:lnSpc>
                <a:spcPct val="80000"/>
              </a:lnSpc>
            </a:pPr>
            <a:endParaRPr lang="en-GB" sz="2000" dirty="0" smtClean="0"/>
          </a:p>
          <a:p>
            <a:pPr marL="0" eaLnBrk="1" hangingPunct="1">
              <a:lnSpc>
                <a:spcPct val="80000"/>
              </a:lnSpc>
            </a:pPr>
            <a:r>
              <a:rPr lang="sl-SI" sz="2000" dirty="0" smtClean="0"/>
              <a:t>Kronična</a:t>
            </a:r>
            <a:r>
              <a:rPr lang="en-GB" sz="2000" dirty="0" smtClean="0"/>
              <a:t>. </a:t>
            </a:r>
            <a:r>
              <a:rPr lang="sl-SI" sz="2000" dirty="0" smtClean="0"/>
              <a:t>Simptomi trajajo 3 mesece ali več.</a:t>
            </a:r>
            <a:r>
              <a:rPr lang="en-GB" sz="2000" dirty="0" smtClean="0"/>
              <a:t> </a:t>
            </a:r>
          </a:p>
          <a:p>
            <a:pPr marL="0" eaLnBrk="1" hangingPunct="1">
              <a:lnSpc>
                <a:spcPct val="80000"/>
              </a:lnSpc>
            </a:pPr>
            <a:endParaRPr lang="en-GB" sz="2000" dirty="0" smtClean="0"/>
          </a:p>
          <a:p>
            <a:pPr marL="0" eaLnBrk="1" hangingPunct="1">
              <a:lnSpc>
                <a:spcPct val="80000"/>
              </a:lnSpc>
            </a:pPr>
            <a:r>
              <a:rPr lang="sl-SI" sz="2000" dirty="0" smtClean="0"/>
              <a:t>Navedite če</a:t>
            </a:r>
            <a:r>
              <a:rPr lang="en-GB" sz="2000" dirty="0" smtClean="0"/>
              <a:t>: </a:t>
            </a:r>
          </a:p>
          <a:p>
            <a:pPr marL="0" eaLnBrk="1" hangingPunct="1">
              <a:lnSpc>
                <a:spcPct val="80000"/>
              </a:lnSpc>
            </a:pPr>
            <a:endParaRPr lang="en-GB" sz="2000" dirty="0" smtClean="0"/>
          </a:p>
          <a:p>
            <a:pPr marL="0" eaLnBrk="1" hangingPunct="1">
              <a:lnSpc>
                <a:spcPct val="80000"/>
              </a:lnSpc>
            </a:pPr>
            <a:r>
              <a:rPr lang="sl-SI" sz="2000" dirty="0" smtClean="0"/>
              <a:t>z zapoznelim začetkom</a:t>
            </a:r>
            <a:r>
              <a:rPr lang="en-GB" sz="2000" dirty="0" smtClean="0"/>
              <a:t>. </a:t>
            </a:r>
            <a:r>
              <a:rPr lang="sl-SI" sz="2000" dirty="0" smtClean="0"/>
              <a:t>Simptomi so se pojavili 6 mesecev po dogodku.</a:t>
            </a:r>
            <a:endParaRPr lang="en-GB" sz="2000" dirty="0" smtClean="0"/>
          </a:p>
        </p:txBody>
      </p:sp>
      <p:sp>
        <p:nvSpPr>
          <p:cNvPr id="27652" name="Rectangle 4"/>
          <p:cNvSpPr>
            <a:spLocks noGrp="1" noChangeArrowheads="1"/>
          </p:cNvSpPr>
          <p:nvPr>
            <p:ph type="body" sz="half" idx="2"/>
          </p:nvPr>
        </p:nvSpPr>
        <p:spPr/>
        <p:txBody>
          <a:bodyPr/>
          <a:lstStyle/>
          <a:p>
            <a:pPr marL="0" eaLnBrk="1" hangingPunct="1">
              <a:buFont typeface="Wingdings" pitchFamily="2" charset="2"/>
              <a:buNone/>
            </a:pPr>
            <a:r>
              <a:rPr lang="en-GB" b="1" smtClean="0">
                <a:solidFill>
                  <a:schemeClr val="tx1"/>
                </a:solidFill>
              </a:rPr>
              <a:t>ICD 10 F 43. 1</a:t>
            </a:r>
          </a:p>
          <a:p>
            <a:pPr marL="0" eaLnBrk="1" hangingPunct="1"/>
            <a:r>
              <a:rPr lang="en-GB" smtClean="0">
                <a:solidFill>
                  <a:srgbClr val="FF0000"/>
                </a:solidFill>
              </a:rPr>
              <a:t> </a:t>
            </a:r>
            <a:r>
              <a:rPr lang="sl-SI" sz="2000" smtClean="0"/>
              <a:t>Z zapoznelim začetkom</a:t>
            </a:r>
            <a:r>
              <a:rPr lang="en-GB" sz="2000" smtClean="0"/>
              <a:t>.</a:t>
            </a:r>
            <a:r>
              <a:rPr lang="en-GB" smtClean="0"/>
              <a:t> </a:t>
            </a:r>
          </a:p>
          <a:p>
            <a:pPr marL="0" eaLnBrk="1" hangingPunct="1">
              <a:buFont typeface="Wingdings" pitchFamily="2" charset="2"/>
              <a:buNone/>
            </a:pPr>
            <a:endParaRPr lang="en-GB" smtClean="0">
              <a:solidFill>
                <a:srgbClr val="FF0000"/>
              </a:solidFill>
            </a:endParaRPr>
          </a:p>
          <a:p>
            <a:pPr marL="0" eaLnBrk="1" hangingPunct="1"/>
            <a:endParaRPr lang="en-GB" smtClean="0">
              <a:solidFill>
                <a:srgbClr val="FF0000"/>
              </a:solidFill>
            </a:endParaRPr>
          </a:p>
        </p:txBody>
      </p:sp>
      <p:sp>
        <p:nvSpPr>
          <p:cNvPr id="27653" name="Text Box 5"/>
          <p:cNvSpPr txBox="1">
            <a:spLocks noChangeArrowheads="1"/>
          </p:cNvSpPr>
          <p:nvPr/>
        </p:nvSpPr>
        <p:spPr bwMode="auto">
          <a:xfrm>
            <a:off x="8027988" y="6092825"/>
            <a:ext cx="865187" cy="366713"/>
          </a:xfrm>
          <a:prstGeom prst="rect">
            <a:avLst/>
          </a:prstGeom>
          <a:noFill/>
          <a:ln w="9525">
            <a:noFill/>
            <a:miter lim="800000"/>
            <a:headEnd/>
            <a:tailEnd/>
          </a:ln>
        </p:spPr>
        <p:txBody>
          <a:bodyPr>
            <a:spAutoFit/>
          </a:bodyPr>
          <a:lstStyle/>
          <a:p>
            <a:r>
              <a:rPr lang="en-US" b="1">
                <a:solidFill>
                  <a:srgbClr val="FF0000"/>
                </a:solidFill>
                <a:latin typeface="Arial" charset="0"/>
              </a:rPr>
              <a:t>A</a:t>
            </a:r>
            <a:endParaRPr lang="en-US">
              <a:solidFill>
                <a:schemeClr val="tx1"/>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sl-SI" sz="3200" i="1" dirty="0" smtClean="0"/>
              <a:t>Ocena</a:t>
            </a:r>
            <a:endParaRPr lang="en-GB" sz="3200" i="1" dirty="0" smtClean="0"/>
          </a:p>
        </p:txBody>
      </p:sp>
      <p:sp>
        <p:nvSpPr>
          <p:cNvPr id="3" name="Content Placeholder 2"/>
          <p:cNvSpPr>
            <a:spLocks noGrp="1"/>
          </p:cNvSpPr>
          <p:nvPr>
            <p:ph idx="1"/>
          </p:nvPr>
        </p:nvSpPr>
        <p:spPr>
          <a:xfrm>
            <a:off x="395288" y="1052513"/>
            <a:ext cx="8228012" cy="4999037"/>
          </a:xfrm>
        </p:spPr>
        <p:txBody>
          <a:bodyPr>
            <a:normAutofit lnSpcReduction="10000"/>
          </a:bodyPr>
          <a:lstStyle/>
          <a:p>
            <a:pPr marL="114300" indent="-457200">
              <a:buFont typeface="Arial" pitchFamily="34" charset="0"/>
              <a:buChar char="•"/>
              <a:defRPr/>
            </a:pPr>
            <a:r>
              <a:rPr lang="de-AT" i="1" dirty="0" smtClean="0"/>
              <a:t>„</a:t>
            </a:r>
            <a:r>
              <a:rPr lang="sl-SI" i="1" dirty="0" smtClean="0"/>
              <a:t>Specifične</a:t>
            </a:r>
            <a:r>
              <a:rPr lang="de-AT" i="1" dirty="0" smtClean="0"/>
              <a:t>“ </a:t>
            </a:r>
            <a:r>
              <a:rPr lang="sl-SI" i="1" dirty="0" smtClean="0"/>
              <a:t>motnje</a:t>
            </a:r>
            <a:r>
              <a:rPr lang="de-AT" i="1" dirty="0" smtClean="0"/>
              <a:t> (</a:t>
            </a:r>
            <a:r>
              <a:rPr lang="sl-SI" i="1" dirty="0" smtClean="0"/>
              <a:t>Spekter posttravmatskih stresnih motenj</a:t>
            </a:r>
            <a:r>
              <a:rPr lang="de-AT" i="1" dirty="0" smtClean="0"/>
              <a:t>) – </a:t>
            </a:r>
            <a:r>
              <a:rPr lang="sl-SI" i="1" dirty="0" smtClean="0"/>
              <a:t>povzroča jih huda stiska</a:t>
            </a:r>
            <a:r>
              <a:rPr lang="de-AT" i="1" dirty="0" smtClean="0"/>
              <a:t>, </a:t>
            </a:r>
            <a:r>
              <a:rPr lang="sl-SI" i="1" dirty="0" smtClean="0"/>
              <a:t>simptomi lahko kažejo na specifičen dogodek kot vzrok</a:t>
            </a:r>
            <a:r>
              <a:rPr lang="de-AT" i="1" dirty="0" smtClean="0"/>
              <a:t> </a:t>
            </a:r>
            <a:r>
              <a:rPr lang="de-AT" sz="2600" i="1" dirty="0" smtClean="0"/>
              <a:t>(</a:t>
            </a:r>
            <a:r>
              <a:rPr lang="sl-SI" sz="2600" i="1" dirty="0" smtClean="0"/>
              <a:t>primer</a:t>
            </a:r>
            <a:r>
              <a:rPr lang="de-AT" sz="2600" i="1" dirty="0" smtClean="0"/>
              <a:t>: </a:t>
            </a:r>
            <a:r>
              <a:rPr lang="sl-SI" sz="2600" i="1" dirty="0" smtClean="0"/>
              <a:t>nočne more odsevajo konkretno mučenje</a:t>
            </a:r>
            <a:r>
              <a:rPr lang="de-AT" sz="2600" i="1" dirty="0" smtClean="0"/>
              <a:t>). </a:t>
            </a:r>
            <a:endParaRPr lang="de-AT" i="1" dirty="0" smtClean="0"/>
          </a:p>
          <a:p>
            <a:pPr marL="114300" indent="-457200">
              <a:buFont typeface="Arial" pitchFamily="34" charset="0"/>
              <a:buChar char="•"/>
              <a:defRPr/>
            </a:pPr>
            <a:r>
              <a:rPr lang="sl-SI" i="1" dirty="0" smtClean="0"/>
              <a:t>Nespecifične motnje</a:t>
            </a:r>
            <a:r>
              <a:rPr lang="de-AT" i="1" dirty="0" smtClean="0"/>
              <a:t> – </a:t>
            </a:r>
            <a:r>
              <a:rPr lang="sl-SI" i="1" dirty="0" smtClean="0"/>
              <a:t>splošno jih lahko povzročajo številni dejavniki</a:t>
            </a:r>
            <a:r>
              <a:rPr lang="de-AT" i="1" dirty="0" smtClean="0"/>
              <a:t>, </a:t>
            </a:r>
            <a:r>
              <a:rPr lang="sl-SI" i="1" dirty="0" smtClean="0"/>
              <a:t>ki lahko med drugimi vključujejo tudi stisko in nasilje</a:t>
            </a:r>
            <a:r>
              <a:rPr lang="de-AT" i="1" dirty="0" smtClean="0"/>
              <a:t>.</a:t>
            </a:r>
          </a:p>
          <a:p>
            <a:pPr marL="114300" indent="-457200">
              <a:buFont typeface="Arial" pitchFamily="34" charset="0"/>
              <a:buChar char="•"/>
              <a:defRPr/>
            </a:pPr>
            <a:r>
              <a:rPr lang="sl-SI" dirty="0" smtClean="0"/>
              <a:t>Bodite pazljivi na kulturno pogojeno izražanje bolečine</a:t>
            </a:r>
            <a:r>
              <a:rPr lang="de-AT" dirty="0" smtClean="0"/>
              <a:t>).</a:t>
            </a:r>
            <a:endParaRPr lang="en-GB" dirty="0"/>
          </a:p>
        </p:txBody>
      </p:sp>
      <p:pic>
        <p:nvPicPr>
          <p:cNvPr id="28676" name="Picture 12" descr="C:\Users\Stevy\Desktop\1348566909_04_maps.png"/>
          <p:cNvPicPr>
            <a:picLocks noChangeAspect="1" noChangeArrowheads="1"/>
          </p:cNvPicPr>
          <p:nvPr/>
        </p:nvPicPr>
        <p:blipFill>
          <a:blip r:embed="rId3" cstate="print"/>
          <a:srcRect/>
          <a:stretch>
            <a:fillRect/>
          </a:stretch>
        </p:blipFill>
        <p:spPr bwMode="auto">
          <a:xfrm>
            <a:off x="8388350" y="3716338"/>
            <a:ext cx="609600" cy="609600"/>
          </a:xfrm>
          <a:prstGeom prst="rect">
            <a:avLst/>
          </a:prstGeom>
          <a:noFill/>
          <a:ln w="9525">
            <a:noFill/>
            <a:miter lim="800000"/>
            <a:headEnd/>
            <a:tailEnd/>
          </a:ln>
        </p:spPr>
      </p:pic>
      <p:pic>
        <p:nvPicPr>
          <p:cNvPr id="28677" name="Picture 2"/>
          <p:cNvPicPr>
            <a:picLocks noChangeAspect="1" noChangeArrowheads="1"/>
          </p:cNvPicPr>
          <p:nvPr/>
        </p:nvPicPr>
        <p:blipFill>
          <a:blip r:embed="rId4" cstate="print"/>
          <a:srcRect/>
          <a:stretch>
            <a:fillRect/>
          </a:stretch>
        </p:blipFill>
        <p:spPr bwMode="auto">
          <a:xfrm>
            <a:off x="8459788" y="1916113"/>
            <a:ext cx="538162"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de-DE" sz="3600" dirty="0" smtClean="0"/>
              <a:t>B. 3. </a:t>
            </a:r>
            <a:r>
              <a:rPr lang="sl-SI" sz="3600" dirty="0" smtClean="0"/>
              <a:t>Diagnostične klasifikacije</a:t>
            </a:r>
            <a:endParaRPr lang="de-DE" sz="3600" dirty="0" smtClean="0"/>
          </a:p>
        </p:txBody>
      </p:sp>
      <p:sp>
        <p:nvSpPr>
          <p:cNvPr id="29699" name="Content Placeholder 4"/>
          <p:cNvSpPr>
            <a:spLocks noGrp="1"/>
          </p:cNvSpPr>
          <p:nvPr>
            <p:ph idx="1"/>
          </p:nvPr>
        </p:nvSpPr>
        <p:spPr/>
        <p:txBody>
          <a:bodyPr/>
          <a:lstStyle/>
          <a:p>
            <a:r>
              <a:rPr lang="de-DE" dirty="0" smtClean="0"/>
              <a:t/>
            </a:r>
            <a:br>
              <a:rPr lang="de-DE" dirty="0" smtClean="0"/>
            </a:br>
            <a:r>
              <a:rPr lang="de-DE" dirty="0" smtClean="0"/>
              <a:t>PTS</a:t>
            </a:r>
            <a:r>
              <a:rPr lang="sl-SI" dirty="0" smtClean="0"/>
              <a:t>M</a:t>
            </a:r>
            <a:r>
              <a:rPr lang="de-DE" dirty="0" smtClean="0"/>
              <a:t> </a:t>
            </a:r>
            <a:r>
              <a:rPr lang="sl-SI" dirty="0" smtClean="0"/>
              <a:t>ni bila vključena v stare izdaje </a:t>
            </a:r>
            <a:r>
              <a:rPr lang="de-DE" dirty="0" smtClean="0"/>
              <a:t>DSM </a:t>
            </a:r>
            <a:r>
              <a:rPr lang="sl-SI" dirty="0" smtClean="0"/>
              <a:t>in</a:t>
            </a:r>
            <a:r>
              <a:rPr lang="de-DE" dirty="0" smtClean="0"/>
              <a:t> </a:t>
            </a:r>
            <a:r>
              <a:rPr lang="sl-SI" dirty="0" smtClean="0"/>
              <a:t>MKB</a:t>
            </a:r>
            <a:r>
              <a:rPr lang="de-DE" dirty="0" smtClean="0"/>
              <a:t>. </a:t>
            </a:r>
            <a:r>
              <a:rPr lang="sl-SI" dirty="0" smtClean="0"/>
              <a:t>Tako ni bilo mogoče postaviti diagnoze PTSM. Predhodna pojmovanja</a:t>
            </a:r>
            <a:r>
              <a:rPr lang="de-DE" dirty="0" smtClean="0"/>
              <a:t> (</a:t>
            </a:r>
            <a:r>
              <a:rPr lang="sl-SI" dirty="0" smtClean="0"/>
              <a:t>kot so</a:t>
            </a:r>
            <a:r>
              <a:rPr lang="de-DE" dirty="0" smtClean="0"/>
              <a:t> „</a:t>
            </a:r>
            <a:r>
              <a:rPr lang="sl-SI" dirty="0" smtClean="0"/>
              <a:t>vojna travma</a:t>
            </a:r>
            <a:r>
              <a:rPr lang="de-DE" dirty="0" smtClean="0"/>
              <a:t>“, „</a:t>
            </a:r>
            <a:r>
              <a:rPr lang="sl-SI" dirty="0" smtClean="0"/>
              <a:t>vojna nevroza</a:t>
            </a:r>
            <a:r>
              <a:rPr lang="de-DE" dirty="0" smtClean="0"/>
              <a:t>“ </a:t>
            </a:r>
            <a:r>
              <a:rPr lang="sl-SI" dirty="0" smtClean="0"/>
              <a:t>ali</a:t>
            </a:r>
            <a:r>
              <a:rPr lang="de-DE" dirty="0" smtClean="0"/>
              <a:t> „</a:t>
            </a:r>
            <a:r>
              <a:rPr lang="sl-SI" dirty="0" smtClean="0"/>
              <a:t>sindrom preživelih koncentracijskih taborišč</a:t>
            </a:r>
            <a:r>
              <a:rPr lang="de-DE" dirty="0" smtClean="0"/>
              <a:t>“)</a:t>
            </a:r>
            <a:r>
              <a:rPr lang="sl-SI" dirty="0" smtClean="0"/>
              <a:t>,</a:t>
            </a:r>
            <a:r>
              <a:rPr lang="de-DE" dirty="0" smtClean="0"/>
              <a:t> </a:t>
            </a:r>
            <a:r>
              <a:rPr lang="sl-SI" dirty="0" smtClean="0"/>
              <a:t>ki so sicer opisovala nekatere simptome</a:t>
            </a:r>
            <a:r>
              <a:rPr lang="de-DE" dirty="0" smtClean="0"/>
              <a:t>, </a:t>
            </a:r>
            <a:r>
              <a:rPr lang="sl-SI" dirty="0" smtClean="0"/>
              <a:t>pa niso identična današnjim definicijam</a:t>
            </a:r>
            <a:r>
              <a:rPr lang="de-DE" dirty="0" smtClean="0"/>
              <a:t> PTS</a:t>
            </a:r>
            <a:r>
              <a:rPr lang="sl-SI" dirty="0" smtClean="0"/>
              <a:t>M</a:t>
            </a:r>
            <a:r>
              <a:rPr lang="de-DE" dirty="0" smtClean="0"/>
              <a:t>.  </a:t>
            </a:r>
            <a:br>
              <a:rPr lang="de-DE" dirty="0" smtClean="0"/>
            </a:br>
            <a:endParaRPr lang="de-DE" dirty="0" smtClean="0"/>
          </a:p>
          <a:p>
            <a:endParaRPr lang="de-DE" dirty="0" smtClean="0"/>
          </a:p>
          <a:p>
            <a:r>
              <a:rPr lang="de-DE" dirty="0" smtClean="0"/>
              <a:t>.</a:t>
            </a:r>
            <a:br>
              <a:rPr lang="de-DE" dirty="0" smtClean="0"/>
            </a:br>
            <a:endParaRPr lang="de-DE"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sl-SI" dirty="0" smtClean="0"/>
              <a:t>Posttravmatska stresna motnja</a:t>
            </a:r>
            <a:endParaRPr lang="en-GB" dirty="0" smtClean="0"/>
          </a:p>
        </p:txBody>
      </p:sp>
      <p:sp>
        <p:nvSpPr>
          <p:cNvPr id="30723" name="Rectangle 3"/>
          <p:cNvSpPr>
            <a:spLocks noGrp="1" noChangeArrowheads="1"/>
          </p:cNvSpPr>
          <p:nvPr>
            <p:ph type="body" idx="1"/>
          </p:nvPr>
        </p:nvSpPr>
        <p:spPr/>
        <p:txBody>
          <a:bodyPr/>
          <a:lstStyle/>
          <a:p>
            <a:pPr marL="0" eaLnBrk="1" hangingPunct="1">
              <a:lnSpc>
                <a:spcPct val="80000"/>
              </a:lnSpc>
              <a:buFont typeface="Wingdings" pitchFamily="2" charset="2"/>
              <a:buNone/>
            </a:pPr>
            <a:r>
              <a:rPr lang="en-GB" sz="2400" b="1" dirty="0" smtClean="0">
                <a:solidFill>
                  <a:schemeClr val="tx1"/>
                </a:solidFill>
              </a:rPr>
              <a:t>ICD 10: F43.1 </a:t>
            </a:r>
          </a:p>
          <a:p>
            <a:pPr marL="0" eaLnBrk="1" hangingPunct="1">
              <a:lnSpc>
                <a:spcPct val="90000"/>
              </a:lnSpc>
            </a:pPr>
            <a:r>
              <a:rPr lang="sl-SI" sz="2000" dirty="0" smtClean="0"/>
              <a:t>Tipični simptomi vključujejo epizode </a:t>
            </a:r>
            <a:r>
              <a:rPr lang="sl-SI" sz="2000" b="1" dirty="0" smtClean="0">
                <a:solidFill>
                  <a:schemeClr val="tx1"/>
                </a:solidFill>
              </a:rPr>
              <a:t>ponavljajočega podoživljanja</a:t>
            </a:r>
            <a:r>
              <a:rPr lang="en-GB" sz="2000" b="1" dirty="0" smtClean="0">
                <a:solidFill>
                  <a:schemeClr val="tx1"/>
                </a:solidFill>
              </a:rPr>
              <a:t> </a:t>
            </a:r>
            <a:r>
              <a:rPr lang="sl-SI" sz="2000" dirty="0" smtClean="0"/>
              <a:t>neljubega dogodka v vsiljujočih spominih</a:t>
            </a:r>
            <a:r>
              <a:rPr lang="en-GB" sz="2000" dirty="0" smtClean="0"/>
              <a:t> (“</a:t>
            </a:r>
            <a:r>
              <a:rPr lang="sl-SI" sz="2000" dirty="0" smtClean="0"/>
              <a:t>travmatični spomini</a:t>
            </a:r>
            <a:r>
              <a:rPr lang="en-GB" sz="2000" dirty="0" smtClean="0"/>
              <a:t>") </a:t>
            </a:r>
            <a:r>
              <a:rPr lang="sl-SI" sz="2000" dirty="0" smtClean="0"/>
              <a:t>ali s sanjah</a:t>
            </a:r>
            <a:r>
              <a:rPr lang="en-GB" sz="2000" dirty="0" smtClean="0"/>
              <a:t>, </a:t>
            </a:r>
            <a:r>
              <a:rPr lang="sl-SI" sz="2000" dirty="0" smtClean="0"/>
              <a:t>ki se pojavljajo poleg vztrajajočega</a:t>
            </a:r>
            <a:r>
              <a:rPr lang="en-GB" sz="2000" dirty="0" smtClean="0"/>
              <a:t> </a:t>
            </a:r>
            <a:r>
              <a:rPr lang="sl-SI" sz="2000" dirty="0" smtClean="0"/>
              <a:t>občutja</a:t>
            </a:r>
            <a:r>
              <a:rPr lang="en-GB" sz="2000" dirty="0" smtClean="0"/>
              <a:t> “</a:t>
            </a:r>
            <a:r>
              <a:rPr lang="sl-SI" sz="2000" b="1" dirty="0" smtClean="0">
                <a:solidFill>
                  <a:schemeClr val="tx1"/>
                </a:solidFill>
              </a:rPr>
              <a:t>otrplosti</a:t>
            </a:r>
            <a:r>
              <a:rPr lang="en-GB" sz="2000" dirty="0" smtClean="0"/>
              <a:t>" </a:t>
            </a:r>
            <a:r>
              <a:rPr lang="sl-SI" sz="2000" dirty="0" smtClean="0"/>
              <a:t>in čustvene otopelosti</a:t>
            </a:r>
            <a:r>
              <a:rPr lang="en-GB" sz="2000" dirty="0" smtClean="0"/>
              <a:t>, </a:t>
            </a:r>
            <a:r>
              <a:rPr lang="sl-SI" sz="2000" dirty="0" smtClean="0"/>
              <a:t>odmika od ostalih ljudi</a:t>
            </a:r>
            <a:r>
              <a:rPr lang="en-GB" sz="2000" dirty="0" smtClean="0"/>
              <a:t>, </a:t>
            </a:r>
            <a:r>
              <a:rPr lang="sl-SI" sz="2000" dirty="0" smtClean="0"/>
              <a:t>neodzivnosti na okolico</a:t>
            </a:r>
            <a:r>
              <a:rPr lang="en-GB" sz="2000" dirty="0" smtClean="0"/>
              <a:t>, </a:t>
            </a:r>
            <a:r>
              <a:rPr lang="en-GB" sz="2000" dirty="0" err="1" smtClean="0"/>
              <a:t>anhedoni</a:t>
            </a:r>
            <a:r>
              <a:rPr lang="sl-SI" sz="2000" dirty="0" smtClean="0"/>
              <a:t>je in</a:t>
            </a:r>
            <a:r>
              <a:rPr lang="en-GB" sz="2000" dirty="0" smtClean="0"/>
              <a:t> </a:t>
            </a:r>
            <a:r>
              <a:rPr lang="sl-SI" sz="2000" b="1" dirty="0" smtClean="0">
                <a:solidFill>
                  <a:schemeClr val="tx1"/>
                </a:solidFill>
              </a:rPr>
              <a:t>izogibanja</a:t>
            </a:r>
            <a:r>
              <a:rPr lang="en-GB" sz="2000" dirty="0" smtClean="0"/>
              <a:t> </a:t>
            </a:r>
            <a:r>
              <a:rPr lang="sl-SI" sz="2000" dirty="0" smtClean="0"/>
              <a:t>aktivnostim in situacijam, ki</a:t>
            </a:r>
            <a:r>
              <a:rPr lang="en-GB" sz="2000" dirty="0" smtClean="0"/>
              <a:t> </a:t>
            </a:r>
            <a:r>
              <a:rPr lang="sl-SI" sz="2000" dirty="0" smtClean="0"/>
              <a:t>spominjajo na travmatične dogodke</a:t>
            </a:r>
            <a:r>
              <a:rPr lang="en-GB" sz="2000" dirty="0" smtClean="0"/>
              <a:t>. </a:t>
            </a:r>
            <a:r>
              <a:rPr lang="sl-SI" sz="2000" dirty="0" smtClean="0"/>
              <a:t>Po navadi</a:t>
            </a:r>
            <a:r>
              <a:rPr lang="en-GB" sz="2000" dirty="0" smtClean="0"/>
              <a:t> </a:t>
            </a:r>
            <a:r>
              <a:rPr lang="sl-SI" sz="2000" dirty="0" smtClean="0"/>
              <a:t>je prisoten strah in izogibanje iztočnicam,</a:t>
            </a:r>
            <a:r>
              <a:rPr lang="en-GB" sz="2000" dirty="0" smtClean="0"/>
              <a:t> </a:t>
            </a:r>
            <a:r>
              <a:rPr lang="sl-SI" sz="2000" dirty="0" smtClean="0"/>
              <a:t>ki žrtev spominjajo na osnoven travmatičen dogodek</a:t>
            </a:r>
            <a:r>
              <a:rPr lang="en-GB" sz="2000" dirty="0" smtClean="0"/>
              <a:t>. </a:t>
            </a:r>
            <a:r>
              <a:rPr lang="sl-SI" sz="2000" dirty="0" smtClean="0"/>
              <a:t>Redko so prisotni</a:t>
            </a:r>
            <a:r>
              <a:rPr lang="en-GB" sz="2000" dirty="0" smtClean="0"/>
              <a:t> </a:t>
            </a:r>
            <a:r>
              <a:rPr lang="sl-SI" sz="2000" dirty="0" smtClean="0"/>
              <a:t>tudi akutni</a:t>
            </a:r>
            <a:r>
              <a:rPr lang="en-GB" sz="2000" dirty="0" smtClean="0"/>
              <a:t> </a:t>
            </a:r>
            <a:r>
              <a:rPr lang="sl-SI" sz="2000" b="1" dirty="0" smtClean="0">
                <a:solidFill>
                  <a:schemeClr val="tx1"/>
                </a:solidFill>
              </a:rPr>
              <a:t>izbruhi strahu</a:t>
            </a:r>
            <a:r>
              <a:rPr lang="en-GB" sz="2000" b="1" dirty="0" smtClean="0">
                <a:solidFill>
                  <a:schemeClr val="tx1"/>
                </a:solidFill>
              </a:rPr>
              <a:t>, </a:t>
            </a:r>
            <a:r>
              <a:rPr lang="sl-SI" sz="2000" b="1" dirty="0" smtClean="0">
                <a:solidFill>
                  <a:schemeClr val="tx1"/>
                </a:solidFill>
              </a:rPr>
              <a:t>panike ali agresije</a:t>
            </a:r>
            <a:r>
              <a:rPr lang="en-GB" sz="2000" b="1" dirty="0" smtClean="0">
                <a:solidFill>
                  <a:schemeClr val="tx1"/>
                </a:solidFill>
              </a:rPr>
              <a:t>, </a:t>
            </a:r>
            <a:r>
              <a:rPr lang="sl-SI" sz="2000" b="1" dirty="0" smtClean="0">
                <a:solidFill>
                  <a:schemeClr val="tx1"/>
                </a:solidFill>
              </a:rPr>
              <a:t>ki jih povzročijo dražljaji, ki</a:t>
            </a:r>
            <a:r>
              <a:rPr lang="en-GB" sz="2000" b="1" dirty="0" smtClean="0">
                <a:solidFill>
                  <a:schemeClr val="tx1"/>
                </a:solidFill>
              </a:rPr>
              <a:t> </a:t>
            </a:r>
            <a:r>
              <a:rPr lang="sl-SI" sz="2000" b="1" dirty="0" smtClean="0">
                <a:solidFill>
                  <a:schemeClr val="tx1"/>
                </a:solidFill>
              </a:rPr>
              <a:t>spodbudijo nenaden spomin</a:t>
            </a:r>
            <a:r>
              <a:rPr lang="en-GB" sz="2000" b="1" dirty="0" smtClean="0">
                <a:solidFill>
                  <a:schemeClr val="tx1"/>
                </a:solidFill>
              </a:rPr>
              <a:t> </a:t>
            </a:r>
            <a:r>
              <a:rPr lang="sl-SI" sz="2000" b="1" dirty="0" smtClean="0">
                <a:solidFill>
                  <a:schemeClr val="tx1"/>
                </a:solidFill>
              </a:rPr>
              <a:t>in/ali podoživljanje travmatičnega dogodka ali osnovne reakcije</a:t>
            </a:r>
            <a:r>
              <a:rPr lang="en-GB" sz="2000" b="1" dirty="0" smtClean="0">
                <a:solidFill>
                  <a:schemeClr val="tx1"/>
                </a:solidFill>
              </a:rPr>
              <a:t> </a:t>
            </a:r>
            <a:r>
              <a:rPr lang="sl-SI" sz="2000" dirty="0" err="1" smtClean="0"/>
              <a:t>nanja</a:t>
            </a:r>
            <a:r>
              <a:rPr lang="en-GB" sz="2000" dirty="0" smtClean="0"/>
              <a:t>. </a:t>
            </a:r>
          </a:p>
          <a:p>
            <a:pPr marL="0" eaLnBrk="1" hangingPunct="1">
              <a:lnSpc>
                <a:spcPct val="90000"/>
              </a:lnSpc>
            </a:pPr>
            <a:endParaRPr lang="en-GB" sz="2000" dirty="0" smtClean="0"/>
          </a:p>
          <a:p>
            <a:pPr marL="0" eaLnBrk="1" hangingPunct="1">
              <a:lnSpc>
                <a:spcPct val="90000"/>
              </a:lnSpc>
            </a:pPr>
            <a:r>
              <a:rPr lang="sl-SI" sz="2000" dirty="0" smtClean="0"/>
              <a:t>Običajno pride do stanja </a:t>
            </a:r>
            <a:r>
              <a:rPr lang="sl-SI" sz="2000" b="1" dirty="0" smtClean="0"/>
              <a:t>avtonomnega pretiranega vzburjenja</a:t>
            </a:r>
            <a:r>
              <a:rPr lang="en-GB" sz="2000" b="1" dirty="0" smtClean="0">
                <a:solidFill>
                  <a:schemeClr val="tx1"/>
                </a:solidFill>
              </a:rPr>
              <a:t> </a:t>
            </a:r>
            <a:r>
              <a:rPr lang="sl-SI" sz="2000" dirty="0" smtClean="0"/>
              <a:t>s</a:t>
            </a:r>
            <a:r>
              <a:rPr lang="en-GB" sz="2000" dirty="0" smtClean="0"/>
              <a:t> </a:t>
            </a:r>
            <a:r>
              <a:rPr lang="sl-SI" sz="2000" dirty="0" smtClean="0"/>
              <a:t>pretirano pozornostjo</a:t>
            </a:r>
            <a:r>
              <a:rPr lang="en-GB" sz="2000" dirty="0" smtClean="0"/>
              <a:t>, </a:t>
            </a:r>
            <a:r>
              <a:rPr lang="sl-SI" sz="2000" dirty="0" smtClean="0"/>
              <a:t>pretirano reakcijo </a:t>
            </a:r>
            <a:r>
              <a:rPr lang="sl-SI" sz="2000" dirty="0" err="1" smtClean="0"/>
              <a:t>zdrznjenja</a:t>
            </a:r>
            <a:r>
              <a:rPr lang="en-GB" sz="2000" dirty="0" smtClean="0"/>
              <a:t> </a:t>
            </a:r>
            <a:r>
              <a:rPr lang="sl-SI" sz="2000" dirty="0" smtClean="0"/>
              <a:t>in nespečnostjo</a:t>
            </a:r>
            <a:r>
              <a:rPr lang="en-GB" sz="2000" dirty="0" smtClean="0"/>
              <a:t>. </a:t>
            </a:r>
            <a:r>
              <a:rPr lang="sl-SI" sz="2000" b="1" dirty="0" smtClean="0">
                <a:solidFill>
                  <a:schemeClr val="tx1"/>
                </a:solidFill>
              </a:rPr>
              <a:t>Tesnoba</a:t>
            </a:r>
            <a:r>
              <a:rPr lang="en-GB" sz="2000" b="1" dirty="0" smtClean="0">
                <a:solidFill>
                  <a:schemeClr val="tx1"/>
                </a:solidFill>
              </a:rPr>
              <a:t> </a:t>
            </a:r>
            <a:r>
              <a:rPr lang="sl-SI" sz="2000" b="1" dirty="0" smtClean="0">
                <a:solidFill>
                  <a:schemeClr val="tx1"/>
                </a:solidFill>
              </a:rPr>
              <a:t>in depresija</a:t>
            </a:r>
            <a:r>
              <a:rPr lang="en-GB" sz="2000" b="1" dirty="0" smtClean="0">
                <a:solidFill>
                  <a:schemeClr val="tx1"/>
                </a:solidFill>
              </a:rPr>
              <a:t> </a:t>
            </a:r>
            <a:r>
              <a:rPr lang="sl-SI" sz="2000" b="1" dirty="0" smtClean="0">
                <a:solidFill>
                  <a:schemeClr val="tx1"/>
                </a:solidFill>
              </a:rPr>
              <a:t>sta pogosto povezani</a:t>
            </a:r>
            <a:r>
              <a:rPr lang="en-GB" sz="2000" b="1" dirty="0" smtClean="0">
                <a:solidFill>
                  <a:schemeClr val="tx1"/>
                </a:solidFill>
              </a:rPr>
              <a:t> </a:t>
            </a:r>
            <a:r>
              <a:rPr lang="sl-SI" sz="2000" dirty="0" smtClean="0"/>
              <a:t>z zgornjimi simptomi in znaki,</a:t>
            </a:r>
            <a:r>
              <a:rPr lang="en-GB" sz="2000" dirty="0" smtClean="0"/>
              <a:t> </a:t>
            </a:r>
            <a:r>
              <a:rPr lang="sl-SI" sz="2000" dirty="0" smtClean="0"/>
              <a:t>pogosta je tudi misel na samomor</a:t>
            </a:r>
            <a:r>
              <a:rPr lang="en-GB" sz="2000" dirty="0" smtClean="0"/>
              <a:t>. </a:t>
            </a:r>
            <a:r>
              <a:rPr lang="sl-SI" sz="2000" dirty="0" smtClean="0"/>
              <a:t>Prekomerno uživanje alkohola</a:t>
            </a:r>
            <a:r>
              <a:rPr lang="en-GB" sz="2000" dirty="0" smtClean="0"/>
              <a:t> </a:t>
            </a:r>
            <a:r>
              <a:rPr lang="sl-SI" sz="2000" dirty="0" smtClean="0"/>
              <a:t>ali drog je lahko oteževalni dejavnik</a:t>
            </a:r>
            <a:r>
              <a:rPr lang="en-GB" sz="2000" dirty="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0528" y="-107950"/>
            <a:ext cx="9505055" cy="1311275"/>
          </a:xfrm>
        </p:spPr>
        <p:txBody>
          <a:bodyPr/>
          <a:lstStyle/>
          <a:p>
            <a:pPr eaLnBrk="1" hangingPunct="1"/>
            <a:r>
              <a:rPr lang="sl-SI" dirty="0" smtClean="0"/>
              <a:t/>
            </a:r>
            <a:br>
              <a:rPr lang="sl-SI" dirty="0" smtClean="0"/>
            </a:br>
            <a:r>
              <a:rPr lang="sl-SI" dirty="0" smtClean="0"/>
              <a:t>Zapleten potek </a:t>
            </a:r>
            <a:r>
              <a:rPr lang="en-GB" dirty="0" smtClean="0"/>
              <a:t>PTS</a:t>
            </a:r>
            <a:r>
              <a:rPr lang="sl-SI" dirty="0" smtClean="0"/>
              <a:t>M</a:t>
            </a:r>
            <a:r>
              <a:rPr lang="en-GB" dirty="0" smtClean="0"/>
              <a:t>/</a:t>
            </a:r>
            <a:r>
              <a:rPr lang="sl-SI" dirty="0" smtClean="0"/>
              <a:t>Motnje ekstremnega stresa, ki niso drugače določene (DESNOES)</a:t>
            </a:r>
            <a:endParaRPr lang="en-GB" dirty="0" smtClean="0"/>
          </a:p>
        </p:txBody>
      </p:sp>
      <p:sp>
        <p:nvSpPr>
          <p:cNvPr id="982019" name="Rectangle 3"/>
          <p:cNvSpPr>
            <a:spLocks noGrp="1" noChangeArrowheads="1"/>
          </p:cNvSpPr>
          <p:nvPr>
            <p:ph type="body" idx="1"/>
          </p:nvPr>
        </p:nvSpPr>
        <p:spPr/>
        <p:txBody>
          <a:bodyPr/>
          <a:lstStyle/>
          <a:p>
            <a:pPr marL="0" eaLnBrk="1" hangingPunct="1">
              <a:buFont typeface="Wingdings" pitchFamily="2" charset="2"/>
              <a:buNone/>
              <a:defRPr/>
            </a:pPr>
            <a:endParaRPr lang="sl-SI" sz="2000" dirty="0" smtClean="0"/>
          </a:p>
          <a:p>
            <a:pPr marL="0" eaLnBrk="1" hangingPunct="1">
              <a:buFont typeface="Wingdings" pitchFamily="2" charset="2"/>
              <a:buNone/>
              <a:defRPr/>
            </a:pPr>
            <a:endParaRPr lang="sl-SI" sz="2000" dirty="0" smtClean="0"/>
          </a:p>
          <a:p>
            <a:pPr marL="0" eaLnBrk="1" hangingPunct="1">
              <a:buFont typeface="Wingdings" pitchFamily="2" charset="2"/>
              <a:buNone/>
              <a:defRPr/>
            </a:pPr>
            <a:r>
              <a:rPr lang="sl-SI" sz="2000" dirty="0" smtClean="0"/>
              <a:t>Zapleten potek </a:t>
            </a:r>
            <a:r>
              <a:rPr lang="en-GB" sz="2000" dirty="0" smtClean="0"/>
              <a:t>PTS</a:t>
            </a:r>
            <a:r>
              <a:rPr lang="sl-SI" sz="2000" dirty="0" smtClean="0"/>
              <a:t>M in motnje ekstremnega stresa</a:t>
            </a:r>
            <a:r>
              <a:rPr lang="en-GB" sz="2000" dirty="0" smtClean="0"/>
              <a:t>, </a:t>
            </a:r>
            <a:r>
              <a:rPr lang="sl-SI" sz="2000" dirty="0" smtClean="0"/>
              <a:t>ki niso drugače določene,</a:t>
            </a:r>
            <a:r>
              <a:rPr lang="en-GB" sz="2000" dirty="0" smtClean="0"/>
              <a:t> </a:t>
            </a:r>
            <a:r>
              <a:rPr lang="sl-SI" sz="2000" dirty="0" smtClean="0"/>
              <a:t>sta</a:t>
            </a:r>
            <a:r>
              <a:rPr lang="en-GB" sz="2000" dirty="0" smtClean="0"/>
              <a:t> </a:t>
            </a:r>
            <a:r>
              <a:rPr lang="sl-SI" sz="2000" dirty="0" smtClean="0"/>
              <a:t>koncepta, ki sta se razvila, da bi bolje vključili pogosto opažene simptome</a:t>
            </a:r>
            <a:r>
              <a:rPr lang="en-GB" sz="2000" dirty="0" smtClean="0"/>
              <a:t> </a:t>
            </a:r>
            <a:r>
              <a:rPr lang="sl-SI" sz="2000" dirty="0" smtClean="0"/>
              <a:t>pri žrtvah ekstremnega stresa</a:t>
            </a:r>
            <a:r>
              <a:rPr lang="en-GB" sz="2000" dirty="0" smtClean="0"/>
              <a:t>, </a:t>
            </a:r>
            <a:r>
              <a:rPr lang="sl-SI" sz="2000" dirty="0" smtClean="0"/>
              <a:t>ki še niso bili vključeni ali v sistem MKB </a:t>
            </a:r>
            <a:r>
              <a:rPr lang="en-GB" sz="2000" dirty="0" smtClean="0"/>
              <a:t>10 </a:t>
            </a:r>
            <a:r>
              <a:rPr lang="sl-SI" sz="2000" dirty="0" smtClean="0"/>
              <a:t>ali v pojmovanje </a:t>
            </a:r>
            <a:r>
              <a:rPr lang="en-GB" sz="2000" dirty="0" smtClean="0"/>
              <a:t>PTS</a:t>
            </a:r>
            <a:r>
              <a:rPr lang="sl-SI" sz="2000" dirty="0" smtClean="0"/>
              <a:t>M</a:t>
            </a:r>
            <a:r>
              <a:rPr lang="en-GB" sz="2000" dirty="0" smtClean="0"/>
              <a:t>. </a:t>
            </a:r>
            <a:br>
              <a:rPr lang="en-GB" sz="2000" dirty="0" smtClean="0"/>
            </a:br>
            <a:r>
              <a:rPr lang="en-GB" sz="2000" dirty="0" smtClean="0"/>
              <a:t/>
            </a:r>
            <a:br>
              <a:rPr lang="en-GB" sz="2000" dirty="0" smtClean="0"/>
            </a:br>
            <a:r>
              <a:rPr lang="sl-SI" sz="2000" dirty="0" smtClean="0"/>
              <a:t>Omenjeni so kot</a:t>
            </a:r>
            <a:r>
              <a:rPr lang="en-GB" sz="2000" dirty="0" smtClean="0"/>
              <a:t> </a:t>
            </a:r>
            <a:r>
              <a:rPr lang="sl-SI" sz="2000" b="1" dirty="0" smtClean="0">
                <a:solidFill>
                  <a:schemeClr val="tx1"/>
                </a:solidFill>
              </a:rPr>
              <a:t>povezani simptomi</a:t>
            </a:r>
            <a:r>
              <a:rPr lang="en-GB" sz="2000" b="1" dirty="0" smtClean="0">
                <a:solidFill>
                  <a:schemeClr val="tx1"/>
                </a:solidFill>
              </a:rPr>
              <a:t> </a:t>
            </a:r>
            <a:r>
              <a:rPr lang="sl-SI" sz="2000" dirty="0" smtClean="0"/>
              <a:t>v polni različici priročnika</a:t>
            </a:r>
            <a:r>
              <a:rPr lang="en-GB" sz="2000" dirty="0" smtClean="0"/>
              <a:t> DSM IV, </a:t>
            </a:r>
            <a:r>
              <a:rPr lang="sl-SI" sz="2000" dirty="0" smtClean="0"/>
              <a:t>nekateri simptomi so vključeni v kategorijo MKB</a:t>
            </a:r>
            <a:r>
              <a:rPr lang="en-GB" sz="2000" dirty="0" smtClean="0"/>
              <a:t> 10 F 62.0 </a:t>
            </a:r>
            <a:r>
              <a:rPr lang="sl-SI" sz="2000" dirty="0" smtClean="0"/>
              <a:t>in tudi v razlage</a:t>
            </a:r>
            <a:r>
              <a:rPr lang="en-GB" sz="2000" dirty="0" smtClean="0"/>
              <a:t> </a:t>
            </a:r>
            <a:r>
              <a:rPr lang="sl-SI" sz="2000" dirty="0" smtClean="0"/>
              <a:t>nekaterih opisov PTSM v</a:t>
            </a:r>
            <a:r>
              <a:rPr lang="en-GB" sz="2000" dirty="0" smtClean="0"/>
              <a:t> </a:t>
            </a:r>
            <a:r>
              <a:rPr lang="sl-SI" sz="2000" dirty="0" smtClean="0"/>
              <a:t>MKB</a:t>
            </a:r>
            <a:r>
              <a:rPr lang="en-GB" sz="2000" dirty="0" smtClean="0"/>
              <a:t> 10.</a:t>
            </a:r>
            <a:br>
              <a:rPr lang="en-GB" sz="2000" dirty="0" smtClean="0"/>
            </a:br>
            <a:endParaRPr lang="en-GB" sz="2000" dirty="0" smtClean="0"/>
          </a:p>
          <a:p>
            <a:pPr eaLnBrk="1" hangingPunct="1">
              <a:lnSpc>
                <a:spcPct val="80000"/>
              </a:lnSpc>
              <a:buFont typeface="Wingdings" pitchFamily="2" charset="2"/>
              <a:buNone/>
              <a:defRPr/>
            </a:pPr>
            <a:r>
              <a:rPr lang="sl-SI" sz="2000" dirty="0" smtClean="0"/>
              <a:t>Oboji so si podobni, vendar se razlikujejo v podrobnostih</a:t>
            </a:r>
            <a:r>
              <a:rPr lang="en-GB" sz="2000" dirty="0" smtClean="0"/>
              <a:t>. </a:t>
            </a:r>
            <a:endParaRPr lang="sl-SI" sz="2000" dirty="0" smtClean="0"/>
          </a:p>
          <a:p>
            <a:pPr eaLnBrk="1" hangingPunct="1">
              <a:lnSpc>
                <a:spcPct val="80000"/>
              </a:lnSpc>
              <a:buFont typeface="Wingdings" pitchFamily="2" charset="2"/>
              <a:buNone/>
              <a:defRPr/>
            </a:pPr>
            <a:r>
              <a:rPr lang="sl-SI" sz="2000" dirty="0" smtClean="0"/>
              <a:t>Najpogostejši simptomi so</a:t>
            </a:r>
            <a:r>
              <a:rPr lang="en-GB" sz="2000" dirty="0" smtClean="0"/>
              <a:t>:</a:t>
            </a:r>
            <a:r>
              <a:rPr lang="sl-SI" sz="2000" dirty="0" smtClean="0"/>
              <a:t>	Sram</a:t>
            </a:r>
            <a:endParaRPr lang="en-GB" sz="2000" dirty="0" smtClean="0"/>
          </a:p>
          <a:p>
            <a:pPr eaLnBrk="1" hangingPunct="1">
              <a:lnSpc>
                <a:spcPct val="80000"/>
              </a:lnSpc>
              <a:defRPr/>
            </a:pPr>
            <a:r>
              <a:rPr lang="sl-SI" sz="2000" dirty="0" smtClean="0"/>
              <a:t>								Krivda </a:t>
            </a:r>
            <a:endParaRPr lang="en-GB" sz="2000" dirty="0" smtClean="0"/>
          </a:p>
          <a:p>
            <a:pPr eaLnBrk="1" hangingPunct="1">
              <a:lnSpc>
                <a:spcPct val="80000"/>
              </a:lnSpc>
              <a:defRPr/>
            </a:pPr>
            <a:r>
              <a:rPr lang="sl-SI" sz="2000" dirty="0" smtClean="0"/>
              <a:t>								Nagnjenost k </a:t>
            </a:r>
            <a:r>
              <a:rPr lang="sl-SI" sz="2000" dirty="0" err="1" smtClean="0"/>
              <a:t>somatizaciji</a:t>
            </a:r>
            <a:endParaRPr lang="en-GB"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A. 1. </a:t>
            </a:r>
            <a:r>
              <a:rPr lang="sl-SI" sz="3200" dirty="0" smtClean="0"/>
              <a:t>OSREDNJA VLOGA PSIHOLOŠKE OCENE</a:t>
            </a:r>
            <a:endParaRPr lang="de-DE" sz="3200" dirty="0"/>
          </a:p>
        </p:txBody>
      </p:sp>
      <p:sp>
        <p:nvSpPr>
          <p:cNvPr id="5123"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AutoShape 2"/>
          <p:cNvSpPr>
            <a:spLocks noChangeArrowheads="1"/>
          </p:cNvSpPr>
          <p:nvPr/>
        </p:nvSpPr>
        <p:spPr bwMode="auto">
          <a:xfrm>
            <a:off x="900113"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1" name="AutoShape 3"/>
          <p:cNvSpPr>
            <a:spLocks noChangeArrowheads="1"/>
          </p:cNvSpPr>
          <p:nvPr/>
        </p:nvSpPr>
        <p:spPr bwMode="auto">
          <a:xfrm>
            <a:off x="3492500"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2" name="AutoShape 4"/>
          <p:cNvSpPr>
            <a:spLocks noChangeArrowheads="1"/>
          </p:cNvSpPr>
          <p:nvPr/>
        </p:nvSpPr>
        <p:spPr bwMode="auto">
          <a:xfrm>
            <a:off x="6227763" y="1989138"/>
            <a:ext cx="1371600" cy="228600"/>
          </a:xfrm>
          <a:prstGeom prst="chevron">
            <a:avLst>
              <a:gd name="adj" fmla="val 150000"/>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de-DE"/>
          </a:p>
        </p:txBody>
      </p:sp>
      <p:sp>
        <p:nvSpPr>
          <p:cNvPr id="775173" name="Text Box 5"/>
          <p:cNvSpPr txBox="1">
            <a:spLocks noChangeArrowheads="1"/>
          </p:cNvSpPr>
          <p:nvPr/>
        </p:nvSpPr>
        <p:spPr bwMode="auto">
          <a:xfrm>
            <a:off x="755650" y="2492375"/>
            <a:ext cx="2438400" cy="830263"/>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defRPr/>
            </a:pPr>
            <a:r>
              <a:rPr lang="sl-SI" sz="2400" b="1" dirty="0">
                <a:solidFill>
                  <a:schemeClr val="tx1"/>
                </a:solidFill>
                <a:latin typeface="+mn-lt"/>
              </a:rPr>
              <a:t>Reakcija/motnja akutnega stresa</a:t>
            </a:r>
            <a:endParaRPr lang="de-AT" sz="2400" b="1" dirty="0">
              <a:solidFill>
                <a:schemeClr val="tx1"/>
              </a:solidFill>
              <a:latin typeface="+mn-lt"/>
            </a:endParaRPr>
          </a:p>
        </p:txBody>
      </p:sp>
      <p:sp>
        <p:nvSpPr>
          <p:cNvPr id="775174" name="Text Box 6"/>
          <p:cNvSpPr txBox="1">
            <a:spLocks noChangeArrowheads="1"/>
          </p:cNvSpPr>
          <p:nvPr/>
        </p:nvSpPr>
        <p:spPr bwMode="auto">
          <a:xfrm>
            <a:off x="3203575" y="2420938"/>
            <a:ext cx="2667000" cy="1200150"/>
          </a:xfrm>
          <a:prstGeom prst="rect">
            <a:avLst/>
          </a:prstGeom>
          <a:noFill/>
          <a:ln w="9525">
            <a:noFill/>
            <a:miter lim="800000"/>
            <a:headEnd/>
            <a:tailEnd/>
          </a:ln>
        </p:spPr>
        <p:txBody>
          <a:bodyPr>
            <a:spAutoFit/>
          </a:bodyPr>
          <a:lstStyle/>
          <a:p>
            <a:pPr>
              <a:spcBef>
                <a:spcPct val="50000"/>
              </a:spcBef>
              <a:buClr>
                <a:srgbClr val="000000"/>
              </a:buClr>
              <a:buSzPct val="100000"/>
              <a:defRPr/>
            </a:pPr>
            <a:r>
              <a:rPr lang="sl-SI" sz="2400" b="1" dirty="0">
                <a:solidFill>
                  <a:schemeClr val="tx1"/>
                </a:solidFill>
                <a:latin typeface="+mn-lt"/>
              </a:rPr>
              <a:t>Post travmatska stresna motnja </a:t>
            </a:r>
            <a:r>
              <a:rPr lang="de-DE" sz="2400" b="1" dirty="0">
                <a:solidFill>
                  <a:schemeClr val="tx1"/>
                </a:solidFill>
                <a:latin typeface="+mn-lt"/>
              </a:rPr>
              <a:t>(</a:t>
            </a:r>
            <a:r>
              <a:rPr lang="de-DE" sz="2400" b="1" dirty="0" smtClean="0">
                <a:solidFill>
                  <a:schemeClr val="tx1"/>
                </a:solidFill>
                <a:latin typeface="+mn-lt"/>
              </a:rPr>
              <a:t>PTS</a:t>
            </a:r>
            <a:r>
              <a:rPr lang="sl-SI" sz="2400" b="1" dirty="0" smtClean="0">
                <a:solidFill>
                  <a:schemeClr val="tx1"/>
                </a:solidFill>
                <a:latin typeface="+mn-lt"/>
              </a:rPr>
              <a:t>M</a:t>
            </a:r>
            <a:r>
              <a:rPr lang="de-DE" sz="2400" b="1" dirty="0" smtClean="0">
                <a:solidFill>
                  <a:schemeClr val="tx1"/>
                </a:solidFill>
                <a:latin typeface="+mn-lt"/>
              </a:rPr>
              <a:t>)</a:t>
            </a:r>
            <a:endParaRPr lang="de-AT" sz="2400" b="1" dirty="0">
              <a:solidFill>
                <a:schemeClr val="tx1"/>
              </a:solidFill>
              <a:latin typeface="+mn-lt"/>
            </a:endParaRPr>
          </a:p>
        </p:txBody>
      </p:sp>
      <p:sp>
        <p:nvSpPr>
          <p:cNvPr id="775175" name="Text Box 7"/>
          <p:cNvSpPr txBox="1">
            <a:spLocks noChangeArrowheads="1"/>
          </p:cNvSpPr>
          <p:nvPr/>
        </p:nvSpPr>
        <p:spPr bwMode="auto">
          <a:xfrm>
            <a:off x="6084888" y="2420938"/>
            <a:ext cx="2209800" cy="15700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defRPr/>
            </a:pPr>
            <a:r>
              <a:rPr lang="sl-SI" sz="2400" b="1" dirty="0">
                <a:solidFill>
                  <a:schemeClr val="tx1"/>
                </a:solidFill>
                <a:latin typeface="+mn-lt"/>
              </a:rPr>
              <a:t>Sprememba osebnosti po katastrofalni izkušnji</a:t>
            </a:r>
            <a:endParaRPr lang="de-AT" sz="2400" b="1" dirty="0">
              <a:solidFill>
                <a:schemeClr val="tx1"/>
              </a:solidFill>
              <a:latin typeface="+mn-lt"/>
            </a:endParaRPr>
          </a:p>
        </p:txBody>
      </p:sp>
      <p:sp>
        <p:nvSpPr>
          <p:cNvPr id="775176" name="Line 8"/>
          <p:cNvSpPr>
            <a:spLocks noChangeShapeType="1"/>
          </p:cNvSpPr>
          <p:nvPr/>
        </p:nvSpPr>
        <p:spPr bwMode="auto">
          <a:xfrm>
            <a:off x="2339975" y="3716338"/>
            <a:ext cx="685800" cy="0"/>
          </a:xfrm>
          <a:prstGeom prst="line">
            <a:avLst/>
          </a:prstGeom>
          <a:noFill/>
          <a:ln w="57150">
            <a:solidFill>
              <a:srgbClr val="993300"/>
            </a:solidFill>
            <a:prstDash val="dashDot"/>
            <a:round/>
            <a:headEnd/>
            <a:tailEnd type="triangle" w="med" len="med"/>
          </a:ln>
        </p:spPr>
        <p:txBody>
          <a:bodyPr wrap="none"/>
          <a:lstStyle/>
          <a:p>
            <a:endParaRPr lang="sl-SI"/>
          </a:p>
        </p:txBody>
      </p:sp>
      <p:sp>
        <p:nvSpPr>
          <p:cNvPr id="775177" name="Line 9"/>
          <p:cNvSpPr>
            <a:spLocks noChangeShapeType="1"/>
          </p:cNvSpPr>
          <p:nvPr/>
        </p:nvSpPr>
        <p:spPr bwMode="auto">
          <a:xfrm>
            <a:off x="4787900" y="3644900"/>
            <a:ext cx="685800" cy="0"/>
          </a:xfrm>
          <a:prstGeom prst="line">
            <a:avLst/>
          </a:prstGeom>
          <a:noFill/>
          <a:ln w="57150">
            <a:solidFill>
              <a:srgbClr val="993300"/>
            </a:solidFill>
            <a:prstDash val="dashDot"/>
            <a:round/>
            <a:headEnd/>
            <a:tailEnd type="triangle" w="med" len="med"/>
          </a:ln>
        </p:spPr>
        <p:txBody>
          <a:bodyPr wrap="none"/>
          <a:lstStyle/>
          <a:p>
            <a:endParaRPr lang="sl-SI"/>
          </a:p>
        </p:txBody>
      </p:sp>
      <p:sp>
        <p:nvSpPr>
          <p:cNvPr id="775178" name="Text Box 10"/>
          <p:cNvSpPr txBox="1">
            <a:spLocks noChangeArrowheads="1"/>
          </p:cNvSpPr>
          <p:nvPr/>
        </p:nvSpPr>
        <p:spPr bwMode="auto">
          <a:xfrm>
            <a:off x="755650" y="4005263"/>
            <a:ext cx="2225675" cy="19383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defRPr/>
            </a:pPr>
            <a:r>
              <a:rPr lang="sl-SI" sz="2400" dirty="0" smtClean="0">
                <a:latin typeface="+mn-lt"/>
              </a:rPr>
              <a:t>MKB</a:t>
            </a:r>
            <a:r>
              <a:rPr lang="de-DE" sz="2400" dirty="0" smtClean="0">
                <a:latin typeface="+mn-lt"/>
              </a:rPr>
              <a:t> </a:t>
            </a:r>
            <a:r>
              <a:rPr lang="de-DE" sz="2400" dirty="0">
                <a:latin typeface="+mn-lt"/>
              </a:rPr>
              <a:t>10: </a:t>
            </a:r>
            <a:br>
              <a:rPr lang="de-DE" sz="2400" dirty="0">
                <a:latin typeface="+mn-lt"/>
              </a:rPr>
            </a:br>
            <a:r>
              <a:rPr lang="de-DE" sz="2400" dirty="0">
                <a:latin typeface="+mn-lt"/>
              </a:rPr>
              <a:t>F 43.0</a:t>
            </a:r>
            <a:r>
              <a:rPr lang="de-DE" sz="2400" dirty="0">
                <a:solidFill>
                  <a:schemeClr val="hlink"/>
                </a:solidFill>
                <a:latin typeface="+mn-lt"/>
              </a:rPr>
              <a:t/>
            </a:r>
            <a:br>
              <a:rPr lang="de-DE" sz="2400" dirty="0">
                <a:solidFill>
                  <a:schemeClr val="hlink"/>
                </a:solidFill>
                <a:latin typeface="+mn-lt"/>
              </a:rPr>
            </a:br>
            <a:r>
              <a:rPr lang="de-DE" sz="2400" dirty="0">
                <a:solidFill>
                  <a:schemeClr val="hlink"/>
                </a:solidFill>
                <a:latin typeface="+mn-lt"/>
              </a:rPr>
              <a:t/>
            </a:r>
            <a:br>
              <a:rPr lang="de-DE" sz="2400" dirty="0">
                <a:solidFill>
                  <a:schemeClr val="hlink"/>
                </a:solidFill>
                <a:latin typeface="+mn-lt"/>
              </a:rPr>
            </a:br>
            <a:r>
              <a:rPr lang="sl-SI" sz="2400" dirty="0">
                <a:solidFill>
                  <a:schemeClr val="tx1"/>
                </a:solidFill>
                <a:latin typeface="+mn-lt"/>
              </a:rPr>
              <a:t>Ure ali dneve po dogodku</a:t>
            </a:r>
            <a:endParaRPr lang="de-AT" sz="2400" dirty="0">
              <a:solidFill>
                <a:schemeClr val="tx1"/>
              </a:solidFill>
              <a:latin typeface="+mn-lt"/>
            </a:endParaRPr>
          </a:p>
        </p:txBody>
      </p:sp>
      <p:sp>
        <p:nvSpPr>
          <p:cNvPr id="775179" name="Text Box 11"/>
          <p:cNvSpPr txBox="1">
            <a:spLocks noChangeArrowheads="1"/>
          </p:cNvSpPr>
          <p:nvPr/>
        </p:nvSpPr>
        <p:spPr bwMode="auto">
          <a:xfrm>
            <a:off x="3348038" y="4005263"/>
            <a:ext cx="1295400" cy="1938337"/>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defRPr/>
            </a:pPr>
            <a:r>
              <a:rPr lang="sl-SI" sz="2400" dirty="0" smtClean="0">
                <a:latin typeface="+mn-lt"/>
              </a:rPr>
              <a:t>MKB</a:t>
            </a:r>
            <a:r>
              <a:rPr lang="de-DE" sz="2400" dirty="0" smtClean="0">
                <a:latin typeface="+mn-lt"/>
              </a:rPr>
              <a:t> </a:t>
            </a:r>
            <a:r>
              <a:rPr lang="de-DE" sz="2400" dirty="0">
                <a:latin typeface="+mn-lt"/>
              </a:rPr>
              <a:t>10: </a:t>
            </a:r>
            <a:br>
              <a:rPr lang="de-DE" sz="2400" dirty="0">
                <a:latin typeface="+mn-lt"/>
              </a:rPr>
            </a:br>
            <a:r>
              <a:rPr lang="de-DE" sz="2400" dirty="0">
                <a:latin typeface="+mn-lt"/>
              </a:rPr>
              <a:t>F 43.1</a:t>
            </a: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
            </a:r>
            <a:br>
              <a:rPr lang="de-DE" sz="2400" dirty="0">
                <a:solidFill>
                  <a:schemeClr val="tx1"/>
                </a:solidFill>
                <a:latin typeface="+mn-lt"/>
              </a:rPr>
            </a:br>
            <a:r>
              <a:rPr lang="sl-SI" sz="2400" dirty="0">
                <a:solidFill>
                  <a:schemeClr val="tx1"/>
                </a:solidFill>
                <a:latin typeface="+mn-lt"/>
              </a:rPr>
              <a:t>Dnevi ali leta</a:t>
            </a:r>
            <a:endParaRPr lang="de-AT" sz="2400" dirty="0">
              <a:solidFill>
                <a:schemeClr val="tx1"/>
              </a:solidFill>
              <a:latin typeface="+mn-lt"/>
            </a:endParaRPr>
          </a:p>
        </p:txBody>
      </p:sp>
      <p:sp>
        <p:nvSpPr>
          <p:cNvPr id="775180" name="Text Box 12"/>
          <p:cNvSpPr txBox="1">
            <a:spLocks noChangeArrowheads="1"/>
          </p:cNvSpPr>
          <p:nvPr/>
        </p:nvSpPr>
        <p:spPr bwMode="auto">
          <a:xfrm>
            <a:off x="6156325" y="3933825"/>
            <a:ext cx="1295400" cy="1938338"/>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defRPr/>
            </a:pPr>
            <a:r>
              <a:rPr lang="sl-SI" sz="2400" dirty="0" smtClean="0">
                <a:latin typeface="+mn-lt"/>
              </a:rPr>
              <a:t>MKB</a:t>
            </a:r>
            <a:r>
              <a:rPr lang="de-DE" sz="2400" dirty="0" smtClean="0">
                <a:latin typeface="+mn-lt"/>
              </a:rPr>
              <a:t>10</a:t>
            </a:r>
            <a:r>
              <a:rPr lang="de-DE" sz="2400" dirty="0">
                <a:latin typeface="+mn-lt"/>
              </a:rPr>
              <a:t>: </a:t>
            </a:r>
            <a:br>
              <a:rPr lang="de-DE" sz="2400" dirty="0">
                <a:latin typeface="+mn-lt"/>
              </a:rPr>
            </a:br>
            <a:r>
              <a:rPr lang="de-DE" sz="2400" dirty="0">
                <a:latin typeface="+mn-lt"/>
              </a:rPr>
              <a:t>F 62.0</a:t>
            </a:r>
            <a:r>
              <a:rPr lang="de-DE" sz="2400" dirty="0">
                <a:solidFill>
                  <a:schemeClr val="tx1"/>
                </a:solidFill>
                <a:latin typeface="+mn-lt"/>
              </a:rPr>
              <a:t/>
            </a:r>
            <a:br>
              <a:rPr lang="de-DE" sz="2400" dirty="0">
                <a:solidFill>
                  <a:schemeClr val="tx1"/>
                </a:solidFill>
                <a:latin typeface="+mn-lt"/>
              </a:rPr>
            </a:br>
            <a:r>
              <a:rPr lang="de-DE" sz="2400" dirty="0">
                <a:solidFill>
                  <a:schemeClr val="tx1"/>
                </a:solidFill>
                <a:latin typeface="+mn-lt"/>
              </a:rPr>
              <a:t/>
            </a:r>
            <a:br>
              <a:rPr lang="de-DE" sz="2400" dirty="0">
                <a:solidFill>
                  <a:schemeClr val="tx1"/>
                </a:solidFill>
                <a:latin typeface="+mn-lt"/>
              </a:rPr>
            </a:br>
            <a:r>
              <a:rPr lang="sl-SI" sz="2400" dirty="0">
                <a:solidFill>
                  <a:schemeClr val="tx1"/>
                </a:solidFill>
                <a:latin typeface="+mn-lt"/>
              </a:rPr>
              <a:t>2 leti ali kasneje</a:t>
            </a:r>
            <a:endParaRPr lang="de-AT" sz="2400" dirty="0">
              <a:solidFill>
                <a:schemeClr val="tx1"/>
              </a:solidFill>
              <a:latin typeface="+mn-lt"/>
            </a:endParaRPr>
          </a:p>
        </p:txBody>
      </p:sp>
      <p:sp>
        <p:nvSpPr>
          <p:cNvPr id="32781" name="Rectangle 13"/>
          <p:cNvSpPr>
            <a:spLocks noGrp="1" noChangeArrowheads="1"/>
          </p:cNvSpPr>
          <p:nvPr>
            <p:ph type="title"/>
          </p:nvPr>
        </p:nvSpPr>
        <p:spPr>
          <a:xfrm>
            <a:off x="468313" y="188913"/>
            <a:ext cx="8228012" cy="1311275"/>
          </a:xfrm>
        </p:spPr>
        <p:txBody>
          <a:bodyPr/>
          <a:lstStyle/>
          <a:p>
            <a:pPr eaLnBrk="1" hangingPunct="1"/>
            <a:r>
              <a:rPr lang="sl-SI" sz="3600" smtClean="0"/>
              <a:t>Specifične reakcije </a:t>
            </a:r>
            <a:r>
              <a:rPr lang="sl-SI" sz="3600" dirty="0" smtClean="0"/>
              <a:t>na ekstremne življenjske dogodke</a:t>
            </a:r>
            <a:r>
              <a:rPr lang="de-DE" sz="3600" dirty="0" smtClean="0"/>
              <a:t>: </a:t>
            </a:r>
            <a:r>
              <a:rPr lang="sl-SI" sz="3600" dirty="0" smtClean="0"/>
              <a:t>MKB</a:t>
            </a:r>
            <a:r>
              <a:rPr lang="de-DE" sz="3600" dirty="0" smtClean="0"/>
              <a:t>10 </a:t>
            </a:r>
            <a:r>
              <a:rPr lang="de-DE" sz="1800" dirty="0" smtClean="0"/>
              <a:t>*</a:t>
            </a:r>
            <a:br>
              <a:rPr lang="de-DE" sz="1800" dirty="0" smtClean="0"/>
            </a:br>
            <a:r>
              <a:rPr lang="de-DE" sz="1800" dirty="0" smtClean="0"/>
              <a:t>(</a:t>
            </a:r>
            <a:r>
              <a:rPr lang="sl-SI" sz="1800" dirty="0" smtClean="0"/>
              <a:t>ne smejo biti vsi prisotni v posameznem primeru</a:t>
            </a:r>
            <a:r>
              <a:rPr lang="de-DE" sz="1800" dirty="0" smtClean="0"/>
              <a:t>)</a:t>
            </a:r>
            <a:endParaRPr lang="de-AT" sz="1800" dirty="0" smtClean="0"/>
          </a:p>
        </p:txBody>
      </p:sp>
      <p:sp>
        <p:nvSpPr>
          <p:cNvPr id="32782" name="Text Box 14"/>
          <p:cNvSpPr txBox="1">
            <a:spLocks noChangeArrowheads="1"/>
          </p:cNvSpPr>
          <p:nvPr/>
        </p:nvSpPr>
        <p:spPr bwMode="auto">
          <a:xfrm>
            <a:off x="6629400" y="6096000"/>
            <a:ext cx="2514600" cy="4000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de-DE" sz="1000">
                <a:solidFill>
                  <a:schemeClr val="tx1"/>
                </a:solidFill>
                <a:latin typeface="Times New Roman" pitchFamily="18" charset="0"/>
              </a:rPr>
              <a:t>*</a:t>
            </a:r>
            <a:r>
              <a:rPr lang="sl-SI" sz="1000">
                <a:solidFill>
                  <a:schemeClr val="tx1"/>
                </a:solidFill>
                <a:latin typeface="Times New Roman" pitchFamily="18" charset="0"/>
              </a:rPr>
              <a:t>Mednarodna klasifikacija bolezni</a:t>
            </a:r>
            <a:r>
              <a:rPr lang="de-DE" sz="1000">
                <a:solidFill>
                  <a:schemeClr val="tx1"/>
                </a:solidFill>
                <a:latin typeface="Times New Roman" pitchFamily="18" charset="0"/>
              </a:rPr>
              <a:t>, </a:t>
            </a:r>
            <a:r>
              <a:rPr lang="sl-SI" sz="1000">
                <a:solidFill>
                  <a:schemeClr val="tx1"/>
                </a:solidFill>
                <a:latin typeface="Times New Roman" pitchFamily="18" charset="0"/>
              </a:rPr>
              <a:t/>
            </a:r>
            <a:br>
              <a:rPr lang="sl-SI" sz="1000">
                <a:solidFill>
                  <a:schemeClr val="tx1"/>
                </a:solidFill>
                <a:latin typeface="Times New Roman" pitchFamily="18" charset="0"/>
              </a:rPr>
            </a:br>
            <a:r>
              <a:rPr lang="de-DE" sz="1000">
                <a:solidFill>
                  <a:schemeClr val="tx1"/>
                </a:solidFill>
                <a:latin typeface="Times New Roman" pitchFamily="18" charset="0"/>
              </a:rPr>
              <a:t>Rev. 10, WHO</a:t>
            </a:r>
            <a:endParaRPr lang="de-AT" sz="1000">
              <a:solidFill>
                <a:schemeClr val="tx1"/>
              </a:solidFill>
              <a:latin typeface="Times New Roman" pitchFamily="18" charset="0"/>
            </a:endParaRPr>
          </a:p>
        </p:txBody>
      </p:sp>
      <p:sp>
        <p:nvSpPr>
          <p:cNvPr id="32783" name="TextBox 1"/>
          <p:cNvSpPr txBox="1">
            <a:spLocks noChangeArrowheads="1"/>
          </p:cNvSpPr>
          <p:nvPr/>
        </p:nvSpPr>
        <p:spPr bwMode="auto">
          <a:xfrm>
            <a:off x="1974850" y="3973513"/>
            <a:ext cx="1373188" cy="64611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sl-SI"/>
              <a:t>Lahko mu sledi</a:t>
            </a:r>
            <a:endParaRPr lang="de-DE"/>
          </a:p>
        </p:txBody>
      </p:sp>
      <p:sp>
        <p:nvSpPr>
          <p:cNvPr id="32784" name="TextBox 16"/>
          <p:cNvSpPr txBox="1">
            <a:spLocks noChangeArrowheads="1"/>
          </p:cNvSpPr>
          <p:nvPr/>
        </p:nvSpPr>
        <p:spPr bwMode="auto">
          <a:xfrm>
            <a:off x="4711700" y="4005263"/>
            <a:ext cx="1373188" cy="64611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sl-SI"/>
              <a:t>Lahko mu sledi</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5170"/>
                                        </p:tgtEl>
                                        <p:attrNameLst>
                                          <p:attrName>style.visibility</p:attrName>
                                        </p:attrNameLst>
                                      </p:cBhvr>
                                      <p:to>
                                        <p:strVal val="visible"/>
                                      </p:to>
                                    </p:set>
                                    <p:animEffect transition="in" filter="blinds(horizontal)">
                                      <p:cBhvr>
                                        <p:cTn id="7" dur="500"/>
                                        <p:tgtEl>
                                          <p:spTgt spid="7751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5173"/>
                                        </p:tgtEl>
                                        <p:attrNameLst>
                                          <p:attrName>style.visibility</p:attrName>
                                        </p:attrNameLst>
                                      </p:cBhvr>
                                      <p:to>
                                        <p:strVal val="visible"/>
                                      </p:to>
                                    </p:set>
                                    <p:animEffect transition="in" filter="blinds(horizontal)">
                                      <p:cBhvr>
                                        <p:cTn id="10" dur="500"/>
                                        <p:tgtEl>
                                          <p:spTgt spid="77517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75176"/>
                                        </p:tgtEl>
                                        <p:attrNameLst>
                                          <p:attrName>style.visibility</p:attrName>
                                        </p:attrNameLst>
                                      </p:cBhvr>
                                      <p:to>
                                        <p:strVal val="visible"/>
                                      </p:to>
                                    </p:set>
                                    <p:animEffect transition="in" filter="blinds(horizontal)">
                                      <p:cBhvr>
                                        <p:cTn id="13" dur="500"/>
                                        <p:tgtEl>
                                          <p:spTgt spid="7751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75178"/>
                                        </p:tgtEl>
                                        <p:attrNameLst>
                                          <p:attrName>style.visibility</p:attrName>
                                        </p:attrNameLst>
                                      </p:cBhvr>
                                      <p:to>
                                        <p:strVal val="visible"/>
                                      </p:to>
                                    </p:set>
                                    <p:animEffect transition="in" filter="blinds(horizontal)">
                                      <p:cBhvr>
                                        <p:cTn id="16" dur="500"/>
                                        <p:tgtEl>
                                          <p:spTgt spid="775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75171"/>
                                        </p:tgtEl>
                                        <p:attrNameLst>
                                          <p:attrName>style.visibility</p:attrName>
                                        </p:attrNameLst>
                                      </p:cBhvr>
                                      <p:to>
                                        <p:strVal val="visible"/>
                                      </p:to>
                                    </p:set>
                                    <p:animEffect transition="in" filter="blinds(horizontal)">
                                      <p:cBhvr>
                                        <p:cTn id="21" dur="500"/>
                                        <p:tgtEl>
                                          <p:spTgt spid="77517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75174"/>
                                        </p:tgtEl>
                                        <p:attrNameLst>
                                          <p:attrName>style.visibility</p:attrName>
                                        </p:attrNameLst>
                                      </p:cBhvr>
                                      <p:to>
                                        <p:strVal val="visible"/>
                                      </p:to>
                                    </p:set>
                                    <p:animEffect transition="in" filter="blinds(horizontal)">
                                      <p:cBhvr>
                                        <p:cTn id="24" dur="500"/>
                                        <p:tgtEl>
                                          <p:spTgt spid="77517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75179"/>
                                        </p:tgtEl>
                                        <p:attrNameLst>
                                          <p:attrName>style.visibility</p:attrName>
                                        </p:attrNameLst>
                                      </p:cBhvr>
                                      <p:to>
                                        <p:strVal val="visible"/>
                                      </p:to>
                                    </p:set>
                                    <p:animEffect transition="in" filter="blinds(horizontal)">
                                      <p:cBhvr>
                                        <p:cTn id="27" dur="500"/>
                                        <p:tgtEl>
                                          <p:spTgt spid="7751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5177"/>
                                        </p:tgtEl>
                                        <p:attrNameLst>
                                          <p:attrName>style.visibility</p:attrName>
                                        </p:attrNameLst>
                                      </p:cBhvr>
                                      <p:to>
                                        <p:strVal val="visible"/>
                                      </p:to>
                                    </p:set>
                                    <p:animEffect transition="in" filter="blinds(horizontal)">
                                      <p:cBhvr>
                                        <p:cTn id="32" dur="500"/>
                                        <p:tgtEl>
                                          <p:spTgt spid="7751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75172"/>
                                        </p:tgtEl>
                                        <p:attrNameLst>
                                          <p:attrName>style.visibility</p:attrName>
                                        </p:attrNameLst>
                                      </p:cBhvr>
                                      <p:to>
                                        <p:strVal val="visible"/>
                                      </p:to>
                                    </p:set>
                                    <p:animEffect transition="in" filter="blinds(horizontal)">
                                      <p:cBhvr>
                                        <p:cTn id="37" dur="500"/>
                                        <p:tgtEl>
                                          <p:spTgt spid="7751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75175"/>
                                        </p:tgtEl>
                                        <p:attrNameLst>
                                          <p:attrName>style.visibility</p:attrName>
                                        </p:attrNameLst>
                                      </p:cBhvr>
                                      <p:to>
                                        <p:strVal val="visible"/>
                                      </p:to>
                                    </p:set>
                                    <p:animEffect transition="in" filter="blinds(horizontal)">
                                      <p:cBhvr>
                                        <p:cTn id="40" dur="500"/>
                                        <p:tgtEl>
                                          <p:spTgt spid="77517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75180"/>
                                        </p:tgtEl>
                                        <p:attrNameLst>
                                          <p:attrName>style.visibility</p:attrName>
                                        </p:attrNameLst>
                                      </p:cBhvr>
                                      <p:to>
                                        <p:strVal val="visible"/>
                                      </p:to>
                                    </p:set>
                                    <p:animEffect transition="in" filter="blinds(horizontal)">
                                      <p:cBhvr>
                                        <p:cTn id="43" dur="500"/>
                                        <p:tgtEl>
                                          <p:spTgt spid="77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0" grpId="0" animBg="1"/>
      <p:bldP spid="775171" grpId="0" animBg="1"/>
      <p:bldP spid="775172" grpId="0" animBg="1"/>
      <p:bldP spid="775173" grpId="0"/>
      <p:bldP spid="775174" grpId="0"/>
      <p:bldP spid="775175" grpId="0"/>
      <p:bldP spid="775176" grpId="0" animBg="1"/>
      <p:bldP spid="775177" grpId="0" animBg="1"/>
      <p:bldP spid="775178" grpId="0"/>
      <p:bldP spid="775179" grpId="0"/>
      <p:bldP spid="7751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sl-SI" sz="3600" dirty="0" smtClean="0"/>
              <a:t>Kode MKB</a:t>
            </a:r>
            <a:r>
              <a:rPr lang="en-US" sz="3600" dirty="0" smtClean="0"/>
              <a:t> 10</a:t>
            </a:r>
            <a:r>
              <a:rPr lang="sl-SI" sz="3600" dirty="0" smtClean="0"/>
              <a:t>,</a:t>
            </a:r>
            <a:r>
              <a:rPr lang="en-US" sz="3600" dirty="0" smtClean="0"/>
              <a:t> </a:t>
            </a:r>
            <a:r>
              <a:rPr lang="sl-SI" sz="3600" dirty="0" smtClean="0"/>
              <a:t>ki se nanašajo na nasilje</a:t>
            </a:r>
            <a:endParaRPr lang="en-US" sz="3600" dirty="0" smtClean="0"/>
          </a:p>
        </p:txBody>
      </p:sp>
      <p:sp>
        <p:nvSpPr>
          <p:cNvPr id="33795" name="Rectangle 3"/>
          <p:cNvSpPr>
            <a:spLocks noGrp="1" noChangeArrowheads="1"/>
          </p:cNvSpPr>
          <p:nvPr>
            <p:ph type="body" idx="1"/>
          </p:nvPr>
        </p:nvSpPr>
        <p:spPr>
          <a:xfrm>
            <a:off x="468313" y="1557338"/>
            <a:ext cx="8228012" cy="4999037"/>
          </a:xfrm>
        </p:spPr>
        <p:txBody>
          <a:bodyPr/>
          <a:lstStyle/>
          <a:p>
            <a:pPr marL="0" eaLnBrk="1" hangingPunct="1">
              <a:spcAft>
                <a:spcPct val="45000"/>
              </a:spcAft>
            </a:pPr>
            <a:r>
              <a:rPr lang="en-US" sz="2800" dirty="0" smtClean="0"/>
              <a:t>Z 65. 3: </a:t>
            </a:r>
            <a:r>
              <a:rPr lang="sl-SI" sz="2800" dirty="0" smtClean="0"/>
              <a:t>ujetništvo</a:t>
            </a:r>
            <a:r>
              <a:rPr lang="en-US" sz="2800" dirty="0" smtClean="0"/>
              <a:t>,</a:t>
            </a:r>
          </a:p>
          <a:p>
            <a:pPr marL="0" eaLnBrk="1" hangingPunct="1">
              <a:spcAft>
                <a:spcPct val="45000"/>
              </a:spcAft>
            </a:pPr>
            <a:r>
              <a:rPr lang="en-US" sz="2800" dirty="0" smtClean="0"/>
              <a:t>Z 65.4: </a:t>
            </a:r>
            <a:r>
              <a:rPr lang="sl-SI" sz="2800" dirty="0" smtClean="0"/>
              <a:t>žrtev zločina ali terorizma, ki vključuje mučenje</a:t>
            </a:r>
            <a:r>
              <a:rPr lang="en-US" sz="2800" dirty="0" smtClean="0"/>
              <a:t>,</a:t>
            </a:r>
          </a:p>
          <a:p>
            <a:pPr marL="0" eaLnBrk="1" hangingPunct="1">
              <a:spcAft>
                <a:spcPct val="45000"/>
              </a:spcAft>
            </a:pPr>
            <a:r>
              <a:rPr lang="en-US" sz="2800" dirty="0" smtClean="0"/>
              <a:t>Z 65.5</a:t>
            </a:r>
            <a:r>
              <a:rPr lang="sl-SI" sz="2800" dirty="0" smtClean="0"/>
              <a:t>: vpliv katastrofe ali vojne</a:t>
            </a:r>
            <a:r>
              <a:rPr lang="en-US" sz="2800" dirty="0" smtClean="0"/>
              <a:t>,</a:t>
            </a:r>
          </a:p>
          <a:p>
            <a:pPr marL="0" eaLnBrk="1" hangingPunct="1">
              <a:spcAft>
                <a:spcPct val="45000"/>
              </a:spcAft>
            </a:pPr>
            <a:r>
              <a:rPr lang="en-US" sz="2800" dirty="0" smtClean="0"/>
              <a:t>X 85- Y09: </a:t>
            </a:r>
            <a:r>
              <a:rPr lang="sl-SI" sz="2800" dirty="0" smtClean="0"/>
              <a:t>predvsem druge posledice trpinčenja</a:t>
            </a:r>
            <a:r>
              <a:rPr lang="en-US" sz="2800" dirty="0" smtClean="0"/>
              <a:t>, </a:t>
            </a:r>
            <a:r>
              <a:rPr lang="sl-SI" sz="2800" dirty="0" smtClean="0"/>
              <a:t>vključno z mučenjem,</a:t>
            </a:r>
            <a:endParaRPr lang="en-US" sz="2800" dirty="0" smtClean="0"/>
          </a:p>
          <a:p>
            <a:pPr marL="0" eaLnBrk="1" hangingPunct="1">
              <a:spcAft>
                <a:spcPct val="45000"/>
              </a:spcAft>
            </a:pPr>
            <a:r>
              <a:rPr lang="sl-SI" sz="2800" dirty="0" smtClean="0"/>
              <a:t>Druge kode:</a:t>
            </a:r>
            <a:r>
              <a:rPr lang="en-US" sz="2800" dirty="0" smtClean="0"/>
              <a:t> S 06.</a:t>
            </a:r>
          </a:p>
        </p:txBody>
      </p:sp>
      <p:pic>
        <p:nvPicPr>
          <p:cNvPr id="33796" name="Picture 3" descr="C:\Users\Stevy\Desktop\1348565967_Documents.png"/>
          <p:cNvPicPr>
            <a:picLocks noChangeAspect="1" noChangeArrowheads="1"/>
          </p:cNvPicPr>
          <p:nvPr/>
        </p:nvPicPr>
        <p:blipFill>
          <a:blip r:embed="rId3" cstate="print"/>
          <a:srcRect/>
          <a:stretch>
            <a:fillRect/>
          </a:stretch>
        </p:blipFill>
        <p:spPr bwMode="auto">
          <a:xfrm>
            <a:off x="7812088" y="4868863"/>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de-DE" sz="3600" dirty="0" smtClean="0"/>
              <a:t>B. 3.  </a:t>
            </a:r>
            <a:r>
              <a:rPr lang="sl-SI" sz="3600" dirty="0" smtClean="0"/>
              <a:t>Diagnostične klasifikacije</a:t>
            </a:r>
            <a:endParaRPr lang="de-DE" sz="3600" dirty="0" smtClean="0"/>
          </a:p>
        </p:txBody>
      </p:sp>
      <p:sp>
        <p:nvSpPr>
          <p:cNvPr id="34819" name="Content Placeholder 4"/>
          <p:cNvSpPr>
            <a:spLocks noGrp="1"/>
          </p:cNvSpPr>
          <p:nvPr>
            <p:ph idx="1"/>
          </p:nvPr>
        </p:nvSpPr>
        <p:spPr>
          <a:xfrm>
            <a:off x="395288" y="1858963"/>
            <a:ext cx="8228012" cy="4999037"/>
          </a:xfrm>
        </p:spPr>
        <p:txBody>
          <a:bodyPr/>
          <a:lstStyle/>
          <a:p>
            <a:pPr marL="0"/>
            <a:r>
              <a:rPr lang="sl-SI" dirty="0" smtClean="0"/>
              <a:t>Ena pomembna motnja</a:t>
            </a:r>
            <a:r>
              <a:rPr lang="de-DE" dirty="0" smtClean="0"/>
              <a:t>, - </a:t>
            </a:r>
            <a:r>
              <a:rPr lang="sl-SI" dirty="0" smtClean="0"/>
              <a:t>doživljanje spremembe osebnosti po katastrofalni izkušnji</a:t>
            </a:r>
            <a:r>
              <a:rPr lang="de-DE" dirty="0" smtClean="0"/>
              <a:t> (</a:t>
            </a:r>
            <a:r>
              <a:rPr lang="sl-SI" dirty="0" smtClean="0"/>
              <a:t>MKB</a:t>
            </a:r>
            <a:r>
              <a:rPr lang="de-DE" dirty="0" smtClean="0"/>
              <a:t> 10 F 62.0)  – </a:t>
            </a:r>
            <a:r>
              <a:rPr lang="sl-SI" dirty="0" smtClean="0"/>
              <a:t>je zabeležena samo v</a:t>
            </a:r>
            <a:r>
              <a:rPr lang="de-DE" dirty="0" smtClean="0"/>
              <a:t> </a:t>
            </a:r>
            <a:r>
              <a:rPr lang="sl-SI" dirty="0" smtClean="0"/>
              <a:t>MKB</a:t>
            </a:r>
            <a:r>
              <a:rPr lang="de-DE" dirty="0" smtClean="0"/>
              <a:t> (</a:t>
            </a:r>
            <a:r>
              <a:rPr lang="sl-SI" dirty="0" smtClean="0"/>
              <a:t>začenši z 10. revidirano različico</a:t>
            </a:r>
            <a:r>
              <a:rPr lang="de-DE" dirty="0" smtClean="0"/>
              <a:t>), </a:t>
            </a:r>
            <a:r>
              <a:rPr lang="sl-SI" dirty="0" smtClean="0"/>
              <a:t>v</a:t>
            </a:r>
            <a:r>
              <a:rPr lang="de-DE" dirty="0" smtClean="0"/>
              <a:t> </a:t>
            </a:r>
            <a:r>
              <a:rPr lang="sl-SI" dirty="0" smtClean="0"/>
              <a:t>ameriškem </a:t>
            </a:r>
            <a:r>
              <a:rPr lang="de-DE" dirty="0" smtClean="0"/>
              <a:t>DSM</a:t>
            </a:r>
            <a:r>
              <a:rPr lang="sl-SI" dirty="0" smtClean="0"/>
              <a:t> pa ne</a:t>
            </a:r>
            <a:r>
              <a:rPr lang="de-DE" dirty="0" smtClean="0"/>
              <a:t>. </a:t>
            </a:r>
          </a:p>
          <a:p>
            <a:pPr marL="0"/>
            <a:r>
              <a:rPr lang="de-DE" dirty="0" smtClean="0"/>
              <a:t/>
            </a:r>
            <a:br>
              <a:rPr lang="de-DE" dirty="0" smtClean="0"/>
            </a:br>
            <a:r>
              <a:rPr lang="de-DE" dirty="0" smtClean="0"/>
              <a:t/>
            </a:r>
            <a:br>
              <a:rPr lang="de-DE" dirty="0" smtClean="0"/>
            </a:br>
            <a:endParaRPr lang="de-DE"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l-SI" dirty="0" smtClean="0"/>
              <a:t>MKB</a:t>
            </a:r>
            <a:r>
              <a:rPr lang="en-GB" dirty="0" smtClean="0"/>
              <a:t>10: </a:t>
            </a:r>
            <a:r>
              <a:rPr lang="sl-SI" dirty="0" smtClean="0"/>
              <a:t>Sprememba osebnosti po ekstremni izkušnji</a:t>
            </a:r>
            <a:endParaRPr lang="en-GB" dirty="0" smtClean="0"/>
          </a:p>
        </p:txBody>
      </p:sp>
      <p:sp>
        <p:nvSpPr>
          <p:cNvPr id="35843" name="Rectangle 3"/>
          <p:cNvSpPr>
            <a:spLocks noGrp="1" noChangeArrowheads="1"/>
          </p:cNvSpPr>
          <p:nvPr>
            <p:ph type="body" idx="1"/>
          </p:nvPr>
        </p:nvSpPr>
        <p:spPr>
          <a:xfrm>
            <a:off x="323850" y="1268413"/>
            <a:ext cx="8424863" cy="4897437"/>
          </a:xfrm>
        </p:spPr>
        <p:txBody>
          <a:bodyPr/>
          <a:lstStyle/>
          <a:p>
            <a:pPr marL="0">
              <a:lnSpc>
                <a:spcPct val="80000"/>
              </a:lnSpc>
            </a:pPr>
            <a:r>
              <a:rPr lang="de-DE" sz="2400" dirty="0" smtClean="0"/>
              <a:t>„</a:t>
            </a:r>
            <a:r>
              <a:rPr lang="sl-SI" sz="2400" dirty="0" smtClean="0"/>
              <a:t>Izpostavljenosti ekstremnemu stresu lahko sledi doživljanje spremembe osebnosti</a:t>
            </a:r>
            <a:r>
              <a:rPr lang="de-DE" sz="2400" dirty="0" smtClean="0"/>
              <a:t>, </a:t>
            </a:r>
            <a:r>
              <a:rPr lang="sl-SI" sz="2400" b="1" dirty="0" smtClean="0">
                <a:solidFill>
                  <a:schemeClr val="tx1"/>
                </a:solidFill>
              </a:rPr>
              <a:t>prisotno vsaj dve leti</a:t>
            </a:r>
            <a:r>
              <a:rPr lang="de-DE" sz="2400" dirty="0" smtClean="0"/>
              <a:t>. </a:t>
            </a:r>
            <a:r>
              <a:rPr lang="sl-SI" sz="2400" dirty="0" smtClean="0"/>
              <a:t>Stres mora biti tako ekstremen,</a:t>
            </a:r>
            <a:r>
              <a:rPr lang="de-DE" sz="2400" dirty="0" smtClean="0"/>
              <a:t> </a:t>
            </a:r>
            <a:r>
              <a:rPr lang="sl-SI" sz="2400" dirty="0" smtClean="0"/>
              <a:t>da niti ni potrebno upoštevati osebne ranljivosti, da bi lahko razložili močan vpliv na osebnost</a:t>
            </a:r>
            <a:r>
              <a:rPr lang="de-DE" sz="2400" dirty="0" smtClean="0"/>
              <a:t>. </a:t>
            </a:r>
            <a:r>
              <a:rPr lang="sl-SI" sz="2400" dirty="0" smtClean="0"/>
              <a:t>Za tovrstno motnjo je značilen </a:t>
            </a:r>
            <a:r>
              <a:rPr lang="sl-SI" sz="2400" b="1" dirty="0" smtClean="0">
                <a:solidFill>
                  <a:schemeClr val="tx1"/>
                </a:solidFill>
              </a:rPr>
              <a:t>sovražen ali nezaupljiv</a:t>
            </a:r>
            <a:r>
              <a:rPr lang="de-DE" sz="2400" b="1" dirty="0" smtClean="0">
                <a:solidFill>
                  <a:schemeClr val="tx1"/>
                </a:solidFill>
              </a:rPr>
              <a:t> </a:t>
            </a:r>
            <a:r>
              <a:rPr lang="sl-SI" sz="2400" b="1" dirty="0" smtClean="0">
                <a:solidFill>
                  <a:schemeClr val="tx1"/>
                </a:solidFill>
              </a:rPr>
              <a:t>odnos do sveta</a:t>
            </a:r>
            <a:r>
              <a:rPr lang="de-DE" sz="2400" b="1" dirty="0" smtClean="0">
                <a:solidFill>
                  <a:schemeClr val="tx1"/>
                </a:solidFill>
              </a:rPr>
              <a:t>, </a:t>
            </a:r>
            <a:r>
              <a:rPr lang="sl-SI" sz="2400" b="1" dirty="0" smtClean="0">
                <a:solidFill>
                  <a:schemeClr val="tx1"/>
                </a:solidFill>
              </a:rPr>
              <a:t>umik iz družbe</a:t>
            </a:r>
            <a:r>
              <a:rPr lang="de-DE" sz="2400" b="1" dirty="0" smtClean="0">
                <a:solidFill>
                  <a:schemeClr val="tx1"/>
                </a:solidFill>
              </a:rPr>
              <a:t>, </a:t>
            </a:r>
            <a:r>
              <a:rPr lang="sl-SI" sz="2400" b="1" dirty="0" smtClean="0">
                <a:solidFill>
                  <a:schemeClr val="tx1"/>
                </a:solidFill>
              </a:rPr>
              <a:t>občutki praznine ali brezupa</a:t>
            </a:r>
            <a:r>
              <a:rPr lang="de-DE" sz="2400" b="1" dirty="0" smtClean="0">
                <a:solidFill>
                  <a:schemeClr val="tx1"/>
                </a:solidFill>
              </a:rPr>
              <a:t>, </a:t>
            </a:r>
            <a:r>
              <a:rPr lang="sl-SI" sz="2400" b="1" dirty="0" smtClean="0">
                <a:solidFill>
                  <a:schemeClr val="tx1"/>
                </a:solidFill>
              </a:rPr>
              <a:t>kronični občutek</a:t>
            </a:r>
            <a:r>
              <a:rPr lang="de-DE" sz="2400" b="1" dirty="0" smtClean="0">
                <a:solidFill>
                  <a:schemeClr val="tx1"/>
                </a:solidFill>
              </a:rPr>
              <a:t> “</a:t>
            </a:r>
            <a:r>
              <a:rPr lang="sl-SI" sz="2400" b="1" dirty="0" smtClean="0">
                <a:solidFill>
                  <a:schemeClr val="tx1"/>
                </a:solidFill>
              </a:rPr>
              <a:t>biti na robu</a:t>
            </a:r>
            <a:r>
              <a:rPr lang="de-DE" sz="2400" b="1" dirty="0" smtClean="0">
                <a:solidFill>
                  <a:schemeClr val="tx1"/>
                </a:solidFill>
              </a:rPr>
              <a:t>" </a:t>
            </a:r>
            <a:r>
              <a:rPr lang="sl-SI" sz="2400" b="1" dirty="0" smtClean="0">
                <a:solidFill>
                  <a:schemeClr val="tx1"/>
                </a:solidFill>
              </a:rPr>
              <a:t>kot če bi bila oseba nenehno izpostavljena grožnjam,</a:t>
            </a:r>
            <a:r>
              <a:rPr lang="de-DE" sz="2400" b="1" dirty="0" smtClean="0">
                <a:solidFill>
                  <a:schemeClr val="tx1"/>
                </a:solidFill>
              </a:rPr>
              <a:t> </a:t>
            </a:r>
            <a:r>
              <a:rPr lang="sl-SI" sz="2400" b="1" dirty="0" smtClean="0">
                <a:solidFill>
                  <a:schemeClr val="tx1"/>
                </a:solidFill>
              </a:rPr>
              <a:t>in odtujitev</a:t>
            </a:r>
            <a:r>
              <a:rPr lang="de-DE" sz="2000" b="1" dirty="0" smtClean="0">
                <a:solidFill>
                  <a:schemeClr val="tx1"/>
                </a:solidFill>
              </a:rPr>
              <a:t>. </a:t>
            </a:r>
            <a:r>
              <a:rPr lang="de-DE" sz="2400" dirty="0" smtClean="0"/>
              <a:t/>
            </a:r>
            <a:br>
              <a:rPr lang="de-DE" sz="2400" dirty="0" smtClean="0"/>
            </a:br>
            <a:r>
              <a:rPr lang="de-DE" sz="2400" dirty="0" smtClean="0"/>
              <a:t/>
            </a:r>
            <a:br>
              <a:rPr lang="de-DE" sz="2400" dirty="0" smtClean="0"/>
            </a:br>
            <a:r>
              <a:rPr lang="de-DE" sz="2400" dirty="0" smtClean="0"/>
              <a:t/>
            </a:r>
            <a:br>
              <a:rPr lang="de-DE" sz="2400" dirty="0" smtClean="0"/>
            </a:br>
            <a:r>
              <a:rPr lang="sl-SI" sz="2400" dirty="0" smtClean="0"/>
              <a:t>Pred takšnim tipom spremembe osebnosti se lahko pojavi posttravmatska stresna motnja </a:t>
            </a:r>
            <a:r>
              <a:rPr lang="de-DE" sz="2400" dirty="0" smtClean="0"/>
              <a:t>(F43.1).  ..  </a:t>
            </a:r>
            <a:r>
              <a:rPr lang="sl-SI" sz="2400" dirty="0" smtClean="0"/>
              <a:t>Sprememba osebnosti po mučenju</a:t>
            </a:r>
            <a:r>
              <a:rPr lang="de-DE" sz="2400" dirty="0" smtClean="0"/>
              <a:t>   </a:t>
            </a:r>
            <a:br>
              <a:rPr lang="de-DE" sz="2400" dirty="0" smtClean="0"/>
            </a:br>
            <a:r>
              <a:rPr lang="de-DE" sz="2400" dirty="0" smtClean="0"/>
              <a:t/>
            </a:r>
            <a:br>
              <a:rPr lang="de-DE" sz="2400" dirty="0" smtClean="0"/>
            </a:br>
            <a:r>
              <a:rPr lang="de-DE" sz="2400" dirty="0" smtClean="0"/>
              <a:t/>
            </a:r>
            <a:br>
              <a:rPr lang="de-DE" sz="2400" dirty="0" smtClean="0"/>
            </a:br>
            <a:r>
              <a:rPr lang="sl-SI" sz="2400" dirty="0" smtClean="0"/>
              <a:t>Izključitev</a:t>
            </a:r>
            <a:r>
              <a:rPr lang="de-DE" sz="2400" dirty="0" smtClean="0"/>
              <a:t> : </a:t>
            </a:r>
            <a:r>
              <a:rPr lang="sl-SI" sz="2400" dirty="0" smtClean="0"/>
              <a:t>post travmatska stresna motnja </a:t>
            </a:r>
            <a:r>
              <a:rPr lang="de-DE" sz="2400" dirty="0" smtClean="0"/>
              <a:t>(F43.1)   „</a:t>
            </a:r>
            <a:endParaRPr lang="en-GB" sz="24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68313" y="0"/>
            <a:ext cx="8228012" cy="1311275"/>
          </a:xfrm>
        </p:spPr>
        <p:txBody>
          <a:bodyPr/>
          <a:lstStyle/>
          <a:p>
            <a:pPr eaLnBrk="1" hangingPunct="1"/>
            <a:r>
              <a:rPr lang="sl-SI" sz="2800" dirty="0" smtClean="0"/>
              <a:t>Sistem po</a:t>
            </a:r>
            <a:r>
              <a:rPr lang="en-US" sz="2800" dirty="0" smtClean="0"/>
              <a:t> </a:t>
            </a:r>
            <a:r>
              <a:rPr lang="sl-SI" sz="2800" dirty="0" smtClean="0"/>
              <a:t>MKB</a:t>
            </a:r>
            <a:r>
              <a:rPr lang="en-US" sz="2800" dirty="0" smtClean="0"/>
              <a:t> 10 </a:t>
            </a:r>
            <a:r>
              <a:rPr lang="sl-SI" sz="2800" dirty="0" smtClean="0"/>
              <a:t>– poglavje V</a:t>
            </a:r>
            <a:r>
              <a:rPr lang="en-US" sz="2800" dirty="0" smtClean="0"/>
              <a:t> (</a:t>
            </a:r>
            <a:r>
              <a:rPr lang="sl-SI" sz="2800" dirty="0" smtClean="0"/>
              <a:t>duševno zdravje</a:t>
            </a:r>
            <a:r>
              <a:rPr lang="en-US" sz="2800" dirty="0" smtClean="0"/>
              <a:t>)</a:t>
            </a:r>
            <a:br>
              <a:rPr lang="en-US" sz="2800" dirty="0" smtClean="0"/>
            </a:br>
            <a:r>
              <a:rPr lang="sl-SI" sz="2800" dirty="0" smtClean="0"/>
              <a:t>Najpomembnejše kategorije</a:t>
            </a:r>
            <a:endParaRPr lang="en-US" sz="2800" dirty="0" smtClean="0"/>
          </a:p>
        </p:txBody>
      </p:sp>
      <p:graphicFrame>
        <p:nvGraphicFramePr>
          <p:cNvPr id="2" name="Diagram 1"/>
          <p:cNvGraphicFramePr/>
          <p:nvPr/>
        </p:nvGraphicFramePr>
        <p:xfrm>
          <a:off x="-1" y="1306860"/>
          <a:ext cx="8893175" cy="50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7382" name="Text Box 22"/>
          <p:cNvSpPr txBox="1">
            <a:spLocks noChangeArrowheads="1"/>
          </p:cNvSpPr>
          <p:nvPr/>
        </p:nvSpPr>
        <p:spPr bwMode="auto">
          <a:xfrm>
            <a:off x="7054850" y="3284538"/>
            <a:ext cx="2089150" cy="1892826"/>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sl-SI" dirty="0">
                <a:solidFill>
                  <a:schemeClr val="tx1"/>
                </a:solidFill>
                <a:latin typeface="Arial" charset="0"/>
              </a:rPr>
              <a:t>Kratka </a:t>
            </a:r>
            <a:r>
              <a:rPr lang="sl-SI" dirty="0" smtClean="0">
                <a:solidFill>
                  <a:schemeClr val="tx1"/>
                </a:solidFill>
                <a:latin typeface="Arial" charset="0"/>
              </a:rPr>
              <a:t>reaktivna psihoza</a:t>
            </a:r>
            <a:r>
              <a:rPr lang="en-US" dirty="0">
                <a:solidFill>
                  <a:schemeClr val="tx1"/>
                </a:solidFill>
                <a:latin typeface="Arial" charset="0"/>
              </a:rPr>
              <a:t/>
            </a:r>
            <a:br>
              <a:rPr lang="en-US" dirty="0">
                <a:solidFill>
                  <a:schemeClr val="tx1"/>
                </a:solidFill>
                <a:latin typeface="Arial" charset="0"/>
              </a:rPr>
            </a:br>
            <a:endParaRPr lang="en-US" dirty="0">
              <a:solidFill>
                <a:schemeClr val="tx1"/>
              </a:solidFill>
              <a:latin typeface="Arial" charset="0"/>
            </a:endParaRPr>
          </a:p>
          <a:p>
            <a:pPr>
              <a:spcBef>
                <a:spcPct val="50000"/>
              </a:spcBef>
              <a:buClr>
                <a:srgbClr val="000000"/>
              </a:buClr>
              <a:buSzPct val="100000"/>
              <a:buFont typeface="Times New Roman" pitchFamily="18" charset="0"/>
              <a:buNone/>
            </a:pPr>
            <a:r>
              <a:rPr lang="sl-SI" dirty="0">
                <a:solidFill>
                  <a:schemeClr val="tx1"/>
                </a:solidFill>
                <a:latin typeface="Arial" charset="0"/>
              </a:rPr>
              <a:t>Sindrom po pretresu možganov</a:t>
            </a:r>
            <a:endParaRPr lang="en-US" dirty="0">
              <a:solidFill>
                <a:schemeClr val="tx1"/>
              </a:solidFill>
              <a:latin typeface="Arial" charset="0"/>
            </a:endParaRPr>
          </a:p>
        </p:txBody>
      </p:sp>
      <p:sp>
        <p:nvSpPr>
          <p:cNvPr id="527384" name="Line 24"/>
          <p:cNvSpPr>
            <a:spLocks noChangeShapeType="1"/>
          </p:cNvSpPr>
          <p:nvPr/>
        </p:nvSpPr>
        <p:spPr bwMode="auto">
          <a:xfrm>
            <a:off x="5364163" y="3789363"/>
            <a:ext cx="1439862" cy="0"/>
          </a:xfrm>
          <a:prstGeom prst="line">
            <a:avLst/>
          </a:prstGeom>
          <a:noFill/>
          <a:ln w="9525">
            <a:solidFill>
              <a:schemeClr val="tx1"/>
            </a:solidFill>
            <a:round/>
            <a:headEnd/>
            <a:tailEnd type="triangle" w="med" len="med"/>
          </a:ln>
        </p:spPr>
        <p:txBody>
          <a:bodyPr/>
          <a:lstStyle/>
          <a:p>
            <a:endParaRPr lang="sl-SI"/>
          </a:p>
        </p:txBody>
      </p:sp>
      <p:sp>
        <p:nvSpPr>
          <p:cNvPr id="36870" name="TextBox 2"/>
          <p:cNvSpPr txBox="1">
            <a:spLocks noChangeArrowheads="1"/>
          </p:cNvSpPr>
          <p:nvPr/>
        </p:nvSpPr>
        <p:spPr bwMode="auto">
          <a:xfrm>
            <a:off x="7092950" y="5300663"/>
            <a:ext cx="1584325" cy="7080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sl-SI" sz="2000">
                <a:solidFill>
                  <a:schemeClr val="tx1"/>
                </a:solidFill>
              </a:rPr>
              <a:t>Motnja prilagajanja</a:t>
            </a:r>
            <a:endParaRPr lang="de-DE"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7384"/>
                                        </p:tgtEl>
                                        <p:attrNameLst>
                                          <p:attrName>style.visibility</p:attrName>
                                        </p:attrNameLst>
                                      </p:cBhvr>
                                      <p:to>
                                        <p:strVal val="visible"/>
                                      </p:to>
                                    </p:set>
                                    <p:animEffect transition="in" filter="blinds(horizontal)">
                                      <p:cBhvr>
                                        <p:cTn id="12" dur="500"/>
                                        <p:tgtEl>
                                          <p:spTgt spid="52738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7382"/>
                                        </p:tgtEl>
                                        <p:attrNameLst>
                                          <p:attrName>style.visibility</p:attrName>
                                        </p:attrNameLst>
                                      </p:cBhvr>
                                      <p:to>
                                        <p:strVal val="visible"/>
                                      </p:to>
                                    </p:set>
                                    <p:animEffect transition="in" filter="blinds(horizontal)">
                                      <p:cBhvr>
                                        <p:cTn id="15" dur="500"/>
                                        <p:tgtEl>
                                          <p:spTgt spid="527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27382" grpId="0"/>
      <p:bldP spid="5273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de-DE" sz="3600" smtClean="0"/>
              <a:t>B. 3.  </a:t>
            </a:r>
            <a:r>
              <a:rPr lang="sl-SI" sz="3600" smtClean="0"/>
              <a:t>Diagnostične klasifikacije</a:t>
            </a:r>
            <a:endParaRPr lang="de-DE" sz="3600" smtClean="0"/>
          </a:p>
        </p:txBody>
      </p:sp>
      <p:sp>
        <p:nvSpPr>
          <p:cNvPr id="37891" name="Content Placeholder 4"/>
          <p:cNvSpPr>
            <a:spLocks noGrp="1"/>
          </p:cNvSpPr>
          <p:nvPr>
            <p:ph idx="1"/>
          </p:nvPr>
        </p:nvSpPr>
        <p:spPr>
          <a:xfrm>
            <a:off x="468313" y="1412875"/>
            <a:ext cx="8228012" cy="4999038"/>
          </a:xfrm>
        </p:spPr>
        <p:txBody>
          <a:bodyPr/>
          <a:lstStyle/>
          <a:p>
            <a:pPr marL="0"/>
            <a:r>
              <a:rPr lang="sl-SI" sz="2000" dirty="0" smtClean="0"/>
              <a:t>Opomba</a:t>
            </a:r>
            <a:r>
              <a:rPr lang="de-DE" sz="2000" dirty="0" smtClean="0"/>
              <a:t>: </a:t>
            </a:r>
            <a:r>
              <a:rPr lang="sl-SI" sz="2000" dirty="0" smtClean="0"/>
              <a:t>čeprav je najpogostejša reakcija PTSM, pa</a:t>
            </a:r>
            <a:r>
              <a:rPr lang="de-DE" sz="2000" dirty="0" smtClean="0"/>
              <a:t> </a:t>
            </a:r>
            <a:r>
              <a:rPr lang="sl-SI" sz="2000" dirty="0" smtClean="0"/>
              <a:t>lahko kultura privede do različnih oblik reakcij</a:t>
            </a:r>
            <a:r>
              <a:rPr lang="de-DE" sz="2000" dirty="0" smtClean="0"/>
              <a:t>. </a:t>
            </a:r>
            <a:r>
              <a:rPr lang="sl-SI" sz="2000" dirty="0" smtClean="0"/>
              <a:t>Med te reakcije sodijo spodaj naštete stvari, ki pa jih Istanbulski protokol ne obravnava podrobneje. </a:t>
            </a:r>
            <a:r>
              <a:rPr lang="de-DE" sz="2000" dirty="0" smtClean="0"/>
              <a:t> </a:t>
            </a:r>
            <a:br>
              <a:rPr lang="de-DE" sz="2000" dirty="0" smtClean="0"/>
            </a:br>
            <a:r>
              <a:rPr lang="de-DE" sz="2000" dirty="0" smtClean="0"/>
              <a:t/>
            </a:r>
            <a:br>
              <a:rPr lang="de-DE" sz="2000" dirty="0" smtClean="0"/>
            </a:br>
            <a:r>
              <a:rPr lang="de-DE" sz="2000" b="1" dirty="0" err="1" smtClean="0">
                <a:solidFill>
                  <a:schemeClr val="tx1"/>
                </a:solidFill>
              </a:rPr>
              <a:t>somatoform</a:t>
            </a:r>
            <a:r>
              <a:rPr lang="sl-SI" sz="2000" b="1" dirty="0" smtClean="0">
                <a:solidFill>
                  <a:schemeClr val="tx1"/>
                </a:solidFill>
              </a:rPr>
              <a:t>ne</a:t>
            </a:r>
            <a:r>
              <a:rPr lang="de-DE" sz="2000" b="1" dirty="0" smtClean="0">
                <a:solidFill>
                  <a:schemeClr val="tx1"/>
                </a:solidFill>
              </a:rPr>
              <a:t> </a:t>
            </a:r>
            <a:r>
              <a:rPr lang="sl-SI" sz="2000" b="1" dirty="0" smtClean="0">
                <a:solidFill>
                  <a:schemeClr val="tx1"/>
                </a:solidFill>
              </a:rPr>
              <a:t>motnje</a:t>
            </a:r>
            <a:r>
              <a:rPr lang="de-DE" sz="2000" b="1" dirty="0" smtClean="0">
                <a:solidFill>
                  <a:schemeClr val="tx1"/>
                </a:solidFill>
              </a:rPr>
              <a:t> </a:t>
            </a:r>
            <a:r>
              <a:rPr lang="de-DE" sz="2000" dirty="0" smtClean="0"/>
              <a:t>(</a:t>
            </a:r>
            <a:r>
              <a:rPr lang="sl-SI" sz="2000" dirty="0" smtClean="0"/>
              <a:t>simptomi, ki spominjajo na težavo fizične narave, kot je</a:t>
            </a:r>
            <a:r>
              <a:rPr lang="de-DE" sz="2000" dirty="0" smtClean="0"/>
              <a:t> </a:t>
            </a:r>
            <a:r>
              <a:rPr lang="sl-SI" sz="2000" dirty="0" smtClean="0"/>
              <a:t>bolečina v trebuhu,</a:t>
            </a:r>
            <a:r>
              <a:rPr lang="de-DE" sz="2000" dirty="0" smtClean="0"/>
              <a:t> </a:t>
            </a:r>
            <a:r>
              <a:rPr lang="sl-SI" sz="2000" dirty="0" smtClean="0"/>
              <a:t>vendar so fizični dokazi nezadostni</a:t>
            </a:r>
            <a:r>
              <a:rPr lang="de-DE" sz="2000" dirty="0" smtClean="0"/>
              <a:t>) </a:t>
            </a:r>
            <a:br>
              <a:rPr lang="de-DE" sz="2000" dirty="0" smtClean="0"/>
            </a:br>
            <a:r>
              <a:rPr lang="de-DE" sz="2000" dirty="0" smtClean="0"/>
              <a:t/>
            </a:r>
            <a:br>
              <a:rPr lang="de-DE" sz="2000" dirty="0" smtClean="0"/>
            </a:br>
            <a:r>
              <a:rPr lang="sl-SI" sz="2000" b="1" dirty="0" err="1" smtClean="0">
                <a:solidFill>
                  <a:schemeClr val="tx1"/>
                </a:solidFill>
              </a:rPr>
              <a:t>konverzivna</a:t>
            </a:r>
            <a:r>
              <a:rPr lang="sl-SI" sz="2000" b="1" dirty="0" smtClean="0">
                <a:solidFill>
                  <a:schemeClr val="tx1"/>
                </a:solidFill>
              </a:rPr>
              <a:t> motnja</a:t>
            </a:r>
            <a:r>
              <a:rPr lang="de-DE" sz="2000" b="1" dirty="0" smtClean="0">
                <a:solidFill>
                  <a:schemeClr val="tx1"/>
                </a:solidFill>
              </a:rPr>
              <a:t> </a:t>
            </a:r>
            <a:r>
              <a:rPr lang="de-DE" sz="2000" dirty="0" smtClean="0"/>
              <a:t>(</a:t>
            </a:r>
            <a:r>
              <a:rPr lang="sl-SI" sz="2000" dirty="0" smtClean="0"/>
              <a:t>simptomi, ki spominjajo na težavo nevrološke narave,</a:t>
            </a:r>
            <a:r>
              <a:rPr lang="de-DE" sz="2000" dirty="0" smtClean="0"/>
              <a:t> </a:t>
            </a:r>
            <a:r>
              <a:rPr lang="sl-SI" sz="2000" dirty="0" smtClean="0"/>
              <a:t>kot je kap, vendar so fizični dokazi zopet nezadostni)</a:t>
            </a:r>
            <a:r>
              <a:rPr lang="de-DE" sz="2000" dirty="0" smtClean="0"/>
              <a:t> </a:t>
            </a:r>
            <a:r>
              <a:rPr lang="sl-SI" sz="2000" dirty="0" smtClean="0"/>
              <a:t>ali</a:t>
            </a:r>
            <a:r>
              <a:rPr lang="de-DE" sz="2000" dirty="0" smtClean="0"/>
              <a:t> </a:t>
            </a:r>
            <a:br>
              <a:rPr lang="de-DE" sz="2000" dirty="0" smtClean="0"/>
            </a:br>
            <a:r>
              <a:rPr lang="de-DE" sz="2000" dirty="0" smtClean="0"/>
              <a:t/>
            </a:r>
            <a:br>
              <a:rPr lang="de-DE" sz="2000" dirty="0" smtClean="0"/>
            </a:br>
            <a:r>
              <a:rPr lang="sl-SI" sz="2000" dirty="0" smtClean="0">
                <a:solidFill>
                  <a:schemeClr val="tx1"/>
                </a:solidFill>
              </a:rPr>
              <a:t>kulturno specifičen</a:t>
            </a:r>
            <a:r>
              <a:rPr lang="de-DE" sz="2000" dirty="0" smtClean="0">
                <a:solidFill>
                  <a:schemeClr val="tx1"/>
                </a:solidFill>
              </a:rPr>
              <a:t> </a:t>
            </a:r>
            <a:r>
              <a:rPr lang="de-DE" sz="2000" b="1" dirty="0" smtClean="0">
                <a:solidFill>
                  <a:schemeClr val="tx1"/>
                </a:solidFill>
              </a:rPr>
              <a:t>„</a:t>
            </a:r>
            <a:r>
              <a:rPr lang="sl-SI" sz="2000" b="1" dirty="0" smtClean="0">
                <a:solidFill>
                  <a:schemeClr val="tx1"/>
                </a:solidFill>
              </a:rPr>
              <a:t>izraz stiske</a:t>
            </a:r>
            <a:r>
              <a:rPr lang="de-DE" sz="2000" b="1" dirty="0" smtClean="0">
                <a:solidFill>
                  <a:schemeClr val="tx1"/>
                </a:solidFill>
              </a:rPr>
              <a:t>“</a:t>
            </a:r>
            <a:r>
              <a:rPr lang="sl-SI" sz="2000" dirty="0" smtClean="0">
                <a:solidFill>
                  <a:schemeClr val="tx1"/>
                </a:solidFill>
              </a:rPr>
              <a:t> - tipična reakcija na stisko, značilna za določeno kulturo</a:t>
            </a:r>
            <a:r>
              <a:rPr lang="de-DE" sz="2000" dirty="0" smtClean="0"/>
              <a:t> (</a:t>
            </a:r>
            <a:r>
              <a:rPr lang="sl-SI" sz="2000" dirty="0" smtClean="0"/>
              <a:t>npr.</a:t>
            </a:r>
            <a:r>
              <a:rPr lang="de-DE" sz="2000" dirty="0" smtClean="0"/>
              <a:t> „</a:t>
            </a:r>
            <a:r>
              <a:rPr lang="sl-SI" sz="2000" dirty="0" smtClean="0"/>
              <a:t>omedlevica</a:t>
            </a:r>
            <a:r>
              <a:rPr lang="de-DE" sz="2000" dirty="0" smtClean="0"/>
              <a:t>“, </a:t>
            </a:r>
            <a:r>
              <a:rPr lang="sl-SI" sz="2000" dirty="0" smtClean="0"/>
              <a:t>ali</a:t>
            </a:r>
            <a:r>
              <a:rPr lang="de-DE" sz="2000" dirty="0" smtClean="0"/>
              <a:t> „</a:t>
            </a:r>
            <a:r>
              <a:rPr lang="sl-SI" sz="2000" dirty="0" smtClean="0"/>
              <a:t>živci</a:t>
            </a:r>
            <a:r>
              <a:rPr lang="de-DE" sz="2000" dirty="0" smtClean="0"/>
              <a:t>“</a:t>
            </a:r>
            <a:r>
              <a:rPr lang="sl-SI" sz="2000" dirty="0" smtClean="0"/>
              <a:t>)</a:t>
            </a:r>
            <a:r>
              <a:rPr lang="de-DE" sz="2000" dirty="0" smtClean="0"/>
              <a:t>.  </a:t>
            </a:r>
            <a:br>
              <a:rPr lang="de-DE" sz="2000" dirty="0" smtClean="0"/>
            </a:br>
            <a:endParaRPr lang="de-DE" sz="2000" dirty="0" smtClean="0"/>
          </a:p>
          <a:p>
            <a:pPr marL="0"/>
            <a:endParaRPr lang="de-DE" sz="2000" dirty="0" smtClean="0"/>
          </a:p>
          <a:p>
            <a:pPr marL="0"/>
            <a:r>
              <a:rPr lang="de-DE" sz="2000" dirty="0" smtClean="0"/>
              <a:t/>
            </a:r>
            <a:br>
              <a:rPr lang="de-DE" sz="2000" dirty="0" smtClean="0"/>
            </a:br>
            <a:endParaRPr lang="de-DE"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C. </a:t>
            </a:r>
            <a:r>
              <a:rPr lang="sl-SI" dirty="0" smtClean="0"/>
              <a:t>PSIHOLOŠKA</a:t>
            </a:r>
            <a:r>
              <a:rPr lang="de-DE" dirty="0" smtClean="0"/>
              <a:t> / </a:t>
            </a:r>
            <a:r>
              <a:rPr lang="sl-SI" dirty="0" smtClean="0"/>
              <a:t>PSIHIATRIČNA OCENA</a:t>
            </a:r>
            <a:endParaRPr lang="de-DE" dirty="0"/>
          </a:p>
        </p:txBody>
      </p:sp>
      <p:sp>
        <p:nvSpPr>
          <p:cNvPr id="38915"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1. </a:t>
            </a:r>
            <a:r>
              <a:rPr lang="sl-SI" sz="2400" dirty="0" smtClean="0"/>
              <a:t>ETIČNI IN klinični P</a:t>
            </a:r>
            <a:r>
              <a:rPr lang="sl-SI" sz="2400" dirty="0" smtClean="0">
                <a:solidFill>
                  <a:schemeClr val="tx1"/>
                </a:solidFill>
              </a:rPr>
              <a:t>REMISLEKI</a:t>
            </a:r>
            <a:endParaRPr lang="de-DE" sz="2400" dirty="0">
              <a:solidFill>
                <a:schemeClr val="tx1"/>
              </a:solidFill>
            </a:endParaRPr>
          </a:p>
        </p:txBody>
      </p:sp>
      <p:sp>
        <p:nvSpPr>
          <p:cNvPr id="39939"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de-DE" sz="3200" smtClean="0"/>
              <a:t>C. 1. </a:t>
            </a:r>
            <a:r>
              <a:rPr lang="sl-SI" sz="3200" smtClean="0"/>
              <a:t>Etični in klinični premisleki</a:t>
            </a:r>
            <a:endParaRPr lang="de-DE" sz="3200" smtClean="0"/>
          </a:p>
        </p:txBody>
      </p:sp>
      <p:sp>
        <p:nvSpPr>
          <p:cNvPr id="290818" name="Content Placeholder 4"/>
          <p:cNvSpPr>
            <a:spLocks noGrp="1"/>
          </p:cNvSpPr>
          <p:nvPr>
            <p:ph idx="1"/>
          </p:nvPr>
        </p:nvSpPr>
        <p:spPr/>
        <p:txBody>
          <a:bodyPr/>
          <a:lstStyle/>
          <a:p>
            <a:pPr marL="0">
              <a:defRPr/>
            </a:pPr>
            <a:r>
              <a:rPr lang="sl-SI" sz="2400" dirty="0" smtClean="0"/>
              <a:t>Upoštevajte specifičen kontekst preiskave</a:t>
            </a:r>
            <a:r>
              <a:rPr lang="de-DE" sz="2400" dirty="0" smtClean="0"/>
              <a:t>, </a:t>
            </a:r>
            <a:r>
              <a:rPr lang="sl-SI" sz="2400" dirty="0" smtClean="0"/>
              <a:t>vključno s tem, kaj je njen namen ter preprečite, da bi žrtev ponovno občutila stisko</a:t>
            </a:r>
            <a:r>
              <a:rPr lang="de-DE" sz="2400" dirty="0" smtClean="0"/>
              <a:t>. </a:t>
            </a:r>
          </a:p>
          <a:p>
            <a:pPr>
              <a:defRPr/>
            </a:pPr>
            <a:endParaRPr lang="de-DE" sz="2400" dirty="0" smtClean="0"/>
          </a:p>
          <a:p>
            <a:pPr marL="0">
              <a:defRPr/>
            </a:pPr>
            <a:r>
              <a:rPr lang="sl-SI" sz="2400" dirty="0" smtClean="0"/>
              <a:t>To je pomembno na vseh stopnjah preiskave</a:t>
            </a:r>
            <a:r>
              <a:rPr lang="de-DE" sz="2400" dirty="0" smtClean="0"/>
              <a:t> </a:t>
            </a:r>
            <a:r>
              <a:rPr lang="sl-SI" sz="2400" dirty="0" smtClean="0"/>
              <a:t>in evidentiranja,  z osnovnimi vidiki psiholoških posledic pa</a:t>
            </a:r>
            <a:r>
              <a:rPr lang="de-DE" sz="2400" dirty="0" smtClean="0"/>
              <a:t> </a:t>
            </a:r>
            <a:r>
              <a:rPr lang="sl-SI" sz="2400" dirty="0" smtClean="0"/>
              <a:t>bi morali biti seznanjeni vsi</a:t>
            </a:r>
            <a:r>
              <a:rPr lang="de-DE" sz="2400" dirty="0" smtClean="0"/>
              <a:t> </a:t>
            </a:r>
            <a:r>
              <a:rPr lang="sl-SI" sz="2400" dirty="0" smtClean="0"/>
              <a:t>strokovnjaki, ki kakor koli sodelujejo pri preiskavi.</a:t>
            </a:r>
            <a:r>
              <a:rPr lang="de-DE" sz="2400" dirty="0"/>
              <a:t/>
            </a:r>
            <a:br>
              <a:rPr lang="de-DE" sz="2400" dirty="0"/>
            </a:br>
            <a:r>
              <a:rPr lang="de-DE" sz="2400" dirty="0"/>
              <a:t/>
            </a:r>
            <a:br>
              <a:rPr lang="de-DE" sz="2400" dirty="0"/>
            </a:br>
            <a:r>
              <a:rPr lang="sl-SI" sz="2400" dirty="0" smtClean="0"/>
              <a:t>V izobraževanje je potrebno vključiti predhodne module, ki obravnavajo kontekst preiskave, kulturo in</a:t>
            </a:r>
            <a:r>
              <a:rPr lang="de-DE" sz="2400" dirty="0" smtClean="0"/>
              <a:t> </a:t>
            </a:r>
            <a:r>
              <a:rPr lang="sl-SI" sz="2400" dirty="0" smtClean="0"/>
              <a:t>pomembnost</a:t>
            </a:r>
            <a:r>
              <a:rPr lang="de-DE" sz="2400" dirty="0" smtClean="0"/>
              <a:t> </a:t>
            </a:r>
            <a:r>
              <a:rPr lang="sl-SI" sz="2400" dirty="0" smtClean="0"/>
              <a:t>psihološke</a:t>
            </a:r>
            <a:r>
              <a:rPr lang="de-DE" sz="2400" dirty="0" smtClean="0"/>
              <a:t>/</a:t>
            </a:r>
            <a:r>
              <a:rPr lang="sl-SI" sz="2400" dirty="0" smtClean="0"/>
              <a:t>psihiatrične ocene</a:t>
            </a:r>
            <a:r>
              <a:rPr lang="de-DE" sz="2400" dirty="0" smtClean="0"/>
              <a:t>.</a:t>
            </a:r>
            <a:endParaRPr lang="de-DE"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800" dirty="0" smtClean="0"/>
              <a:t>C. 2. </a:t>
            </a:r>
            <a:r>
              <a:rPr lang="sl-SI" sz="2800" dirty="0" smtClean="0"/>
              <a:t>POTEK RAZGOVORA Z ŽRTVIJO</a:t>
            </a:r>
            <a:endParaRPr lang="de-DE" sz="2800" dirty="0"/>
          </a:p>
        </p:txBody>
      </p:sp>
      <p:sp>
        <p:nvSpPr>
          <p:cNvPr id="41987"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l-SI" sz="3600" dirty="0" smtClean="0"/>
              <a:t>Pomen</a:t>
            </a:r>
            <a:r>
              <a:rPr lang="de-DE" sz="3600" dirty="0" smtClean="0"/>
              <a:t> </a:t>
            </a:r>
            <a:r>
              <a:rPr lang="sl-SI" sz="3600" dirty="0" smtClean="0"/>
              <a:t>vidikov duševnega zdravja</a:t>
            </a:r>
            <a:endParaRPr lang="de-DE" sz="3600" dirty="0" smtClean="0"/>
          </a:p>
        </p:txBody>
      </p:sp>
      <p:sp>
        <p:nvSpPr>
          <p:cNvPr id="6147" name="Text Box 12"/>
          <p:cNvSpPr txBox="1">
            <a:spLocks noChangeArrowheads="1"/>
          </p:cNvSpPr>
          <p:nvPr/>
        </p:nvSpPr>
        <p:spPr bwMode="auto">
          <a:xfrm>
            <a:off x="7019925" y="1314510"/>
            <a:ext cx="1727200" cy="2062103"/>
          </a:xfrm>
          <a:prstGeom prst="rect">
            <a:avLst/>
          </a:prstGeom>
          <a:noFill/>
          <a:ln w="9525">
            <a:noFill/>
            <a:miter lim="800000"/>
            <a:headEnd/>
            <a:tailEnd/>
          </a:ln>
        </p:spPr>
        <p:txBody>
          <a:bodyPr anchor="b">
            <a:spAutoFit/>
          </a:bodyPr>
          <a:lstStyle/>
          <a:p>
            <a:pPr>
              <a:spcBef>
                <a:spcPct val="50000"/>
              </a:spcBef>
              <a:buClr>
                <a:srgbClr val="000000"/>
              </a:buClr>
              <a:buSzPct val="100000"/>
              <a:buFont typeface="Times New Roman" pitchFamily="18" charset="0"/>
              <a:buNone/>
            </a:pPr>
            <a:r>
              <a:rPr lang="sl-SI" sz="1600" dirty="0">
                <a:solidFill>
                  <a:srgbClr val="FF0000"/>
                </a:solidFill>
                <a:latin typeface="Arial" charset="0"/>
              </a:rPr>
              <a:t>Takojšnje </a:t>
            </a:r>
            <a:r>
              <a:rPr lang="sl-SI" sz="1600" dirty="0" smtClean="0">
                <a:solidFill>
                  <a:srgbClr val="FF0000"/>
                </a:solidFill>
                <a:latin typeface="Arial" charset="0"/>
              </a:rPr>
              <a:t>potrebe po zdravljenju in </a:t>
            </a:r>
            <a:r>
              <a:rPr lang="sl-SI" sz="1600" dirty="0">
                <a:solidFill>
                  <a:srgbClr val="FF0000"/>
                </a:solidFill>
                <a:latin typeface="Arial" charset="0"/>
              </a:rPr>
              <a:t>sekundarna</a:t>
            </a:r>
            <a:r>
              <a:rPr lang="de-DE" sz="1600" dirty="0">
                <a:solidFill>
                  <a:srgbClr val="FF0000"/>
                </a:solidFill>
                <a:latin typeface="Arial" charset="0"/>
              </a:rPr>
              <a:t> </a:t>
            </a:r>
            <a:r>
              <a:rPr lang="sl-SI" sz="1600" dirty="0">
                <a:solidFill>
                  <a:srgbClr val="FF0000"/>
                </a:solidFill>
                <a:latin typeface="Arial" charset="0"/>
              </a:rPr>
              <a:t>preventiva</a:t>
            </a:r>
            <a:r>
              <a:rPr lang="de-DE" sz="1600" dirty="0">
                <a:solidFill>
                  <a:srgbClr val="FF0000"/>
                </a:solidFill>
                <a:latin typeface="Arial" charset="0"/>
              </a:rPr>
              <a:t> – </a:t>
            </a:r>
            <a:r>
              <a:rPr lang="sl-SI" sz="1600" dirty="0">
                <a:solidFill>
                  <a:srgbClr val="FF0000"/>
                </a:solidFill>
                <a:latin typeface="Arial" charset="0"/>
              </a:rPr>
              <a:t/>
            </a:r>
            <a:br>
              <a:rPr lang="sl-SI" sz="1600" dirty="0">
                <a:solidFill>
                  <a:srgbClr val="FF0000"/>
                </a:solidFill>
                <a:latin typeface="Arial" charset="0"/>
              </a:rPr>
            </a:br>
            <a:r>
              <a:rPr lang="sl-SI" sz="1600" dirty="0">
                <a:solidFill>
                  <a:srgbClr val="FF0000"/>
                </a:solidFill>
                <a:latin typeface="Arial" charset="0"/>
              </a:rPr>
              <a:t>tudi samomorilskih nagnjenj</a:t>
            </a:r>
            <a:endParaRPr lang="de-DE" sz="1600" dirty="0">
              <a:solidFill>
                <a:srgbClr val="FF0000"/>
              </a:solidFill>
              <a:latin typeface="Arial" charset="0"/>
            </a:endParaRPr>
          </a:p>
        </p:txBody>
      </p:sp>
      <p:sp>
        <p:nvSpPr>
          <p:cNvPr id="6148" name="Line 13"/>
          <p:cNvSpPr>
            <a:spLocks noChangeShapeType="1"/>
          </p:cNvSpPr>
          <p:nvPr/>
        </p:nvSpPr>
        <p:spPr bwMode="auto">
          <a:xfrm flipV="1">
            <a:off x="5148263" y="2454275"/>
            <a:ext cx="1944687" cy="792163"/>
          </a:xfrm>
          <a:prstGeom prst="line">
            <a:avLst/>
          </a:prstGeom>
          <a:noFill/>
          <a:ln w="9525">
            <a:noFill/>
            <a:round/>
            <a:headEnd/>
            <a:tailEnd/>
          </a:ln>
        </p:spPr>
        <p:txBody>
          <a:bodyPr anchor="b"/>
          <a:lstStyle/>
          <a:p>
            <a:endParaRPr lang="sl-SI"/>
          </a:p>
        </p:txBody>
      </p:sp>
      <p:sp>
        <p:nvSpPr>
          <p:cNvPr id="1327118" name="AutoShape 14"/>
          <p:cNvSpPr>
            <a:spLocks noChangeArrowheads="1"/>
          </p:cNvSpPr>
          <p:nvPr/>
        </p:nvSpPr>
        <p:spPr bwMode="auto">
          <a:xfrm>
            <a:off x="7235825" y="3678238"/>
            <a:ext cx="576263" cy="18097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9525" algn="ctr">
            <a:solidFill>
              <a:srgbClr val="FF6600"/>
            </a:solidFill>
            <a:miter lim="800000"/>
            <a:headEnd/>
            <a:tailEnd/>
          </a:ln>
          <a:effectLst/>
          <a:extLst/>
        </p:spPr>
        <p:txBody>
          <a:bodyPr wrap="none" anchor="ctr"/>
          <a:lstStyle/>
          <a:p>
            <a:pPr algn="ctr">
              <a:buClr>
                <a:srgbClr val="000000"/>
              </a:buClr>
              <a:buSzPct val="100000"/>
              <a:buFont typeface="Times New Roman" pitchFamily="18" charset="0"/>
              <a:buNone/>
              <a:defRPr/>
            </a:pPr>
            <a:endParaRPr lang="en-US" dirty="0">
              <a:solidFill>
                <a:srgbClr val="FF6600"/>
              </a:solidFill>
              <a:effectLst>
                <a:outerShdw blurRad="38100" dist="38100" dir="2700000" algn="tl">
                  <a:srgbClr val="000000"/>
                </a:outerShdw>
              </a:effectLst>
              <a:latin typeface="Calibri" pitchFamily="32" charset="0"/>
              <a:cs typeface="+mn-cs"/>
            </a:endParaRPr>
          </a:p>
        </p:txBody>
      </p:sp>
      <p:graphicFrame>
        <p:nvGraphicFramePr>
          <p:cNvPr id="8" name="Diagram 1"/>
          <p:cNvGraphicFramePr/>
          <p:nvPr/>
        </p:nvGraphicFramePr>
        <p:xfrm>
          <a:off x="179512" y="1124744"/>
          <a:ext cx="8784976" cy="507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3. </a:t>
            </a:r>
            <a:r>
              <a:rPr lang="sl-SI" sz="2400" dirty="0" smtClean="0"/>
              <a:t>SESTAVNI DELI</a:t>
            </a:r>
            <a:r>
              <a:rPr lang="de-DE" sz="2400" dirty="0" smtClean="0"/>
              <a:t> </a:t>
            </a:r>
            <a:r>
              <a:rPr lang="sl-SI" sz="2400" dirty="0" smtClean="0"/>
              <a:t>PSIHOLOŠKE/PSIHIATRIČNE OCENE</a:t>
            </a:r>
            <a:endParaRPr lang="de-DE" sz="2400" dirty="0"/>
          </a:p>
        </p:txBody>
      </p:sp>
      <p:sp>
        <p:nvSpPr>
          <p:cNvPr id="43011"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de-DE" sz="2800" smtClean="0"/>
              <a:t>C. 3. </a:t>
            </a:r>
            <a:r>
              <a:rPr lang="sl-SI" sz="2800" smtClean="0"/>
              <a:t>Sestavni deli psihološke/psihiatrične ocene</a:t>
            </a:r>
            <a:endParaRPr lang="de-DE" sz="2800" smtClean="0"/>
          </a:p>
        </p:txBody>
      </p:sp>
      <p:sp>
        <p:nvSpPr>
          <p:cNvPr id="3" name="Content Placeholder 2"/>
          <p:cNvSpPr>
            <a:spLocks noGrp="1"/>
          </p:cNvSpPr>
          <p:nvPr>
            <p:ph idx="1"/>
          </p:nvPr>
        </p:nvSpPr>
        <p:spPr>
          <a:xfrm>
            <a:off x="468313" y="1341438"/>
            <a:ext cx="8228012" cy="4999037"/>
          </a:xfrm>
        </p:spPr>
        <p:txBody>
          <a:bodyPr/>
          <a:lstStyle/>
          <a:p>
            <a:pPr marL="457200" indent="-457200">
              <a:buFont typeface="Arial" pitchFamily="34" charset="0"/>
              <a:buChar char="•"/>
              <a:defRPr/>
            </a:pPr>
            <a:r>
              <a:rPr lang="sl-SI" dirty="0" smtClean="0"/>
              <a:t>Podatki o mučenju in trpinčenju </a:t>
            </a:r>
            <a:r>
              <a:rPr lang="de-DE" i="1" dirty="0" smtClean="0"/>
              <a:t>(</a:t>
            </a:r>
            <a:r>
              <a:rPr lang="sl-SI" i="1" dirty="0" smtClean="0"/>
              <a:t>morda jih je potrebno zabeležiti v okviru jemanja anamneze pri splošnem kliničnem pregledu ali naknadno</a:t>
            </a:r>
            <a:r>
              <a:rPr lang="de-DE" i="1" dirty="0" smtClean="0"/>
              <a:t>) </a:t>
            </a:r>
            <a:endParaRPr lang="de-DE" i="1" dirty="0"/>
          </a:p>
          <a:p>
            <a:pPr marL="457200" indent="-457200">
              <a:buFont typeface="Arial" pitchFamily="34" charset="0"/>
              <a:buChar char="•"/>
              <a:defRPr/>
            </a:pPr>
            <a:r>
              <a:rPr lang="sl-SI" dirty="0" smtClean="0"/>
              <a:t>Trenutne pritožbe</a:t>
            </a:r>
            <a:endParaRPr lang="de-DE" dirty="0" smtClean="0"/>
          </a:p>
          <a:p>
            <a:pPr marL="457200" indent="-457200">
              <a:buFont typeface="Arial" pitchFamily="34" charset="0"/>
              <a:buChar char="•"/>
              <a:defRPr/>
            </a:pPr>
            <a:r>
              <a:rPr lang="sl-SI" dirty="0" smtClean="0"/>
              <a:t>Anamneza po mučenju</a:t>
            </a:r>
            <a:r>
              <a:rPr lang="de-DE" dirty="0" smtClean="0"/>
              <a:t> (</a:t>
            </a:r>
            <a:r>
              <a:rPr lang="sl-SI" dirty="0" smtClean="0"/>
              <a:t>vključno z vplivom na življenje</a:t>
            </a:r>
            <a:r>
              <a:rPr lang="de-DE" dirty="0" smtClean="0"/>
              <a:t>, </a:t>
            </a:r>
            <a:r>
              <a:rPr lang="sl-SI" dirty="0" smtClean="0"/>
              <a:t>trenutnimi dejavniki stresa</a:t>
            </a:r>
            <a:r>
              <a:rPr lang="de-DE" dirty="0" smtClean="0"/>
              <a:t>, </a:t>
            </a:r>
            <a:r>
              <a:rPr lang="sl-SI" dirty="0" smtClean="0"/>
              <a:t>podporo</a:t>
            </a:r>
            <a:r>
              <a:rPr lang="de-DE" dirty="0" smtClean="0"/>
              <a:t>, </a:t>
            </a:r>
            <a:r>
              <a:rPr lang="sl-SI" dirty="0" smtClean="0"/>
              <a:t>zdravljenjem</a:t>
            </a:r>
            <a:r>
              <a:rPr lang="de-DE" dirty="0" smtClean="0"/>
              <a:t>) </a:t>
            </a:r>
          </a:p>
          <a:p>
            <a:pPr marL="457200" indent="-457200">
              <a:buFont typeface="Arial" pitchFamily="34" charset="0"/>
              <a:buChar char="•"/>
              <a:defRPr/>
            </a:pPr>
            <a:r>
              <a:rPr lang="sl-SI" dirty="0" smtClean="0"/>
              <a:t>Anamneza pred mučenjem</a:t>
            </a:r>
            <a:r>
              <a:rPr lang="de-DE" dirty="0" smtClean="0"/>
              <a:t> (</a:t>
            </a:r>
            <a:r>
              <a:rPr lang="sl-SI" dirty="0" smtClean="0"/>
              <a:t>vključno z izobrazbo in zaposlitvijo</a:t>
            </a:r>
            <a:r>
              <a:rPr lang="de-DE" dirty="0" smtClean="0"/>
              <a:t>)</a:t>
            </a:r>
          </a:p>
          <a:p>
            <a:pPr>
              <a:defRPr/>
            </a:pPr>
            <a:endParaRPr lang="de-DE" dirty="0" smtClean="0"/>
          </a:p>
          <a:p>
            <a:pPr>
              <a:defRPr/>
            </a:pP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de-DE" sz="2800" smtClean="0"/>
              <a:t>C. 3. Sestavni deli psihološke/psihiatrične ocene</a:t>
            </a:r>
          </a:p>
        </p:txBody>
      </p:sp>
      <p:sp>
        <p:nvSpPr>
          <p:cNvPr id="3" name="Content Placeholder 2"/>
          <p:cNvSpPr>
            <a:spLocks noGrp="1"/>
          </p:cNvSpPr>
          <p:nvPr>
            <p:ph idx="1"/>
          </p:nvPr>
        </p:nvSpPr>
        <p:spPr>
          <a:xfrm>
            <a:off x="468313" y="1341438"/>
            <a:ext cx="8228012" cy="4999037"/>
          </a:xfrm>
        </p:spPr>
        <p:txBody>
          <a:bodyPr/>
          <a:lstStyle/>
          <a:p>
            <a:pPr marL="457200" indent="-457200">
              <a:buFont typeface="Arial" pitchFamily="34" charset="0"/>
              <a:buChar char="•"/>
              <a:defRPr/>
            </a:pPr>
            <a:r>
              <a:rPr lang="sl-SI" dirty="0" smtClean="0"/>
              <a:t>Zdravstvena anamneza </a:t>
            </a:r>
            <a:r>
              <a:rPr lang="de-DE" i="1" dirty="0" smtClean="0"/>
              <a:t>(</a:t>
            </a:r>
            <a:r>
              <a:rPr lang="sl-SI" i="1" dirty="0" smtClean="0"/>
              <a:t>se popiše v okviru jemanja anamneze pri splošnem kliničnem pregledu ali naknadno</a:t>
            </a:r>
            <a:r>
              <a:rPr lang="de-DE" i="1" dirty="0" smtClean="0"/>
              <a:t>)</a:t>
            </a:r>
            <a:endParaRPr lang="de-DE" i="1" dirty="0"/>
          </a:p>
          <a:p>
            <a:pPr marL="457200" indent="-457200">
              <a:buFont typeface="Arial" pitchFamily="34" charset="0"/>
              <a:buChar char="•"/>
              <a:defRPr/>
            </a:pPr>
            <a:r>
              <a:rPr lang="sl-SI" dirty="0" smtClean="0"/>
              <a:t>Psihiatrična anamneza </a:t>
            </a:r>
            <a:r>
              <a:rPr lang="de-DE" dirty="0" smtClean="0"/>
              <a:t>(</a:t>
            </a:r>
            <a:r>
              <a:rPr lang="sl-SI" dirty="0" smtClean="0"/>
              <a:t>težave sicer lahko obstajajo že pred mučenjem</a:t>
            </a:r>
            <a:r>
              <a:rPr lang="de-DE" dirty="0" smtClean="0"/>
              <a:t>, </a:t>
            </a:r>
            <a:r>
              <a:rPr lang="sl-SI" dirty="0" smtClean="0"/>
              <a:t>a se stanje zaradi mučenja poslabša)</a:t>
            </a:r>
            <a:r>
              <a:rPr lang="de-DE" dirty="0" smtClean="0"/>
              <a:t> </a:t>
            </a:r>
          </a:p>
          <a:p>
            <a:pPr marL="457200" indent="-457200">
              <a:buFont typeface="Arial" pitchFamily="34" charset="0"/>
              <a:buChar char="•"/>
              <a:defRPr/>
            </a:pPr>
            <a:r>
              <a:rPr lang="sl-SI" dirty="0" smtClean="0"/>
              <a:t>Uporaba/zloraba/odvisnost od substanc</a:t>
            </a:r>
            <a:endParaRPr lang="de-DE" dirty="0" smtClean="0"/>
          </a:p>
          <a:p>
            <a:pPr marL="457200" indent="-457200">
              <a:buFont typeface="Arial" pitchFamily="34" charset="0"/>
              <a:buChar char="•"/>
              <a:defRPr/>
            </a:pPr>
            <a:r>
              <a:rPr lang="sl-SI" dirty="0" smtClean="0"/>
              <a:t>Ocena duševnega stanja</a:t>
            </a:r>
            <a:endParaRPr lang="de-DE" dirty="0" smtClean="0"/>
          </a:p>
          <a:p>
            <a:pPr>
              <a:defRPr/>
            </a:pPr>
            <a:r>
              <a:rPr lang="de-DE" dirty="0" smtClean="0"/>
              <a:t/>
            </a:r>
            <a:br>
              <a:rPr lang="de-DE" dirty="0" smtClean="0"/>
            </a:br>
            <a:endParaRPr lang="de-DE" dirty="0" smtClean="0"/>
          </a:p>
          <a:p>
            <a:pPr>
              <a:defRPr/>
            </a:pPr>
            <a:endParaRPr lang="de-DE" dirty="0" smtClean="0"/>
          </a:p>
          <a:p>
            <a:pPr>
              <a:defRPr/>
            </a:pP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de-DE" sz="2400" smtClean="0"/>
              <a:t>C. 3. Sestavni deli psihološke/psihiatrične ocene</a:t>
            </a:r>
          </a:p>
        </p:txBody>
      </p:sp>
      <p:sp>
        <p:nvSpPr>
          <p:cNvPr id="46083" name="Content Placeholder 2"/>
          <p:cNvSpPr>
            <a:spLocks noGrp="1"/>
          </p:cNvSpPr>
          <p:nvPr>
            <p:ph idx="1"/>
          </p:nvPr>
        </p:nvSpPr>
        <p:spPr>
          <a:xfrm>
            <a:off x="468313" y="1341438"/>
            <a:ext cx="8228012" cy="4999037"/>
          </a:xfrm>
        </p:spPr>
        <p:txBody>
          <a:bodyPr/>
          <a:lstStyle/>
          <a:p>
            <a:pPr marL="0"/>
            <a:r>
              <a:rPr lang="sl-SI" sz="2400" dirty="0" smtClean="0"/>
              <a:t>Psihološko testiranje</a:t>
            </a:r>
            <a:r>
              <a:rPr lang="de-DE" sz="2400" dirty="0" smtClean="0"/>
              <a:t> </a:t>
            </a:r>
            <a:r>
              <a:rPr lang="sl-SI" sz="2400" dirty="0" smtClean="0"/>
              <a:t>in uporaba seznamov in vprašalnikov</a:t>
            </a:r>
            <a:r>
              <a:rPr lang="de-DE" sz="2400" dirty="0" smtClean="0"/>
              <a:t>:</a:t>
            </a:r>
          </a:p>
          <a:p>
            <a:pPr marL="0"/>
            <a:endParaRPr lang="de-DE" sz="2400" dirty="0" smtClean="0"/>
          </a:p>
          <a:p>
            <a:pPr marL="0"/>
            <a:r>
              <a:rPr lang="sl-SI" sz="2400" i="1" dirty="0" smtClean="0"/>
              <a:t>Opomba</a:t>
            </a:r>
            <a:r>
              <a:rPr lang="de-DE" sz="2400" i="1" dirty="0" smtClean="0"/>
              <a:t>: </a:t>
            </a:r>
            <a:r>
              <a:rPr lang="sl-SI" sz="2400" i="1" dirty="0" smtClean="0"/>
              <a:t>Čeprav</a:t>
            </a:r>
            <a:r>
              <a:rPr lang="de-DE" sz="2400" i="1" dirty="0" smtClean="0"/>
              <a:t> </a:t>
            </a:r>
            <a:r>
              <a:rPr lang="sl-SI" sz="2400" i="1" dirty="0" smtClean="0"/>
              <a:t>sta</a:t>
            </a:r>
            <a:r>
              <a:rPr lang="de-DE" sz="2400" i="1" dirty="0" smtClean="0"/>
              <a:t> </a:t>
            </a:r>
            <a:r>
              <a:rPr lang="sl-SI" sz="2400" i="1" dirty="0" smtClean="0"/>
              <a:t>klinična ocena in diagnoza</a:t>
            </a:r>
            <a:r>
              <a:rPr lang="de-DE" sz="2400" i="1" dirty="0" smtClean="0"/>
              <a:t> </a:t>
            </a:r>
            <a:r>
              <a:rPr lang="sl-SI" sz="2400" i="1" dirty="0" smtClean="0"/>
              <a:t>ključna elementa</a:t>
            </a:r>
            <a:r>
              <a:rPr lang="de-DE" sz="2400" i="1" dirty="0" smtClean="0"/>
              <a:t> </a:t>
            </a:r>
            <a:r>
              <a:rPr lang="sl-SI" sz="2400" i="1" dirty="0" smtClean="0"/>
              <a:t>preiskave, pa bi morala v določenih situacijah preiskava vključevati tudi uradno priznana testiranja</a:t>
            </a:r>
            <a:r>
              <a:rPr lang="de-DE" sz="2400" i="1" dirty="0" smtClean="0"/>
              <a:t>, </a:t>
            </a:r>
            <a:r>
              <a:rPr lang="sl-SI" sz="2400" i="1" dirty="0" smtClean="0"/>
              <a:t>standardizirane vprašalnike</a:t>
            </a:r>
            <a:r>
              <a:rPr lang="de-DE" sz="2400" i="1" dirty="0" smtClean="0"/>
              <a:t> </a:t>
            </a:r>
            <a:r>
              <a:rPr lang="sl-SI" sz="2400" i="1" dirty="0" smtClean="0"/>
              <a:t>in razgovore, če</a:t>
            </a:r>
            <a:r>
              <a:rPr lang="de-DE" sz="2400" i="1" dirty="0" smtClean="0"/>
              <a:t> </a:t>
            </a:r>
            <a:r>
              <a:rPr lang="sl-SI" sz="2400" i="1" dirty="0" smtClean="0"/>
              <a:t>so le-ti seveda na voljo v lokalnem jeziku</a:t>
            </a:r>
            <a:r>
              <a:rPr lang="de-DE" sz="2400" i="1" dirty="0" smtClean="0"/>
              <a:t>. </a:t>
            </a:r>
            <a:r>
              <a:rPr lang="sl-SI" sz="2400" i="1" dirty="0" smtClean="0"/>
              <a:t>Protokol teh orodij sicer ne obravnava podrobneje, bi jih pa moral psiholog/psihiater</a:t>
            </a:r>
            <a:r>
              <a:rPr lang="de-DE" sz="2400" i="1" dirty="0" smtClean="0"/>
              <a:t> </a:t>
            </a:r>
            <a:r>
              <a:rPr lang="sl-SI" sz="2400" i="1" dirty="0" smtClean="0"/>
              <a:t>znati uporabljati </a:t>
            </a:r>
            <a:r>
              <a:rPr lang="de-DE" sz="2400" i="1" dirty="0" smtClean="0"/>
              <a:t>(</a:t>
            </a:r>
            <a:r>
              <a:rPr lang="sl-SI" sz="2400" i="1" dirty="0" smtClean="0"/>
              <a:t>glej posebne module usposabljanja</a:t>
            </a:r>
            <a:r>
              <a:rPr lang="de-DE" sz="2400" i="1" dirty="0" smtClean="0"/>
              <a:t> </a:t>
            </a:r>
            <a:r>
              <a:rPr lang="de-DE" sz="2400" i="1" dirty="0" smtClean="0">
                <a:solidFill>
                  <a:srgbClr val="FF0000"/>
                </a:solidFill>
              </a:rPr>
              <a:t>WPA).  </a:t>
            </a:r>
          </a:p>
          <a:p>
            <a:pPr marL="0"/>
            <a:r>
              <a:rPr lang="de-DE" sz="2400" i="1" dirty="0" smtClean="0"/>
              <a:t>   </a:t>
            </a:r>
            <a:br>
              <a:rPr lang="de-DE" sz="2400" i="1" dirty="0" smtClean="0"/>
            </a:br>
            <a:endParaRPr lang="de-DE" sz="2400" i="1" dirty="0" smtClean="0"/>
          </a:p>
          <a:p>
            <a:pPr marL="0"/>
            <a:endParaRPr lang="de-DE" sz="2400" dirty="0" smtClean="0"/>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de-DE" sz="2400" smtClean="0"/>
              <a:t>C. 3. Sestavni deli psihološke/psihiatrične ocene</a:t>
            </a:r>
          </a:p>
        </p:txBody>
      </p:sp>
      <p:sp>
        <p:nvSpPr>
          <p:cNvPr id="47107" name="Content Placeholder 2"/>
          <p:cNvSpPr>
            <a:spLocks noGrp="1"/>
          </p:cNvSpPr>
          <p:nvPr>
            <p:ph idx="1"/>
          </p:nvPr>
        </p:nvSpPr>
        <p:spPr>
          <a:xfrm>
            <a:off x="468313" y="1341438"/>
            <a:ext cx="8228012" cy="4999037"/>
          </a:xfrm>
        </p:spPr>
        <p:txBody>
          <a:bodyPr/>
          <a:lstStyle/>
          <a:p>
            <a:pPr marL="0"/>
            <a:r>
              <a:rPr lang="sl-SI" sz="2400" dirty="0" smtClean="0"/>
              <a:t>Psihološko testiranje in uporaba seznamov in vprašalnikov</a:t>
            </a:r>
            <a:r>
              <a:rPr lang="de-DE" sz="2400" dirty="0" smtClean="0"/>
              <a:t>- </a:t>
            </a:r>
            <a:br>
              <a:rPr lang="de-DE" sz="2400" dirty="0" smtClean="0"/>
            </a:br>
            <a:endParaRPr lang="de-DE" sz="2400" dirty="0" smtClean="0"/>
          </a:p>
          <a:p>
            <a:pPr marL="0"/>
            <a:r>
              <a:rPr lang="sl-SI" sz="2400" dirty="0" smtClean="0"/>
              <a:t>Pri sodnomedicinskem testiranju</a:t>
            </a:r>
            <a:r>
              <a:rPr lang="de-DE" sz="2400" dirty="0" smtClean="0"/>
              <a:t> </a:t>
            </a:r>
            <a:r>
              <a:rPr lang="sl-SI" sz="2400" dirty="0" smtClean="0"/>
              <a:t>se za posebna vprašanja, kot je izmišljanje simptomov</a:t>
            </a:r>
            <a:r>
              <a:rPr lang="de-DE" sz="2400" dirty="0" smtClean="0"/>
              <a:t> </a:t>
            </a:r>
            <a:r>
              <a:rPr lang="sl-SI" sz="2400" dirty="0" smtClean="0"/>
              <a:t>včasih uporabi posebna orodja</a:t>
            </a:r>
            <a:r>
              <a:rPr lang="de-DE" sz="2400" dirty="0" smtClean="0"/>
              <a:t> </a:t>
            </a:r>
            <a:r>
              <a:rPr lang="sl-SI" sz="2400" dirty="0" smtClean="0"/>
              <a:t>ali lestvice vprašalnikov, da bi pridobili</a:t>
            </a:r>
            <a:r>
              <a:rPr lang="de-DE" sz="2400" dirty="0" smtClean="0"/>
              <a:t> </a:t>
            </a:r>
            <a:r>
              <a:rPr lang="sl-SI" sz="2400" dirty="0" smtClean="0"/>
              <a:t>bolj</a:t>
            </a:r>
            <a:r>
              <a:rPr lang="de-DE" sz="2400" dirty="0" smtClean="0"/>
              <a:t> „</a:t>
            </a:r>
            <a:r>
              <a:rPr lang="sl-SI" sz="2400" dirty="0" smtClean="0"/>
              <a:t>objektivne</a:t>
            </a:r>
            <a:r>
              <a:rPr lang="de-DE" sz="2400" dirty="0" smtClean="0"/>
              <a:t>“ </a:t>
            </a:r>
            <a:r>
              <a:rPr lang="sl-SI" sz="2400" dirty="0" smtClean="0"/>
              <a:t>rezultate</a:t>
            </a:r>
            <a:r>
              <a:rPr lang="de-DE" sz="2400" dirty="0" smtClean="0"/>
              <a:t>. </a:t>
            </a:r>
            <a:br>
              <a:rPr lang="de-DE" sz="2400" dirty="0" smtClean="0"/>
            </a:br>
            <a:endParaRPr lang="de-DE" sz="2400" dirty="0" smtClean="0"/>
          </a:p>
          <a:p>
            <a:pPr marL="0"/>
            <a:r>
              <a:rPr lang="sl-SI" sz="2400" dirty="0" smtClean="0"/>
              <a:t>Z rezultati je treba biti previden,</a:t>
            </a:r>
            <a:r>
              <a:rPr lang="de-DE" sz="2400" dirty="0" smtClean="0"/>
              <a:t> </a:t>
            </a:r>
            <a:r>
              <a:rPr lang="sl-SI" sz="2400" dirty="0" smtClean="0"/>
              <a:t>saj lahko jezik,</a:t>
            </a:r>
            <a:r>
              <a:rPr lang="de-DE" sz="2400" dirty="0" smtClean="0"/>
              <a:t> </a:t>
            </a:r>
            <a:r>
              <a:rPr lang="sl-SI" sz="2400" dirty="0" smtClean="0"/>
              <a:t>kulturni dejavniki in s travmatičnim dogodkom pogojeni dejavniki,</a:t>
            </a:r>
            <a:r>
              <a:rPr lang="de-DE" sz="2400" dirty="0" smtClean="0"/>
              <a:t> </a:t>
            </a:r>
            <a:r>
              <a:rPr lang="sl-SI" sz="2400" dirty="0" smtClean="0"/>
              <a:t>kot sta občutek sramu</a:t>
            </a:r>
            <a:r>
              <a:rPr lang="de-DE" sz="2400" dirty="0" smtClean="0"/>
              <a:t> </a:t>
            </a:r>
            <a:r>
              <a:rPr lang="sl-SI" sz="2400" dirty="0" smtClean="0"/>
              <a:t>ali poškodba možganov,</a:t>
            </a:r>
            <a:r>
              <a:rPr lang="de-DE" sz="2400" dirty="0" smtClean="0"/>
              <a:t> </a:t>
            </a:r>
            <a:r>
              <a:rPr lang="sl-SI" sz="2400" dirty="0" smtClean="0"/>
              <a:t>vplivajo na rezultate ali jih popačijo</a:t>
            </a:r>
            <a:r>
              <a:rPr lang="de-DE" sz="2400" dirty="0" smtClean="0"/>
              <a:t>. </a:t>
            </a:r>
            <a:r>
              <a:rPr lang="sl-SI" sz="2400" dirty="0" smtClean="0"/>
              <a:t>K dobrim rezultatom vodi samo obširna ocena</a:t>
            </a:r>
            <a:r>
              <a:rPr lang="de-DE" sz="2400" dirty="0" smtClean="0"/>
              <a:t>, </a:t>
            </a:r>
            <a:r>
              <a:rPr lang="sl-SI" sz="2400" dirty="0" smtClean="0"/>
              <a:t>omejitvi</a:t>
            </a:r>
            <a:r>
              <a:rPr lang="de-DE" sz="2400" dirty="0" smtClean="0"/>
              <a:t> </a:t>
            </a:r>
            <a:r>
              <a:rPr lang="sl-SI" sz="2400" dirty="0" smtClean="0"/>
              <a:t>kot sta jezik in kultura,</a:t>
            </a:r>
            <a:r>
              <a:rPr lang="de-DE" sz="2400" dirty="0" smtClean="0"/>
              <a:t> </a:t>
            </a:r>
            <a:r>
              <a:rPr lang="sl-SI" sz="2400" dirty="0" smtClean="0"/>
              <a:t>pa bi morali biti omenjeni v zaključnih opažanjih</a:t>
            </a:r>
            <a:r>
              <a:rPr lang="de-DE" sz="2400" dirty="0" smtClean="0"/>
              <a:t>.  </a:t>
            </a:r>
          </a:p>
          <a:p>
            <a:pPr marL="0"/>
            <a:r>
              <a:rPr lang="de-DE" sz="2400" dirty="0" smtClean="0"/>
              <a:t>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7108" name="Picture 16" descr="C:\Users\Stevy\Desktop\Chat-64.png"/>
          <p:cNvPicPr>
            <a:picLocks noChangeAspect="1" noChangeArrowheads="1"/>
          </p:cNvPicPr>
          <p:nvPr/>
        </p:nvPicPr>
        <p:blipFill>
          <a:blip r:embed="rId3" cstate="print"/>
          <a:srcRect/>
          <a:stretch>
            <a:fillRect/>
          </a:stretch>
        </p:blipFill>
        <p:spPr bwMode="auto">
          <a:xfrm>
            <a:off x="7956550" y="1773238"/>
            <a:ext cx="520700"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de-DE" sz="2400" dirty="0" smtClean="0"/>
              <a:t>C. 3. </a:t>
            </a:r>
            <a:r>
              <a:rPr lang="de-DE" sz="2400" dirty="0" err="1" smtClean="0"/>
              <a:t>Sestavni</a:t>
            </a:r>
            <a:r>
              <a:rPr lang="de-DE" sz="2400" dirty="0" smtClean="0"/>
              <a:t> </a:t>
            </a:r>
            <a:r>
              <a:rPr lang="de-DE" sz="2400" dirty="0" err="1" smtClean="0"/>
              <a:t>deli</a:t>
            </a:r>
            <a:r>
              <a:rPr lang="de-DE" sz="2400" dirty="0" smtClean="0"/>
              <a:t> </a:t>
            </a:r>
            <a:r>
              <a:rPr lang="de-DE" sz="2400" dirty="0" err="1" smtClean="0"/>
              <a:t>psihološke</a:t>
            </a:r>
            <a:r>
              <a:rPr lang="de-DE" sz="2400" dirty="0" smtClean="0"/>
              <a:t>/</a:t>
            </a:r>
            <a:r>
              <a:rPr lang="de-DE" sz="2400" dirty="0" err="1" smtClean="0"/>
              <a:t>psihiatrične</a:t>
            </a:r>
            <a:r>
              <a:rPr lang="de-DE" sz="2400" dirty="0" smtClean="0"/>
              <a:t> </a:t>
            </a:r>
            <a:r>
              <a:rPr lang="de-DE" sz="2400" dirty="0" err="1" smtClean="0"/>
              <a:t>ocene</a:t>
            </a:r>
            <a:endParaRPr lang="de-DE" sz="2400" dirty="0" smtClean="0"/>
          </a:p>
        </p:txBody>
      </p:sp>
      <p:sp>
        <p:nvSpPr>
          <p:cNvPr id="48131" name="Content Placeholder 2"/>
          <p:cNvSpPr>
            <a:spLocks noGrp="1"/>
          </p:cNvSpPr>
          <p:nvPr>
            <p:ph idx="1"/>
          </p:nvPr>
        </p:nvSpPr>
        <p:spPr>
          <a:xfrm>
            <a:off x="468313" y="1341438"/>
            <a:ext cx="8228012" cy="4999037"/>
          </a:xfrm>
        </p:spPr>
        <p:txBody>
          <a:bodyPr/>
          <a:lstStyle/>
          <a:p>
            <a:pPr marL="0"/>
            <a:r>
              <a:rPr lang="sl-SI" sz="2400" dirty="0" smtClean="0"/>
              <a:t>Psihološko testiranje in uporaba seznamov in vprašalnikov </a:t>
            </a:r>
            <a:r>
              <a:rPr lang="de-DE" sz="2400" dirty="0" smtClean="0"/>
              <a:t/>
            </a:r>
            <a:br>
              <a:rPr lang="de-DE" sz="2400" dirty="0" smtClean="0"/>
            </a:br>
            <a:endParaRPr lang="de-DE" sz="2400" dirty="0" smtClean="0"/>
          </a:p>
          <a:p>
            <a:pPr marL="0"/>
            <a:r>
              <a:rPr lang="sl-SI" sz="2400" i="1" dirty="0" smtClean="0"/>
              <a:t>Primeri</a:t>
            </a:r>
            <a:r>
              <a:rPr lang="de-DE" sz="2400" i="1" dirty="0" smtClean="0"/>
              <a:t>: </a:t>
            </a:r>
            <a:r>
              <a:rPr lang="sl-SI" sz="2400" i="1" dirty="0" smtClean="0"/>
              <a:t>enotna ocena o kakovosti življenja na osnovi vprašalnika WHOQOL – BREF;</a:t>
            </a:r>
            <a:r>
              <a:rPr lang="de-DE" sz="2400" i="1" dirty="0" smtClean="0"/>
              <a:t> </a:t>
            </a:r>
            <a:r>
              <a:rPr lang="sl-SI" sz="2400" i="1" dirty="0" smtClean="0"/>
              <a:t>potrditev klinične</a:t>
            </a:r>
            <a:r>
              <a:rPr lang="de-DE" sz="2400" i="1" dirty="0" smtClean="0"/>
              <a:t> </a:t>
            </a:r>
            <a:r>
              <a:rPr lang="sl-SI" sz="2400" i="1" dirty="0" smtClean="0"/>
              <a:t>diagnoze </a:t>
            </a:r>
            <a:r>
              <a:rPr lang="de-DE" sz="2400" i="1" dirty="0" smtClean="0"/>
              <a:t>PTS</a:t>
            </a:r>
            <a:r>
              <a:rPr lang="sl-SI" sz="2400" i="1" dirty="0" smtClean="0"/>
              <a:t>M</a:t>
            </a:r>
            <a:r>
              <a:rPr lang="de-DE" sz="2400" i="1" dirty="0" smtClean="0"/>
              <a:t> </a:t>
            </a:r>
            <a:r>
              <a:rPr lang="de-DE" sz="2400" i="1" dirty="0" smtClean="0">
                <a:solidFill>
                  <a:schemeClr val="tx1"/>
                </a:solidFill>
              </a:rPr>
              <a:t>(</a:t>
            </a:r>
            <a:r>
              <a:rPr lang="sl-SI" sz="2400" i="1" dirty="0" smtClean="0">
                <a:solidFill>
                  <a:schemeClr val="tx1"/>
                </a:solidFill>
              </a:rPr>
              <a:t>razgovor se vodi na osnovi lestvice </a:t>
            </a:r>
            <a:r>
              <a:rPr lang="de-DE" sz="2400" i="1" dirty="0" smtClean="0">
                <a:solidFill>
                  <a:schemeClr val="tx1"/>
                </a:solidFill>
              </a:rPr>
              <a:t>CAPS)</a:t>
            </a:r>
            <a:r>
              <a:rPr lang="sl-SI" sz="2400" i="1" dirty="0" smtClean="0"/>
              <a:t>;</a:t>
            </a:r>
            <a:r>
              <a:rPr lang="de-DE" sz="2400" i="1" dirty="0" smtClean="0"/>
              <a:t> </a:t>
            </a:r>
            <a:r>
              <a:rPr lang="sl-SI" sz="2400" i="1" dirty="0" smtClean="0"/>
              <a:t>enotna lestvica za oceno simptomov PTSM</a:t>
            </a:r>
            <a:r>
              <a:rPr lang="de-DE" sz="2400" i="1" dirty="0" smtClean="0"/>
              <a:t> </a:t>
            </a:r>
            <a:r>
              <a:rPr lang="sl-SI" sz="2400" i="1" dirty="0" smtClean="0"/>
              <a:t>za beleženj sprememb</a:t>
            </a:r>
            <a:r>
              <a:rPr lang="de-DE" sz="2400" i="1" dirty="0" smtClean="0"/>
              <a:t> </a:t>
            </a:r>
            <a:r>
              <a:rPr lang="sl-SI" sz="2400" i="1" dirty="0" smtClean="0"/>
              <a:t>skozi čas</a:t>
            </a:r>
            <a:r>
              <a:rPr lang="de-DE" sz="2400" i="1" dirty="0" smtClean="0"/>
              <a:t> </a:t>
            </a:r>
            <a:r>
              <a:rPr lang="sl-SI" sz="2400" i="1" dirty="0" smtClean="0"/>
              <a:t>ali učinka zdravljenja</a:t>
            </a:r>
            <a:r>
              <a:rPr lang="de-DE" sz="2400" i="1" dirty="0" smtClean="0"/>
              <a:t> (</a:t>
            </a:r>
            <a:r>
              <a:rPr lang="sl-SI" sz="2400" i="1" dirty="0" smtClean="0"/>
              <a:t>vprašalnik HTQ – Harvard </a:t>
            </a:r>
            <a:r>
              <a:rPr lang="sl-SI" sz="2400" i="1" dirty="0" err="1" smtClean="0"/>
              <a:t>Trauma</a:t>
            </a:r>
            <a:r>
              <a:rPr lang="sl-SI" sz="2400" i="1" dirty="0" smtClean="0"/>
              <a:t> </a:t>
            </a:r>
            <a:r>
              <a:rPr lang="sl-SI" sz="2400" i="1" dirty="0" err="1" smtClean="0"/>
              <a:t>Questionniare</a:t>
            </a:r>
            <a:r>
              <a:rPr lang="de-DE" sz="2400" i="1" dirty="0" smtClean="0"/>
              <a:t>), </a:t>
            </a:r>
            <a:r>
              <a:rPr lang="sl-SI" sz="2400" i="1" dirty="0" smtClean="0"/>
              <a:t>nevropsihološko</a:t>
            </a:r>
            <a:r>
              <a:rPr lang="de-DE" sz="2400" i="1" dirty="0" smtClean="0"/>
              <a:t> </a:t>
            </a:r>
            <a:r>
              <a:rPr lang="sl-SI" sz="2400" i="1" dirty="0" smtClean="0"/>
              <a:t>testiranje</a:t>
            </a:r>
            <a:r>
              <a:rPr lang="de-DE" sz="2400" i="1" dirty="0" smtClean="0"/>
              <a:t> </a:t>
            </a:r>
            <a:r>
              <a:rPr lang="sl-SI" sz="2400" i="1" dirty="0" smtClean="0"/>
              <a:t>za ugotavljanje poškodb možganov</a:t>
            </a:r>
            <a:r>
              <a:rPr lang="de-DE" sz="2400" i="1" dirty="0" smtClean="0"/>
              <a:t> (</a:t>
            </a:r>
            <a:r>
              <a:rPr lang="sl-SI" sz="2400" i="1" dirty="0" smtClean="0"/>
              <a:t>kot dodatek radiologiji</a:t>
            </a:r>
            <a:r>
              <a:rPr lang="de-DE" sz="2400" i="1" dirty="0" smtClean="0"/>
              <a:t> (</a:t>
            </a:r>
            <a:r>
              <a:rPr lang="sl-SI" sz="2400" i="1" dirty="0" smtClean="0"/>
              <a:t>računalniška tomografija magnetna resonanca)</a:t>
            </a:r>
            <a:r>
              <a:rPr lang="de-DE" sz="2400" i="1" dirty="0" smtClean="0"/>
              <a:t>.   </a:t>
            </a:r>
            <a:br>
              <a:rPr lang="de-DE" sz="2400" i="1" dirty="0" smtClean="0"/>
            </a:br>
            <a:endParaRPr lang="de-DE" sz="2400" i="1" dirty="0" smtClean="0"/>
          </a:p>
          <a:p>
            <a:pPr marL="0"/>
            <a:r>
              <a:rPr lang="de-DE" sz="2400" dirty="0" smtClean="0"/>
              <a:t>   </a:t>
            </a:r>
            <a:br>
              <a:rPr lang="de-DE" sz="2400" dirty="0" smtClean="0"/>
            </a:br>
            <a:endParaRPr lang="de-DE" sz="2400" dirty="0" smtClean="0"/>
          </a:p>
          <a:p>
            <a:pPr marL="0"/>
            <a:endParaRPr lang="de-DE" sz="2400" dirty="0" smtClean="0"/>
          </a:p>
          <a:p>
            <a:pPr marL="0"/>
            <a:endParaRPr lang="de-DE" sz="2400" dirty="0" smtClean="0"/>
          </a:p>
          <a:p>
            <a:pPr marL="0"/>
            <a:endParaRPr lang="de-DE" sz="2400" dirty="0" smtClean="0"/>
          </a:p>
        </p:txBody>
      </p:sp>
      <p:pic>
        <p:nvPicPr>
          <p:cNvPr id="48132" name="Picture 3" descr="C:\Users\Stevy\Desktop\1348565967_Documents.png"/>
          <p:cNvPicPr>
            <a:picLocks noChangeAspect="1" noChangeArrowheads="1"/>
          </p:cNvPicPr>
          <p:nvPr/>
        </p:nvPicPr>
        <p:blipFill>
          <a:blip r:embed="rId3" cstate="print"/>
          <a:srcRect/>
          <a:stretch>
            <a:fillRect/>
          </a:stretch>
        </p:blipFill>
        <p:spPr bwMode="auto">
          <a:xfrm>
            <a:off x="7885113" y="1557338"/>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95288" y="0"/>
            <a:ext cx="8228012" cy="1311275"/>
          </a:xfrm>
        </p:spPr>
        <p:txBody>
          <a:bodyPr/>
          <a:lstStyle/>
          <a:p>
            <a:r>
              <a:rPr lang="de-DE" sz="2800" smtClean="0"/>
              <a:t>C. 3. Sestavni deli psihološke/psihiatrične ocene</a:t>
            </a:r>
          </a:p>
        </p:txBody>
      </p:sp>
      <p:sp>
        <p:nvSpPr>
          <p:cNvPr id="307202" name="Content Placeholder 2"/>
          <p:cNvSpPr>
            <a:spLocks noGrp="1"/>
          </p:cNvSpPr>
          <p:nvPr>
            <p:ph idx="1"/>
          </p:nvPr>
        </p:nvSpPr>
        <p:spPr>
          <a:xfrm>
            <a:off x="468313" y="1341438"/>
            <a:ext cx="8228012" cy="4999037"/>
          </a:xfrm>
        </p:spPr>
        <p:txBody>
          <a:bodyPr/>
          <a:lstStyle/>
          <a:p>
            <a:pPr marL="114300" indent="-457200">
              <a:buFont typeface="Arial" pitchFamily="34" charset="0"/>
              <a:buChar char="•"/>
              <a:defRPr/>
            </a:pPr>
            <a:r>
              <a:rPr lang="sl-SI" dirty="0" smtClean="0"/>
              <a:t>Ocena družbenega delovanja</a:t>
            </a:r>
            <a:r>
              <a:rPr lang="de-DE" dirty="0" smtClean="0"/>
              <a:t/>
            </a:r>
            <a:br>
              <a:rPr lang="de-DE" dirty="0" smtClean="0"/>
            </a:br>
            <a:endParaRPr lang="de-DE" dirty="0" smtClean="0"/>
          </a:p>
          <a:p>
            <a:pPr marL="114300" indent="-457200">
              <a:buFont typeface="Arial" pitchFamily="34" charset="0"/>
              <a:buChar char="•"/>
              <a:defRPr/>
            </a:pPr>
            <a:r>
              <a:rPr lang="sl-SI" dirty="0" smtClean="0"/>
              <a:t>Opisno</a:t>
            </a:r>
            <a:r>
              <a:rPr lang="de-DE" dirty="0" smtClean="0"/>
              <a:t> </a:t>
            </a:r>
            <a:r>
              <a:rPr lang="sl-SI" dirty="0" smtClean="0"/>
              <a:t>ali z uporabo standardnih lestvic</a:t>
            </a:r>
            <a:r>
              <a:rPr lang="de-DE" dirty="0" smtClean="0"/>
              <a:t> (</a:t>
            </a:r>
            <a:r>
              <a:rPr lang="sl-SI" dirty="0" smtClean="0"/>
              <a:t>če so uradno priznane v kulturi ali jeziku</a:t>
            </a:r>
            <a:r>
              <a:rPr lang="de-DE" dirty="0" smtClean="0"/>
              <a:t>).</a:t>
            </a:r>
            <a:br>
              <a:rPr lang="de-DE" dirty="0" smtClean="0"/>
            </a:br>
            <a:r>
              <a:rPr lang="de-DE" dirty="0" smtClean="0"/>
              <a:t/>
            </a:r>
            <a:br>
              <a:rPr lang="de-DE" dirty="0" smtClean="0"/>
            </a:br>
            <a:r>
              <a:rPr lang="sl-SI" sz="2800" i="1" dirty="0" smtClean="0"/>
              <a:t>Opomba</a:t>
            </a:r>
            <a:r>
              <a:rPr lang="de-DE" sz="2800" i="1" dirty="0" smtClean="0"/>
              <a:t>: </a:t>
            </a:r>
            <a:r>
              <a:rPr lang="sl-SI" sz="2800" i="1" dirty="0" smtClean="0"/>
              <a:t>to lahko kaže</a:t>
            </a:r>
            <a:r>
              <a:rPr lang="de-DE" sz="2800" i="1" dirty="0" smtClean="0"/>
              <a:t> </a:t>
            </a:r>
            <a:r>
              <a:rPr lang="sl-SI" sz="2800" i="1" dirty="0" smtClean="0"/>
              <a:t>na vpliv mučenja in je lahko pomembno tudi pri uveljavljanju odškodnine</a:t>
            </a:r>
            <a:r>
              <a:rPr lang="de-DE" sz="2800" i="1" dirty="0" smtClean="0"/>
              <a:t>.</a:t>
            </a:r>
          </a:p>
          <a:p>
            <a:pPr marL="0">
              <a:defRPr/>
            </a:pPr>
            <a:endParaRPr lang="de-DE" i="1" dirty="0" smtClean="0"/>
          </a:p>
          <a:p>
            <a:pPr marL="0">
              <a:defRPr/>
            </a:pPr>
            <a:endParaRPr lang="de-DE" dirty="0" smtClean="0"/>
          </a:p>
          <a:p>
            <a:pPr marL="0">
              <a:defRPr/>
            </a:pPr>
            <a:endParaRPr lang="de-DE" dirty="0" smtClean="0"/>
          </a:p>
          <a:p>
            <a:pPr marL="0">
              <a:defRPr/>
            </a:pPr>
            <a:endParaRPr lang="de-DE" dirty="0" smtClean="0"/>
          </a:p>
          <a:p>
            <a:pPr marL="0">
              <a:defRPr/>
            </a:pPr>
            <a:endParaRPr lang="de-DE" dirty="0" smtClean="0"/>
          </a:p>
          <a:p>
            <a:pPr marL="0">
              <a:defRPr/>
            </a:pPr>
            <a:endParaRPr lang="de-DE"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de-DE" sz="2800" smtClean="0"/>
              <a:t>C. 3. Sestavni deli psihološke/psihiatrične ocene</a:t>
            </a:r>
          </a:p>
        </p:txBody>
      </p:sp>
      <p:sp>
        <p:nvSpPr>
          <p:cNvPr id="50179" name="Content Placeholder 2"/>
          <p:cNvSpPr>
            <a:spLocks noGrp="1"/>
          </p:cNvSpPr>
          <p:nvPr>
            <p:ph idx="1"/>
          </p:nvPr>
        </p:nvSpPr>
        <p:spPr>
          <a:xfrm>
            <a:off x="468313" y="1341438"/>
            <a:ext cx="8228012" cy="4999037"/>
          </a:xfrm>
        </p:spPr>
        <p:txBody>
          <a:bodyPr/>
          <a:lstStyle/>
          <a:p>
            <a:pPr marL="0">
              <a:spcBef>
                <a:spcPts val="1200"/>
              </a:spcBef>
              <a:spcAft>
                <a:spcPts val="1200"/>
              </a:spcAft>
              <a:buFont typeface="Arial" charset="0"/>
              <a:buChar char="•"/>
            </a:pPr>
            <a:r>
              <a:rPr lang="sl-SI" sz="2400" dirty="0" smtClean="0"/>
              <a:t>Klinični vtis</a:t>
            </a:r>
            <a:r>
              <a:rPr lang="de-DE" sz="2400" dirty="0" smtClean="0"/>
              <a:t>: </a:t>
            </a:r>
            <a:r>
              <a:rPr lang="sl-SI" sz="2400" dirty="0" smtClean="0"/>
              <a:t>vključuje vprašanja v zvezi z doslednostjo</a:t>
            </a:r>
            <a:r>
              <a:rPr lang="de-DE" sz="2400" dirty="0" smtClean="0"/>
              <a:t>, </a:t>
            </a:r>
            <a:r>
              <a:rPr lang="sl-SI" sz="2400" dirty="0" smtClean="0"/>
              <a:t>razpravo o možnih razlagah</a:t>
            </a:r>
            <a:r>
              <a:rPr lang="de-DE" sz="2400" dirty="0" smtClean="0"/>
              <a:t> (</a:t>
            </a:r>
            <a:r>
              <a:rPr lang="sl-SI" sz="2400" dirty="0" smtClean="0"/>
              <a:t>ali alternativah</a:t>
            </a:r>
            <a:r>
              <a:rPr lang="de-DE" sz="2400" dirty="0" smtClean="0"/>
              <a:t>) </a:t>
            </a:r>
            <a:r>
              <a:rPr lang="sl-SI" sz="2400" dirty="0" smtClean="0"/>
              <a:t>ugotovitev</a:t>
            </a:r>
            <a:r>
              <a:rPr lang="de-DE" sz="2400" dirty="0" smtClean="0"/>
              <a:t>, </a:t>
            </a:r>
            <a:r>
              <a:rPr lang="sl-SI" sz="2400" dirty="0" smtClean="0"/>
              <a:t>vplivu domnevnega mučenja h kliničnim sindromom</a:t>
            </a:r>
            <a:r>
              <a:rPr lang="de-DE" sz="2400" dirty="0" smtClean="0"/>
              <a:t> </a:t>
            </a:r>
            <a:r>
              <a:rPr lang="sl-SI" sz="2400" dirty="0" smtClean="0"/>
              <a:t>in razpravo o vseh možnih vplivih</a:t>
            </a:r>
            <a:r>
              <a:rPr lang="de-DE" sz="2400" dirty="0" smtClean="0"/>
              <a:t>.</a:t>
            </a:r>
          </a:p>
          <a:p>
            <a:pPr marL="0">
              <a:buFont typeface="Arial" charset="0"/>
              <a:buChar char="•"/>
            </a:pPr>
            <a:r>
              <a:rPr lang="sl-SI" sz="2400" dirty="0" smtClean="0"/>
              <a:t>Če obstajajo nasprotja med rezultati zdravstvenega pregleda in pripovedjo žrtve, ali kadar sumimo, da nam žrtev ni povedala vsega, se da to najverjetneje razložiti s psihološkimi</a:t>
            </a:r>
            <a:r>
              <a:rPr lang="de-DE" sz="2400" dirty="0" smtClean="0"/>
              <a:t> </a:t>
            </a:r>
            <a:r>
              <a:rPr lang="sl-SI" sz="2400" dirty="0" smtClean="0"/>
              <a:t>ali nevropsihološkimi dejavniki</a:t>
            </a:r>
            <a:r>
              <a:rPr lang="de-DE" sz="2400" dirty="0" smtClean="0"/>
              <a:t>.</a:t>
            </a:r>
          </a:p>
          <a:p>
            <a:pPr marL="0">
              <a:buFont typeface="Arial" charset="0"/>
              <a:buChar char="•"/>
            </a:pPr>
            <a:r>
              <a:rPr lang="sl-SI" sz="2400" dirty="0" smtClean="0"/>
              <a:t>Če obstajata ločeni poročili splošnega kliničnega pregleda in psihološkega pregleda, ju je potrebno obravnavati kot pripadajočo dokumentacijo, ki predstavlja sestavni del splošnih opažanj</a:t>
            </a:r>
            <a:r>
              <a:rPr lang="de-DE" sz="2400" dirty="0" smtClean="0"/>
              <a:t>.  </a:t>
            </a:r>
          </a:p>
          <a:p>
            <a:pPr marL="0"/>
            <a:endParaRPr lang="de-DE" sz="2400" dirty="0" smtClean="0"/>
          </a:p>
          <a:p>
            <a:pPr marL="0"/>
            <a:endParaRPr lang="de-DE" sz="24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de-DE" sz="2800" smtClean="0"/>
              <a:t>C. 3. Sestavni deli psihološke/psihiatrične ocene</a:t>
            </a:r>
          </a:p>
        </p:txBody>
      </p:sp>
      <p:sp>
        <p:nvSpPr>
          <p:cNvPr id="51203" name="Content Placeholder 2"/>
          <p:cNvSpPr>
            <a:spLocks noGrp="1"/>
          </p:cNvSpPr>
          <p:nvPr>
            <p:ph idx="1"/>
          </p:nvPr>
        </p:nvSpPr>
        <p:spPr>
          <a:xfrm>
            <a:off x="468313" y="1341438"/>
            <a:ext cx="8228012" cy="4999037"/>
          </a:xfrm>
        </p:spPr>
        <p:txBody>
          <a:bodyPr/>
          <a:lstStyle/>
          <a:p>
            <a:pPr marL="0"/>
            <a:r>
              <a:rPr lang="sl-SI" sz="2800" dirty="0" smtClean="0"/>
              <a:t>Klinični vtis</a:t>
            </a:r>
            <a:r>
              <a:rPr lang="de-DE" sz="2800" dirty="0" smtClean="0"/>
              <a:t> </a:t>
            </a:r>
            <a:br>
              <a:rPr lang="de-DE" sz="2800" dirty="0" smtClean="0"/>
            </a:br>
            <a:r>
              <a:rPr lang="de-DE" sz="2800" dirty="0" smtClean="0"/>
              <a:t/>
            </a:r>
            <a:br>
              <a:rPr lang="de-DE" sz="2800" dirty="0" smtClean="0"/>
            </a:br>
            <a:r>
              <a:rPr lang="sl-SI" sz="2800" i="1" dirty="0" smtClean="0"/>
              <a:t>Opomba</a:t>
            </a:r>
            <a:r>
              <a:rPr lang="de-DE" sz="2800" i="1" dirty="0" smtClean="0"/>
              <a:t>: </a:t>
            </a:r>
            <a:r>
              <a:rPr lang="sl-SI" sz="2800" i="1" dirty="0" smtClean="0"/>
              <a:t>Ta del je lahko precej odvisen od zdravstveno-pravne kulture</a:t>
            </a:r>
            <a:r>
              <a:rPr lang="de-DE" sz="2800" i="1" dirty="0" smtClean="0"/>
              <a:t> </a:t>
            </a:r>
            <a:r>
              <a:rPr lang="sl-SI" sz="2800" i="1" dirty="0" smtClean="0"/>
              <a:t>in</a:t>
            </a:r>
            <a:r>
              <a:rPr lang="de-DE" sz="2800" i="1" dirty="0" smtClean="0"/>
              <a:t> </a:t>
            </a:r>
            <a:r>
              <a:rPr lang="sl-SI" sz="2800" i="1" dirty="0" smtClean="0"/>
              <a:t>vidikov</a:t>
            </a:r>
            <a:r>
              <a:rPr lang="de-DE" sz="2800" i="1" dirty="0" smtClean="0"/>
              <a:t> </a:t>
            </a:r>
            <a:r>
              <a:rPr lang="sl-SI" sz="2800" i="1" dirty="0" smtClean="0"/>
              <a:t>vloge</a:t>
            </a:r>
            <a:r>
              <a:rPr lang="de-DE" sz="2800" i="1" dirty="0" smtClean="0"/>
              <a:t> (</a:t>
            </a:r>
            <a:r>
              <a:rPr lang="sl-SI" sz="2800" i="1" dirty="0" smtClean="0"/>
              <a:t>sodnomedicinskega</a:t>
            </a:r>
            <a:r>
              <a:rPr lang="de-DE" sz="2800" i="1" dirty="0" smtClean="0"/>
              <a:t>) </a:t>
            </a:r>
            <a:r>
              <a:rPr lang="sl-SI" sz="2800" i="1" dirty="0" smtClean="0"/>
              <a:t>strokovnjaka</a:t>
            </a:r>
            <a:r>
              <a:rPr lang="de-DE" sz="2800" i="1" dirty="0" smtClean="0"/>
              <a:t> </a:t>
            </a:r>
            <a:r>
              <a:rPr lang="sl-SI" sz="2800" i="1" dirty="0" smtClean="0"/>
              <a:t>pri razlagi ugotovitev</a:t>
            </a:r>
            <a:r>
              <a:rPr lang="de-DE" sz="2800" i="1" dirty="0" smtClean="0"/>
              <a:t>. </a:t>
            </a:r>
            <a:r>
              <a:rPr lang="sl-SI" sz="2800" i="1" dirty="0" smtClean="0"/>
              <a:t>Zaključki</a:t>
            </a:r>
            <a:r>
              <a:rPr lang="de-DE" sz="2800" i="1" dirty="0" smtClean="0"/>
              <a:t> </a:t>
            </a:r>
            <a:r>
              <a:rPr lang="sl-SI" sz="2800" i="1" dirty="0" smtClean="0"/>
              <a:t>so lahko ali pričakovani,</a:t>
            </a:r>
            <a:r>
              <a:rPr lang="de-DE" sz="2800" i="1" dirty="0" smtClean="0"/>
              <a:t> </a:t>
            </a:r>
            <a:r>
              <a:rPr lang="sl-SI" sz="2800" i="1" dirty="0" smtClean="0"/>
              <a:t>ali</a:t>
            </a:r>
            <a:r>
              <a:rPr lang="de-DE" sz="2800" i="1" dirty="0" smtClean="0"/>
              <a:t> </a:t>
            </a:r>
            <a:r>
              <a:rPr lang="sl-SI" sz="2800" i="1" dirty="0" smtClean="0"/>
              <a:t>pa jih</a:t>
            </a:r>
            <a:r>
              <a:rPr lang="de-DE" sz="2800" i="1" dirty="0" smtClean="0"/>
              <a:t> </a:t>
            </a:r>
            <a:r>
              <a:rPr lang="sl-SI" sz="2800" i="1" dirty="0" smtClean="0"/>
              <a:t>lokalno sodišče ne priznava</a:t>
            </a:r>
            <a:r>
              <a:rPr lang="de-DE" sz="2800" i="1" dirty="0" smtClean="0"/>
              <a:t>. </a:t>
            </a:r>
            <a:r>
              <a:rPr lang="sl-SI" sz="2800" i="1" dirty="0" smtClean="0"/>
              <a:t>To vprašanje bi moralo biti obravnavano v gradivu posameznih držav</a:t>
            </a:r>
            <a:r>
              <a:rPr lang="de-DE" sz="2800" i="1" dirty="0" smtClean="0"/>
              <a:t>.</a:t>
            </a:r>
            <a:br>
              <a:rPr lang="de-DE" sz="2800" i="1" dirty="0" smtClean="0"/>
            </a:br>
            <a:r>
              <a:rPr lang="de-DE" sz="2800" i="1" dirty="0" smtClean="0"/>
              <a:t/>
            </a:r>
            <a:br>
              <a:rPr lang="de-DE" sz="2800" i="1" dirty="0" smtClean="0"/>
            </a:br>
            <a:r>
              <a:rPr lang="sl-SI" sz="2800" i="1" dirty="0" smtClean="0"/>
              <a:t>To se nanaša tudi</a:t>
            </a:r>
            <a:r>
              <a:rPr lang="de-DE" sz="2800" i="1" dirty="0" smtClean="0"/>
              <a:t> </a:t>
            </a:r>
            <a:r>
              <a:rPr lang="sl-SI" sz="2800" i="1" dirty="0" smtClean="0"/>
              <a:t>na</a:t>
            </a:r>
            <a:r>
              <a:rPr lang="de-DE" sz="2800" i="1" dirty="0" smtClean="0"/>
              <a:t> </a:t>
            </a:r>
            <a:r>
              <a:rPr lang="sl-SI" sz="2800" i="1" dirty="0" smtClean="0"/>
              <a:t>ubeseditev ugotovitev </a:t>
            </a:r>
            <a:r>
              <a:rPr lang="de-DE" sz="2800" i="1" dirty="0" smtClean="0"/>
              <a:t>(</a:t>
            </a:r>
            <a:r>
              <a:rPr lang="sl-SI" sz="2800" i="1" dirty="0" smtClean="0"/>
              <a:t>npr.</a:t>
            </a:r>
            <a:r>
              <a:rPr lang="de-DE" sz="2800" i="1" dirty="0" smtClean="0"/>
              <a:t> (</a:t>
            </a:r>
            <a:r>
              <a:rPr lang="sl-SI" sz="2800" i="1" dirty="0" smtClean="0"/>
              <a:t>popolnoma skladno s/z.</a:t>
            </a:r>
            <a:r>
              <a:rPr lang="de-DE" sz="2800" i="1" dirty="0" smtClean="0"/>
              <a:t>..)).  </a:t>
            </a:r>
            <a:br>
              <a:rPr lang="de-DE" sz="2800" i="1" dirty="0" smtClean="0"/>
            </a:br>
            <a:endParaRPr lang="de-DE" sz="2800" i="1" dirty="0" smtClean="0"/>
          </a:p>
          <a:p>
            <a:pPr marL="0"/>
            <a:endParaRPr lang="de-DE" sz="2800" dirty="0" smtClean="0"/>
          </a:p>
          <a:p>
            <a:pPr marL="0"/>
            <a:endParaRPr lang="de-DE" sz="2800" dirty="0" smtClean="0"/>
          </a:p>
          <a:p>
            <a:pPr marL="0"/>
            <a:endParaRPr lang="de-DE" sz="2800" dirty="0" smtClean="0"/>
          </a:p>
        </p:txBody>
      </p:sp>
      <p:pic>
        <p:nvPicPr>
          <p:cNvPr id="51204" name="Picture 12" descr="C:\Users\Stevy\Desktop\1348566909_04_maps.png"/>
          <p:cNvPicPr>
            <a:picLocks noChangeAspect="1" noChangeArrowheads="1"/>
          </p:cNvPicPr>
          <p:nvPr/>
        </p:nvPicPr>
        <p:blipFill>
          <a:blip r:embed="rId3" cstate="print"/>
          <a:srcRect/>
          <a:stretch>
            <a:fillRect/>
          </a:stretch>
        </p:blipFill>
        <p:spPr bwMode="auto">
          <a:xfrm>
            <a:off x="7308850" y="1412875"/>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de-DE" sz="2400" smtClean="0"/>
              <a:t>C. 3. Sestavni deli psihološke/psihiatrične ocene</a:t>
            </a:r>
          </a:p>
        </p:txBody>
      </p:sp>
      <p:sp>
        <p:nvSpPr>
          <p:cNvPr id="52227" name="Content Placeholder 2"/>
          <p:cNvSpPr>
            <a:spLocks noGrp="1"/>
          </p:cNvSpPr>
          <p:nvPr>
            <p:ph idx="1"/>
          </p:nvPr>
        </p:nvSpPr>
        <p:spPr>
          <a:xfrm>
            <a:off x="468313" y="1341438"/>
            <a:ext cx="8228012" cy="4999037"/>
          </a:xfrm>
        </p:spPr>
        <p:txBody>
          <a:bodyPr/>
          <a:lstStyle/>
          <a:p>
            <a:r>
              <a:rPr lang="sl-SI" dirty="0" smtClean="0"/>
              <a:t>Priporočila</a:t>
            </a:r>
            <a:r>
              <a:rPr lang="de-DE" dirty="0" smtClean="0"/>
              <a:t>:</a:t>
            </a:r>
            <a:br>
              <a:rPr lang="de-DE" dirty="0" smtClean="0"/>
            </a:br>
            <a:endParaRPr lang="de-DE" dirty="0" smtClean="0"/>
          </a:p>
          <a:p>
            <a:r>
              <a:rPr lang="de-DE" dirty="0" smtClean="0"/>
              <a:t>…</a:t>
            </a:r>
            <a:r>
              <a:rPr lang="sl-SI" dirty="0" smtClean="0"/>
              <a:t> so odvisna od rezultatov preiskave in konteksta, v katerem je potekala preiskava</a:t>
            </a:r>
            <a:r>
              <a:rPr lang="de-DE" dirty="0" smtClean="0"/>
              <a:t>. </a:t>
            </a:r>
            <a:br>
              <a:rPr lang="de-DE" dirty="0" smtClean="0"/>
            </a:br>
            <a:endParaRPr lang="de-DE" dirty="0" smtClean="0"/>
          </a:p>
          <a:p>
            <a:r>
              <a:rPr lang="sl-SI" dirty="0" smtClean="0"/>
              <a:t>Primeri</a:t>
            </a:r>
            <a:r>
              <a:rPr lang="de-DE" dirty="0" smtClean="0"/>
              <a:t>: </a:t>
            </a:r>
            <a:r>
              <a:rPr lang="sl-SI" dirty="0" smtClean="0"/>
              <a:t>prijava takojšnje zahteve po zdravljenju</a:t>
            </a:r>
            <a:r>
              <a:rPr lang="de-DE" dirty="0" smtClean="0"/>
              <a:t> (</a:t>
            </a:r>
            <a:r>
              <a:rPr lang="sl-SI" dirty="0" smtClean="0"/>
              <a:t>pri samomorilnih nagnjenih</a:t>
            </a:r>
            <a:r>
              <a:rPr lang="de-DE" dirty="0" smtClean="0"/>
              <a:t>), </a:t>
            </a:r>
            <a:r>
              <a:rPr lang="sl-SI" dirty="0" smtClean="0"/>
              <a:t>potreba po dodatni oceni</a:t>
            </a:r>
            <a:r>
              <a:rPr lang="de-DE" dirty="0" smtClean="0"/>
              <a:t> </a:t>
            </a:r>
            <a:r>
              <a:rPr lang="sl-SI" dirty="0" smtClean="0"/>
              <a:t>in potreba po dolgoročnem zdravljenju</a:t>
            </a:r>
            <a:r>
              <a:rPr lang="de-DE" dirty="0" smtClean="0"/>
              <a:t> </a:t>
            </a:r>
            <a:r>
              <a:rPr lang="sl-SI" dirty="0" smtClean="0"/>
              <a:t>ali podpori</a:t>
            </a:r>
            <a:r>
              <a:rPr lang="de-DE" dirty="0" smtClean="0"/>
              <a:t> (</a:t>
            </a:r>
            <a:r>
              <a:rPr lang="sl-SI" dirty="0" smtClean="0"/>
              <a:t>zaščita</a:t>
            </a:r>
            <a:r>
              <a:rPr lang="de-DE" dirty="0" smtClean="0"/>
              <a:t>). </a:t>
            </a:r>
            <a:br>
              <a:rPr lang="de-DE" dirty="0" smtClean="0"/>
            </a:br>
            <a:endParaRPr lang="de-DE" dirty="0" smtClean="0"/>
          </a:p>
          <a:p>
            <a:endParaRPr lang="de-DE" dirty="0" smtClean="0"/>
          </a:p>
          <a:p>
            <a:endParaRPr lang="de-D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sl-SI" sz="3600" dirty="0" smtClean="0"/>
              <a:t>Pomen</a:t>
            </a:r>
            <a:r>
              <a:rPr lang="de-DE" sz="3600" dirty="0" smtClean="0"/>
              <a:t> </a:t>
            </a:r>
            <a:r>
              <a:rPr lang="sl-SI" sz="3600" dirty="0" smtClean="0"/>
              <a:t>posledic duševnih težav</a:t>
            </a:r>
            <a:r>
              <a:rPr lang="de-DE" sz="3600" dirty="0" smtClean="0"/>
              <a:t> </a:t>
            </a:r>
          </a:p>
        </p:txBody>
      </p:sp>
      <p:sp>
        <p:nvSpPr>
          <p:cNvPr id="7171" name="Content Placeholder 2"/>
          <p:cNvSpPr>
            <a:spLocks noGrp="1"/>
          </p:cNvSpPr>
          <p:nvPr>
            <p:ph idx="1"/>
          </p:nvPr>
        </p:nvSpPr>
        <p:spPr>
          <a:xfrm>
            <a:off x="539750" y="1341438"/>
            <a:ext cx="8228013" cy="4999037"/>
          </a:xfrm>
        </p:spPr>
        <p:txBody>
          <a:bodyPr/>
          <a:lstStyle/>
          <a:p>
            <a:pPr marL="457200" indent="-457200">
              <a:buFont typeface="Arial" charset="0"/>
              <a:buChar char="•"/>
            </a:pPr>
            <a:r>
              <a:rPr lang="sl-SI" sz="2800" dirty="0" smtClean="0"/>
              <a:t>Pogoste</a:t>
            </a:r>
            <a:endParaRPr lang="de-DE" sz="2800" dirty="0" smtClean="0"/>
          </a:p>
          <a:p>
            <a:pPr marL="457200" indent="-457200">
              <a:buFont typeface="Arial" charset="0"/>
              <a:buChar char="•"/>
            </a:pPr>
            <a:r>
              <a:rPr lang="sl-SI" sz="2800" dirty="0" smtClean="0"/>
              <a:t>Pogosto dolgotrajne</a:t>
            </a:r>
            <a:r>
              <a:rPr lang="de-DE" sz="2800" dirty="0" smtClean="0"/>
              <a:t>, </a:t>
            </a:r>
            <a:r>
              <a:rPr lang="sl-SI" sz="2800" dirty="0" smtClean="0"/>
              <a:t>vztrajajo</a:t>
            </a:r>
            <a:r>
              <a:rPr lang="de-DE" sz="2800" dirty="0" smtClean="0"/>
              <a:t> </a:t>
            </a:r>
            <a:r>
              <a:rPr lang="sl-SI" sz="2800" dirty="0" smtClean="0"/>
              <a:t>tudi, ko fizične sledi izginejo</a:t>
            </a:r>
            <a:endParaRPr lang="de-DE" sz="2800" dirty="0" smtClean="0"/>
          </a:p>
          <a:p>
            <a:pPr marL="457200" indent="-457200">
              <a:buFont typeface="Arial" charset="0"/>
              <a:buChar char="•"/>
            </a:pPr>
            <a:r>
              <a:rPr lang="sl-SI" sz="2800" dirty="0" smtClean="0"/>
              <a:t>Mučitelji se pogosto izogibajo načinom mučenja, ki pustijo fizične sledi na telesu žrtve</a:t>
            </a:r>
            <a:endParaRPr lang="de-DE" sz="2800" dirty="0" smtClean="0"/>
          </a:p>
          <a:p>
            <a:pPr marL="457200" indent="-457200">
              <a:buFont typeface="Arial" charset="0"/>
              <a:buChar char="•"/>
            </a:pPr>
            <a:r>
              <a:rPr lang="sl-SI" sz="2800" dirty="0" smtClean="0"/>
              <a:t>Resen dolgoročni vpliv </a:t>
            </a:r>
            <a:endParaRPr lang="de-DE" sz="2800" dirty="0" smtClean="0"/>
          </a:p>
          <a:p>
            <a:pPr marL="457200" indent="-457200">
              <a:buFont typeface="Arial" charset="0"/>
              <a:buChar char="•"/>
            </a:pPr>
            <a:r>
              <a:rPr lang="sl-SI" sz="2800" dirty="0" smtClean="0"/>
              <a:t>Vplivajo tudi na spomin</a:t>
            </a:r>
            <a:endParaRPr lang="de-DE" sz="2800" dirty="0" smtClean="0"/>
          </a:p>
          <a:p>
            <a:pPr marL="457200" indent="-457200">
              <a:buFont typeface="Arial" charset="0"/>
              <a:buChar char="•"/>
            </a:pPr>
            <a:r>
              <a:rPr lang="sl-SI" sz="2800" dirty="0" smtClean="0"/>
              <a:t>Lahko omejujejo</a:t>
            </a:r>
            <a:r>
              <a:rPr lang="de-DE" sz="2800" dirty="0" smtClean="0"/>
              <a:t> </a:t>
            </a:r>
            <a:r>
              <a:rPr lang="sl-SI" sz="2800" dirty="0" smtClean="0"/>
              <a:t>sposobnost sodelovanja</a:t>
            </a:r>
            <a:r>
              <a:rPr lang="de-DE" sz="2800" dirty="0" smtClean="0"/>
              <a:t> </a:t>
            </a:r>
            <a:r>
              <a:rPr lang="sl-SI" sz="2800" dirty="0" smtClean="0"/>
              <a:t>v pravnih postopkih</a:t>
            </a:r>
            <a:r>
              <a:rPr lang="de-DE" sz="2800" dirty="0" smtClean="0"/>
              <a:t> </a:t>
            </a:r>
            <a:r>
              <a:rPr lang="sl-SI" sz="2800" dirty="0" smtClean="0"/>
              <a:t>kot npr.</a:t>
            </a:r>
            <a:r>
              <a:rPr lang="de-DE" sz="2800" dirty="0" smtClean="0"/>
              <a:t> </a:t>
            </a:r>
            <a:r>
              <a:rPr lang="sl-SI" sz="2800" dirty="0" smtClean="0"/>
              <a:t>nezadostno poročanje</a:t>
            </a:r>
            <a:r>
              <a:rPr lang="de-DE" sz="2800" dirty="0" smtClean="0"/>
              <a:t> </a:t>
            </a:r>
            <a:r>
              <a:rPr lang="sl-SI" sz="2800" dirty="0" smtClean="0"/>
              <a:t>ali očitna protislovja v pripovedi</a:t>
            </a:r>
            <a:endParaRPr lang="de-DE" sz="2800" dirty="0" smtClean="0"/>
          </a:p>
          <a:p>
            <a:pPr marL="457200" indent="-457200">
              <a:buFont typeface="Arial" charset="0"/>
              <a:buChar char="•"/>
            </a:pPr>
            <a:endParaRPr lang="de-DE"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4. </a:t>
            </a:r>
            <a:r>
              <a:rPr lang="sl-SI" sz="2400" dirty="0" smtClean="0"/>
              <a:t>NEVROPSIHOLOŠKA OCENA</a:t>
            </a:r>
            <a:endParaRPr lang="de-DE" sz="2400" dirty="0"/>
          </a:p>
        </p:txBody>
      </p:sp>
      <p:sp>
        <p:nvSpPr>
          <p:cNvPr id="53251"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de-DE" sz="3600" smtClean="0"/>
              <a:t>C. 4. </a:t>
            </a:r>
            <a:r>
              <a:rPr lang="sl-SI" sz="3600" smtClean="0"/>
              <a:t>Nevropsihološka ocena</a:t>
            </a:r>
            <a:endParaRPr lang="de-DE" sz="3600" smtClean="0"/>
          </a:p>
        </p:txBody>
      </p:sp>
      <p:sp>
        <p:nvSpPr>
          <p:cNvPr id="5" name="Content Placeholder 4"/>
          <p:cNvSpPr>
            <a:spLocks noGrp="1"/>
          </p:cNvSpPr>
          <p:nvPr>
            <p:ph idx="1"/>
          </p:nvPr>
        </p:nvSpPr>
        <p:spPr/>
        <p:txBody>
          <a:bodyPr/>
          <a:lstStyle/>
          <a:p>
            <a:pPr>
              <a:spcBef>
                <a:spcPts val="600"/>
              </a:spcBef>
              <a:spcAft>
                <a:spcPts val="1200"/>
              </a:spcAft>
              <a:defRPr/>
            </a:pPr>
            <a:r>
              <a:rPr lang="sl-SI" sz="2800" b="1" dirty="0" smtClean="0"/>
              <a:t>Ključni problemi</a:t>
            </a:r>
            <a:r>
              <a:rPr lang="de-DE" sz="2800" b="1" dirty="0" smtClean="0"/>
              <a:t>:</a:t>
            </a:r>
          </a:p>
          <a:p>
            <a:pPr marL="457200" indent="-457200">
              <a:spcBef>
                <a:spcPts val="600"/>
              </a:spcBef>
              <a:spcAft>
                <a:spcPts val="1200"/>
              </a:spcAft>
              <a:buFont typeface="Arial" pitchFamily="34" charset="0"/>
              <a:buChar char="•"/>
              <a:defRPr/>
            </a:pPr>
            <a:r>
              <a:rPr lang="sl-SI" sz="2800" dirty="0" smtClean="0"/>
              <a:t>Z nevropsihološkim testiranjem lahko</a:t>
            </a:r>
            <a:r>
              <a:rPr lang="de-DE" sz="2800" dirty="0" smtClean="0"/>
              <a:t> </a:t>
            </a:r>
            <a:r>
              <a:rPr lang="sl-SI" sz="2800" dirty="0" smtClean="0"/>
              <a:t>pridobimo informacije o posebnih vprašanjih,</a:t>
            </a:r>
            <a:r>
              <a:rPr lang="de-DE" sz="2800" dirty="0" smtClean="0"/>
              <a:t> </a:t>
            </a:r>
            <a:r>
              <a:rPr lang="sl-SI" sz="2800" dirty="0" smtClean="0"/>
              <a:t>kot so indikatorji</a:t>
            </a:r>
            <a:r>
              <a:rPr lang="de-DE" sz="2800" dirty="0" smtClean="0"/>
              <a:t> </a:t>
            </a:r>
            <a:r>
              <a:rPr lang="sl-SI" sz="2800" dirty="0" smtClean="0"/>
              <a:t>ali</a:t>
            </a:r>
            <a:r>
              <a:rPr lang="de-DE" sz="2800" dirty="0" smtClean="0"/>
              <a:t> </a:t>
            </a:r>
            <a:r>
              <a:rPr lang="sl-SI" sz="2800" dirty="0" smtClean="0"/>
              <a:t>stopnja</a:t>
            </a:r>
            <a:r>
              <a:rPr lang="de-DE" sz="2800" dirty="0" smtClean="0"/>
              <a:t> </a:t>
            </a:r>
            <a:r>
              <a:rPr lang="sl-SI" sz="2800" dirty="0" smtClean="0"/>
              <a:t>prizadetosti</a:t>
            </a:r>
            <a:r>
              <a:rPr lang="de-DE" sz="2800" dirty="0" smtClean="0"/>
              <a:t> </a:t>
            </a:r>
            <a:r>
              <a:rPr lang="sl-SI" sz="2800" dirty="0" smtClean="0"/>
              <a:t>zaradi poškodbe možganov</a:t>
            </a:r>
            <a:r>
              <a:rPr lang="de-DE" sz="2800" dirty="0" smtClean="0"/>
              <a:t>,</a:t>
            </a:r>
            <a:r>
              <a:rPr lang="sl-SI" sz="2800" dirty="0" smtClean="0"/>
              <a:t> do katere je prišlo ali zaradi delovanja sile,</a:t>
            </a:r>
            <a:r>
              <a:rPr lang="de-DE" sz="2800" dirty="0" smtClean="0"/>
              <a:t> </a:t>
            </a:r>
            <a:r>
              <a:rPr lang="sl-SI" sz="2800" dirty="0" err="1" smtClean="0"/>
              <a:t>hipoksije</a:t>
            </a:r>
            <a:r>
              <a:rPr lang="sl-SI" sz="2800" dirty="0" smtClean="0"/>
              <a:t> </a:t>
            </a:r>
            <a:r>
              <a:rPr lang="de-DE" sz="2800" dirty="0" smtClean="0"/>
              <a:t>(</a:t>
            </a:r>
            <a:r>
              <a:rPr lang="sl-SI" sz="2800" dirty="0" smtClean="0"/>
              <a:t>pomanjkanje kisika</a:t>
            </a:r>
            <a:r>
              <a:rPr lang="de-DE" sz="2800" dirty="0" smtClean="0"/>
              <a:t>)</a:t>
            </a:r>
            <a:r>
              <a:rPr lang="sl-SI" sz="2800" dirty="0" smtClean="0"/>
              <a:t>,</a:t>
            </a:r>
            <a:r>
              <a:rPr lang="de-DE" sz="2800" dirty="0" smtClean="0"/>
              <a:t> </a:t>
            </a:r>
            <a:r>
              <a:rPr lang="sl-SI" sz="2800" dirty="0" smtClean="0"/>
              <a:t>ali strupenih substanc.</a:t>
            </a:r>
            <a:endParaRPr lang="de-DE" sz="2800" dirty="0" smtClean="0"/>
          </a:p>
          <a:p>
            <a:pPr marL="457200" indent="-457200">
              <a:spcBef>
                <a:spcPts val="600"/>
              </a:spcBef>
              <a:spcAft>
                <a:spcPts val="1200"/>
              </a:spcAft>
              <a:buFont typeface="Arial" pitchFamily="34" charset="0"/>
              <a:buChar char="•"/>
              <a:defRPr/>
            </a:pPr>
            <a:r>
              <a:rPr lang="sl-SI" sz="2800" dirty="0" smtClean="0"/>
              <a:t>Ne more izvzeti</a:t>
            </a:r>
            <a:r>
              <a:rPr lang="de-DE" sz="2800" dirty="0" smtClean="0"/>
              <a:t> </a:t>
            </a:r>
            <a:r>
              <a:rPr lang="sl-SI" sz="2800" dirty="0" smtClean="0"/>
              <a:t>poškodbe možganov,</a:t>
            </a:r>
            <a:r>
              <a:rPr lang="de-DE" sz="2800" dirty="0" smtClean="0"/>
              <a:t> </a:t>
            </a:r>
            <a:r>
              <a:rPr lang="sl-SI" sz="2800" dirty="0" smtClean="0"/>
              <a:t>saj je prizadetost</a:t>
            </a:r>
            <a:r>
              <a:rPr lang="de-DE" sz="2800" dirty="0" smtClean="0"/>
              <a:t> </a:t>
            </a:r>
            <a:r>
              <a:rPr lang="sl-SI" sz="2800" dirty="0" smtClean="0"/>
              <a:t>lahko blaga,</a:t>
            </a:r>
            <a:r>
              <a:rPr lang="de-DE" sz="2800" dirty="0" smtClean="0"/>
              <a:t> </a:t>
            </a:r>
            <a:r>
              <a:rPr lang="sl-SI" sz="2800" dirty="0" smtClean="0"/>
              <a:t>ali pa je test ne prepozna</a:t>
            </a:r>
            <a:r>
              <a:rPr lang="de-DE" sz="2800" dirty="0" smtClean="0"/>
              <a:t> </a:t>
            </a:r>
            <a:r>
              <a:rPr lang="sl-SI" sz="2800" dirty="0" smtClean="0"/>
              <a:t>zaradi nespecifične</a:t>
            </a:r>
            <a:r>
              <a:rPr lang="de-DE" sz="2800" dirty="0" smtClean="0"/>
              <a:t> </a:t>
            </a:r>
            <a:r>
              <a:rPr lang="sl-SI" sz="2800" dirty="0" smtClean="0"/>
              <a:t>narave številnih poškodb</a:t>
            </a:r>
            <a:r>
              <a:rPr lang="de-DE" sz="2800" dirty="0" smtClean="0"/>
              <a:t>. </a:t>
            </a:r>
            <a:endParaRPr lang="de-DE" sz="2800" dirty="0"/>
          </a:p>
          <a:p>
            <a:pPr>
              <a:spcBef>
                <a:spcPts val="600"/>
              </a:spcBef>
              <a:spcAft>
                <a:spcPts val="1200"/>
              </a:spcAft>
              <a:defRPr/>
            </a:pPr>
            <a:endParaRPr lang="de-DE"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de-DE" sz="3600" smtClean="0"/>
              <a:t>C. 4. </a:t>
            </a:r>
            <a:r>
              <a:rPr lang="sl-SI" sz="3600" smtClean="0"/>
              <a:t>Nevropsihološka ocena</a:t>
            </a:r>
            <a:endParaRPr lang="de-DE" sz="3600" smtClean="0"/>
          </a:p>
        </p:txBody>
      </p:sp>
      <p:sp>
        <p:nvSpPr>
          <p:cNvPr id="5" name="Content Placeholder 4"/>
          <p:cNvSpPr>
            <a:spLocks noGrp="1"/>
          </p:cNvSpPr>
          <p:nvPr>
            <p:ph idx="1"/>
          </p:nvPr>
        </p:nvSpPr>
        <p:spPr>
          <a:xfrm>
            <a:off x="468313" y="1341438"/>
            <a:ext cx="8228012" cy="4999037"/>
          </a:xfrm>
        </p:spPr>
        <p:txBody>
          <a:bodyPr/>
          <a:lstStyle/>
          <a:p>
            <a:pPr marL="457200" indent="-457200">
              <a:spcBef>
                <a:spcPts val="600"/>
              </a:spcBef>
              <a:spcAft>
                <a:spcPts val="1200"/>
              </a:spcAft>
              <a:buFont typeface="Arial" pitchFamily="34" charset="0"/>
              <a:buChar char="•"/>
              <a:defRPr/>
            </a:pPr>
            <a:r>
              <a:rPr lang="sl-SI" sz="2800" dirty="0" smtClean="0"/>
              <a:t>V veliki meri odvisna od jezika</a:t>
            </a:r>
            <a:r>
              <a:rPr lang="de-DE" sz="2800" dirty="0" smtClean="0"/>
              <a:t>, </a:t>
            </a:r>
            <a:r>
              <a:rPr lang="sl-SI" sz="2800" dirty="0" smtClean="0"/>
              <a:t>čeprav so na nekaterih območjih dostopni neverbalni testi oz. nevropsihološki testi</a:t>
            </a:r>
            <a:r>
              <a:rPr lang="de-DE" sz="2800" dirty="0" smtClean="0"/>
              <a:t> </a:t>
            </a:r>
            <a:r>
              <a:rPr lang="sl-SI" sz="2800" dirty="0" smtClean="0"/>
              <a:t>z </a:t>
            </a:r>
            <a:r>
              <a:rPr lang="de-DE" sz="2800" dirty="0" smtClean="0"/>
              <a:t>„</a:t>
            </a:r>
            <a:r>
              <a:rPr lang="sl-SI" sz="2800" dirty="0" smtClean="0"/>
              <a:t>enostavnimi</a:t>
            </a:r>
            <a:r>
              <a:rPr lang="de-DE" sz="2800" dirty="0" smtClean="0"/>
              <a:t>“ </a:t>
            </a:r>
            <a:r>
              <a:rPr lang="sl-SI" sz="2800" dirty="0" smtClean="0"/>
              <a:t>navodili</a:t>
            </a:r>
            <a:r>
              <a:rPr lang="de-DE" sz="2800" dirty="0" smtClean="0"/>
              <a:t>. </a:t>
            </a:r>
          </a:p>
          <a:p>
            <a:pPr marL="457200" indent="-457200">
              <a:spcBef>
                <a:spcPts val="600"/>
              </a:spcBef>
              <a:spcAft>
                <a:spcPts val="1200"/>
              </a:spcAft>
              <a:buFont typeface="Arial" pitchFamily="34" charset="0"/>
              <a:buChar char="•"/>
              <a:defRPr/>
            </a:pPr>
            <a:r>
              <a:rPr lang="sl-SI" sz="2800" dirty="0" smtClean="0"/>
              <a:t>Podobno kot pri psihiatrični diagnostični oceni depresije ali</a:t>
            </a:r>
            <a:r>
              <a:rPr lang="de-DE" sz="2800" dirty="0" smtClean="0"/>
              <a:t> PTS</a:t>
            </a:r>
            <a:r>
              <a:rPr lang="sl-SI" sz="2800" dirty="0" smtClean="0"/>
              <a:t>M,</a:t>
            </a:r>
            <a:r>
              <a:rPr lang="de-DE" sz="2800" dirty="0" smtClean="0"/>
              <a:t> </a:t>
            </a:r>
            <a:r>
              <a:rPr lang="sl-SI" sz="2800" dirty="0" smtClean="0"/>
              <a:t>so nekateri testi kulturno pogojeni in potrebujejo posebno odobritev v zvezi s tem, če so bili ustrezno prilagojeni specifični kulturi.</a:t>
            </a:r>
            <a:r>
              <a:rPr lang="de-DE" sz="2800" dirty="0" smtClean="0"/>
              <a:t>  </a:t>
            </a:r>
            <a:endParaRPr lang="de-DE" sz="2800" dirty="0"/>
          </a:p>
          <a:p>
            <a:pPr>
              <a:spcBef>
                <a:spcPts val="600"/>
              </a:spcBef>
              <a:spcAft>
                <a:spcPts val="1200"/>
              </a:spcAft>
              <a:defRPr/>
            </a:pPr>
            <a:endParaRPr lang="de-DE" sz="2800" dirty="0"/>
          </a:p>
        </p:txBody>
      </p:sp>
      <p:pic>
        <p:nvPicPr>
          <p:cNvPr id="55300" name="Picture 12" descr="C:\Users\Stevy\Desktop\1348566909_04_maps.png"/>
          <p:cNvPicPr>
            <a:picLocks noChangeAspect="1" noChangeArrowheads="1"/>
          </p:cNvPicPr>
          <p:nvPr/>
        </p:nvPicPr>
        <p:blipFill>
          <a:blip r:embed="rId3" cstate="print"/>
          <a:srcRect/>
          <a:stretch>
            <a:fillRect/>
          </a:stretch>
        </p:blipFill>
        <p:spPr bwMode="auto">
          <a:xfrm>
            <a:off x="7451725" y="45085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de-DE" sz="3600" smtClean="0"/>
              <a:t>C. 4. </a:t>
            </a:r>
            <a:r>
              <a:rPr lang="sl-SI" sz="3600" smtClean="0"/>
              <a:t>Nevropsihološka ocena</a:t>
            </a:r>
            <a:endParaRPr lang="de-DE" sz="3600" smtClean="0"/>
          </a:p>
        </p:txBody>
      </p:sp>
      <p:sp>
        <p:nvSpPr>
          <p:cNvPr id="321538" name="Content Placeholder 4"/>
          <p:cNvSpPr>
            <a:spLocks noGrp="1"/>
          </p:cNvSpPr>
          <p:nvPr>
            <p:ph idx="1"/>
          </p:nvPr>
        </p:nvSpPr>
        <p:spPr/>
        <p:txBody>
          <a:bodyPr/>
          <a:lstStyle/>
          <a:p>
            <a:pPr marL="114300" indent="-457200">
              <a:spcBef>
                <a:spcPts val="600"/>
              </a:spcBef>
              <a:spcAft>
                <a:spcPts val="1200"/>
              </a:spcAft>
              <a:buFont typeface="Arial" pitchFamily="34" charset="0"/>
              <a:buChar char="•"/>
              <a:defRPr/>
            </a:pPr>
            <a:r>
              <a:rPr lang="sl-SI" dirty="0" smtClean="0"/>
              <a:t>Do klinične diagnoze (predvsem diagnoze</a:t>
            </a:r>
            <a:r>
              <a:rPr lang="de-DE" dirty="0" smtClean="0"/>
              <a:t> PTS</a:t>
            </a:r>
            <a:r>
              <a:rPr lang="sl-SI" dirty="0" smtClean="0"/>
              <a:t>M)</a:t>
            </a:r>
            <a:r>
              <a:rPr lang="de-DE" dirty="0" smtClean="0"/>
              <a:t> </a:t>
            </a:r>
            <a:r>
              <a:rPr lang="sl-SI" dirty="0" smtClean="0"/>
              <a:t>se </a:t>
            </a:r>
            <a:r>
              <a:rPr lang="sl-SI" dirty="0" err="1" smtClean="0"/>
              <a:t>ponavadi</a:t>
            </a:r>
            <a:r>
              <a:rPr lang="sl-SI" dirty="0" smtClean="0"/>
              <a:t> ne pride neposredno prek nevropsihološkega testiranja</a:t>
            </a:r>
            <a:r>
              <a:rPr lang="de-DE" dirty="0" smtClean="0"/>
              <a:t>, </a:t>
            </a:r>
            <a:r>
              <a:rPr lang="sl-SI" dirty="0" smtClean="0"/>
              <a:t>ampak prek klinične diagnostike in razgovorov</a:t>
            </a:r>
            <a:r>
              <a:rPr lang="de-DE" dirty="0" smtClean="0"/>
              <a:t>. </a:t>
            </a:r>
            <a:endParaRPr lang="de-DE" dirty="0"/>
          </a:p>
          <a:p>
            <a:pPr marL="114300" indent="-457200">
              <a:spcBef>
                <a:spcPts val="600"/>
              </a:spcBef>
              <a:spcAft>
                <a:spcPts val="1200"/>
              </a:spcAft>
              <a:buFont typeface="Arial" pitchFamily="34" charset="0"/>
              <a:buChar char="•"/>
              <a:defRPr/>
            </a:pPr>
            <a:r>
              <a:rPr lang="sl-SI" dirty="0" smtClean="0"/>
              <a:t>Lahko jo podpirajo</a:t>
            </a:r>
            <a:r>
              <a:rPr lang="de-DE" dirty="0" smtClean="0"/>
              <a:t> </a:t>
            </a:r>
            <a:r>
              <a:rPr lang="sl-SI" dirty="0" smtClean="0"/>
              <a:t>tudi rezultati psihološkega testiranja</a:t>
            </a:r>
            <a:r>
              <a:rPr lang="de-DE" dirty="0" smtClean="0"/>
              <a:t>, </a:t>
            </a:r>
            <a:r>
              <a:rPr lang="sl-SI" dirty="0" smtClean="0"/>
              <a:t>čeprav se lahko</a:t>
            </a:r>
            <a:r>
              <a:rPr lang="de-DE" dirty="0" smtClean="0"/>
              <a:t> </a:t>
            </a:r>
            <a:r>
              <a:rPr lang="sl-SI" dirty="0" smtClean="0"/>
              <a:t>nekatere vidike, kot je odziv </a:t>
            </a:r>
            <a:r>
              <a:rPr lang="sl-SI" dirty="0" err="1" smtClean="0"/>
              <a:t>zdrznjenja</a:t>
            </a:r>
            <a:r>
              <a:rPr lang="sl-SI" dirty="0" smtClean="0"/>
              <a:t> </a:t>
            </a:r>
            <a:r>
              <a:rPr lang="de-DE" dirty="0" smtClean="0"/>
              <a:t>(</a:t>
            </a:r>
            <a:r>
              <a:rPr lang="sl-SI" dirty="0" smtClean="0"/>
              <a:t>odziv na nenaden zvok</a:t>
            </a:r>
            <a:r>
              <a:rPr lang="de-DE" dirty="0" smtClean="0"/>
              <a:t>) </a:t>
            </a:r>
            <a:r>
              <a:rPr lang="sl-SI" dirty="0" smtClean="0"/>
              <a:t>ali težave s </a:t>
            </a:r>
            <a:r>
              <a:rPr lang="sl-SI" dirty="0" err="1" smtClean="0"/>
              <a:t>koncentracjo</a:t>
            </a:r>
            <a:r>
              <a:rPr lang="sl-SI" dirty="0" smtClean="0"/>
              <a:t> ovrednoti tudi z nevropsihološko oceno</a:t>
            </a:r>
            <a:r>
              <a:rPr lang="de-DE" dirty="0" smtClean="0"/>
              <a:t>. </a:t>
            </a:r>
          </a:p>
          <a:p>
            <a:pPr>
              <a:spcBef>
                <a:spcPts val="600"/>
              </a:spcBef>
              <a:spcAft>
                <a:spcPts val="1200"/>
              </a:spcAft>
              <a:defRPr/>
            </a:pPr>
            <a:endParaRPr lang="de-DE" dirty="0" smtClean="0"/>
          </a:p>
          <a:p>
            <a:pPr>
              <a:spcBef>
                <a:spcPts val="600"/>
              </a:spcBef>
              <a:spcAft>
                <a:spcPts val="1200"/>
              </a:spcAft>
              <a:defRPr/>
            </a:pPr>
            <a:endParaRPr lang="de-DE"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de-DE" sz="3600" smtClean="0"/>
              <a:t>C. 4. </a:t>
            </a:r>
            <a:r>
              <a:rPr lang="sl-SI" sz="3600" smtClean="0"/>
              <a:t>Nevropsihološka ocena</a:t>
            </a:r>
            <a:endParaRPr lang="de-DE" sz="3600" smtClean="0"/>
          </a:p>
        </p:txBody>
      </p:sp>
      <p:sp>
        <p:nvSpPr>
          <p:cNvPr id="57347" name="Content Placeholder 4"/>
          <p:cNvSpPr>
            <a:spLocks noGrp="1"/>
          </p:cNvSpPr>
          <p:nvPr>
            <p:ph idx="1"/>
          </p:nvPr>
        </p:nvSpPr>
        <p:spPr/>
        <p:txBody>
          <a:bodyPr/>
          <a:lstStyle/>
          <a:p>
            <a:pPr marL="0"/>
            <a:endParaRPr lang="de-DE" dirty="0" smtClean="0"/>
          </a:p>
          <a:p>
            <a:pPr marL="0"/>
            <a:r>
              <a:rPr lang="sl-SI" dirty="0" smtClean="0"/>
              <a:t>Istanbulski protokol poudarja, da je potrebno posebej paziti in preprečiti </a:t>
            </a:r>
            <a:r>
              <a:rPr lang="sl-SI" dirty="0" err="1" smtClean="0"/>
              <a:t>retravmatizacijo</a:t>
            </a:r>
            <a:r>
              <a:rPr lang="sl-SI" dirty="0" smtClean="0"/>
              <a:t> žrtve oz. da se je ne sme izpostavljati nepotrebnemu stresu</a:t>
            </a:r>
            <a:r>
              <a:rPr lang="de-DE" dirty="0" smtClean="0"/>
              <a:t>.</a:t>
            </a:r>
            <a:br>
              <a:rPr lang="de-DE" dirty="0" smtClean="0"/>
            </a:br>
            <a:endParaRPr lang="de-DE" dirty="0" smtClean="0"/>
          </a:p>
          <a:p>
            <a:pPr marL="0"/>
            <a:r>
              <a:rPr lang="sl-SI" dirty="0" smtClean="0"/>
              <a:t>Primeri</a:t>
            </a:r>
            <a:r>
              <a:rPr lang="de-DE" dirty="0" smtClean="0"/>
              <a:t>: </a:t>
            </a:r>
            <a:r>
              <a:rPr lang="sl-SI" dirty="0" smtClean="0"/>
              <a:t>zavezane oči pri nekaterih testih</a:t>
            </a:r>
            <a:r>
              <a:rPr lang="de-DE" dirty="0" smtClean="0"/>
              <a:t>, </a:t>
            </a:r>
            <a:r>
              <a:rPr lang="sl-SI" dirty="0" smtClean="0"/>
              <a:t>občutek nadvlade med razgovorom</a:t>
            </a:r>
            <a:r>
              <a:rPr lang="de-DE" dirty="0" smtClean="0"/>
              <a:t>, </a:t>
            </a:r>
            <a:r>
              <a:rPr lang="sl-SI" dirty="0" smtClean="0"/>
              <a:t>senzorji, ki žrtve spominjajo na mučenje z električnim tokom</a:t>
            </a:r>
            <a:r>
              <a:rPr lang="de-DE" dirty="0" smtClean="0"/>
              <a:t>, </a:t>
            </a:r>
            <a:r>
              <a:rPr lang="sl-SI" dirty="0" smtClean="0"/>
              <a:t>časovni pritisk</a:t>
            </a:r>
            <a:r>
              <a:rPr lang="de-DE" dirty="0" smtClean="0"/>
              <a:t>, </a:t>
            </a:r>
            <a:r>
              <a:rPr lang="sl-SI" dirty="0" smtClean="0"/>
              <a:t>zaprti prostori</a:t>
            </a:r>
            <a:r>
              <a:rPr lang="de-DE" dirty="0" smtClean="0"/>
              <a:t>.   </a:t>
            </a:r>
          </a:p>
          <a:p>
            <a:pPr marL="0"/>
            <a:endParaRPr lang="de-DE"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r>
              <a:rPr lang="de-DE" sz="3600" dirty="0" smtClean="0"/>
              <a:t>C. 4. </a:t>
            </a:r>
            <a:r>
              <a:rPr lang="sl-SI" sz="3600" dirty="0" smtClean="0"/>
              <a:t>Nevropsihološka ocena</a:t>
            </a:r>
            <a:endParaRPr lang="de-DE" sz="3600" dirty="0" smtClean="0"/>
          </a:p>
        </p:txBody>
      </p:sp>
      <p:sp>
        <p:nvSpPr>
          <p:cNvPr id="58371" name="Content Placeholder 4"/>
          <p:cNvSpPr>
            <a:spLocks noGrp="1"/>
          </p:cNvSpPr>
          <p:nvPr>
            <p:ph idx="1"/>
          </p:nvPr>
        </p:nvSpPr>
        <p:spPr>
          <a:xfrm>
            <a:off x="251520" y="1125538"/>
            <a:ext cx="8640960" cy="4999037"/>
          </a:xfrm>
        </p:spPr>
        <p:txBody>
          <a:bodyPr/>
          <a:lstStyle/>
          <a:p>
            <a:pPr marL="0"/>
            <a:r>
              <a:rPr lang="sl-SI" sz="2800" i="1" dirty="0" smtClean="0"/>
              <a:t>Novo vprašanje, ki ga Istanbulski protokol ne obravnava, je razvijanje radioloških tehnik</a:t>
            </a:r>
            <a:r>
              <a:rPr lang="de-DE" sz="2800" i="1" dirty="0" smtClean="0"/>
              <a:t> (</a:t>
            </a:r>
            <a:r>
              <a:rPr lang="sl-SI" sz="2800" i="1" dirty="0" smtClean="0"/>
              <a:t>kot npr. magnetna resonanca</a:t>
            </a:r>
            <a:r>
              <a:rPr lang="de-DE" sz="2800" i="1" dirty="0" smtClean="0"/>
              <a:t>)</a:t>
            </a:r>
            <a:r>
              <a:rPr lang="sl-SI" sz="2800" i="1" dirty="0" smtClean="0"/>
              <a:t>, ki bi bile uporabne</a:t>
            </a:r>
            <a:r>
              <a:rPr lang="de-DE" sz="2800" i="1" dirty="0" smtClean="0"/>
              <a:t> </a:t>
            </a:r>
            <a:r>
              <a:rPr lang="sl-SI" sz="2800" i="1" dirty="0" smtClean="0"/>
              <a:t>v okviru psihiatričnega ali nevropsihološkega ocenjevanju</a:t>
            </a:r>
            <a:r>
              <a:rPr lang="de-DE" sz="2800" i="1" dirty="0" smtClean="0"/>
              <a:t>. </a:t>
            </a:r>
            <a:br>
              <a:rPr lang="de-DE" sz="2800" i="1" dirty="0" smtClean="0"/>
            </a:br>
            <a:endParaRPr lang="de-DE" sz="2800" i="1" dirty="0" smtClean="0"/>
          </a:p>
          <a:p>
            <a:pPr marL="0"/>
            <a:r>
              <a:rPr lang="sl-SI" sz="2800" i="1" dirty="0" smtClean="0"/>
              <a:t>Gre za standard pri ocenjevanju možganskih poškodb</a:t>
            </a:r>
            <a:r>
              <a:rPr lang="de-DE" sz="2800" i="1" dirty="0" smtClean="0"/>
              <a:t>, </a:t>
            </a:r>
            <a:r>
              <a:rPr lang="sl-SI" sz="2800" i="1" dirty="0" smtClean="0"/>
              <a:t>vendar negativni rezultati</a:t>
            </a:r>
            <a:r>
              <a:rPr lang="de-DE" sz="2800" i="1" dirty="0" smtClean="0"/>
              <a:t> </a:t>
            </a:r>
            <a:r>
              <a:rPr lang="sl-SI" sz="2800" i="1" dirty="0" smtClean="0"/>
              <a:t>ne morejo izvzeti možganske poškodbe</a:t>
            </a:r>
            <a:r>
              <a:rPr lang="de-DE" sz="2800" i="1" dirty="0" smtClean="0"/>
              <a:t>. </a:t>
            </a:r>
            <a:br>
              <a:rPr lang="de-DE" sz="2800" i="1" dirty="0" smtClean="0"/>
            </a:br>
            <a:endParaRPr lang="de-DE" sz="2800" i="1" dirty="0" smtClean="0"/>
          </a:p>
          <a:p>
            <a:pPr marL="0"/>
            <a:r>
              <a:rPr lang="sl-SI" sz="2800" i="1" dirty="0" smtClean="0"/>
              <a:t>Gre za novo strategijo na področju psihiatričnih motnjah</a:t>
            </a:r>
            <a:r>
              <a:rPr lang="de-DE" sz="2800" i="1" dirty="0" smtClean="0"/>
              <a:t>, </a:t>
            </a:r>
            <a:r>
              <a:rPr lang="sl-SI" sz="2800" i="1" dirty="0" smtClean="0"/>
              <a:t>vendar še ne more biti predlagana kot standardna</a:t>
            </a:r>
            <a:r>
              <a:rPr lang="de-DE" sz="2800" i="1" dirty="0" smtClean="0"/>
              <a:t>.</a:t>
            </a:r>
          </a:p>
          <a:p>
            <a:pPr marL="0"/>
            <a:endParaRPr lang="de-DE" sz="2800" i="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2400" dirty="0" smtClean="0"/>
              <a:t>C. 5. </a:t>
            </a:r>
            <a:r>
              <a:rPr lang="sl-SI" sz="2400" dirty="0" smtClean="0"/>
              <a:t>OTROCI IN MUČENJE</a:t>
            </a:r>
            <a:endParaRPr lang="de-DE" sz="2400" dirty="0"/>
          </a:p>
        </p:txBody>
      </p:sp>
      <p:sp>
        <p:nvSpPr>
          <p:cNvPr id="59395"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r>
              <a:rPr lang="de-DE" smtClean="0"/>
              <a:t>C. 5. </a:t>
            </a:r>
            <a:r>
              <a:rPr lang="sl-SI" smtClean="0"/>
              <a:t>Otroci in mučenje</a:t>
            </a:r>
            <a:endParaRPr lang="de-DE" smtClean="0"/>
          </a:p>
        </p:txBody>
      </p:sp>
      <p:sp>
        <p:nvSpPr>
          <p:cNvPr id="60419" name="Content Placeholder 4"/>
          <p:cNvSpPr>
            <a:spLocks noGrp="1"/>
          </p:cNvSpPr>
          <p:nvPr>
            <p:ph idx="1"/>
          </p:nvPr>
        </p:nvSpPr>
        <p:spPr/>
        <p:txBody>
          <a:bodyPr/>
          <a:lstStyle/>
          <a:p>
            <a:pPr marL="114300" indent="-457200">
              <a:spcBef>
                <a:spcPts val="600"/>
              </a:spcBef>
              <a:spcAft>
                <a:spcPts val="1200"/>
              </a:spcAft>
              <a:buFont typeface="Arial" charset="0"/>
              <a:buChar char="•"/>
            </a:pPr>
            <a:r>
              <a:rPr lang="sl-SI" dirty="0" smtClean="0"/>
              <a:t>Potrebna posebna skrb, ker lahko z neustrezno preiskavo škodujemo</a:t>
            </a:r>
            <a:r>
              <a:rPr lang="de-DE" dirty="0" smtClean="0"/>
              <a:t>.</a:t>
            </a:r>
          </a:p>
          <a:p>
            <a:pPr marL="114300" indent="-457200">
              <a:spcBef>
                <a:spcPts val="600"/>
              </a:spcBef>
              <a:spcAft>
                <a:spcPts val="1200"/>
              </a:spcAft>
              <a:buFont typeface="Arial" charset="0"/>
              <a:buChar char="•"/>
            </a:pPr>
            <a:r>
              <a:rPr lang="sl-SI" dirty="0" smtClean="0"/>
              <a:t>Preiskava bi vedno morala biti vključena</a:t>
            </a:r>
            <a:r>
              <a:rPr lang="de-DE" dirty="0" smtClean="0"/>
              <a:t> </a:t>
            </a:r>
            <a:r>
              <a:rPr lang="sl-SI" dirty="0" smtClean="0"/>
              <a:t>v proces podpore in zdravljenja</a:t>
            </a:r>
            <a:r>
              <a:rPr lang="de-DE" dirty="0" smtClean="0"/>
              <a:t>.</a:t>
            </a:r>
          </a:p>
          <a:p>
            <a:pPr marL="114300" indent="-457200">
              <a:spcBef>
                <a:spcPts val="600"/>
              </a:spcBef>
              <a:spcAft>
                <a:spcPts val="1200"/>
              </a:spcAft>
              <a:buFont typeface="Arial" charset="0"/>
              <a:buChar char="•"/>
            </a:pPr>
            <a:r>
              <a:rPr lang="sl-SI" dirty="0" smtClean="0"/>
              <a:t>Strategije preiskave morajo upoštevati starost in bi jih morali izvajati samo specializirani strokovnjaki</a:t>
            </a:r>
            <a:r>
              <a:rPr lang="de-DE" dirty="0" smtClean="0"/>
              <a:t>.</a:t>
            </a:r>
          </a:p>
          <a:p>
            <a:pPr marL="114300" indent="-457200">
              <a:spcBef>
                <a:spcPts val="600"/>
              </a:spcBef>
              <a:spcAft>
                <a:spcPts val="1200"/>
              </a:spcAft>
              <a:buFont typeface="Arial" charset="0"/>
              <a:buChar char="•"/>
            </a:pPr>
            <a:endParaRPr lang="de-DE"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de-DE" smtClean="0"/>
              <a:t>C. 5. </a:t>
            </a:r>
            <a:r>
              <a:rPr lang="sl-SI" smtClean="0"/>
              <a:t>Otroci in mučenje</a:t>
            </a:r>
            <a:endParaRPr lang="de-DE" smtClean="0"/>
          </a:p>
        </p:txBody>
      </p:sp>
      <p:pic>
        <p:nvPicPr>
          <p:cNvPr id="61443" name="Picture 2"/>
          <p:cNvPicPr>
            <a:picLocks noChangeAspect="1" noChangeArrowheads="1"/>
          </p:cNvPicPr>
          <p:nvPr/>
        </p:nvPicPr>
        <p:blipFill>
          <a:blip r:embed="rId3" cstate="print"/>
          <a:srcRect/>
          <a:stretch>
            <a:fillRect/>
          </a:stretch>
        </p:blipFill>
        <p:spPr bwMode="auto">
          <a:xfrm>
            <a:off x="946150" y="1052513"/>
            <a:ext cx="7175500" cy="4675187"/>
          </a:xfrm>
          <a:prstGeom prst="rect">
            <a:avLst/>
          </a:prstGeom>
          <a:noFill/>
          <a:ln w="9525">
            <a:noFill/>
            <a:miter lim="800000"/>
            <a:headEnd/>
            <a:tailEnd/>
          </a:ln>
        </p:spPr>
      </p:pic>
      <p:sp>
        <p:nvSpPr>
          <p:cNvPr id="4" name="TextBox 3"/>
          <p:cNvSpPr txBox="1"/>
          <p:nvPr/>
        </p:nvSpPr>
        <p:spPr>
          <a:xfrm>
            <a:off x="0" y="5732463"/>
            <a:ext cx="9144000" cy="461962"/>
          </a:xfrm>
          <a:prstGeom prst="rect">
            <a:avLst/>
          </a:prstGeom>
          <a:noFill/>
        </p:spPr>
        <p:txBody>
          <a:bodyPr>
            <a:spAutoFit/>
          </a:bodyPr>
          <a:lstStyle/>
          <a:p>
            <a:pPr algn="ctr">
              <a:defRPr/>
            </a:pPr>
            <a:r>
              <a:rPr lang="sl-SI" sz="2400" dirty="0">
                <a:effectLst>
                  <a:outerShdw blurRad="38100" dist="38100" dir="2700000" algn="tl">
                    <a:srgbClr val="000000">
                      <a:alpha val="43137"/>
                    </a:srgbClr>
                  </a:outerShdw>
                </a:effectLst>
              </a:rPr>
              <a:t>Slike lahko pogosto povedo zgodbo bolje od besed</a:t>
            </a:r>
            <a:r>
              <a:rPr lang="de-DE" sz="2400"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r>
              <a:rPr lang="de-DE" smtClean="0"/>
              <a:t>C. 5. </a:t>
            </a:r>
            <a:r>
              <a:rPr lang="sl-SI" smtClean="0"/>
              <a:t>Otroci in mučenje</a:t>
            </a:r>
            <a:endParaRPr lang="de-DE" smtClean="0"/>
          </a:p>
        </p:txBody>
      </p:sp>
      <p:sp>
        <p:nvSpPr>
          <p:cNvPr id="331778" name="Content Placeholder 4"/>
          <p:cNvSpPr>
            <a:spLocks noGrp="1"/>
          </p:cNvSpPr>
          <p:nvPr>
            <p:ph idx="1"/>
          </p:nvPr>
        </p:nvSpPr>
        <p:spPr/>
        <p:txBody>
          <a:bodyPr/>
          <a:lstStyle/>
          <a:p>
            <a:pPr marL="0" indent="0">
              <a:defRPr/>
            </a:pPr>
            <a:r>
              <a:rPr lang="sl-SI" sz="2400" dirty="0" smtClean="0"/>
              <a:t>Čeprav lahko otroci, tako kot odrasli, trpijo zaradi travmatičnih dogodkov (kot je npr. post travmatska stresna motnja), pa</a:t>
            </a:r>
            <a:r>
              <a:rPr lang="de-DE" sz="2400" dirty="0" smtClean="0"/>
              <a:t> </a:t>
            </a:r>
            <a:r>
              <a:rPr lang="sl-SI" sz="2400" dirty="0" smtClean="0"/>
              <a:t>je izražanje trpljenja pri otrocih</a:t>
            </a:r>
            <a:r>
              <a:rPr lang="de-DE" sz="2400" dirty="0" smtClean="0"/>
              <a:t> </a:t>
            </a:r>
            <a:r>
              <a:rPr lang="sl-SI" sz="2400" dirty="0" smtClean="0"/>
              <a:t>lahko odvisno od starosti</a:t>
            </a:r>
            <a:r>
              <a:rPr lang="de-DE" sz="2400" dirty="0" smtClean="0"/>
              <a:t> </a:t>
            </a:r>
            <a:r>
              <a:rPr lang="sl-SI" sz="2400" dirty="0" smtClean="0"/>
              <a:t>in razvojne stopnje,</a:t>
            </a:r>
            <a:r>
              <a:rPr lang="de-DE" sz="2400" dirty="0" smtClean="0"/>
              <a:t> </a:t>
            </a:r>
            <a:r>
              <a:rPr lang="sl-SI" sz="2400" dirty="0" smtClean="0"/>
              <a:t>ter vključuje</a:t>
            </a:r>
            <a:r>
              <a:rPr lang="de-DE" sz="2400" dirty="0" smtClean="0"/>
              <a:t>: </a:t>
            </a:r>
            <a:br>
              <a:rPr lang="de-DE" sz="2400" dirty="0" smtClean="0"/>
            </a:br>
            <a:endParaRPr lang="de-DE" sz="2400" dirty="0" smtClean="0"/>
          </a:p>
          <a:p>
            <a:pPr>
              <a:buFont typeface="Arial" pitchFamily="34" charset="0"/>
              <a:buChar char="•"/>
              <a:defRPr/>
            </a:pPr>
            <a:r>
              <a:rPr lang="sl-SI" sz="2400" dirty="0" smtClean="0"/>
              <a:t>Spremembe v obnašanju ali izražanju</a:t>
            </a:r>
            <a:r>
              <a:rPr lang="de-DE" sz="2400" dirty="0" smtClean="0"/>
              <a:t> – </a:t>
            </a:r>
            <a:r>
              <a:rPr lang="sl-SI" sz="2400" dirty="0" smtClean="0"/>
              <a:t>pri igri</a:t>
            </a:r>
            <a:r>
              <a:rPr lang="de-DE" sz="2400" dirty="0" smtClean="0"/>
              <a:t> (</a:t>
            </a:r>
            <a:r>
              <a:rPr lang="sl-SI" sz="2400" dirty="0" smtClean="0"/>
              <a:t>npr</a:t>
            </a:r>
            <a:r>
              <a:rPr lang="de-DE" sz="2400" dirty="0" smtClean="0"/>
              <a:t>: </a:t>
            </a:r>
            <a:r>
              <a:rPr lang="sl-SI" sz="2400" dirty="0" smtClean="0"/>
              <a:t>igra mučenja, punčke postanejo rešiteljice</a:t>
            </a:r>
            <a:r>
              <a:rPr lang="de-DE" sz="2400" dirty="0" smtClean="0"/>
              <a:t>) </a:t>
            </a:r>
            <a:r>
              <a:rPr lang="sl-SI" sz="2400" dirty="0" smtClean="0"/>
              <a:t>ali dejanjih</a:t>
            </a:r>
            <a:r>
              <a:rPr lang="de-DE" sz="2400" dirty="0" smtClean="0"/>
              <a:t> (</a:t>
            </a:r>
            <a:r>
              <a:rPr lang="sl-SI" sz="2400" dirty="0" smtClean="0"/>
              <a:t>npr</a:t>
            </a:r>
            <a:r>
              <a:rPr lang="de-DE" sz="2400" dirty="0" smtClean="0"/>
              <a:t>: </a:t>
            </a:r>
            <a:r>
              <a:rPr lang="sl-SI" sz="2400" dirty="0" smtClean="0"/>
              <a:t>otrok preneha govoriti</a:t>
            </a:r>
            <a:r>
              <a:rPr lang="de-DE" sz="2400" dirty="0" smtClean="0"/>
              <a:t>, </a:t>
            </a:r>
            <a:r>
              <a:rPr lang="sl-SI" sz="2400" dirty="0" smtClean="0"/>
              <a:t>agresivno obnašanje</a:t>
            </a:r>
            <a:r>
              <a:rPr lang="de-DE" sz="2400" dirty="0" smtClean="0"/>
              <a:t>) </a:t>
            </a:r>
            <a:r>
              <a:rPr lang="sl-SI" sz="2400" dirty="0" smtClean="0"/>
              <a:t>– namesto v pogovoru</a:t>
            </a:r>
            <a:r>
              <a:rPr lang="de-DE" sz="2400" dirty="0" smtClean="0"/>
              <a:t>, </a:t>
            </a:r>
            <a:br>
              <a:rPr lang="de-DE" sz="2400" dirty="0" smtClean="0"/>
            </a:br>
            <a:r>
              <a:rPr lang="sl-SI" sz="2400" dirty="0" smtClean="0"/>
              <a:t>ali</a:t>
            </a:r>
            <a:endParaRPr lang="de-DE" sz="2400" dirty="0"/>
          </a:p>
          <a:p>
            <a:pPr>
              <a:buFont typeface="Arial" pitchFamily="34" charset="0"/>
              <a:buChar char="•"/>
              <a:defRPr/>
            </a:pPr>
            <a:r>
              <a:rPr lang="sl-SI" sz="2400" dirty="0" smtClean="0"/>
              <a:t>nazadovanje</a:t>
            </a:r>
            <a:r>
              <a:rPr lang="de-DE" sz="2400" dirty="0" smtClean="0"/>
              <a:t> (</a:t>
            </a:r>
            <a:r>
              <a:rPr lang="sl-SI" sz="2400" dirty="0" smtClean="0"/>
              <a:t>čustven odziv, ki vodi</a:t>
            </a:r>
            <a:r>
              <a:rPr lang="de-DE" sz="2400" dirty="0" smtClean="0"/>
              <a:t> </a:t>
            </a:r>
            <a:r>
              <a:rPr lang="sl-SI" sz="2400" dirty="0" smtClean="0"/>
              <a:t>do izgube že osvojenega znanja, kot je ponovno močenje postelje</a:t>
            </a:r>
            <a:r>
              <a:rPr lang="de-DE" sz="2400" dirty="0" smtClean="0"/>
              <a:t> </a:t>
            </a:r>
            <a:r>
              <a:rPr lang="sl-SI" sz="2400" dirty="0" smtClean="0"/>
              <a:t>kljub prejšnjemu napredku</a:t>
            </a:r>
            <a:r>
              <a:rPr lang="de-DE" sz="2400" dirty="0" smtClean="0"/>
              <a:t>)</a:t>
            </a:r>
          </a:p>
          <a:p>
            <a:pPr marL="0">
              <a:buFont typeface="Arial" pitchFamily="34" charset="0"/>
              <a:buChar char="•"/>
              <a:defRPr/>
            </a:pPr>
            <a:endParaRPr lang="de-DE"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A. 2. </a:t>
            </a:r>
            <a:r>
              <a:rPr lang="sl-SI" sz="3200" dirty="0" smtClean="0"/>
              <a:t>OKVIR PSIHOLOŠKE OCENE</a:t>
            </a:r>
            <a:endParaRPr lang="de-DE" sz="3200" dirty="0"/>
          </a:p>
        </p:txBody>
      </p:sp>
      <p:sp>
        <p:nvSpPr>
          <p:cNvPr id="8195"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r>
              <a:rPr lang="de-DE" smtClean="0"/>
              <a:t>C. 5. </a:t>
            </a:r>
            <a:r>
              <a:rPr lang="sl-SI" smtClean="0"/>
              <a:t>Otroci in mučenje</a:t>
            </a:r>
            <a:endParaRPr lang="de-DE" smtClean="0"/>
          </a:p>
        </p:txBody>
      </p:sp>
      <p:sp>
        <p:nvSpPr>
          <p:cNvPr id="63491" name="Content Placeholder 4"/>
          <p:cNvSpPr>
            <a:spLocks noGrp="1"/>
          </p:cNvSpPr>
          <p:nvPr>
            <p:ph idx="1"/>
          </p:nvPr>
        </p:nvSpPr>
        <p:spPr/>
        <p:txBody>
          <a:bodyPr/>
          <a:lstStyle/>
          <a:p>
            <a:pPr marL="114300" indent="-457200">
              <a:spcBef>
                <a:spcPts val="600"/>
              </a:spcBef>
              <a:spcAft>
                <a:spcPts val="1200"/>
              </a:spcAft>
              <a:buFont typeface="Arial" charset="0"/>
              <a:buChar char="•"/>
            </a:pPr>
            <a:r>
              <a:rPr lang="sl-SI" sz="2800" dirty="0" smtClean="0"/>
              <a:t>Ocena temelji na</a:t>
            </a:r>
            <a:r>
              <a:rPr lang="de-DE" sz="2800" dirty="0" smtClean="0"/>
              <a:t> </a:t>
            </a:r>
            <a:r>
              <a:rPr lang="sl-SI" sz="2800" dirty="0" smtClean="0"/>
              <a:t>biološki in psihološki</a:t>
            </a:r>
            <a:r>
              <a:rPr lang="de-DE" sz="2800" dirty="0" smtClean="0"/>
              <a:t>  (</a:t>
            </a:r>
            <a:r>
              <a:rPr lang="sl-SI" sz="2800" dirty="0" smtClean="0"/>
              <a:t>razvojni</a:t>
            </a:r>
            <a:r>
              <a:rPr lang="de-DE" sz="2800" dirty="0" smtClean="0"/>
              <a:t>) </a:t>
            </a:r>
            <a:r>
              <a:rPr lang="sl-SI" sz="2800" dirty="0" smtClean="0"/>
              <a:t>starosti</a:t>
            </a:r>
            <a:r>
              <a:rPr lang="de-DE" sz="2800" dirty="0" smtClean="0"/>
              <a:t>, </a:t>
            </a:r>
            <a:r>
              <a:rPr lang="sl-SI" sz="2800" dirty="0" smtClean="0"/>
              <a:t>okolju</a:t>
            </a:r>
            <a:r>
              <a:rPr lang="de-DE" sz="2800" dirty="0" smtClean="0"/>
              <a:t> (</a:t>
            </a:r>
            <a:r>
              <a:rPr lang="sl-SI" sz="2800" dirty="0" smtClean="0"/>
              <a:t>pismenosti</a:t>
            </a:r>
            <a:r>
              <a:rPr lang="de-DE" sz="2800" dirty="0" smtClean="0"/>
              <a:t>) </a:t>
            </a:r>
            <a:r>
              <a:rPr lang="sl-SI" sz="2800" dirty="0" smtClean="0"/>
              <a:t>in kulturi</a:t>
            </a:r>
            <a:r>
              <a:rPr lang="de-DE" sz="2800" dirty="0" smtClean="0"/>
              <a:t>.</a:t>
            </a:r>
          </a:p>
          <a:p>
            <a:pPr marL="114300" indent="-457200">
              <a:spcBef>
                <a:spcPts val="600"/>
              </a:spcBef>
              <a:spcAft>
                <a:spcPts val="1200"/>
              </a:spcAft>
              <a:buFont typeface="Arial" charset="0"/>
              <a:buChar char="•"/>
            </a:pPr>
            <a:r>
              <a:rPr lang="sl-SI" sz="2800" dirty="0" smtClean="0"/>
              <a:t>Orodja, ki</a:t>
            </a:r>
            <a:r>
              <a:rPr lang="de-DE" sz="2800" dirty="0" smtClean="0"/>
              <a:t> </a:t>
            </a:r>
            <a:r>
              <a:rPr lang="sl-SI" sz="2800" dirty="0" smtClean="0"/>
              <a:t>izboljšajo</a:t>
            </a:r>
            <a:r>
              <a:rPr lang="de-DE" sz="2800" dirty="0" smtClean="0"/>
              <a:t> </a:t>
            </a:r>
            <a:r>
              <a:rPr lang="sl-SI" sz="2800" dirty="0" smtClean="0"/>
              <a:t>rezultate pogovorov in opazovanj,</a:t>
            </a:r>
            <a:r>
              <a:rPr lang="de-DE" sz="2800" dirty="0" smtClean="0"/>
              <a:t> </a:t>
            </a:r>
            <a:r>
              <a:rPr lang="sl-SI" sz="2800" dirty="0" smtClean="0"/>
              <a:t>vključujejo</a:t>
            </a:r>
            <a:r>
              <a:rPr lang="de-DE" sz="2800" dirty="0" smtClean="0"/>
              <a:t> </a:t>
            </a:r>
            <a:r>
              <a:rPr lang="sl-SI" sz="2800" dirty="0" smtClean="0"/>
              <a:t>standardizirane vprašalnike in programe</a:t>
            </a:r>
            <a:r>
              <a:rPr lang="de-DE" sz="2800" dirty="0" smtClean="0"/>
              <a:t> </a:t>
            </a:r>
            <a:r>
              <a:rPr lang="sl-SI" sz="2800" dirty="0" smtClean="0"/>
              <a:t>pri starejših otrocih</a:t>
            </a:r>
            <a:r>
              <a:rPr lang="de-DE" sz="2800" dirty="0" smtClean="0"/>
              <a:t>, (</a:t>
            </a:r>
            <a:r>
              <a:rPr lang="sl-SI" sz="2800" dirty="0" err="1" smtClean="0"/>
              <a:t>nevro</a:t>
            </a:r>
            <a:r>
              <a:rPr lang="de-DE" sz="2800" dirty="0" smtClean="0"/>
              <a:t>)</a:t>
            </a:r>
            <a:r>
              <a:rPr lang="sl-SI" sz="2800" dirty="0" smtClean="0"/>
              <a:t>psihološko testiranje</a:t>
            </a:r>
            <a:r>
              <a:rPr lang="de-DE" sz="2800" dirty="0" smtClean="0"/>
              <a:t>, </a:t>
            </a:r>
            <a:r>
              <a:rPr lang="sl-SI" sz="2800" dirty="0" smtClean="0"/>
              <a:t>vendar tudi (predvsem pri mlajših otrocih)</a:t>
            </a:r>
            <a:r>
              <a:rPr lang="de-DE" sz="2800" dirty="0" smtClean="0"/>
              <a:t> </a:t>
            </a:r>
            <a:r>
              <a:rPr lang="sl-SI" sz="2800" dirty="0" smtClean="0"/>
              <a:t>neverbalne pripomočke</a:t>
            </a:r>
            <a:r>
              <a:rPr lang="de-DE" sz="2800" dirty="0" smtClean="0"/>
              <a:t>, </a:t>
            </a:r>
            <a:r>
              <a:rPr lang="sl-SI" sz="2800" dirty="0" smtClean="0"/>
              <a:t>orodja in slikovne</a:t>
            </a:r>
            <a:r>
              <a:rPr lang="de-DE" sz="2800" dirty="0" smtClean="0"/>
              <a:t> </a:t>
            </a:r>
            <a:r>
              <a:rPr lang="sl-SI" sz="2800" dirty="0" smtClean="0"/>
              <a:t>pripovedi</a:t>
            </a:r>
            <a:r>
              <a:rPr lang="de-DE" sz="2800" dirty="0" smtClean="0"/>
              <a:t>.</a:t>
            </a:r>
          </a:p>
          <a:p>
            <a:pPr marL="114300" indent="-457200">
              <a:spcBef>
                <a:spcPts val="600"/>
              </a:spcBef>
              <a:spcAft>
                <a:spcPts val="1200"/>
              </a:spcAft>
              <a:buFont typeface="Arial" charset="0"/>
              <a:buChar char="•"/>
            </a:pPr>
            <a:endParaRPr lang="de-DE"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r>
              <a:rPr lang="de-DE" smtClean="0"/>
              <a:t>C. 5. </a:t>
            </a:r>
            <a:r>
              <a:rPr lang="sl-SI" smtClean="0"/>
              <a:t>Otroci in mučenje</a:t>
            </a:r>
            <a:endParaRPr lang="de-DE" smtClean="0"/>
          </a:p>
        </p:txBody>
      </p:sp>
      <p:sp>
        <p:nvSpPr>
          <p:cNvPr id="331778" name="Content Placeholder 4"/>
          <p:cNvSpPr>
            <a:spLocks noGrp="1"/>
          </p:cNvSpPr>
          <p:nvPr>
            <p:ph idx="1"/>
          </p:nvPr>
        </p:nvSpPr>
        <p:spPr/>
        <p:txBody>
          <a:bodyPr/>
          <a:lstStyle/>
          <a:p>
            <a:pPr marL="114300" indent="-457200">
              <a:spcBef>
                <a:spcPts val="600"/>
              </a:spcBef>
              <a:spcAft>
                <a:spcPts val="1200"/>
              </a:spcAft>
              <a:buFont typeface="Arial" pitchFamily="34" charset="0"/>
              <a:buChar char="•"/>
              <a:defRPr/>
            </a:pPr>
            <a:r>
              <a:rPr lang="sl-SI" sz="2800" dirty="0" smtClean="0"/>
              <a:t>Čeprav so v mnogih državah mučeni tudi otroci in mladi odrasli</a:t>
            </a:r>
            <a:r>
              <a:rPr lang="de-DE" sz="2800" dirty="0" smtClean="0"/>
              <a:t>, </a:t>
            </a:r>
            <a:r>
              <a:rPr lang="sl-SI" sz="2800" dirty="0" smtClean="0"/>
              <a:t>so otroci pogosto posredne žrtve</a:t>
            </a:r>
            <a:r>
              <a:rPr lang="de-DE" sz="2800" dirty="0" smtClean="0"/>
              <a:t>. </a:t>
            </a:r>
          </a:p>
          <a:p>
            <a:pPr marL="114300" indent="-457200">
              <a:spcBef>
                <a:spcPts val="600"/>
              </a:spcBef>
              <a:spcAft>
                <a:spcPts val="1200"/>
              </a:spcAft>
              <a:buFont typeface="Arial" pitchFamily="34" charset="0"/>
              <a:buChar char="•"/>
              <a:defRPr/>
            </a:pPr>
            <a:r>
              <a:rPr lang="sl-SI" sz="2800" dirty="0" smtClean="0"/>
              <a:t>Kot navajajo študije, podobne tej z naslovom </a:t>
            </a:r>
            <a:r>
              <a:rPr lang="de-DE" sz="2800" dirty="0" smtClean="0"/>
              <a:t>„</a:t>
            </a:r>
            <a:r>
              <a:rPr lang="sl-SI" sz="2800" dirty="0" smtClean="0"/>
              <a:t>Sindrom druge generacije</a:t>
            </a:r>
            <a:r>
              <a:rPr lang="de-DE" sz="2800" dirty="0" smtClean="0"/>
              <a:t>“</a:t>
            </a:r>
            <a:r>
              <a:rPr lang="sl-SI" sz="2800" dirty="0" smtClean="0"/>
              <a:t>, je lahko</a:t>
            </a:r>
            <a:r>
              <a:rPr lang="de-DE" sz="2800" dirty="0" smtClean="0"/>
              <a:t> </a:t>
            </a:r>
            <a:r>
              <a:rPr lang="sl-SI" sz="2800" dirty="0" smtClean="0"/>
              <a:t>trpljenje </a:t>
            </a:r>
            <a:r>
              <a:rPr lang="sl-SI" sz="2800" dirty="0" err="1" smtClean="0"/>
              <a:t>doživljenjsko</a:t>
            </a:r>
            <a:r>
              <a:rPr lang="sl-SI" sz="2800" dirty="0" smtClean="0"/>
              <a:t>.</a:t>
            </a:r>
            <a:endParaRPr lang="de-DE" sz="2800" dirty="0" smtClean="0"/>
          </a:p>
          <a:p>
            <a:pPr marL="114300" indent="-457200">
              <a:spcBef>
                <a:spcPts val="600"/>
              </a:spcBef>
              <a:spcAft>
                <a:spcPts val="1200"/>
              </a:spcAft>
              <a:buFont typeface="Arial" pitchFamily="34" charset="0"/>
              <a:buChar char="•"/>
              <a:defRPr/>
            </a:pPr>
            <a:r>
              <a:rPr lang="sl-SI" sz="2800" dirty="0" smtClean="0"/>
              <a:t>Kadar ocenjujemo tako otroke kot odrasle, je torej potrebno upoštevati, kako je nek neljub dogodek vplival na otroke</a:t>
            </a:r>
            <a:r>
              <a:rPr lang="de-DE" sz="2800" dirty="0" smtClean="0"/>
              <a:t>, </a:t>
            </a:r>
            <a:r>
              <a:rPr lang="sl-SI" sz="2800" dirty="0" smtClean="0"/>
              <a:t>družino in na delovanje družine kot celote.</a:t>
            </a:r>
            <a:endParaRPr lang="de-DE" sz="2800" dirty="0" smtClean="0"/>
          </a:p>
          <a:p>
            <a:pPr marL="0">
              <a:spcBef>
                <a:spcPts val="600"/>
              </a:spcBef>
              <a:spcAft>
                <a:spcPts val="1200"/>
              </a:spcAft>
              <a:defRPr/>
            </a:pPr>
            <a:endParaRPr lang="de-DE" sz="2800" dirty="0"/>
          </a:p>
          <a:p>
            <a:pPr marL="0">
              <a:spcBef>
                <a:spcPts val="600"/>
              </a:spcBef>
              <a:spcAft>
                <a:spcPts val="1200"/>
              </a:spcAft>
              <a:defRPr/>
            </a:pPr>
            <a:endParaRPr lang="de-DE" sz="2800" dirty="0" smtClean="0"/>
          </a:p>
          <a:p>
            <a:pPr marL="0">
              <a:spcBef>
                <a:spcPts val="600"/>
              </a:spcBef>
              <a:spcAft>
                <a:spcPts val="1200"/>
              </a:spcAft>
              <a:defRPr/>
            </a:pPr>
            <a:endParaRPr lang="de-DE" sz="2800" dirty="0"/>
          </a:p>
          <a:p>
            <a:pPr marL="0">
              <a:spcBef>
                <a:spcPts val="600"/>
              </a:spcBef>
              <a:spcAft>
                <a:spcPts val="1200"/>
              </a:spcAft>
              <a:defRPr/>
            </a:pPr>
            <a:endParaRPr lang="de-DE" sz="2800" dirty="0" smtClean="0"/>
          </a:p>
          <a:p>
            <a:pPr marL="0">
              <a:spcBef>
                <a:spcPts val="600"/>
              </a:spcBef>
              <a:spcAft>
                <a:spcPts val="1200"/>
              </a:spcAft>
              <a:defRPr/>
            </a:pPr>
            <a:endParaRPr lang="de-DE" sz="2800" dirty="0"/>
          </a:p>
          <a:p>
            <a:pPr marL="0">
              <a:spcBef>
                <a:spcPts val="600"/>
              </a:spcBef>
              <a:spcAft>
                <a:spcPts val="1200"/>
              </a:spcAft>
              <a:defRPr/>
            </a:pPr>
            <a:endParaRPr lang="de-DE" sz="2800" dirty="0" smtClean="0"/>
          </a:p>
          <a:p>
            <a:pPr marL="0">
              <a:spcBef>
                <a:spcPts val="600"/>
              </a:spcBef>
              <a:spcAft>
                <a:spcPts val="1200"/>
              </a:spcAft>
              <a:defRPr/>
            </a:pPr>
            <a:endParaRPr lang="de-DE"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de-DE" sz="2400" smtClean="0"/>
              <a:t>A. 2. </a:t>
            </a:r>
            <a:r>
              <a:rPr lang="sl-SI" sz="2400" smtClean="0"/>
              <a:t>Okvir psihološke ocene</a:t>
            </a:r>
            <a:endParaRPr lang="de-DE" sz="2400" smtClean="0"/>
          </a:p>
        </p:txBody>
      </p:sp>
      <p:sp>
        <p:nvSpPr>
          <p:cNvPr id="9219" name="Content Placeholder 1"/>
          <p:cNvSpPr>
            <a:spLocks noGrp="1"/>
          </p:cNvSpPr>
          <p:nvPr>
            <p:ph idx="1"/>
          </p:nvPr>
        </p:nvSpPr>
        <p:spPr/>
        <p:txBody>
          <a:bodyPr/>
          <a:lstStyle/>
          <a:p>
            <a:r>
              <a:rPr lang="de-AT" dirty="0" smtClean="0"/>
              <a:t/>
            </a:r>
            <a:br>
              <a:rPr lang="de-AT" dirty="0" smtClean="0"/>
            </a:br>
            <a:r>
              <a:rPr lang="sl-SI" dirty="0" smtClean="0"/>
              <a:t>Kontekst</a:t>
            </a:r>
            <a:r>
              <a:rPr lang="de-AT" dirty="0" smtClean="0"/>
              <a:t> – </a:t>
            </a:r>
            <a:r>
              <a:rPr lang="sl-SI" dirty="0" smtClean="0"/>
              <a:t>vsi vidiki</a:t>
            </a:r>
            <a:r>
              <a:rPr lang="de-AT" dirty="0" smtClean="0"/>
              <a:t> </a:t>
            </a:r>
            <a:r>
              <a:rPr lang="sl-SI" dirty="0" smtClean="0"/>
              <a:t>okolja in</a:t>
            </a:r>
            <a:r>
              <a:rPr lang="de-AT" dirty="0" smtClean="0"/>
              <a:t> </a:t>
            </a:r>
            <a:r>
              <a:rPr lang="sl-SI" dirty="0" smtClean="0"/>
              <a:t>okvir ocenjevanja</a:t>
            </a:r>
            <a:r>
              <a:rPr lang="de-AT" dirty="0" smtClean="0"/>
              <a:t> – </a:t>
            </a:r>
            <a:r>
              <a:rPr lang="sl-SI" dirty="0" smtClean="0"/>
              <a:t>se obravnava</a:t>
            </a:r>
            <a:r>
              <a:rPr lang="de-AT" dirty="0" smtClean="0"/>
              <a:t> </a:t>
            </a:r>
            <a:r>
              <a:rPr lang="sl-SI" dirty="0" smtClean="0"/>
              <a:t>in kasneje opiše</a:t>
            </a:r>
            <a:r>
              <a:rPr lang="de-AT" dirty="0" smtClean="0"/>
              <a:t> </a:t>
            </a:r>
            <a:r>
              <a:rPr lang="sl-SI" dirty="0" smtClean="0"/>
              <a:t>kot del preiskave</a:t>
            </a:r>
            <a:r>
              <a:rPr lang="de-AT" dirty="0" smtClean="0"/>
              <a:t>.</a:t>
            </a:r>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de-DE" sz="2400" smtClean="0"/>
              <a:t>A. 2. </a:t>
            </a:r>
            <a:r>
              <a:rPr lang="sl-SI" sz="2400" smtClean="0"/>
              <a:t>Okvir psihološke ocene</a:t>
            </a:r>
            <a:endParaRPr lang="de-DE" sz="2400" smtClean="0"/>
          </a:p>
        </p:txBody>
      </p:sp>
      <p:graphicFrame>
        <p:nvGraphicFramePr>
          <p:cNvPr id="6" name="Content Placeholder 5"/>
          <p:cNvGraphicFramePr>
            <a:graphicFrameLocks noGrp="1"/>
          </p:cNvGraphicFramePr>
          <p:nvPr>
            <p:ph idx="1"/>
          </p:nvPr>
        </p:nvGraphicFramePr>
        <p:xfrm>
          <a:off x="457200" y="1166267"/>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a:t>
            </a:r>
            <a:r>
              <a:rPr lang="de-DE" dirty="0" smtClean="0"/>
              <a:t>. </a:t>
            </a:r>
            <a:r>
              <a:rPr lang="sl-SI" dirty="0" smtClean="0"/>
              <a:t>PSIHOLOŠKE POSLEDICE MUČENJA</a:t>
            </a:r>
            <a:endParaRPr lang="de-DE" dirty="0"/>
          </a:p>
        </p:txBody>
      </p:sp>
      <p:sp>
        <p:nvSpPr>
          <p:cNvPr id="11267" name="Text Placeholder 2"/>
          <p:cNvSpPr>
            <a:spLocks noGrp="1"/>
          </p:cNvSpPr>
          <p:nvPr>
            <p:ph type="body" idx="1"/>
          </p:nvPr>
        </p:nvSpPr>
        <p:spPr/>
        <p:txBody>
          <a:bodyPr/>
          <a:lstStyle/>
          <a:p>
            <a:r>
              <a:rPr lang="de-AT" sz="2400" smtClean="0"/>
              <a:t>Psihološki vidiki</a:t>
            </a:r>
            <a:endParaRPr lang="de-DE"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1181</TotalTime>
  <Words>3054</Words>
  <Application>Microsoft Office PowerPoint</Application>
  <PresentationFormat>Diaprojekcija na zaslonu (4:3)</PresentationFormat>
  <Paragraphs>488</Paragraphs>
  <Slides>61</Slides>
  <Notes>61</Notes>
  <HiddenSlides>0</HiddenSlides>
  <MMClips>0</MMClips>
  <ScaleCrop>false</ScaleCrop>
  <HeadingPairs>
    <vt:vector size="4" baseType="variant">
      <vt:variant>
        <vt:lpstr>Tema</vt:lpstr>
      </vt:variant>
      <vt:variant>
        <vt:i4>1</vt:i4>
      </vt:variant>
      <vt:variant>
        <vt:lpstr>Naslovi diapozitivov</vt:lpstr>
      </vt:variant>
      <vt:variant>
        <vt:i4>61</vt:i4>
      </vt:variant>
    </vt:vector>
  </HeadingPairs>
  <TitlesOfParts>
    <vt:vector size="62" baseType="lpstr">
      <vt:lpstr>1_Standarddesign</vt:lpstr>
      <vt:lpstr>Diapozitiv 1</vt:lpstr>
      <vt:lpstr>A. SPLOŠNI DEJAVNIKI</vt:lpstr>
      <vt:lpstr>A. 1. OSREDNJA VLOGA PSIHOLOŠKE OCENE</vt:lpstr>
      <vt:lpstr>Pomen vidikov duševnega zdravja</vt:lpstr>
      <vt:lpstr>Pomen posledic duševnih težav </vt:lpstr>
      <vt:lpstr>A. 2. OKVIR PSIHOLOŠKE OCENE</vt:lpstr>
      <vt:lpstr>A. 2. Okvir psihološke ocene</vt:lpstr>
      <vt:lpstr>A. 2. Okvir psihološke ocene</vt:lpstr>
      <vt:lpstr>B. PSIHOLOŠKE POSLEDICE MUČENJA</vt:lpstr>
      <vt:lpstr>B. 1. OPOZORILA</vt:lpstr>
      <vt:lpstr>B. 1. Opozorila</vt:lpstr>
      <vt:lpstr>B. 1. Opozorila</vt:lpstr>
      <vt:lpstr>B. 2.  POGOSTE PSIHOLOŠKE REAKCIJE</vt:lpstr>
      <vt:lpstr>B. 2.  Pogoste psihološke reakcije</vt:lpstr>
      <vt:lpstr>Dokumentiranje psiholoških posledic: primer</vt:lpstr>
      <vt:lpstr>B. 2.  Pogoste psihološke reakcije</vt:lpstr>
      <vt:lpstr>B. 2.  Pogoste psihološke reakcije</vt:lpstr>
      <vt:lpstr>B. 2.  Pogoste psihološke reakcije</vt:lpstr>
      <vt:lpstr>B. 2.  Pogoste psihološke reakcije</vt:lpstr>
      <vt:lpstr>Diapozitiv 20</vt:lpstr>
      <vt:lpstr>B. 3.  Diagnostične klasifikacije</vt:lpstr>
      <vt:lpstr>B. 3.  Diagnostične klasifikacije</vt:lpstr>
      <vt:lpstr>B. 3.  Diagnostične klasifikacije</vt:lpstr>
      <vt:lpstr>Dva sistema: ICD 10, DSM IV</vt:lpstr>
      <vt:lpstr>Posttravmatska stresna motnja</vt:lpstr>
      <vt:lpstr>Ocena</vt:lpstr>
      <vt:lpstr>B. 3. Diagnostične klasifikacije</vt:lpstr>
      <vt:lpstr>Posttravmatska stresna motnja</vt:lpstr>
      <vt:lpstr> Zapleten potek PTSM/Motnje ekstremnega stresa, ki niso drugače določene (DESNOES)</vt:lpstr>
      <vt:lpstr>Specifične reakcije na ekstremne življenjske dogodke: MKB10 * (ne smejo biti vsi prisotni v posameznem primeru)</vt:lpstr>
      <vt:lpstr>Kode MKB 10, ki se nanašajo na nasilje</vt:lpstr>
      <vt:lpstr>B. 3.  Diagnostične klasifikacije</vt:lpstr>
      <vt:lpstr>MKB10: Sprememba osebnosti po ekstremni izkušnji</vt:lpstr>
      <vt:lpstr>Sistem po MKB 10 – poglavje V (duševno zdravje) Najpomembnejše kategorije</vt:lpstr>
      <vt:lpstr>B. 3.  Diagnostične klasifikacije</vt:lpstr>
      <vt:lpstr>C. PSIHOLOŠKA / PSIHIATRIČNA OCENA</vt:lpstr>
      <vt:lpstr>C. 1. ETIČNI IN klinični PREMISLEKI</vt:lpstr>
      <vt:lpstr>C. 1. Etični in klinični premisleki</vt:lpstr>
      <vt:lpstr>C. 2. POTEK RAZGOVORA Z ŽRTVIJO</vt:lpstr>
      <vt:lpstr>C. 3. SESTAVNI DELI PSIHOLOŠKE/PSIHIATRIČNE OCENE</vt:lpstr>
      <vt:lpstr>C. 3. Sestavni deli psihološke/psihiatrične ocene</vt:lpstr>
      <vt:lpstr>C. 3. Sestavni deli psihološke/psihiatrične ocene</vt:lpstr>
      <vt:lpstr>C. 3. Sestavni deli psihološke/psihiatrične ocene</vt:lpstr>
      <vt:lpstr>C. 3. Sestavni deli psihološke/psihiatrične ocene</vt:lpstr>
      <vt:lpstr>C. 3. Sestavni deli psihološke/psihiatrične ocene</vt:lpstr>
      <vt:lpstr>C. 3. Sestavni deli psihološke/psihiatrične ocene</vt:lpstr>
      <vt:lpstr>C. 3. Sestavni deli psihološke/psihiatrične ocene</vt:lpstr>
      <vt:lpstr>C. 3. Sestavni deli psihološke/psihiatrične ocene</vt:lpstr>
      <vt:lpstr>C. 3. Sestavni deli psihološke/psihiatrične ocene</vt:lpstr>
      <vt:lpstr>C. 4. NEVROPSIHOLOŠKA OCENA</vt:lpstr>
      <vt:lpstr>C. 4. Nevropsihološka ocena</vt:lpstr>
      <vt:lpstr>C. 4. Nevropsihološka ocena</vt:lpstr>
      <vt:lpstr>C. 4. Nevropsihološka ocena</vt:lpstr>
      <vt:lpstr>C. 4. Nevropsihološka ocena</vt:lpstr>
      <vt:lpstr>C. 4. Nevropsihološka ocena</vt:lpstr>
      <vt:lpstr>C. 5. OTROCI IN MUČENJE</vt:lpstr>
      <vt:lpstr>C. 5. Otroci in mučenje</vt:lpstr>
      <vt:lpstr>C. 5. Otroci in mučenje</vt:lpstr>
      <vt:lpstr>C. 5. Otroci in mučenje</vt:lpstr>
      <vt:lpstr>C. 5. Otroci in mučenje</vt:lpstr>
      <vt:lpstr>C. 5. Otroci in mučenje</vt:lpstr>
    </vt:vector>
  </TitlesOfParts>
  <Company>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Tanja_G</dc:creator>
  <cp:lastModifiedBy>sonja</cp:lastModifiedBy>
  <cp:revision>333</cp:revision>
  <cp:lastPrinted>1601-01-01T00:00:00Z</cp:lastPrinted>
  <dcterms:created xsi:type="dcterms:W3CDTF">2011-11-08T11:48:10Z</dcterms:created>
  <dcterms:modified xsi:type="dcterms:W3CDTF">2013-05-11T14:42:03Z</dcterms:modified>
</cp:coreProperties>
</file>