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501" r:id="rId6"/>
    <p:sldId id="504" r:id="rId7"/>
    <p:sldId id="593" r:id="rId8"/>
    <p:sldId id="594" r:id="rId9"/>
    <p:sldId id="595" r:id="rId10"/>
    <p:sldId id="604" r:id="rId11"/>
    <p:sldId id="597" r:id="rId12"/>
    <p:sldId id="601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wvaio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94605" autoAdjust="0"/>
  </p:normalViewPr>
  <p:slideViewPr>
    <p:cSldViewPr>
      <p:cViewPr>
        <p:scale>
          <a:sx n="70" d="100"/>
          <a:sy n="70" d="100"/>
        </p:scale>
        <p:origin x="-636" y="-3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7" y="5251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D1EC26-AEFE-4594-A245-F01EB66A5445}" type="doc">
      <dgm:prSet loTypeId="urn:microsoft.com/office/officeart/2005/8/layout/cycle6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5FA04BD-2F30-4D98-B104-CFA60058D9CA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t>Zdravnik za človekove pravice</a:t>
          </a:r>
          <a:endParaRPr lang="sl-SI" dirty="0"/>
        </a:p>
      </dgm:t>
    </dgm:pt>
    <dgm:pt modelId="{58947B17-3E17-4FCC-A401-E08FEF8D3AAA}" type="parTrans" cxnId="{94B93573-3A48-4D33-9F14-AD4480B7AC3F}">
      <dgm:prSet/>
      <dgm:spPr/>
      <dgm:t>
        <a:bodyPr/>
        <a:lstStyle/>
        <a:p>
          <a:endParaRPr lang="de-DE"/>
        </a:p>
      </dgm:t>
    </dgm:pt>
    <dgm:pt modelId="{57645E83-5624-40FD-BC44-BE3A9DB3F39A}" type="sibTrans" cxnId="{94B93573-3A48-4D33-9F14-AD4480B7AC3F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de-DE"/>
        </a:p>
      </dgm:t>
    </dgm:pt>
    <dgm:pt modelId="{63B8806B-EE79-4816-8542-5D799CD42F3F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t>Turško zdravniško združenje</a:t>
          </a:r>
          <a:endParaRPr lang="sl-SI" dirty="0"/>
        </a:p>
      </dgm:t>
    </dgm:pt>
    <dgm:pt modelId="{09C48A95-9F54-4A5C-87A5-05D1D9373897}" type="parTrans" cxnId="{480E324C-D6C0-492F-9F21-41485C4181B1}">
      <dgm:prSet/>
      <dgm:spPr/>
      <dgm:t>
        <a:bodyPr/>
        <a:lstStyle/>
        <a:p>
          <a:endParaRPr lang="de-DE"/>
        </a:p>
      </dgm:t>
    </dgm:pt>
    <dgm:pt modelId="{D70CB2E9-566B-4859-9820-D0F653C1944A}" type="sibTrans" cxnId="{480E324C-D6C0-492F-9F21-41485C4181B1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de-DE"/>
        </a:p>
      </dgm:t>
    </dgm:pt>
    <dgm:pt modelId="{23302772-C05C-4228-BF4F-9B63603DF3C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t>Turška fundacija za človekove pravice</a:t>
          </a:r>
          <a:endParaRPr lang="sl-SI" dirty="0"/>
        </a:p>
      </dgm:t>
    </dgm:pt>
    <dgm:pt modelId="{D0172DAE-5525-4127-8E6D-89E6744E6022}" type="parTrans" cxnId="{CE291E34-4EF4-4E91-A13F-53FEC8F58E6F}">
      <dgm:prSet/>
      <dgm:spPr/>
      <dgm:t>
        <a:bodyPr/>
        <a:lstStyle/>
        <a:p>
          <a:endParaRPr lang="de-DE"/>
        </a:p>
      </dgm:t>
    </dgm:pt>
    <dgm:pt modelId="{A920B42F-1609-46F8-A265-48AC2CB6EDA8}" type="sibTrans" cxnId="{CE291E34-4EF4-4E91-A13F-53FEC8F58E6F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de-DE"/>
        </a:p>
      </dgm:t>
    </dgm:pt>
    <dgm:pt modelId="{CD462CA7-C8BE-4BD5-B68D-36E8BAF38338}" type="pres">
      <dgm:prSet presAssocID="{7CD1EC26-AEFE-4594-A245-F01EB66A54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1C9B325-7B68-432F-95FC-75DF1CC1835C}" type="pres">
      <dgm:prSet presAssocID="{D5FA04BD-2F30-4D98-B104-CFA60058D9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9497F05-ECB6-4D7B-BC0F-423221AED1B8}" type="pres">
      <dgm:prSet presAssocID="{D5FA04BD-2F30-4D98-B104-CFA60058D9CA}" presName="spNode" presStyleCnt="0"/>
      <dgm:spPr/>
      <dgm:t>
        <a:bodyPr/>
        <a:lstStyle/>
        <a:p>
          <a:endParaRPr lang="en-US"/>
        </a:p>
      </dgm:t>
    </dgm:pt>
    <dgm:pt modelId="{F30A90DC-CE50-407A-B960-FC735CFBB06E}" type="pres">
      <dgm:prSet presAssocID="{57645E83-5624-40FD-BC44-BE3A9DB3F39A}" presName="sibTrans" presStyleLbl="sibTrans1D1" presStyleIdx="0" presStyleCnt="3"/>
      <dgm:spPr/>
      <dgm:t>
        <a:bodyPr/>
        <a:lstStyle/>
        <a:p>
          <a:endParaRPr lang="de-DE"/>
        </a:p>
      </dgm:t>
    </dgm:pt>
    <dgm:pt modelId="{40DFA1CC-870D-4971-B4D9-8A771E206DE6}" type="pres">
      <dgm:prSet presAssocID="{63B8806B-EE79-4816-8542-5D799CD42F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B26F5B-050D-4292-A30E-34B319A8F96D}" type="pres">
      <dgm:prSet presAssocID="{63B8806B-EE79-4816-8542-5D799CD42F3F}" presName="spNode" presStyleCnt="0"/>
      <dgm:spPr/>
      <dgm:t>
        <a:bodyPr/>
        <a:lstStyle/>
        <a:p>
          <a:endParaRPr lang="en-US"/>
        </a:p>
      </dgm:t>
    </dgm:pt>
    <dgm:pt modelId="{AE850AD8-B46C-4E78-9AD8-F8BE3F71479A}" type="pres">
      <dgm:prSet presAssocID="{D70CB2E9-566B-4859-9820-D0F653C1944A}" presName="sibTrans" presStyleLbl="sibTrans1D1" presStyleIdx="1" presStyleCnt="3"/>
      <dgm:spPr/>
      <dgm:t>
        <a:bodyPr/>
        <a:lstStyle/>
        <a:p>
          <a:endParaRPr lang="de-DE"/>
        </a:p>
      </dgm:t>
    </dgm:pt>
    <dgm:pt modelId="{9D6FF76E-2FBE-43A9-88EF-8AAA0FEDF3DF}" type="pres">
      <dgm:prSet presAssocID="{23302772-C05C-4228-BF4F-9B63603DF3C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5C7720C-9DE0-4E5A-9FC6-80AC02364C53}" type="pres">
      <dgm:prSet presAssocID="{23302772-C05C-4228-BF4F-9B63603DF3C8}" presName="spNode" presStyleCnt="0"/>
      <dgm:spPr/>
      <dgm:t>
        <a:bodyPr/>
        <a:lstStyle/>
        <a:p>
          <a:endParaRPr lang="en-US"/>
        </a:p>
      </dgm:t>
    </dgm:pt>
    <dgm:pt modelId="{72917A81-25F4-47A3-B02E-12905F4F8732}" type="pres">
      <dgm:prSet presAssocID="{A920B42F-1609-46F8-A265-48AC2CB6EDA8}" presName="sibTrans" presStyleLbl="sibTrans1D1" presStyleIdx="2" presStyleCnt="3"/>
      <dgm:spPr/>
      <dgm:t>
        <a:bodyPr/>
        <a:lstStyle/>
        <a:p>
          <a:endParaRPr lang="de-DE"/>
        </a:p>
      </dgm:t>
    </dgm:pt>
  </dgm:ptLst>
  <dgm:cxnLst>
    <dgm:cxn modelId="{DB0027FA-7A56-4549-B237-C71E4EDFD4D4}" type="presOf" srcId="{57645E83-5624-40FD-BC44-BE3A9DB3F39A}" destId="{F30A90DC-CE50-407A-B960-FC735CFBB06E}" srcOrd="0" destOrd="0" presId="urn:microsoft.com/office/officeart/2005/8/layout/cycle6"/>
    <dgm:cxn modelId="{DCB43846-9DD2-4CE1-A434-3D4210269E19}" type="presOf" srcId="{23302772-C05C-4228-BF4F-9B63603DF3C8}" destId="{9D6FF76E-2FBE-43A9-88EF-8AAA0FEDF3DF}" srcOrd="0" destOrd="0" presId="urn:microsoft.com/office/officeart/2005/8/layout/cycle6"/>
    <dgm:cxn modelId="{94B93573-3A48-4D33-9F14-AD4480B7AC3F}" srcId="{7CD1EC26-AEFE-4594-A245-F01EB66A5445}" destId="{D5FA04BD-2F30-4D98-B104-CFA60058D9CA}" srcOrd="0" destOrd="0" parTransId="{58947B17-3E17-4FCC-A401-E08FEF8D3AAA}" sibTransId="{57645E83-5624-40FD-BC44-BE3A9DB3F39A}"/>
    <dgm:cxn modelId="{CE291E34-4EF4-4E91-A13F-53FEC8F58E6F}" srcId="{7CD1EC26-AEFE-4594-A245-F01EB66A5445}" destId="{23302772-C05C-4228-BF4F-9B63603DF3C8}" srcOrd="2" destOrd="0" parTransId="{D0172DAE-5525-4127-8E6D-89E6744E6022}" sibTransId="{A920B42F-1609-46F8-A265-48AC2CB6EDA8}"/>
    <dgm:cxn modelId="{40BEF7F5-7AF8-4738-BB8E-8F50984B2448}" type="presOf" srcId="{7CD1EC26-AEFE-4594-A245-F01EB66A5445}" destId="{CD462CA7-C8BE-4BD5-B68D-36E8BAF38338}" srcOrd="0" destOrd="0" presId="urn:microsoft.com/office/officeart/2005/8/layout/cycle6"/>
    <dgm:cxn modelId="{B5056D9F-7B2F-44BB-B9EE-FF57F2D4BE72}" type="presOf" srcId="{63B8806B-EE79-4816-8542-5D799CD42F3F}" destId="{40DFA1CC-870D-4971-B4D9-8A771E206DE6}" srcOrd="0" destOrd="0" presId="urn:microsoft.com/office/officeart/2005/8/layout/cycle6"/>
    <dgm:cxn modelId="{C329120B-C9AB-40E3-AF1F-6620383DA6A7}" type="presOf" srcId="{D70CB2E9-566B-4859-9820-D0F653C1944A}" destId="{AE850AD8-B46C-4E78-9AD8-F8BE3F71479A}" srcOrd="0" destOrd="0" presId="urn:microsoft.com/office/officeart/2005/8/layout/cycle6"/>
    <dgm:cxn modelId="{480E324C-D6C0-492F-9F21-41485C4181B1}" srcId="{7CD1EC26-AEFE-4594-A245-F01EB66A5445}" destId="{63B8806B-EE79-4816-8542-5D799CD42F3F}" srcOrd="1" destOrd="0" parTransId="{09C48A95-9F54-4A5C-87A5-05D1D9373897}" sibTransId="{D70CB2E9-566B-4859-9820-D0F653C1944A}"/>
    <dgm:cxn modelId="{58AD12DA-A33F-4990-B298-E147AEB808AD}" type="presOf" srcId="{A920B42F-1609-46F8-A265-48AC2CB6EDA8}" destId="{72917A81-25F4-47A3-B02E-12905F4F8732}" srcOrd="0" destOrd="0" presId="urn:microsoft.com/office/officeart/2005/8/layout/cycle6"/>
    <dgm:cxn modelId="{377AA34D-F284-48C0-9571-1CB11AA84D5C}" type="presOf" srcId="{D5FA04BD-2F30-4D98-B104-CFA60058D9CA}" destId="{D1C9B325-7B68-432F-95FC-75DF1CC1835C}" srcOrd="0" destOrd="0" presId="urn:microsoft.com/office/officeart/2005/8/layout/cycle6"/>
    <dgm:cxn modelId="{18773427-34DE-4B12-9F5C-7095A525C85D}" type="presParOf" srcId="{CD462CA7-C8BE-4BD5-B68D-36E8BAF38338}" destId="{D1C9B325-7B68-432F-95FC-75DF1CC1835C}" srcOrd="0" destOrd="0" presId="urn:microsoft.com/office/officeart/2005/8/layout/cycle6"/>
    <dgm:cxn modelId="{B72733A6-73E2-413B-ABE5-23C8BE4A8696}" type="presParOf" srcId="{CD462CA7-C8BE-4BD5-B68D-36E8BAF38338}" destId="{89497F05-ECB6-4D7B-BC0F-423221AED1B8}" srcOrd="1" destOrd="0" presId="urn:microsoft.com/office/officeart/2005/8/layout/cycle6"/>
    <dgm:cxn modelId="{3AB8DAB2-E0F0-49ED-8F34-9BFBEE8319B1}" type="presParOf" srcId="{CD462CA7-C8BE-4BD5-B68D-36E8BAF38338}" destId="{F30A90DC-CE50-407A-B960-FC735CFBB06E}" srcOrd="2" destOrd="0" presId="urn:microsoft.com/office/officeart/2005/8/layout/cycle6"/>
    <dgm:cxn modelId="{DAAEE566-A30C-4136-9E40-D555027249B9}" type="presParOf" srcId="{CD462CA7-C8BE-4BD5-B68D-36E8BAF38338}" destId="{40DFA1CC-870D-4971-B4D9-8A771E206DE6}" srcOrd="3" destOrd="0" presId="urn:microsoft.com/office/officeart/2005/8/layout/cycle6"/>
    <dgm:cxn modelId="{291047CA-A234-48B5-AA60-519FAA44BC5B}" type="presParOf" srcId="{CD462CA7-C8BE-4BD5-B68D-36E8BAF38338}" destId="{1CB26F5B-050D-4292-A30E-34B319A8F96D}" srcOrd="4" destOrd="0" presId="urn:microsoft.com/office/officeart/2005/8/layout/cycle6"/>
    <dgm:cxn modelId="{DD16DEEE-2B4F-484E-996E-131EF79C6D15}" type="presParOf" srcId="{CD462CA7-C8BE-4BD5-B68D-36E8BAF38338}" destId="{AE850AD8-B46C-4E78-9AD8-F8BE3F71479A}" srcOrd="5" destOrd="0" presId="urn:microsoft.com/office/officeart/2005/8/layout/cycle6"/>
    <dgm:cxn modelId="{9B14DE56-19AA-439F-811E-C35FB730371C}" type="presParOf" srcId="{CD462CA7-C8BE-4BD5-B68D-36E8BAF38338}" destId="{9D6FF76E-2FBE-43A9-88EF-8AAA0FEDF3DF}" srcOrd="6" destOrd="0" presId="urn:microsoft.com/office/officeart/2005/8/layout/cycle6"/>
    <dgm:cxn modelId="{040341EF-2E89-485C-8331-0931A6DA98D7}" type="presParOf" srcId="{CD462CA7-C8BE-4BD5-B68D-36E8BAF38338}" destId="{65C7720C-9DE0-4E5A-9FC6-80AC02364C53}" srcOrd="7" destOrd="0" presId="urn:microsoft.com/office/officeart/2005/8/layout/cycle6"/>
    <dgm:cxn modelId="{BF339140-40DB-45BE-9664-AF77C52DDF6E}" type="presParOf" srcId="{CD462CA7-C8BE-4BD5-B68D-36E8BAF38338}" destId="{72917A81-25F4-47A3-B02E-12905F4F8732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B63A32-8326-4681-923B-911EF220AF7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DD132D5-0F6A-4703-97CA-FC8F30E64823}">
      <dgm:prSet custT="1"/>
      <dgm:spPr/>
      <dgm:t>
        <a:bodyPr/>
        <a:lstStyle/>
        <a:p>
          <a:pPr rtl="0"/>
          <a:r>
            <a:rPr lang="de-DE" sz="1800" b="1" dirty="0" smtClean="0"/>
            <a:t>Avgust 1999: </a:t>
          </a:r>
          <a:r>
            <a:t/>
          </a:r>
          <a:br/>
          <a:r>
            <a:t>75 strokovnjakov iz 40-ih različnih organizacij in 15-ih držav konča Istanbulski protokol</a:t>
          </a:r>
          <a:endParaRPr lang="sl-SI" sz="1800" dirty="0"/>
        </a:p>
      </dgm:t>
    </dgm:pt>
    <dgm:pt modelId="{D4B56219-372B-488C-A42E-47901AF45207}" type="parTrans" cxnId="{72996D8A-904F-40A0-9A3B-9C2C17A744C5}">
      <dgm:prSet/>
      <dgm:spPr/>
      <dgm:t>
        <a:bodyPr/>
        <a:lstStyle/>
        <a:p>
          <a:endParaRPr lang="de-DE"/>
        </a:p>
      </dgm:t>
    </dgm:pt>
    <dgm:pt modelId="{CDC85F18-7C47-4C5D-831A-148B07A4B6AD}" type="sibTrans" cxnId="{72996D8A-904F-40A0-9A3B-9C2C17A744C5}">
      <dgm:prSet/>
      <dgm:spPr/>
      <dgm:t>
        <a:bodyPr/>
        <a:lstStyle/>
        <a:p>
          <a:endParaRPr lang="de-DE"/>
        </a:p>
      </dgm:t>
    </dgm:pt>
    <dgm:pt modelId="{2A0B9DB6-B985-42FF-BAD8-D540F7782C73}">
      <dgm:prSet custT="1"/>
      <dgm:spPr/>
      <dgm:t>
        <a:bodyPr/>
        <a:lstStyle/>
        <a:p>
          <a:pPr rtl="0"/>
          <a:r>
            <a:rPr lang="de-DE" sz="1800" b="1" dirty="0" smtClean="0"/>
            <a:t>December 2000: </a:t>
          </a:r>
          <a:r>
            <a:t/>
          </a:r>
          <a:br/>
          <a:r>
            <a:t>Generalna skupščina ZN in Visoki komisar za človekove pravice sprejmejo Istanbulski protokol</a:t>
          </a:r>
          <a:endParaRPr lang="sl-SI" sz="1800" dirty="0"/>
        </a:p>
      </dgm:t>
    </dgm:pt>
    <dgm:pt modelId="{95C47708-AA3D-47F8-833A-E732FB2FC78C}" type="parTrans" cxnId="{6FA510A7-6402-4EE0-9423-C9EA7661CF06}">
      <dgm:prSet/>
      <dgm:spPr/>
      <dgm:t>
        <a:bodyPr/>
        <a:lstStyle/>
        <a:p>
          <a:endParaRPr lang="de-DE"/>
        </a:p>
      </dgm:t>
    </dgm:pt>
    <dgm:pt modelId="{C1799B26-4B13-450F-B0FE-8A6742EC22E1}" type="sibTrans" cxnId="{6FA510A7-6402-4EE0-9423-C9EA7661CF06}">
      <dgm:prSet/>
      <dgm:spPr/>
      <dgm:t>
        <a:bodyPr/>
        <a:lstStyle/>
        <a:p>
          <a:endParaRPr lang="de-DE"/>
        </a:p>
      </dgm:t>
    </dgm:pt>
    <dgm:pt modelId="{183B59BD-E08E-4903-A2CC-124DE9A70AF9}">
      <dgm:prSet custT="1"/>
      <dgm:spPr/>
      <dgm:t>
        <a:bodyPr/>
        <a:lstStyle/>
        <a:p>
          <a:pPr rtl="0"/>
          <a:r>
            <a:rPr lang="de-DE" sz="1800" b="1" dirty="0" smtClean="0"/>
            <a:t>Marec 2001:</a:t>
          </a:r>
          <a:r>
            <a:t/>
          </a:r>
          <a:br/>
          <a:r>
            <a:rPr lang="de-DE" sz="1800" dirty="0" smtClean="0"/>
            <a:t> Istanbulski protokol je objavljen kot del                      zbirke ZN strokovnih izobraževanj</a:t>
          </a:r>
          <a:endParaRPr lang="sl-SI" sz="1800" dirty="0"/>
        </a:p>
      </dgm:t>
    </dgm:pt>
    <dgm:pt modelId="{59A0716F-8551-4939-8BBA-8B2595944CEE}" type="parTrans" cxnId="{E7E99683-0F85-42FF-9EDA-9AA63B78B56D}">
      <dgm:prSet/>
      <dgm:spPr/>
      <dgm:t>
        <a:bodyPr/>
        <a:lstStyle/>
        <a:p>
          <a:endParaRPr lang="de-DE"/>
        </a:p>
      </dgm:t>
    </dgm:pt>
    <dgm:pt modelId="{61CBD94F-592C-426D-B173-389FC78FCAAC}" type="sibTrans" cxnId="{E7E99683-0F85-42FF-9EDA-9AA63B78B56D}">
      <dgm:prSet/>
      <dgm:spPr/>
      <dgm:t>
        <a:bodyPr/>
        <a:lstStyle/>
        <a:p>
          <a:endParaRPr lang="de-DE"/>
        </a:p>
      </dgm:t>
    </dgm:pt>
    <dgm:pt modelId="{94483D9B-6BB8-4DD6-8FB8-92A44AC22D6D}" type="pres">
      <dgm:prSet presAssocID="{ADB63A32-8326-4681-923B-911EF220AF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F1CB83B-BCA4-44AA-93AD-B7162F09D994}" type="pres">
      <dgm:prSet presAssocID="{ADB63A32-8326-4681-923B-911EF220AF7F}" presName="arrow" presStyleLbl="bgShp" presStyleIdx="0" presStyleCn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FABDAE23-29C5-43AC-B908-6D5448CF88B9}" type="pres">
      <dgm:prSet presAssocID="{ADB63A32-8326-4681-923B-911EF220AF7F}" presName="points" presStyleCnt="0"/>
      <dgm:spPr/>
    </dgm:pt>
    <dgm:pt modelId="{5EB1B43F-7154-446C-B242-7EB058094A24}" type="pres">
      <dgm:prSet presAssocID="{ADD132D5-0F6A-4703-97CA-FC8F30E64823}" presName="compositeA" presStyleCnt="0"/>
      <dgm:spPr/>
    </dgm:pt>
    <dgm:pt modelId="{37865F9A-074E-4541-A435-400088D8C976}" type="pres">
      <dgm:prSet presAssocID="{ADD132D5-0F6A-4703-97CA-FC8F30E64823}" presName="textA" presStyleLbl="revTx" presStyleIdx="0" presStyleCnt="3" custScaleX="27703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683A73E-C368-403D-B055-86BAC576E57B}" type="pres">
      <dgm:prSet presAssocID="{ADD132D5-0F6A-4703-97CA-FC8F30E64823}" presName="circleA" presStyleLbl="node1" presStyleIdx="0" presStyleCnt="3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3C2B6EC-DC0A-4FD7-A71F-87DB53C4977B}" type="pres">
      <dgm:prSet presAssocID="{ADD132D5-0F6A-4703-97CA-FC8F30E64823}" presName="spaceA" presStyleCnt="0"/>
      <dgm:spPr/>
    </dgm:pt>
    <dgm:pt modelId="{A8CF315F-F3A5-40F6-AE43-49EE0344EE9C}" type="pres">
      <dgm:prSet presAssocID="{CDC85F18-7C47-4C5D-831A-148B07A4B6AD}" presName="space" presStyleCnt="0"/>
      <dgm:spPr/>
    </dgm:pt>
    <dgm:pt modelId="{7DB7452C-0960-4B17-AD5F-386F30759819}" type="pres">
      <dgm:prSet presAssocID="{2A0B9DB6-B985-42FF-BAD8-D540F7782C73}" presName="compositeB" presStyleCnt="0"/>
      <dgm:spPr/>
    </dgm:pt>
    <dgm:pt modelId="{798546DA-A82D-4867-B2D6-1D2069B79A7F}" type="pres">
      <dgm:prSet presAssocID="{2A0B9DB6-B985-42FF-BAD8-D540F7782C73}" presName="textB" presStyleLbl="revTx" presStyleIdx="1" presStyleCnt="3" custScaleX="3015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664EFF-565D-479E-8911-213F5D67C235}" type="pres">
      <dgm:prSet presAssocID="{2A0B9DB6-B985-42FF-BAD8-D540F7782C73}" presName="circleB" presStyleLbl="node1" presStyleIdx="1" presStyleCnt="3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5ED3E9D-73C5-4AB0-A8D6-49DF598198F8}" type="pres">
      <dgm:prSet presAssocID="{2A0B9DB6-B985-42FF-BAD8-D540F7782C73}" presName="spaceB" presStyleCnt="0"/>
      <dgm:spPr/>
    </dgm:pt>
    <dgm:pt modelId="{9B02F79A-4402-4FDF-B604-E811CA0BE22A}" type="pres">
      <dgm:prSet presAssocID="{C1799B26-4B13-450F-B0FE-8A6742EC22E1}" presName="space" presStyleCnt="0"/>
      <dgm:spPr/>
    </dgm:pt>
    <dgm:pt modelId="{905DDD0E-AA3E-41CA-9CBE-58B4584E682D}" type="pres">
      <dgm:prSet presAssocID="{183B59BD-E08E-4903-A2CC-124DE9A70AF9}" presName="compositeA" presStyleCnt="0"/>
      <dgm:spPr/>
    </dgm:pt>
    <dgm:pt modelId="{3F0B3B33-AAE0-42A7-8F30-F2D3E575591D}" type="pres">
      <dgm:prSet presAssocID="{183B59BD-E08E-4903-A2CC-124DE9A70AF9}" presName="textA" presStyleLbl="revTx" presStyleIdx="2" presStyleCnt="3" custScaleX="267819" custLinFactNeighborX="-32719" custLinFactNeighborY="-364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DEB090-5239-4FB7-9566-5F3C4846E2E7}" type="pres">
      <dgm:prSet presAssocID="{183B59BD-E08E-4903-A2CC-124DE9A70AF9}" presName="circleA" presStyleLbl="node1" presStyleIdx="2" presStyleCnt="3" custLinFactNeighborX="-35126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CF4CD63-FF9C-4572-94DA-10EFD5F85108}" type="pres">
      <dgm:prSet presAssocID="{183B59BD-E08E-4903-A2CC-124DE9A70AF9}" presName="spaceA" presStyleCnt="0"/>
      <dgm:spPr/>
    </dgm:pt>
  </dgm:ptLst>
  <dgm:cxnLst>
    <dgm:cxn modelId="{6FA510A7-6402-4EE0-9423-C9EA7661CF06}" srcId="{ADB63A32-8326-4681-923B-911EF220AF7F}" destId="{2A0B9DB6-B985-42FF-BAD8-D540F7782C73}" srcOrd="1" destOrd="0" parTransId="{95C47708-AA3D-47F8-833A-E732FB2FC78C}" sibTransId="{C1799B26-4B13-450F-B0FE-8A6742EC22E1}"/>
    <dgm:cxn modelId="{079739C5-DCA7-42F8-90F7-BD3E36DBC85E}" type="presOf" srcId="{ADD132D5-0F6A-4703-97CA-FC8F30E64823}" destId="{37865F9A-074E-4541-A435-400088D8C976}" srcOrd="0" destOrd="0" presId="urn:microsoft.com/office/officeart/2005/8/layout/hProcess11"/>
    <dgm:cxn modelId="{734AC00C-F523-4EB0-AB4A-E3877205782E}" type="presOf" srcId="{ADB63A32-8326-4681-923B-911EF220AF7F}" destId="{94483D9B-6BB8-4DD6-8FB8-92A44AC22D6D}" srcOrd="0" destOrd="0" presId="urn:microsoft.com/office/officeart/2005/8/layout/hProcess11"/>
    <dgm:cxn modelId="{E7E99683-0F85-42FF-9EDA-9AA63B78B56D}" srcId="{ADB63A32-8326-4681-923B-911EF220AF7F}" destId="{183B59BD-E08E-4903-A2CC-124DE9A70AF9}" srcOrd="2" destOrd="0" parTransId="{59A0716F-8551-4939-8BBA-8B2595944CEE}" sibTransId="{61CBD94F-592C-426D-B173-389FC78FCAAC}"/>
    <dgm:cxn modelId="{0FBA3284-57AA-4BBB-B322-22CD88BE75AB}" type="presOf" srcId="{183B59BD-E08E-4903-A2CC-124DE9A70AF9}" destId="{3F0B3B33-AAE0-42A7-8F30-F2D3E575591D}" srcOrd="0" destOrd="0" presId="urn:microsoft.com/office/officeart/2005/8/layout/hProcess11"/>
    <dgm:cxn modelId="{534C00DB-81B8-4653-AED7-BC581A8B3E53}" type="presOf" srcId="{2A0B9DB6-B985-42FF-BAD8-D540F7782C73}" destId="{798546DA-A82D-4867-B2D6-1D2069B79A7F}" srcOrd="0" destOrd="0" presId="urn:microsoft.com/office/officeart/2005/8/layout/hProcess11"/>
    <dgm:cxn modelId="{72996D8A-904F-40A0-9A3B-9C2C17A744C5}" srcId="{ADB63A32-8326-4681-923B-911EF220AF7F}" destId="{ADD132D5-0F6A-4703-97CA-FC8F30E64823}" srcOrd="0" destOrd="0" parTransId="{D4B56219-372B-488C-A42E-47901AF45207}" sibTransId="{CDC85F18-7C47-4C5D-831A-148B07A4B6AD}"/>
    <dgm:cxn modelId="{E66D7656-B52E-460E-9DC4-A5B3424AADF7}" type="presParOf" srcId="{94483D9B-6BB8-4DD6-8FB8-92A44AC22D6D}" destId="{5F1CB83B-BCA4-44AA-93AD-B7162F09D994}" srcOrd="0" destOrd="0" presId="urn:microsoft.com/office/officeart/2005/8/layout/hProcess11"/>
    <dgm:cxn modelId="{877BE9BC-1C96-4179-B6C2-7E82EBAC906D}" type="presParOf" srcId="{94483D9B-6BB8-4DD6-8FB8-92A44AC22D6D}" destId="{FABDAE23-29C5-43AC-B908-6D5448CF88B9}" srcOrd="1" destOrd="0" presId="urn:microsoft.com/office/officeart/2005/8/layout/hProcess11"/>
    <dgm:cxn modelId="{FC810166-3246-47CC-B555-FF11ABCCED41}" type="presParOf" srcId="{FABDAE23-29C5-43AC-B908-6D5448CF88B9}" destId="{5EB1B43F-7154-446C-B242-7EB058094A24}" srcOrd="0" destOrd="0" presId="urn:microsoft.com/office/officeart/2005/8/layout/hProcess11"/>
    <dgm:cxn modelId="{969DE6CA-A229-4C18-BCAC-01DEFAC26998}" type="presParOf" srcId="{5EB1B43F-7154-446C-B242-7EB058094A24}" destId="{37865F9A-074E-4541-A435-400088D8C976}" srcOrd="0" destOrd="0" presId="urn:microsoft.com/office/officeart/2005/8/layout/hProcess11"/>
    <dgm:cxn modelId="{01540E46-5CD5-4734-90A1-7A790FE5B328}" type="presParOf" srcId="{5EB1B43F-7154-446C-B242-7EB058094A24}" destId="{0683A73E-C368-403D-B055-86BAC576E57B}" srcOrd="1" destOrd="0" presId="urn:microsoft.com/office/officeart/2005/8/layout/hProcess11"/>
    <dgm:cxn modelId="{1D569960-FB18-4F03-9795-450331E70C9D}" type="presParOf" srcId="{5EB1B43F-7154-446C-B242-7EB058094A24}" destId="{53C2B6EC-DC0A-4FD7-A71F-87DB53C4977B}" srcOrd="2" destOrd="0" presId="urn:microsoft.com/office/officeart/2005/8/layout/hProcess11"/>
    <dgm:cxn modelId="{C53D2223-E2D3-4EFB-854D-1AE358207F1E}" type="presParOf" srcId="{FABDAE23-29C5-43AC-B908-6D5448CF88B9}" destId="{A8CF315F-F3A5-40F6-AE43-49EE0344EE9C}" srcOrd="1" destOrd="0" presId="urn:microsoft.com/office/officeart/2005/8/layout/hProcess11"/>
    <dgm:cxn modelId="{60D678FE-B7C0-4E44-A21E-1FAE19ED6627}" type="presParOf" srcId="{FABDAE23-29C5-43AC-B908-6D5448CF88B9}" destId="{7DB7452C-0960-4B17-AD5F-386F30759819}" srcOrd="2" destOrd="0" presId="urn:microsoft.com/office/officeart/2005/8/layout/hProcess11"/>
    <dgm:cxn modelId="{ADC1E2C7-C016-4288-8777-A5547E85BD19}" type="presParOf" srcId="{7DB7452C-0960-4B17-AD5F-386F30759819}" destId="{798546DA-A82D-4867-B2D6-1D2069B79A7F}" srcOrd="0" destOrd="0" presId="urn:microsoft.com/office/officeart/2005/8/layout/hProcess11"/>
    <dgm:cxn modelId="{F44149BB-071D-44D6-B7AE-F6F12BDDC245}" type="presParOf" srcId="{7DB7452C-0960-4B17-AD5F-386F30759819}" destId="{E3664EFF-565D-479E-8911-213F5D67C235}" srcOrd="1" destOrd="0" presId="urn:microsoft.com/office/officeart/2005/8/layout/hProcess11"/>
    <dgm:cxn modelId="{D485F9B2-D4A0-4285-B4DF-9C8696B2DF3E}" type="presParOf" srcId="{7DB7452C-0960-4B17-AD5F-386F30759819}" destId="{55ED3E9D-73C5-4AB0-A8D6-49DF598198F8}" srcOrd="2" destOrd="0" presId="urn:microsoft.com/office/officeart/2005/8/layout/hProcess11"/>
    <dgm:cxn modelId="{97184936-5141-4A21-A304-DEA594A18BA1}" type="presParOf" srcId="{FABDAE23-29C5-43AC-B908-6D5448CF88B9}" destId="{9B02F79A-4402-4FDF-B604-E811CA0BE22A}" srcOrd="3" destOrd="0" presId="urn:microsoft.com/office/officeart/2005/8/layout/hProcess11"/>
    <dgm:cxn modelId="{4F9CB263-3953-4252-80CE-F89B89525489}" type="presParOf" srcId="{FABDAE23-29C5-43AC-B908-6D5448CF88B9}" destId="{905DDD0E-AA3E-41CA-9CBE-58B4584E682D}" srcOrd="4" destOrd="0" presId="urn:microsoft.com/office/officeart/2005/8/layout/hProcess11"/>
    <dgm:cxn modelId="{1D9976E7-F52E-4EA4-AAD6-3F18D42C4C9B}" type="presParOf" srcId="{905DDD0E-AA3E-41CA-9CBE-58B4584E682D}" destId="{3F0B3B33-AAE0-42A7-8F30-F2D3E575591D}" srcOrd="0" destOrd="0" presId="urn:microsoft.com/office/officeart/2005/8/layout/hProcess11"/>
    <dgm:cxn modelId="{1EEF5F2D-96EB-4595-9FAA-C68BFE57A31C}" type="presParOf" srcId="{905DDD0E-AA3E-41CA-9CBE-58B4584E682D}" destId="{5EDEB090-5239-4FB7-9566-5F3C4846E2E7}" srcOrd="1" destOrd="0" presId="urn:microsoft.com/office/officeart/2005/8/layout/hProcess11"/>
    <dgm:cxn modelId="{72EC2454-C3E5-4A86-8CC8-972725ED7D0E}" type="presParOf" srcId="{905DDD0E-AA3E-41CA-9CBE-58B4584E682D}" destId="{ECF4CD63-FF9C-4572-94DA-10EFD5F8510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C9B325-7B68-432F-95FC-75DF1CC1835C}">
      <dsp:nvSpPr>
        <dsp:cNvPr id="0" name=""/>
        <dsp:cNvSpPr/>
      </dsp:nvSpPr>
      <dsp:spPr>
        <a:xfrm>
          <a:off x="3103797" y="1672"/>
          <a:ext cx="2145332" cy="1394465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200" kern="1200"/>
            <a:t>Zdravnik za človekove pravice</a:t>
          </a:r>
          <a:endParaRPr lang="sl-SI" sz="2200" kern="1200" dirty="0"/>
        </a:p>
      </dsp:txBody>
      <dsp:txXfrm>
        <a:off x="3103797" y="1672"/>
        <a:ext cx="2145332" cy="1394465"/>
      </dsp:txXfrm>
    </dsp:sp>
    <dsp:sp modelId="{F30A90DC-CE50-407A-B960-FC735CFBB06E}">
      <dsp:nvSpPr>
        <dsp:cNvPr id="0" name=""/>
        <dsp:cNvSpPr/>
      </dsp:nvSpPr>
      <dsp:spPr>
        <a:xfrm>
          <a:off x="2315213" y="698905"/>
          <a:ext cx="3722500" cy="3722500"/>
        </a:xfrm>
        <a:custGeom>
          <a:avLst/>
          <a:gdLst/>
          <a:ahLst/>
          <a:cxnLst/>
          <a:rect l="0" t="0" r="0" b="0"/>
          <a:pathLst>
            <a:path>
              <a:moveTo>
                <a:pt x="2949529" y="351316"/>
              </a:moveTo>
              <a:arcTo wR="1861250" hR="1861250" stAng="18346923" swAng="3649875"/>
            </a:path>
          </a:pathLst>
        </a:custGeom>
        <a:noFill/>
        <a:ln w="9525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FA1CC-870D-4971-B4D9-8A771E206DE6}">
      <dsp:nvSpPr>
        <dsp:cNvPr id="0" name=""/>
        <dsp:cNvSpPr/>
      </dsp:nvSpPr>
      <dsp:spPr>
        <a:xfrm>
          <a:off x="4715687" y="2793548"/>
          <a:ext cx="2145332" cy="1394465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200" kern="1200"/>
            <a:t>Turško zdravniško združenje</a:t>
          </a:r>
          <a:endParaRPr lang="sl-SI" sz="2200" kern="1200" dirty="0"/>
        </a:p>
      </dsp:txBody>
      <dsp:txXfrm>
        <a:off x="4715687" y="2793548"/>
        <a:ext cx="2145332" cy="1394465"/>
      </dsp:txXfrm>
    </dsp:sp>
    <dsp:sp modelId="{AE850AD8-B46C-4E78-9AD8-F8BE3F71479A}">
      <dsp:nvSpPr>
        <dsp:cNvPr id="0" name=""/>
        <dsp:cNvSpPr/>
      </dsp:nvSpPr>
      <dsp:spPr>
        <a:xfrm>
          <a:off x="2315213" y="698905"/>
          <a:ext cx="3722500" cy="3722500"/>
        </a:xfrm>
        <a:custGeom>
          <a:avLst/>
          <a:gdLst/>
          <a:ahLst/>
          <a:cxnLst/>
          <a:rect l="0" t="0" r="0" b="0"/>
          <a:pathLst>
            <a:path>
              <a:moveTo>
                <a:pt x="2747825" y="3497781"/>
              </a:moveTo>
              <a:arcTo wR="1861250" hR="1861250" stAng="3693228" swAng="3413544"/>
            </a:path>
          </a:pathLst>
        </a:custGeom>
        <a:noFill/>
        <a:ln w="9525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FF76E-2FBE-43A9-88EF-8AAA0FEDF3DF}">
      <dsp:nvSpPr>
        <dsp:cNvPr id="0" name=""/>
        <dsp:cNvSpPr/>
      </dsp:nvSpPr>
      <dsp:spPr>
        <a:xfrm>
          <a:off x="1491908" y="2793548"/>
          <a:ext cx="2145332" cy="1394465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200" kern="1200"/>
            <a:t>Turška fundacija za človekove pravice</a:t>
          </a:r>
          <a:endParaRPr lang="sl-SI" sz="2200" kern="1200" dirty="0"/>
        </a:p>
      </dsp:txBody>
      <dsp:txXfrm>
        <a:off x="1491908" y="2793548"/>
        <a:ext cx="2145332" cy="1394465"/>
      </dsp:txXfrm>
    </dsp:sp>
    <dsp:sp modelId="{72917A81-25F4-47A3-B02E-12905F4F8732}">
      <dsp:nvSpPr>
        <dsp:cNvPr id="0" name=""/>
        <dsp:cNvSpPr/>
      </dsp:nvSpPr>
      <dsp:spPr>
        <a:xfrm>
          <a:off x="2315213" y="698905"/>
          <a:ext cx="3722500" cy="3722500"/>
        </a:xfrm>
        <a:custGeom>
          <a:avLst/>
          <a:gdLst/>
          <a:ahLst/>
          <a:cxnLst/>
          <a:rect l="0" t="0" r="0" b="0"/>
          <a:pathLst>
            <a:path>
              <a:moveTo>
                <a:pt x="12384" y="2075606"/>
              </a:moveTo>
              <a:arcTo wR="1861250" hR="1861250" stAng="10403202" swAng="3649875"/>
            </a:path>
          </a:pathLst>
        </a:custGeom>
        <a:noFill/>
        <a:ln w="9525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1CB83B-BCA4-44AA-93AD-B7162F09D994}">
      <dsp:nvSpPr>
        <dsp:cNvPr id="0" name=""/>
        <dsp:cNvSpPr/>
      </dsp:nvSpPr>
      <dsp:spPr>
        <a:xfrm>
          <a:off x="0" y="1499711"/>
          <a:ext cx="7067127" cy="1999614"/>
        </a:xfrm>
        <a:prstGeom prst="notchedRightArrow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37865F9A-074E-4541-A435-400088D8C976}">
      <dsp:nvSpPr>
        <dsp:cNvPr id="0" name=""/>
        <dsp:cNvSpPr/>
      </dsp:nvSpPr>
      <dsp:spPr>
        <a:xfrm>
          <a:off x="1943" y="0"/>
          <a:ext cx="2056299" cy="1999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Avgust 1999: </a:t>
          </a:r>
          <a:r>
            <a:rPr kern="1200"/>
            <a:t/>
          </a:r>
          <a:br>
            <a:rPr kern="1200"/>
          </a:br>
          <a:r>
            <a:rPr kern="1200"/>
            <a:t>75 strokovnjakov iz 40-ih različnih organizacij in 15-ih držav konča Istanbulski protokol</a:t>
          </a:r>
          <a:endParaRPr lang="sl-SI" sz="1800" kern="1200" dirty="0"/>
        </a:p>
      </dsp:txBody>
      <dsp:txXfrm>
        <a:off x="1943" y="0"/>
        <a:ext cx="2056299" cy="1999614"/>
      </dsp:txXfrm>
    </dsp:sp>
    <dsp:sp modelId="{0683A73E-C368-403D-B055-86BAC576E57B}">
      <dsp:nvSpPr>
        <dsp:cNvPr id="0" name=""/>
        <dsp:cNvSpPr/>
      </dsp:nvSpPr>
      <dsp:spPr>
        <a:xfrm>
          <a:off x="780141" y="2249566"/>
          <a:ext cx="499903" cy="49990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798546DA-A82D-4867-B2D6-1D2069B79A7F}">
      <dsp:nvSpPr>
        <dsp:cNvPr id="0" name=""/>
        <dsp:cNvSpPr/>
      </dsp:nvSpPr>
      <dsp:spPr>
        <a:xfrm>
          <a:off x="2095356" y="2999422"/>
          <a:ext cx="2238100" cy="1999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December 2000: </a:t>
          </a:r>
          <a:r>
            <a:rPr kern="1200"/>
            <a:t/>
          </a:r>
          <a:br>
            <a:rPr kern="1200"/>
          </a:br>
          <a:r>
            <a:rPr kern="1200"/>
            <a:t>Generalna skupščina ZN in Visoki komisar za človekove pravice sprejmejo Istanbulski protokol</a:t>
          </a:r>
          <a:endParaRPr lang="sl-SI" sz="1800" kern="1200" dirty="0"/>
        </a:p>
      </dsp:txBody>
      <dsp:txXfrm>
        <a:off x="2095356" y="2999422"/>
        <a:ext cx="2238100" cy="1999614"/>
      </dsp:txXfrm>
    </dsp:sp>
    <dsp:sp modelId="{E3664EFF-565D-479E-8911-213F5D67C235}">
      <dsp:nvSpPr>
        <dsp:cNvPr id="0" name=""/>
        <dsp:cNvSpPr/>
      </dsp:nvSpPr>
      <dsp:spPr>
        <a:xfrm>
          <a:off x="2964454" y="2249566"/>
          <a:ext cx="499903" cy="49990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3F0B3B33-AAE0-42A7-8F30-F2D3E575591D}">
      <dsp:nvSpPr>
        <dsp:cNvPr id="0" name=""/>
        <dsp:cNvSpPr/>
      </dsp:nvSpPr>
      <dsp:spPr>
        <a:xfrm>
          <a:off x="4127710" y="0"/>
          <a:ext cx="1987900" cy="1999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Marec 2001:</a:t>
          </a:r>
          <a:r>
            <a:rPr kern="1200"/>
            <a:t/>
          </a:r>
          <a:br>
            <a:rPr kern="1200"/>
          </a:br>
          <a:r>
            <a:rPr lang="de-DE" sz="1800" kern="1200" dirty="0" smtClean="0"/>
            <a:t> Istanbulski protokol je objavljen kot del                      zbirke ZN strokovnih izobraževanj</a:t>
          </a:r>
          <a:endParaRPr lang="sl-SI" sz="1800" kern="1200" dirty="0"/>
        </a:p>
      </dsp:txBody>
      <dsp:txXfrm>
        <a:off x="4127710" y="0"/>
        <a:ext cx="1987900" cy="1999614"/>
      </dsp:txXfrm>
    </dsp:sp>
    <dsp:sp modelId="{5EDEB090-5239-4FB7-9566-5F3C4846E2E7}">
      <dsp:nvSpPr>
        <dsp:cNvPr id="0" name=""/>
        <dsp:cNvSpPr/>
      </dsp:nvSpPr>
      <dsp:spPr>
        <a:xfrm>
          <a:off x="4938971" y="2249566"/>
          <a:ext cx="499903" cy="49990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153065-C6DB-4BCF-B583-A9A396F80BD2}" type="datetimeFigureOut">
              <a:rPr lang="en-GB"/>
              <a:pPr>
                <a:defRPr/>
              </a:pPr>
              <a:t>12/05/2013</a:t>
            </a:fld>
            <a:endParaRPr lang="sl-SI" dirty="0"/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C6850E-0FE9-4FDB-8F0C-35A427AA0258}" type="slidenum">
              <a:rPr lang="en-GB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p14="http://schemas.microsoft.com/office/powerpoint/2010/main" val="4274763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de-AT">
              <a:cs typeface="Arial" pitchFamily="34" charset="0"/>
            </a:endParaRPr>
          </a:p>
        </p:txBody>
      </p:sp>
      <p:sp>
        <p:nvSpPr>
          <p:cNvPr id="23142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de-AT"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174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noProof="0" smtClean="0"/>
          </a:p>
        </p:txBody>
      </p:sp>
      <p:sp>
        <p:nvSpPr>
          <p:cNvPr id="231431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de-AT">
              <a:cs typeface="Arial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0ECBF3F-8F26-4CBC-99B7-6F609FAB8059}" type="slidenum">
              <a:rPr lang="el-GR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p14="http://schemas.microsoft.com/office/powerpoint/2010/main" val="369380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/>
          </p:nvPr>
        </p:nvSpPr>
        <p:spPr>
          <a:extLst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7FFA7266-CFE4-4A6F-9557-B577AA268986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1</a:t>
            </a:fld>
            <a:endParaRPr lang="sl-SI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dirty="0" smtClean="0">
              <a:latin typeface="Calibri" pitchFamily="34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830C5D9-B347-468F-9D46-36F0CADE075F}" type="slidenum">
              <a:rPr lang="el-GR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sl-SI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/>
          </p:nvPr>
        </p:nvSpPr>
        <p:spPr>
          <a:extLst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A89BCE3F-B866-4AE0-BB1F-7E5FAEEAAB51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2</a:t>
            </a:fld>
            <a:endParaRPr lang="sl-SI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dirty="0" smtClean="0">
              <a:latin typeface="Calibri" pitchFamily="34" charset="0"/>
            </a:endParaRP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269BBD5-CB9C-42AC-B9A0-43D4E9E352A0}" type="slidenum">
              <a:rPr lang="el-GR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sl-SI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/>
          </p:nvPr>
        </p:nvSpPr>
        <p:spPr>
          <a:extLst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2D874B7D-3FD2-4294-84C1-FE6A83CAC14E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3</a:t>
            </a:fld>
            <a:endParaRPr lang="sl-SI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smtClean="0">
              <a:latin typeface="Calibri" pitchFamily="34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13DF1E1-4BA6-42DA-9625-5B29758E0B5B}" type="slidenum">
              <a:rPr lang="el-GR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sl-SI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-107950"/>
            <a:ext cx="2058987" cy="623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07950"/>
            <a:ext cx="6027738" cy="623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-107950"/>
            <a:ext cx="8228012" cy="1311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pic>
        <p:nvPicPr>
          <p:cNvPr id="3" name="Picture 2" descr="image2.jpe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525" y="0"/>
            <a:ext cx="912495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defRPr/>
            </a:lvl1pPr>
            <a:lvl2pPr marL="0" indent="0">
              <a:spcBef>
                <a:spcPts val="0"/>
              </a:spcBef>
              <a:spcAft>
                <a:spcPts val="1200"/>
              </a:spcAft>
              <a:defRPr/>
            </a:lvl2pPr>
            <a:lvl3pPr marL="0" indent="0">
              <a:spcBef>
                <a:spcPts val="0"/>
              </a:spcBef>
              <a:spcAft>
                <a:spcPts val="1200"/>
              </a:spcAft>
              <a:defRPr/>
            </a:lvl3pPr>
            <a:lvl4pPr marL="0" indent="0">
              <a:spcBef>
                <a:spcPts val="0"/>
              </a:spcBef>
              <a:spcAft>
                <a:spcPts val="1200"/>
              </a:spcAft>
              <a:defRPr/>
            </a:lvl4pPr>
            <a:lvl5pPr marL="0" indent="0"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7013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25538"/>
            <a:ext cx="4038600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-107950"/>
            <a:ext cx="2058987" cy="623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07950"/>
            <a:ext cx="6027738" cy="623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-107950"/>
            <a:ext cx="8239125" cy="6232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latin typeface="Calibri" pitchFamily="32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©:Thomas Wenzel/ WPA, 2010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latin typeface="Calibri" pitchFamily="32" charset="0"/>
                <a:cs typeface="+mn-cs"/>
              </a:defRPr>
            </a:lvl1pPr>
          </a:lstStyle>
          <a:p>
            <a:pPr>
              <a:defRPr/>
            </a:pPr>
            <a:fld id="{9AEDD87D-0E35-4E5A-8CC3-A1B58D62EF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7013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25538"/>
            <a:ext cx="4038600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8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7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0825" y="6165850"/>
            <a:ext cx="15843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754813" y="5805488"/>
            <a:ext cx="2339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-107950"/>
            <a:ext cx="82280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8013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26262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6262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34213" y="6500813"/>
            <a:ext cx="8239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17" cstate="print"/>
          <a:srcRect l="1314" t="3102" r="63214" b="37788"/>
          <a:stretch>
            <a:fillRect/>
          </a:stretch>
        </p:blipFill>
        <p:spPr bwMode="auto">
          <a:xfrm>
            <a:off x="7907338" y="6494463"/>
            <a:ext cx="409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18" cstate="print"/>
          <a:srcRect l="38107" r="7919" b="52925"/>
          <a:stretch>
            <a:fillRect/>
          </a:stretch>
        </p:blipFill>
        <p:spPr bwMode="auto">
          <a:xfrm>
            <a:off x="8299450" y="6491288"/>
            <a:ext cx="78898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-107950"/>
            <a:ext cx="82280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434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8013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26262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6262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1403350" y="328453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 dirty="0"/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403648" y="1916832"/>
            <a:ext cx="648017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sz="4000" b="1" dirty="0">
                <a:solidFill>
                  <a:srgbClr val="376092"/>
                </a:solidFill>
                <a:latin typeface="Trebuchet MS" pitchFamily="34" charset="0"/>
              </a:rPr>
              <a:t>ARTIP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sz="4000" b="1" dirty="0">
                <a:solidFill>
                  <a:srgbClr val="376092"/>
                </a:solidFill>
                <a:latin typeface="Trebuchet MS" pitchFamily="34" charset="0"/>
              </a:rPr>
              <a:t>Awareness Raising and Training for the Istanbul Protocol (Osveščanje in usposabljanje za uporabo Istanbulskega protokola)</a:t>
            </a:r>
          </a:p>
        </p:txBody>
      </p:sp>
      <p:pic>
        <p:nvPicPr>
          <p:cNvPr id="7" name="Content Placeholder 4" descr="LLP logo engl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5264" y="5805042"/>
            <a:ext cx="2339752" cy="946825"/>
          </a:xfrm>
          <a:prstGeom prst="rect">
            <a:avLst/>
          </a:prstGeom>
        </p:spPr>
      </p:pic>
      <p:pic>
        <p:nvPicPr>
          <p:cNvPr id="8" name="3 - Εικόνα" descr="by-nc-n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6165304"/>
            <a:ext cx="1584176" cy="5542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bbogen 3"/>
          <p:cNvSpPr/>
          <p:nvPr/>
        </p:nvSpPr>
        <p:spPr>
          <a:xfrm>
            <a:off x="-5020360" y="511461"/>
            <a:ext cx="6448771" cy="6448771"/>
          </a:xfrm>
          <a:prstGeom prst="blockArc">
            <a:avLst>
              <a:gd name="adj1" fmla="val 18900000"/>
              <a:gd name="adj2" fmla="val 2700000"/>
              <a:gd name="adj3" fmla="val 335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ihandform 4"/>
          <p:cNvSpPr/>
          <p:nvPr/>
        </p:nvSpPr>
        <p:spPr>
          <a:xfrm>
            <a:off x="936272" y="1709035"/>
            <a:ext cx="6593408" cy="736917"/>
          </a:xfrm>
          <a:custGeom>
            <a:avLst/>
            <a:gdLst>
              <a:gd name="connsiteX0" fmla="*/ 0 w 6593408"/>
              <a:gd name="connsiteY0" fmla="*/ 0 h 736917"/>
              <a:gd name="connsiteX1" fmla="*/ 6593408 w 6593408"/>
              <a:gd name="connsiteY1" fmla="*/ 0 h 736917"/>
              <a:gd name="connsiteX2" fmla="*/ 6593408 w 6593408"/>
              <a:gd name="connsiteY2" fmla="*/ 736917 h 736917"/>
              <a:gd name="connsiteX3" fmla="*/ 0 w 6593408"/>
              <a:gd name="connsiteY3" fmla="*/ 736917 h 736917"/>
              <a:gd name="connsiteX4" fmla="*/ 0 w 6593408"/>
              <a:gd name="connsiteY4" fmla="*/ 0 h 73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3408" h="736917">
                <a:moveTo>
                  <a:pt x="0" y="0"/>
                </a:moveTo>
                <a:lnTo>
                  <a:pt x="6593408" y="0"/>
                </a:lnTo>
                <a:lnTo>
                  <a:pt x="6593408" y="736917"/>
                </a:lnTo>
                <a:lnTo>
                  <a:pt x="0" y="7369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584928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000" b="1" kern="1200" dirty="0" smtClean="0"/>
              <a:t>1. Ker s tem preprečimo, da bi prizadete osebe vrnili v domovino, kjer bi jih preganjali </a:t>
            </a:r>
            <a:endParaRPr lang="sl-SI" sz="2000" b="1" kern="1200" dirty="0"/>
          </a:p>
        </p:txBody>
      </p:sp>
      <p:sp>
        <p:nvSpPr>
          <p:cNvPr id="7" name="Ellipse 6"/>
          <p:cNvSpPr/>
          <p:nvPr/>
        </p:nvSpPr>
        <p:spPr>
          <a:xfrm>
            <a:off x="475698" y="1616920"/>
            <a:ext cx="921147" cy="9211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8" name="Freihandform 7"/>
          <p:cNvSpPr/>
          <p:nvPr/>
        </p:nvSpPr>
        <p:spPr>
          <a:xfrm>
            <a:off x="1358764" y="2814603"/>
            <a:ext cx="6170916" cy="736917"/>
          </a:xfrm>
          <a:custGeom>
            <a:avLst/>
            <a:gdLst>
              <a:gd name="connsiteX0" fmla="*/ 0 w 6170916"/>
              <a:gd name="connsiteY0" fmla="*/ 0 h 736917"/>
              <a:gd name="connsiteX1" fmla="*/ 6170916 w 6170916"/>
              <a:gd name="connsiteY1" fmla="*/ 0 h 736917"/>
              <a:gd name="connsiteX2" fmla="*/ 6170916 w 6170916"/>
              <a:gd name="connsiteY2" fmla="*/ 736917 h 736917"/>
              <a:gd name="connsiteX3" fmla="*/ 0 w 6170916"/>
              <a:gd name="connsiteY3" fmla="*/ 736917 h 736917"/>
              <a:gd name="connsiteX4" fmla="*/ 0 w 6170916"/>
              <a:gd name="connsiteY4" fmla="*/ 0 h 73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0916" h="736917">
                <a:moveTo>
                  <a:pt x="0" y="0"/>
                </a:moveTo>
                <a:lnTo>
                  <a:pt x="6170916" y="0"/>
                </a:lnTo>
                <a:lnTo>
                  <a:pt x="6170916" y="736917"/>
                </a:lnTo>
                <a:lnTo>
                  <a:pt x="0" y="7369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584928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000" b="1" kern="1200" dirty="0" smtClean="0"/>
              <a:t>2. Ker s tem žrtve dobijo priznanje tega, kar so pretrpele</a:t>
            </a:r>
            <a:endParaRPr lang="sl-SI" sz="2000" kern="1200" dirty="0"/>
          </a:p>
        </p:txBody>
      </p:sp>
      <p:sp>
        <p:nvSpPr>
          <p:cNvPr id="9" name="Ellipse 8"/>
          <p:cNvSpPr/>
          <p:nvPr/>
        </p:nvSpPr>
        <p:spPr>
          <a:xfrm>
            <a:off x="898190" y="2722488"/>
            <a:ext cx="921147" cy="92114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0" name="Freihandform 9"/>
          <p:cNvSpPr/>
          <p:nvPr/>
        </p:nvSpPr>
        <p:spPr>
          <a:xfrm>
            <a:off x="1358764" y="3920171"/>
            <a:ext cx="6170916" cy="736917"/>
          </a:xfrm>
          <a:custGeom>
            <a:avLst/>
            <a:gdLst>
              <a:gd name="connsiteX0" fmla="*/ 0 w 6170916"/>
              <a:gd name="connsiteY0" fmla="*/ 0 h 736917"/>
              <a:gd name="connsiteX1" fmla="*/ 6170916 w 6170916"/>
              <a:gd name="connsiteY1" fmla="*/ 0 h 736917"/>
              <a:gd name="connsiteX2" fmla="*/ 6170916 w 6170916"/>
              <a:gd name="connsiteY2" fmla="*/ 736917 h 736917"/>
              <a:gd name="connsiteX3" fmla="*/ 0 w 6170916"/>
              <a:gd name="connsiteY3" fmla="*/ 736917 h 736917"/>
              <a:gd name="connsiteX4" fmla="*/ 0 w 6170916"/>
              <a:gd name="connsiteY4" fmla="*/ 0 h 73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0916" h="736917">
                <a:moveTo>
                  <a:pt x="0" y="0"/>
                </a:moveTo>
                <a:lnTo>
                  <a:pt x="6170916" y="0"/>
                </a:lnTo>
                <a:lnTo>
                  <a:pt x="6170916" y="736917"/>
                </a:lnTo>
                <a:lnTo>
                  <a:pt x="0" y="7369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584928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000" b="1" kern="1200" dirty="0" smtClean="0"/>
              <a:t>3. Ker s tem izpostavimo kršitve človekovih pravic v državah, kjer je prišlo do mučenja</a:t>
            </a:r>
            <a:endParaRPr lang="sl-SI" sz="2000" kern="1200" dirty="0"/>
          </a:p>
        </p:txBody>
      </p:sp>
      <p:sp>
        <p:nvSpPr>
          <p:cNvPr id="11" name="Ellipse 10"/>
          <p:cNvSpPr/>
          <p:nvPr/>
        </p:nvSpPr>
        <p:spPr>
          <a:xfrm>
            <a:off x="898190" y="3828057"/>
            <a:ext cx="921147" cy="92114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2" name="Freihandform 11"/>
          <p:cNvSpPr/>
          <p:nvPr/>
        </p:nvSpPr>
        <p:spPr>
          <a:xfrm>
            <a:off x="936272" y="5025739"/>
            <a:ext cx="6593408" cy="736917"/>
          </a:xfrm>
          <a:custGeom>
            <a:avLst/>
            <a:gdLst>
              <a:gd name="connsiteX0" fmla="*/ 0 w 6593408"/>
              <a:gd name="connsiteY0" fmla="*/ 0 h 736917"/>
              <a:gd name="connsiteX1" fmla="*/ 6593408 w 6593408"/>
              <a:gd name="connsiteY1" fmla="*/ 0 h 736917"/>
              <a:gd name="connsiteX2" fmla="*/ 6593408 w 6593408"/>
              <a:gd name="connsiteY2" fmla="*/ 736917 h 736917"/>
              <a:gd name="connsiteX3" fmla="*/ 0 w 6593408"/>
              <a:gd name="connsiteY3" fmla="*/ 736917 h 736917"/>
              <a:gd name="connsiteX4" fmla="*/ 0 w 6593408"/>
              <a:gd name="connsiteY4" fmla="*/ 0 h 73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3408" h="736917">
                <a:moveTo>
                  <a:pt x="0" y="0"/>
                </a:moveTo>
                <a:lnTo>
                  <a:pt x="6593408" y="0"/>
                </a:lnTo>
                <a:lnTo>
                  <a:pt x="6593408" y="736917"/>
                </a:lnTo>
                <a:lnTo>
                  <a:pt x="0" y="7369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584928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000" b="1" kern="1200" dirty="0" smtClean="0"/>
              <a:t>4. Ker s tem žrtvam omogočimo, da sprožijo sodni pregon storilcev v domovini</a:t>
            </a:r>
            <a:endParaRPr lang="sl-SI" sz="2000" b="1" kern="1200" dirty="0"/>
          </a:p>
        </p:txBody>
      </p:sp>
      <p:sp>
        <p:nvSpPr>
          <p:cNvPr id="13" name="Ellipse 12"/>
          <p:cNvSpPr/>
          <p:nvPr/>
        </p:nvSpPr>
        <p:spPr>
          <a:xfrm>
            <a:off x="475698" y="4933625"/>
            <a:ext cx="921147" cy="92114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sl-SI" dirty="0" smtClean="0"/>
              <a:t>B. Zakaj evidentirati mučenje</a:t>
            </a:r>
            <a:endParaRPr lang="sl-SI" dirty="0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p14="http://schemas.microsoft.com/office/powerpoint/2010/main" val="49950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bbogen 4"/>
          <p:cNvSpPr/>
          <p:nvPr/>
        </p:nvSpPr>
        <p:spPr>
          <a:xfrm>
            <a:off x="-5221088" y="371903"/>
            <a:ext cx="6729505" cy="6729505"/>
          </a:xfrm>
          <a:prstGeom prst="blockArc">
            <a:avLst>
              <a:gd name="adj1" fmla="val 18900000"/>
              <a:gd name="adj2" fmla="val 2700000"/>
              <a:gd name="adj3" fmla="val 32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ihandform 5"/>
          <p:cNvSpPr/>
          <p:nvPr/>
        </p:nvSpPr>
        <p:spPr>
          <a:xfrm>
            <a:off x="948203" y="1580915"/>
            <a:ext cx="6576126" cy="769051"/>
          </a:xfrm>
          <a:custGeom>
            <a:avLst/>
            <a:gdLst>
              <a:gd name="connsiteX0" fmla="*/ 0 w 7594135"/>
              <a:gd name="connsiteY0" fmla="*/ 0 h 769051"/>
              <a:gd name="connsiteX1" fmla="*/ 7594135 w 7594135"/>
              <a:gd name="connsiteY1" fmla="*/ 0 h 769051"/>
              <a:gd name="connsiteX2" fmla="*/ 7594135 w 7594135"/>
              <a:gd name="connsiteY2" fmla="*/ 769051 h 769051"/>
              <a:gd name="connsiteX3" fmla="*/ 0 w 7594135"/>
              <a:gd name="connsiteY3" fmla="*/ 769051 h 769051"/>
              <a:gd name="connsiteX4" fmla="*/ 0 w 7594135"/>
              <a:gd name="connsiteY4" fmla="*/ 0 h 76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4135" h="769051">
                <a:moveTo>
                  <a:pt x="0" y="0"/>
                </a:moveTo>
                <a:lnTo>
                  <a:pt x="7594135" y="0"/>
                </a:lnTo>
                <a:lnTo>
                  <a:pt x="7594135" y="769051"/>
                </a:lnTo>
                <a:lnTo>
                  <a:pt x="0" y="7690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10435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000" b="1" kern="1200" dirty="0" smtClean="0"/>
              <a:t>5. Ker s tem omogočimo pregon storilcev tudi na mednarodnih sodiščih in sodiščih tretjih držav</a:t>
            </a:r>
            <a:endParaRPr lang="sl-SI" sz="2000" b="1" kern="1200" dirty="0"/>
          </a:p>
        </p:txBody>
      </p:sp>
      <p:sp>
        <p:nvSpPr>
          <p:cNvPr id="7" name="Ellipse 6"/>
          <p:cNvSpPr/>
          <p:nvPr/>
        </p:nvSpPr>
        <p:spPr>
          <a:xfrm>
            <a:off x="467544" y="1484784"/>
            <a:ext cx="961314" cy="961314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ihandform 7"/>
          <p:cNvSpPr/>
          <p:nvPr/>
        </p:nvSpPr>
        <p:spPr>
          <a:xfrm>
            <a:off x="1389117" y="2734693"/>
            <a:ext cx="6135212" cy="769051"/>
          </a:xfrm>
          <a:custGeom>
            <a:avLst/>
            <a:gdLst>
              <a:gd name="connsiteX0" fmla="*/ 0 w 7153220"/>
              <a:gd name="connsiteY0" fmla="*/ 0 h 769051"/>
              <a:gd name="connsiteX1" fmla="*/ 7153220 w 7153220"/>
              <a:gd name="connsiteY1" fmla="*/ 0 h 769051"/>
              <a:gd name="connsiteX2" fmla="*/ 7153220 w 7153220"/>
              <a:gd name="connsiteY2" fmla="*/ 769051 h 769051"/>
              <a:gd name="connsiteX3" fmla="*/ 0 w 7153220"/>
              <a:gd name="connsiteY3" fmla="*/ 769051 h 769051"/>
              <a:gd name="connsiteX4" fmla="*/ 0 w 7153220"/>
              <a:gd name="connsiteY4" fmla="*/ 0 h 76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3220" h="769051">
                <a:moveTo>
                  <a:pt x="0" y="0"/>
                </a:moveTo>
                <a:lnTo>
                  <a:pt x="7153220" y="0"/>
                </a:lnTo>
                <a:lnTo>
                  <a:pt x="7153220" y="769051"/>
                </a:lnTo>
                <a:lnTo>
                  <a:pt x="0" y="7690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10435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000" b="1" kern="1200" dirty="0" smtClean="0"/>
              <a:t>6. Ker s tem poglabljamo znanje o mučenju in drugih oblikah trpinčenja</a:t>
            </a:r>
            <a:endParaRPr lang="sl-SI" sz="2000" b="1" kern="1200" dirty="0"/>
          </a:p>
        </p:txBody>
      </p:sp>
      <p:sp>
        <p:nvSpPr>
          <p:cNvPr id="9" name="Ellipse 8"/>
          <p:cNvSpPr/>
          <p:nvPr/>
        </p:nvSpPr>
        <p:spPr>
          <a:xfrm>
            <a:off x="908460" y="2638562"/>
            <a:ext cx="961314" cy="96131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0" name="Freihandform 9"/>
          <p:cNvSpPr/>
          <p:nvPr/>
        </p:nvSpPr>
        <p:spPr>
          <a:xfrm>
            <a:off x="1389117" y="3888471"/>
            <a:ext cx="6135212" cy="769051"/>
          </a:xfrm>
          <a:custGeom>
            <a:avLst/>
            <a:gdLst>
              <a:gd name="connsiteX0" fmla="*/ 0 w 7153220"/>
              <a:gd name="connsiteY0" fmla="*/ 0 h 769051"/>
              <a:gd name="connsiteX1" fmla="*/ 7153220 w 7153220"/>
              <a:gd name="connsiteY1" fmla="*/ 0 h 769051"/>
              <a:gd name="connsiteX2" fmla="*/ 7153220 w 7153220"/>
              <a:gd name="connsiteY2" fmla="*/ 769051 h 769051"/>
              <a:gd name="connsiteX3" fmla="*/ 0 w 7153220"/>
              <a:gd name="connsiteY3" fmla="*/ 769051 h 769051"/>
              <a:gd name="connsiteX4" fmla="*/ 0 w 7153220"/>
              <a:gd name="connsiteY4" fmla="*/ 0 h 76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3220" h="769051">
                <a:moveTo>
                  <a:pt x="0" y="0"/>
                </a:moveTo>
                <a:lnTo>
                  <a:pt x="7153220" y="0"/>
                </a:lnTo>
                <a:lnTo>
                  <a:pt x="7153220" y="769051"/>
                </a:lnTo>
                <a:lnTo>
                  <a:pt x="0" y="7690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10435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000" b="1" kern="1200" dirty="0" smtClean="0"/>
              <a:t>7. Ker je to najlažje storiti v varnih državah, kjer je na razpolag veliko različnih virov</a:t>
            </a:r>
            <a:endParaRPr lang="sl-SI" sz="2000" b="1" kern="1200" dirty="0"/>
          </a:p>
        </p:txBody>
      </p:sp>
      <p:sp>
        <p:nvSpPr>
          <p:cNvPr id="11" name="Ellipse 10"/>
          <p:cNvSpPr/>
          <p:nvPr/>
        </p:nvSpPr>
        <p:spPr>
          <a:xfrm>
            <a:off x="908460" y="3792339"/>
            <a:ext cx="961314" cy="96131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2" name="Freihandform 11"/>
          <p:cNvSpPr/>
          <p:nvPr/>
        </p:nvSpPr>
        <p:spPr>
          <a:xfrm>
            <a:off x="948202" y="5042249"/>
            <a:ext cx="6576127" cy="865182"/>
          </a:xfrm>
          <a:custGeom>
            <a:avLst/>
            <a:gdLst>
              <a:gd name="connsiteX0" fmla="*/ 0 w 7594135"/>
              <a:gd name="connsiteY0" fmla="*/ 0 h 769051"/>
              <a:gd name="connsiteX1" fmla="*/ 7594135 w 7594135"/>
              <a:gd name="connsiteY1" fmla="*/ 0 h 769051"/>
              <a:gd name="connsiteX2" fmla="*/ 7594135 w 7594135"/>
              <a:gd name="connsiteY2" fmla="*/ 769051 h 769051"/>
              <a:gd name="connsiteX3" fmla="*/ 0 w 7594135"/>
              <a:gd name="connsiteY3" fmla="*/ 769051 h 769051"/>
              <a:gd name="connsiteX4" fmla="*/ 0 w 7594135"/>
              <a:gd name="connsiteY4" fmla="*/ 0 h 76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4135" h="769051">
                <a:moveTo>
                  <a:pt x="0" y="0"/>
                </a:moveTo>
                <a:lnTo>
                  <a:pt x="7594135" y="0"/>
                </a:lnTo>
                <a:lnTo>
                  <a:pt x="7594135" y="769051"/>
                </a:lnTo>
                <a:lnTo>
                  <a:pt x="0" y="76905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10435" tIns="50800" rIns="50800" bIns="50800" numCol="1" spcCol="1270" anchor="ctr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000" b="1" kern="1200" dirty="0" smtClean="0"/>
              <a:t>8. Ker s tem opozorimo na dejstvo, da mučenje in trpinčenje še vedno obstajata tudi v tako imenovanih "civiliziranih" državah</a:t>
            </a:r>
            <a:endParaRPr lang="sl-SI" sz="2000" b="1" kern="1200" dirty="0"/>
          </a:p>
        </p:txBody>
      </p:sp>
      <p:sp>
        <p:nvSpPr>
          <p:cNvPr id="13" name="Ellipse 12"/>
          <p:cNvSpPr/>
          <p:nvPr/>
        </p:nvSpPr>
        <p:spPr>
          <a:xfrm>
            <a:off x="467544" y="4946117"/>
            <a:ext cx="961314" cy="961314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sl-SI" dirty="0" smtClean="0"/>
              <a:t>B. Zakaj evidentirati mučenje</a:t>
            </a:r>
            <a:endParaRPr lang="sl-SI" dirty="0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p14="http://schemas.microsoft.com/office/powerpoint/2010/main" val="286976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57200" y="115888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sz="4000" b="1" dirty="0">
                <a:solidFill>
                  <a:srgbClr val="376092"/>
                </a:solidFill>
                <a:latin typeface="Trebuchet MS" pitchFamily="34" charset="0"/>
              </a:rPr>
              <a:t>Finančna podpora</a:t>
            </a:r>
          </a:p>
        </p:txBody>
      </p:sp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1801813" y="1387475"/>
            <a:ext cx="5576887" cy="2255838"/>
            <a:chOff x="1135" y="874"/>
            <a:chExt cx="3513" cy="1421"/>
          </a:xfrm>
        </p:grpSpPr>
        <p:pic>
          <p:nvPicPr>
            <p:cNvPr id="3584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35" y="874"/>
              <a:ext cx="3513" cy="1421"/>
            </a:xfrm>
            <a:prstGeom prst="rect">
              <a:avLst/>
            </a:prstGeom>
            <a:solidFill>
              <a:srgbClr val="C6D9F1"/>
            </a:solidFill>
            <a:ln w="3240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35845" name="Text Box 4"/>
            <p:cNvSpPr txBox="1">
              <a:spLocks noChangeArrowheads="1"/>
            </p:cNvSpPr>
            <p:nvPr/>
          </p:nvSpPr>
          <p:spPr bwMode="auto">
            <a:xfrm>
              <a:off x="1135" y="874"/>
              <a:ext cx="3513" cy="1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de-AT" dirty="0"/>
            </a:p>
          </p:txBody>
        </p:sp>
      </p:grp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468313" y="4149725"/>
            <a:ext cx="820737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sz="2400" i="1" dirty="0">
                <a:solidFill>
                  <a:srgbClr val="000000"/>
                </a:solidFill>
              </a:rPr>
              <a:t>Projekt je sofinancirala Evropska komisija. Ta objava odraža izključno mnenja avtorja, zato Komisija ne odgovarja za uporabo podatkov, vsebovanih v njej.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115888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sz="4000" b="1" dirty="0">
                <a:solidFill>
                  <a:srgbClr val="376092"/>
                </a:solidFill>
                <a:latin typeface="Trebuchet MS" pitchFamily="34" charset="0"/>
              </a:rPr>
              <a:t>Avtorske pravice</a:t>
            </a:r>
          </a:p>
        </p:txBody>
      </p:sp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2484438" y="3284538"/>
            <a:ext cx="3692525" cy="1292225"/>
            <a:chOff x="1565" y="2069"/>
            <a:chExt cx="2326" cy="814"/>
          </a:xfrm>
        </p:grpSpPr>
        <p:pic>
          <p:nvPicPr>
            <p:cNvPr id="3789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65" y="2069"/>
              <a:ext cx="2326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4" name="Text Box 4"/>
            <p:cNvSpPr txBox="1">
              <a:spLocks noChangeArrowheads="1"/>
            </p:cNvSpPr>
            <p:nvPr/>
          </p:nvSpPr>
          <p:spPr bwMode="auto">
            <a:xfrm>
              <a:off x="1565" y="2069"/>
              <a:ext cx="2326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de-AT" dirty="0"/>
            </a:p>
          </p:txBody>
        </p:sp>
      </p:grp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827088" y="1557338"/>
            <a:ext cx="6913562" cy="1201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sl-SI" sz="2400" dirty="0">
                <a:solidFill>
                  <a:srgbClr val="000000"/>
                </a:solidFill>
                <a:cs typeface="+mn-cs"/>
              </a:rPr>
              <a:t>Pričujoče delo je avtorsko zavarovano pod licenco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sl-SI" sz="2400" u="sng" dirty="0">
                <a:solidFill>
                  <a:schemeClr val="accent3"/>
                </a:solidFill>
                <a:cs typeface="+mn-cs"/>
              </a:rPr>
              <a:t>Creative Commons Attribution-NonCommercial-NoDerivs 3.0 Unported License.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1331913" y="5373688"/>
            <a:ext cx="5761037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sl-SI" sz="2400" dirty="0">
                <a:solidFill>
                  <a:srgbClr val="000000"/>
                </a:solidFill>
                <a:cs typeface="+mn-cs"/>
              </a:rPr>
              <a:t>Za podrobnejše podatke obiščite: </a:t>
            </a:r>
            <a:r>
              <a:rPr lang="sl-SI" sz="2400" u="sng" dirty="0">
                <a:solidFill>
                  <a:schemeClr val="accent3"/>
                </a:solidFill>
                <a:cs typeface="+mn-cs"/>
              </a:rPr>
              <a:t>http:// creativecommons.org</a:t>
            </a:r>
            <a:endParaRPr lang="sl-SI" sz="2400" dirty="0">
              <a:solidFill>
                <a:srgbClr val="000000"/>
              </a:solidFill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Istanbulski protokol in kako je nastal -                     kratek pregled</a:t>
            </a:r>
            <a:r>
              <a:t/>
            </a:r>
            <a:br/>
            <a:endParaRPr lang="sl-SI" dirty="0"/>
          </a:p>
        </p:txBody>
      </p:sp>
      <p:sp>
        <p:nvSpPr>
          <p:cNvPr id="66562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2800" b="1" dirty="0" smtClean="0"/>
              <a:t>Uvod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A. Kako je nastal Istanbulski protokol 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sl-SI" sz="2800" b="1" dirty="0" smtClean="0"/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sl-SI" sz="2800" b="1" dirty="0" smtClean="0"/>
              <a:t>Primer Bakija Erdogana</a:t>
            </a:r>
          </a:p>
          <a:p>
            <a:pPr indent="0">
              <a:spcBef>
                <a:spcPts val="600"/>
              </a:spcBef>
              <a:spcAft>
                <a:spcPts val="1200"/>
              </a:spcAft>
            </a:pPr>
            <a:r>
              <a:rPr lang="sl-SI" sz="2400" dirty="0" smtClean="0"/>
              <a:t>Bakija Erdogana so priprli 10. avgusta 1993. Deset dni kasneje je padel v komo, nato pa umrl. </a:t>
            </a:r>
          </a:p>
          <a:p>
            <a:pPr indent="0">
              <a:spcBef>
                <a:spcPts val="600"/>
              </a:spcBef>
              <a:spcAft>
                <a:spcPts val="1200"/>
              </a:spcAft>
            </a:pPr>
            <a:r>
              <a:rPr lang="sl-SI" sz="2400" dirty="0" smtClean="0"/>
              <a:t>Uradni vzrok smrti: pljučni edem zaradi gladovne stavke.</a:t>
            </a:r>
          </a:p>
          <a:p>
            <a:pPr indent="0">
              <a:spcBef>
                <a:spcPts val="600"/>
              </a:spcBef>
              <a:spcAft>
                <a:spcPts val="1200"/>
              </a:spcAft>
            </a:pPr>
            <a:r>
              <a:rPr lang="sl-SI" sz="2400" dirty="0" smtClean="0"/>
              <a:t>Ko so pripravljali truplo za pogreb, so sorodniki na telesu opazili sledi fizične zlorabe in jih dokumentirali s pomočjo fotografije.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97152"/>
            <a:ext cx="2808312" cy="1367979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5652120" y="6104329"/>
            <a:ext cx="2104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Okrožje Aydin </a:t>
            </a:r>
            <a:endParaRPr lang="sl-SI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600"/>
              </a:spcBef>
            </a:pPr>
            <a:r>
              <a:rPr lang="sl-SI" sz="2800" b="1" dirty="0" smtClean="0"/>
              <a:t>Primer Bakija Erdogana</a:t>
            </a:r>
          </a:p>
          <a:p>
            <a:pPr>
              <a:spcBef>
                <a:spcPts val="600"/>
              </a:spcBef>
            </a:pPr>
            <a:r>
              <a:rPr lang="sl-SI" sz="2800" dirty="0" smtClean="0"/>
              <a:t>Alternativno zdravstveno poročilo </a:t>
            </a:r>
            <a:r>
              <a:rPr lang="sl-SI" sz="2800" dirty="0" err="1" smtClean="0"/>
              <a:t>Izmirskega</a:t>
            </a:r>
            <a:r>
              <a:rPr lang="sl-SI" sz="2800" dirty="0" smtClean="0"/>
              <a:t> zdravniškega združenja navaja, da je smrt nastopila zaradi akutne dihalne odpovedi, ki so jo povzročile številne poškodbe, nastale še posebej zaradi električnega šoka in mučenja z obešanjem.</a:t>
            </a:r>
          </a:p>
          <a:p>
            <a:pPr>
              <a:spcBef>
                <a:spcPts val="600"/>
              </a:spcBef>
            </a:pPr>
            <a:r>
              <a:rPr lang="sl-SI" sz="2400" dirty="0" smtClean="0"/>
              <a:t>Referenčno gradivo preiskave: </a:t>
            </a:r>
            <a:r>
              <a:rPr lang="sl-SI" sz="2400" i="1" dirty="0" smtClean="0"/>
              <a:t>Minnesotski protokol</a:t>
            </a:r>
            <a:r>
              <a:rPr lang="sl-SI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ym typeface="Wingdings" pitchFamily="2" charset="2"/>
              </a:rPr>
              <a:t></a:t>
            </a:r>
            <a:r>
              <a:rPr lang="sl-SI" dirty="0" smtClean="0"/>
              <a:t> </a:t>
            </a:r>
            <a:r>
              <a:rPr lang="sl-SI" sz="2400" dirty="0">
                <a:sym typeface="Wingdings" pitchFamily="2" charset="2"/>
              </a:rPr>
              <a:t>Sodna obravnava:  </a:t>
            </a:r>
            <a:r>
              <a:rPr dirty="0"/>
              <a:t/>
            </a:r>
            <a:br>
              <a:rPr dirty="0"/>
            </a:br>
            <a:r>
              <a:rPr lang="sl-SI" sz="2400" dirty="0">
                <a:sym typeface="Wingdings" pitchFamily="2" charset="2"/>
              </a:rPr>
              <a:t>	storilce so spoznali za krive zaradi uboja iz malomarnosti in </a:t>
            </a:r>
            <a:r>
              <a:rPr dirty="0"/>
              <a:t/>
            </a:r>
            <a:br>
              <a:rPr dirty="0"/>
            </a:br>
            <a:r>
              <a:rPr lang="sl-SI" sz="2400" dirty="0" smtClean="0">
                <a:sym typeface="Wingdings" pitchFamily="2" charset="2"/>
              </a:rPr>
              <a:t>	jih obsodili na zaporno kazen </a:t>
            </a:r>
            <a:r>
              <a:rPr lang="sl-SI" sz="2400" dirty="0">
                <a:sym typeface="Wingdings" pitchFamily="2" charset="2"/>
              </a:rPr>
              <a:t>petih </a:t>
            </a:r>
            <a:r>
              <a:rPr lang="sl-SI" sz="2400" dirty="0" smtClean="0">
                <a:sym typeface="Wingdings" pitchFamily="2" charset="2"/>
              </a:rPr>
              <a:t>let </a:t>
            </a:r>
            <a:r>
              <a:rPr lang="sl-SI" sz="2400" dirty="0">
                <a:sym typeface="Wingdings" pitchFamily="2" charset="2"/>
              </a:rPr>
              <a:t>in pol.</a:t>
            </a:r>
            <a:endParaRPr lang="sl-SI" sz="2400" dirty="0" smtClean="0"/>
          </a:p>
          <a:p>
            <a:pPr>
              <a:spcBef>
                <a:spcPts val="600"/>
              </a:spcBef>
            </a:pPr>
            <a:endParaRPr lang="sl-SI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A. Kako je nastal Istanbulski protokol </a:t>
            </a:r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p14="http://schemas.microsoft.com/office/powerpoint/2010/main" val="16563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/>
          <p:cNvGraphicFramePr/>
          <p:nvPr>
            <p:extLst>
              <p:ext uri="{D42A27DB-BD31-4B8C-83A1-F6EECF244321}">
                <p14:mod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p14="http://schemas.microsoft.com/office/powerpoint/2010/main" val="3088892048"/>
              </p:ext>
            </p:extLst>
          </p:nvPr>
        </p:nvGraphicFramePr>
        <p:xfrm>
          <a:off x="395536" y="1268760"/>
          <a:ext cx="8352928" cy="468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A. Kako je nastal Istanbulski protokol 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830" y="4293096"/>
            <a:ext cx="936104" cy="936104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2952557" y="2852936"/>
            <a:ext cx="3250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Simpozij leta 1996</a:t>
            </a:r>
            <a:r>
              <a:t/>
            </a:r>
            <a:br/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Medicina</a:t>
            </a:r>
            <a:r>
              <a:rPr lang="sl-SI" dirty="0" smtClean="0"/>
              <a:t> </a:t>
            </a:r>
            <a:r>
              <a:rPr lang="sl-S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človekove pravice:</a:t>
            </a:r>
          </a:p>
          <a:p>
            <a:pPr lvl="0" algn="ctr"/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Odločitev</a:t>
            </a:r>
            <a:r>
              <a:rPr lang="sl-SI" dirty="0" smtClean="0"/>
              <a:t> </a:t>
            </a: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sl-SI" dirty="0" smtClean="0"/>
              <a:t> </a:t>
            </a: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nastanek</a:t>
            </a:r>
            <a:r>
              <a:rPr lang="sl-SI" dirty="0" smtClean="0"/>
              <a:t> </a:t>
            </a: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Istanbulskega protokola</a:t>
            </a:r>
            <a:endParaRPr lang="sl-S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93095"/>
            <a:ext cx="864096" cy="97930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84784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p14="http://schemas.microsoft.com/office/powerpoint/2010/main" val="41927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A. Kako je nastal Istanbulski protokol 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p14="http://schemas.microsoft.com/office/powerpoint/2010/main" val="3948079810"/>
              </p:ext>
            </p:extLst>
          </p:nvPr>
        </p:nvGraphicFramePr>
        <p:xfrm>
          <a:off x="457201" y="1125538"/>
          <a:ext cx="7067127" cy="499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rafi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713" y="2708920"/>
            <a:ext cx="1351775" cy="1872208"/>
          </a:xfrm>
          <a:prstGeom prst="rect">
            <a:avLst/>
          </a:prstGeom>
        </p:spPr>
      </p:pic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p14="http://schemas.microsoft.com/office/powerpoint/2010/main" val="31641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B. Zakaj evidentirati mučenje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412776"/>
            <a:ext cx="8363272" cy="4718149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</a:pPr>
            <a:r>
              <a:rPr lang="sl-SI" sz="2800" dirty="0" smtClean="0"/>
              <a:t>Istanbulski protokol je nastal z namenom, da se storilce privede pred sodišče in tako poskrbi, da so ustrezno kaznovani za svoja dejanja.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</a:pPr>
            <a:r>
              <a:rPr lang="sl-SI" sz="2800" dirty="0" smtClean="0"/>
              <a:t>Prav tako se najbolj uporablja v državah, kjer je mučenje še vedno prisotno.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</a:pPr>
            <a:r>
              <a:rPr lang="sl-SI" sz="2800" dirty="0" smtClean="0"/>
              <a:t>Tako morda ni jasno, zakaj ves trud, da bi se temeljito evidentiralo mučenje tudi v evropskih državah, kjer mučenja naj ne bi bilo.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</a:pPr>
            <a:r>
              <a:rPr lang="de-DE" sz="2400" dirty="0" smtClean="0">
                <a:sym typeface="Wingdings" pitchFamily="2" charset="2"/>
              </a:rPr>
              <a:t></a:t>
            </a:r>
            <a:r>
              <a:rPr lang="sl-SI" dirty="0" smtClean="0"/>
              <a:t> </a:t>
            </a:r>
            <a:r>
              <a:rPr lang="sl-SI" sz="2000" i="1" dirty="0" smtClean="0">
                <a:sym typeface="Wingdings" pitchFamily="2" charset="2"/>
              </a:rPr>
              <a:t>Razmislite pri sebi in skušajte poiskati vzroke, zakaj je smiselno mučenje evidentirati tudi v Evropi!</a:t>
            </a:r>
            <a:endParaRPr lang="sl-SI" sz="2000" i="1" dirty="0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p14="http://schemas.microsoft.com/office/powerpoint/2010/main" val="349132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ARTIP_TRANCE_ICD tw1</Template>
  <TotalTime>24</TotalTime>
  <Words>479</Words>
  <Application>Microsoft Office PowerPoint</Application>
  <PresentationFormat>Diaprojekcija na zaslonu (4:3)</PresentationFormat>
  <Paragraphs>53</Paragraphs>
  <Slides>11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11</vt:i4>
      </vt:variant>
    </vt:vector>
  </HeadingPairs>
  <TitlesOfParts>
    <vt:vector size="13" baseType="lpstr">
      <vt:lpstr>Standarddesign</vt:lpstr>
      <vt:lpstr>1_Standarddesign</vt:lpstr>
      <vt:lpstr>Diapozitiv 1</vt:lpstr>
      <vt:lpstr>Diapozitiv 2</vt:lpstr>
      <vt:lpstr>Diapozitiv 3</vt:lpstr>
      <vt:lpstr>Istanbulski protokol in kako je nastal -                     kratek pregled </vt:lpstr>
      <vt:lpstr>A. Kako je nastal Istanbulski protokol </vt:lpstr>
      <vt:lpstr>A. Kako je nastal Istanbulski protokol </vt:lpstr>
      <vt:lpstr>A. Kako je nastal Istanbulski protokol </vt:lpstr>
      <vt:lpstr>A. Kako je nastal Istanbulski protokol </vt:lpstr>
      <vt:lpstr>B. Zakaj evidentirati mučenje</vt:lpstr>
      <vt:lpstr>B. Zakaj evidentirati mučenje</vt:lpstr>
      <vt:lpstr>B. Zakaj evidentirati mučenje</vt:lpstr>
    </vt:vector>
  </TitlesOfParts>
  <Company>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twenzel</dc:creator>
  <cp:lastModifiedBy>sonja</cp:lastModifiedBy>
  <cp:revision>221</cp:revision>
  <cp:lastPrinted>1601-01-01T00:00:00Z</cp:lastPrinted>
  <dcterms:created xsi:type="dcterms:W3CDTF">2011-11-08T11:48:10Z</dcterms:created>
  <dcterms:modified xsi:type="dcterms:W3CDTF">2013-05-12T07:44:48Z</dcterms:modified>
</cp:coreProperties>
</file>