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0" r:id="rId2"/>
    <p:sldId id="259" r:id="rId3"/>
    <p:sldId id="260" r:id="rId4"/>
    <p:sldId id="317" r:id="rId5"/>
    <p:sldId id="318" r:id="rId6"/>
    <p:sldId id="319" r:id="rId7"/>
    <p:sldId id="310" r:id="rId8"/>
    <p:sldId id="311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2" autoAdjust="0"/>
    <p:restoredTop sz="94660"/>
  </p:normalViewPr>
  <p:slideViewPr>
    <p:cSldViewPr>
      <p:cViewPr varScale="1">
        <p:scale>
          <a:sx n="88" d="100"/>
          <a:sy n="88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3932C-6DDD-410E-AE8B-4CA511F61DBF}" type="datetimeFigureOut">
              <a:rPr lang="el-GR" smtClean="0"/>
              <a:pPr/>
              <a:t>13/5/2013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053F1-96F3-4097-A068-A851F0E773F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1805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/>
          </p:nvPr>
        </p:nvSpPr>
        <p:spPr>
          <a:extLst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7FFA7266-CFE4-4A6F-9557-B577AA268986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1</a:t>
            </a:fld>
            <a:endParaRPr lang="el-GR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dirty="0" smtClean="0">
              <a:latin typeface="Calibri" pitchFamily="34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830C5D9-B347-468F-9D46-36F0CADE075F}" type="slidenum">
              <a:rPr lang="el-GR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78C8E-C8FA-4191-B231-32C0D68C508B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78C8E-C8FA-4191-B231-32C0D68C508B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936104"/>
          </a:xfrm>
        </p:spPr>
        <p:txBody>
          <a:bodyPr/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  <p:pic>
        <p:nvPicPr>
          <p:cNvPr id="4" name="3 - Εικόνα" descr="by-nc-n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1520" y="6165304"/>
            <a:ext cx="1584176" cy="554266"/>
          </a:xfrm>
          <a:prstGeom prst="rect">
            <a:avLst/>
          </a:prstGeom>
        </p:spPr>
      </p:pic>
      <p:pic>
        <p:nvPicPr>
          <p:cNvPr id="6" name="Content Placeholder 4" descr="LLP logo english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55264" y="5805042"/>
            <a:ext cx="2339752" cy="946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bg1">
                  <a:lumMod val="50000"/>
                </a:schemeClr>
              </a:buClr>
              <a:defRPr/>
            </a:lvl2pPr>
            <a:lvl5pPr>
              <a:buClr>
                <a:schemeClr val="accent1">
                  <a:lumMod val="50000"/>
                </a:schemeClr>
              </a:buClr>
              <a:defRPr/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1 - Θέση τίτλου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pic>
        <p:nvPicPr>
          <p:cNvPr id="9" name="3 - Εικόνα" descr="by-nc-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34893" y="6500852"/>
            <a:ext cx="823239" cy="288032"/>
          </a:xfrm>
          <a:prstGeom prst="rect">
            <a:avLst/>
          </a:prstGeom>
        </p:spPr>
      </p:pic>
      <p:pic>
        <p:nvPicPr>
          <p:cNvPr id="10" name="Content Placeholder 4" descr="LLP logo english.JPG"/>
          <p:cNvPicPr>
            <a:picLocks noChangeAspect="1"/>
          </p:cNvPicPr>
          <p:nvPr userDrawn="1"/>
        </p:nvPicPr>
        <p:blipFill>
          <a:blip r:embed="rId3" cstate="print"/>
          <a:srcRect l="1314" t="3111" r="63210" b="37782"/>
          <a:stretch>
            <a:fillRect/>
          </a:stretch>
        </p:blipFill>
        <p:spPr>
          <a:xfrm>
            <a:off x="7907153" y="6494156"/>
            <a:ext cx="409263" cy="288000"/>
          </a:xfrm>
          <a:prstGeom prst="rect">
            <a:avLst/>
          </a:prstGeom>
        </p:spPr>
      </p:pic>
      <p:pic>
        <p:nvPicPr>
          <p:cNvPr id="11" name="Content Placeholder 4" descr="LLP logo english.JPG"/>
          <p:cNvPicPr>
            <a:picLocks noChangeAspect="1"/>
          </p:cNvPicPr>
          <p:nvPr userDrawn="1"/>
        </p:nvPicPr>
        <p:blipFill>
          <a:blip r:embed="rId3" cstate="print"/>
          <a:srcRect l="38104" r="7916" b="52920"/>
          <a:stretch>
            <a:fillRect/>
          </a:stretch>
        </p:blipFill>
        <p:spPr>
          <a:xfrm>
            <a:off x="8300087" y="6490814"/>
            <a:ext cx="788834" cy="28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Θέση τίτλου"/>
          <p:cNvSpPr>
            <a:spLocks noGrp="1"/>
          </p:cNvSpPr>
          <p:nvPr>
            <p:ph type="title"/>
          </p:nvPr>
        </p:nvSpPr>
        <p:spPr>
          <a:xfrm>
            <a:off x="683568" y="285293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pic>
        <p:nvPicPr>
          <p:cNvPr id="8" name="3 - Εικόνα" descr="by-nc-n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34893" y="6500852"/>
            <a:ext cx="823239" cy="288032"/>
          </a:xfrm>
          <a:prstGeom prst="rect">
            <a:avLst/>
          </a:prstGeom>
        </p:spPr>
      </p:pic>
      <p:pic>
        <p:nvPicPr>
          <p:cNvPr id="9" name="Content Placeholder 4" descr="LLP logo english.JPG"/>
          <p:cNvPicPr>
            <a:picLocks noChangeAspect="1"/>
          </p:cNvPicPr>
          <p:nvPr userDrawn="1"/>
        </p:nvPicPr>
        <p:blipFill>
          <a:blip r:embed="rId4" cstate="print"/>
          <a:srcRect l="1314" t="3111" r="63210" b="37782"/>
          <a:stretch>
            <a:fillRect/>
          </a:stretch>
        </p:blipFill>
        <p:spPr>
          <a:xfrm>
            <a:off x="7907153" y="6494156"/>
            <a:ext cx="409263" cy="288000"/>
          </a:xfrm>
          <a:prstGeom prst="rect">
            <a:avLst/>
          </a:prstGeom>
        </p:spPr>
      </p:pic>
      <p:pic>
        <p:nvPicPr>
          <p:cNvPr id="10" name="Content Placeholder 4" descr="LLP logo english.JPG"/>
          <p:cNvPicPr>
            <a:picLocks noChangeAspect="1"/>
          </p:cNvPicPr>
          <p:nvPr userDrawn="1"/>
        </p:nvPicPr>
        <p:blipFill>
          <a:blip r:embed="rId4" cstate="print"/>
          <a:srcRect l="38104" r="7916" b="52920"/>
          <a:stretch>
            <a:fillRect/>
          </a:stretch>
        </p:blipFill>
        <p:spPr>
          <a:xfrm>
            <a:off x="8300087" y="6490814"/>
            <a:ext cx="788834" cy="28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07950"/>
            <a:ext cx="8228012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pic>
        <p:nvPicPr>
          <p:cNvPr id="3" name="Picture 2" descr="image2.jpe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525" y="0"/>
            <a:ext cx="912495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Courier New" pitchFamily="49" charset="0"/>
        <a:buChar char="o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Arial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" TargetMode="External"/><Relationship Id="rId4" Type="http://schemas.openxmlformats.org/officeDocument/2006/relationships/hyperlink" Target="http://creativecommons.org/licenses/by-nc-nd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wma.net/en/10home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irc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1403350" y="328453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 dirty="0"/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403350" y="2060848"/>
            <a:ext cx="6480175" cy="168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l-SI" sz="24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Tokijska deklaracija svetovnega zdravniškega združenja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/>
            </a:r>
            <a:b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</a:br>
            <a:r>
              <a:rPr lang="sl-SI" sz="22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ea typeface="+mj-ea"/>
                <a:cs typeface="+mj-cs"/>
              </a:rPr>
              <a:t>Smernice za zdravnike v zvezi z mučenjem in drugim krutim, nečloveškim ali poniževalnim ravnanjem ali kaznovanjem oseb, ki jim je bila odvzeta prostost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pic>
        <p:nvPicPr>
          <p:cNvPr id="7" name="Content Placeholder 4" descr="LLP logo engl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5264" y="5805042"/>
            <a:ext cx="2339752" cy="946825"/>
          </a:xfrm>
          <a:prstGeom prst="rect">
            <a:avLst/>
          </a:prstGeom>
        </p:spPr>
      </p:pic>
      <p:pic>
        <p:nvPicPr>
          <p:cNvPr id="8" name="3 - Εικόνα" descr="by-nc-n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165304"/>
            <a:ext cx="1584176" cy="554266"/>
          </a:xfrm>
          <a:prstGeom prst="rect">
            <a:avLst/>
          </a:prstGeom>
        </p:spPr>
      </p:pic>
      <p:sp>
        <p:nvSpPr>
          <p:cNvPr id="6" name="2 - Υπότιτλος"/>
          <p:cNvSpPr txBox="1">
            <a:spLocks/>
          </p:cNvSpPr>
          <p:nvPr/>
        </p:nvSpPr>
        <p:spPr>
          <a:xfrm>
            <a:off x="899592" y="4221088"/>
            <a:ext cx="7488832" cy="1248544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tabLst/>
              <a:defRPr/>
            </a:pPr>
            <a:r>
              <a:rPr kumimoji="0" lang="sl-SI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Sprejeta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29.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sl-SI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Svetovni zdravstveni skupščini</a:t>
            </a:r>
            <a:r>
              <a:rPr lang="sl-SI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oktobra 1975 v Tokiu na </a:t>
            </a:r>
            <a:r>
              <a:rPr kumimoji="0" lang="sl-SI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Japonskem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b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l-SI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 uredniško revidirana na 170. seji Sveta svetovnega zdravniškega združenja</a:t>
            </a:r>
            <a:r>
              <a:rPr lang="sl-SI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maja 2005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Divonne-les-Bains</a:t>
            </a:r>
            <a:r>
              <a:rPr kumimoji="0" lang="sl-SI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</a:t>
            </a:r>
            <a:r>
              <a:rPr kumimoji="0" lang="sl-SI" sz="16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Franciji</a:t>
            </a:r>
            <a:endParaRPr lang="en-GB" sz="16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tabLst/>
              <a:defRPr/>
            </a:pPr>
            <a:r>
              <a:rPr kumimoji="0" lang="sl-SI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173. seji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maja 2006 prav tako</a:t>
            </a:r>
            <a:r>
              <a:rPr lang="sl-SI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Divonne-les-Bains</a:t>
            </a:r>
            <a:r>
              <a:rPr lang="sl-SI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 Franciji</a:t>
            </a:r>
            <a:endParaRPr kumimoji="0" lang="uk-UA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sl-SI" sz="2400" dirty="0" smtClean="0"/>
              <a:t>Zdravnik ne sme biti prisoten</a:t>
            </a:r>
            <a:r>
              <a:rPr lang="uk-UA" sz="2400" dirty="0" smtClean="0"/>
              <a:t> </a:t>
            </a:r>
            <a:r>
              <a:rPr lang="sl-SI" sz="2400" dirty="0" smtClean="0"/>
              <a:t>pri kakršnemkoli postopku,</a:t>
            </a:r>
            <a:r>
              <a:rPr lang="uk-UA" sz="2400" dirty="0" smtClean="0"/>
              <a:t> </a:t>
            </a:r>
            <a:r>
              <a:rPr lang="sl-SI" sz="2400" dirty="0" smtClean="0"/>
              <a:t>pri katerem se uporablja ali grozi z uporabo mučenja</a:t>
            </a:r>
            <a:r>
              <a:rPr lang="uk-UA" sz="2400" dirty="0" smtClean="0"/>
              <a:t> </a:t>
            </a:r>
            <a:r>
              <a:rPr lang="sl-SI" sz="2400" dirty="0" smtClean="0"/>
              <a:t>ali drugimi oblikami</a:t>
            </a:r>
            <a:r>
              <a:rPr lang="uk-UA" sz="2400" dirty="0" smtClean="0"/>
              <a:t> </a:t>
            </a:r>
            <a:r>
              <a:rPr lang="sl-SI" sz="2400" dirty="0" smtClean="0"/>
              <a:t>krutega, nečloveškega ali poniževalnega</a:t>
            </a:r>
            <a:r>
              <a:rPr lang="uk-UA" sz="2400" dirty="0" smtClean="0"/>
              <a:t> </a:t>
            </a:r>
            <a:r>
              <a:rPr lang="sl-SI" sz="2400" dirty="0" smtClean="0"/>
              <a:t>ravnanja</a:t>
            </a:r>
            <a:endParaRPr lang="uk-UA" sz="2400" dirty="0"/>
          </a:p>
          <a:p>
            <a:pPr marL="457200" lvl="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sl-SI" sz="2400" dirty="0" smtClean="0"/>
              <a:t>Pri odločanju</a:t>
            </a:r>
            <a:r>
              <a:rPr lang="uk-UA" sz="2400" dirty="0" smtClean="0"/>
              <a:t> </a:t>
            </a:r>
            <a:r>
              <a:rPr lang="sl-SI" sz="2400" dirty="0" smtClean="0"/>
              <a:t>o oskrbi</a:t>
            </a:r>
            <a:r>
              <a:rPr lang="uk-UA" sz="2400" dirty="0" smtClean="0"/>
              <a:t> </a:t>
            </a:r>
            <a:r>
              <a:rPr lang="sl-SI" sz="2400" dirty="0" smtClean="0"/>
              <a:t>osebe, za katero je</a:t>
            </a:r>
            <a:r>
              <a:rPr lang="uk-UA" sz="2400" dirty="0" smtClean="0"/>
              <a:t> </a:t>
            </a:r>
            <a:r>
              <a:rPr lang="sl-SI" sz="2400" dirty="0" smtClean="0"/>
              <a:t>odgovoren z medicinskega stališča, mora biti zdravnik popolnoma nepristranski</a:t>
            </a:r>
            <a:r>
              <a:rPr lang="uk-UA" sz="2400" dirty="0" smtClean="0"/>
              <a:t>. </a:t>
            </a:r>
            <a:r>
              <a:rPr lang="sl-SI" sz="2400" dirty="0" smtClean="0"/>
              <a:t>Temeljna vloga zdravnika</a:t>
            </a:r>
            <a:r>
              <a:rPr lang="uk-UA" sz="2400" dirty="0" smtClean="0"/>
              <a:t> </a:t>
            </a:r>
            <a:r>
              <a:rPr lang="sl-SI" sz="2400" dirty="0" smtClean="0"/>
              <a:t>je zmanjšati bolečine</a:t>
            </a:r>
            <a:r>
              <a:rPr lang="uk-UA" sz="2400" dirty="0" smtClean="0"/>
              <a:t> </a:t>
            </a:r>
            <a:r>
              <a:rPr lang="sl-SI" sz="2400" dirty="0" smtClean="0"/>
              <a:t>sočloveka</a:t>
            </a:r>
            <a:r>
              <a:rPr lang="uk-UA" sz="2400" dirty="0" smtClean="0"/>
              <a:t>,</a:t>
            </a:r>
            <a:r>
              <a:rPr lang="sl-SI" sz="2400" dirty="0" smtClean="0"/>
              <a:t> kar mora zagotavljati ne glede na osebne</a:t>
            </a:r>
            <a:r>
              <a:rPr lang="uk-UA" sz="2400" dirty="0" smtClean="0"/>
              <a:t>, </a:t>
            </a:r>
            <a:r>
              <a:rPr lang="sl-SI" sz="2400" dirty="0" smtClean="0"/>
              <a:t>kolektivne ali politične motive</a:t>
            </a:r>
            <a:endParaRPr lang="uk-U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DEKLARACIJA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4282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 startAt="7"/>
            </a:pPr>
            <a:r>
              <a:rPr lang="sl-SI" sz="2400" dirty="0" smtClean="0"/>
              <a:t>Če zapornik</a:t>
            </a:r>
            <a:r>
              <a:rPr lang="uk-UA" sz="2400" dirty="0" smtClean="0"/>
              <a:t> </a:t>
            </a:r>
            <a:r>
              <a:rPr lang="sl-SI" sz="2400" dirty="0" smtClean="0"/>
              <a:t>odkloni hrano in</a:t>
            </a:r>
            <a:r>
              <a:rPr lang="uk-UA" sz="2400" dirty="0" smtClean="0"/>
              <a:t> </a:t>
            </a:r>
            <a:r>
              <a:rPr lang="sl-SI" sz="2400" dirty="0" smtClean="0"/>
              <a:t>zdravnik presodi, da</a:t>
            </a:r>
            <a:r>
              <a:rPr lang="uk-UA" sz="2400" dirty="0" smtClean="0"/>
              <a:t> </a:t>
            </a:r>
            <a:r>
              <a:rPr lang="sl-SI" sz="2400" dirty="0" smtClean="0"/>
              <a:t>je oseba sposobna nepristranske in razumne odločitve v zvezi s posledicami takšne odklonitve</a:t>
            </a:r>
            <a:r>
              <a:rPr lang="uk-UA" sz="2400" dirty="0" smtClean="0"/>
              <a:t>, </a:t>
            </a:r>
            <a:r>
              <a:rPr lang="sl-SI" sz="2400" dirty="0" smtClean="0"/>
              <a:t>se te osebe ne bo umetno hranilo</a:t>
            </a:r>
            <a:r>
              <a:rPr lang="uk-UA" sz="2400" dirty="0" smtClean="0"/>
              <a:t>. </a:t>
            </a:r>
            <a:r>
              <a:rPr lang="sl-SI" sz="2400" dirty="0" smtClean="0"/>
              <a:t>Presojo</a:t>
            </a:r>
            <a:r>
              <a:rPr lang="uk-UA" sz="2400" dirty="0" smtClean="0"/>
              <a:t> </a:t>
            </a:r>
            <a:r>
              <a:rPr lang="sl-SI" sz="2400" dirty="0" smtClean="0"/>
              <a:t>o zmožnosti</a:t>
            </a:r>
            <a:r>
              <a:rPr lang="uk-UA" sz="2400" dirty="0" smtClean="0"/>
              <a:t> </a:t>
            </a:r>
            <a:r>
              <a:rPr lang="sl-SI" sz="2400" dirty="0" smtClean="0"/>
              <a:t>zapornika</a:t>
            </a:r>
            <a:r>
              <a:rPr lang="uk-UA" sz="2400" dirty="0" smtClean="0"/>
              <a:t> </a:t>
            </a:r>
            <a:r>
              <a:rPr lang="sl-SI" sz="2400" dirty="0" smtClean="0"/>
              <a:t>za oblikovanje</a:t>
            </a:r>
            <a:r>
              <a:rPr lang="uk-UA" sz="2400" dirty="0" smtClean="0"/>
              <a:t> </a:t>
            </a:r>
            <a:r>
              <a:rPr lang="sl-SI" sz="2400" dirty="0" smtClean="0"/>
              <a:t>takšne odločitve</a:t>
            </a:r>
            <a:r>
              <a:rPr lang="uk-UA" sz="2400" dirty="0" smtClean="0"/>
              <a:t> </a:t>
            </a:r>
            <a:r>
              <a:rPr lang="sl-SI" sz="2400" dirty="0" smtClean="0"/>
              <a:t>mora potrditi</a:t>
            </a:r>
            <a:r>
              <a:rPr lang="uk-UA" sz="2400" dirty="0" smtClean="0"/>
              <a:t> </a:t>
            </a:r>
            <a:r>
              <a:rPr lang="sl-SI" sz="2400" dirty="0" smtClean="0"/>
              <a:t>vsaj še en neodvisen zdravnik</a:t>
            </a:r>
            <a:r>
              <a:rPr lang="uk-UA" sz="2400" dirty="0" smtClean="0"/>
              <a:t>. </a:t>
            </a:r>
            <a:r>
              <a:rPr lang="sl-SI" sz="2400" dirty="0" smtClean="0"/>
              <a:t>Posledice</a:t>
            </a:r>
            <a:r>
              <a:rPr lang="uk-UA" sz="2400" dirty="0" smtClean="0"/>
              <a:t> </a:t>
            </a:r>
            <a:r>
              <a:rPr lang="sl-SI" sz="2400" dirty="0" smtClean="0"/>
              <a:t>zavrnitve hrane zaporniku razloži zdravnik</a:t>
            </a:r>
            <a:endParaRPr lang="uk-U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DEKLARACIJA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8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Font typeface="+mj-lt"/>
              <a:buAutoNum type="arabicPeriod" startAt="8"/>
            </a:pPr>
            <a:r>
              <a:rPr lang="sl-SI" sz="2400" dirty="0" smtClean="0"/>
              <a:t>Svetovno zdravniško združenje bo podprlo</a:t>
            </a:r>
            <a:r>
              <a:rPr lang="uk-UA" sz="2400" dirty="0" smtClean="0"/>
              <a:t> </a:t>
            </a:r>
            <a:r>
              <a:rPr lang="sl-SI" sz="2400" dirty="0" smtClean="0"/>
              <a:t>in mora</a:t>
            </a:r>
            <a:r>
              <a:rPr lang="uk-UA" sz="2400" dirty="0" smtClean="0"/>
              <a:t> </a:t>
            </a:r>
            <a:r>
              <a:rPr lang="sl-SI" sz="2400" dirty="0" smtClean="0"/>
              <a:t>spodbujati</a:t>
            </a:r>
            <a:r>
              <a:rPr lang="uk-UA" sz="2400" dirty="0" smtClean="0"/>
              <a:t> </a:t>
            </a:r>
            <a:r>
              <a:rPr lang="sl-SI" sz="2400" dirty="0" smtClean="0"/>
              <a:t>mednarodno skupnost</a:t>
            </a:r>
            <a:r>
              <a:rPr lang="uk-UA" sz="2400" dirty="0" smtClean="0"/>
              <a:t>, </a:t>
            </a:r>
            <a:r>
              <a:rPr lang="sl-SI" sz="2400" dirty="0" smtClean="0"/>
              <a:t>Nacionalna zdravniška združenja</a:t>
            </a:r>
            <a:r>
              <a:rPr lang="uk-UA" sz="2400" dirty="0" smtClean="0"/>
              <a:t> </a:t>
            </a:r>
            <a:r>
              <a:rPr lang="sl-SI" sz="2400" dirty="0" smtClean="0"/>
              <a:t>in </a:t>
            </a:r>
            <a:r>
              <a:rPr lang="sl-SI" sz="2400" smtClean="0"/>
              <a:t>ostale zdravnike pri </a:t>
            </a:r>
            <a:r>
              <a:rPr lang="sl-SI" sz="2400" dirty="0" smtClean="0"/>
              <a:t>podpori</a:t>
            </a:r>
            <a:r>
              <a:rPr lang="uk-UA" sz="2400" dirty="0" smtClean="0"/>
              <a:t> </a:t>
            </a:r>
            <a:r>
              <a:rPr lang="sl-SI" sz="2400" dirty="0" smtClean="0"/>
              <a:t>zdravniku</a:t>
            </a:r>
            <a:r>
              <a:rPr lang="uk-UA" sz="2400" dirty="0" smtClean="0"/>
              <a:t> </a:t>
            </a:r>
            <a:r>
              <a:rPr lang="sl-SI" sz="2400" dirty="0" smtClean="0"/>
              <a:t>in njegovi/njeni</a:t>
            </a:r>
            <a:r>
              <a:rPr lang="uk-UA" sz="2400" dirty="0" smtClean="0"/>
              <a:t> </a:t>
            </a:r>
            <a:r>
              <a:rPr lang="sl-SI" sz="2400" dirty="0" smtClean="0"/>
              <a:t>družini v primeru groženj</a:t>
            </a:r>
            <a:r>
              <a:rPr lang="uk-UA" sz="2400" dirty="0" smtClean="0"/>
              <a:t> </a:t>
            </a:r>
            <a:r>
              <a:rPr lang="sl-SI" sz="2400" dirty="0" smtClean="0"/>
              <a:t>ali povračilnih ukrepov,</a:t>
            </a:r>
            <a:r>
              <a:rPr lang="uk-UA" sz="2400" dirty="0" smtClean="0"/>
              <a:t> </a:t>
            </a:r>
            <a:r>
              <a:rPr lang="sl-SI" sz="2400" dirty="0" smtClean="0"/>
              <a:t>nastalih zaradi</a:t>
            </a:r>
            <a:r>
              <a:rPr lang="uk-UA" sz="2400" dirty="0" smtClean="0"/>
              <a:t> </a:t>
            </a:r>
            <a:r>
              <a:rPr lang="sl-SI" sz="2400" dirty="0" err="1" smtClean="0"/>
              <a:t>nedopuščanja</a:t>
            </a:r>
            <a:r>
              <a:rPr lang="sl-SI" sz="2400" dirty="0" smtClean="0"/>
              <a:t> mučenja</a:t>
            </a:r>
            <a:r>
              <a:rPr lang="uk-UA" sz="2400" dirty="0" smtClean="0"/>
              <a:t> </a:t>
            </a:r>
            <a:r>
              <a:rPr lang="sl-SI" sz="2400" dirty="0" smtClean="0"/>
              <a:t>ali drugih oblik krutega</a:t>
            </a:r>
            <a:r>
              <a:rPr lang="uk-UA" sz="2400" dirty="0" smtClean="0"/>
              <a:t>, </a:t>
            </a:r>
            <a:r>
              <a:rPr lang="sl-SI" sz="2400" dirty="0" smtClean="0"/>
              <a:t>nečloveškega ali poniževalnega ravnanja</a:t>
            </a:r>
            <a:endParaRPr lang="uk-UA" sz="2400" dirty="0"/>
          </a:p>
          <a:p>
            <a:endParaRPr lang="uk-U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DEKLARACIJA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5461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Finančna podpora</a:t>
            </a:r>
            <a:endParaRPr lang="el-GR" dirty="0"/>
          </a:p>
        </p:txBody>
      </p:sp>
      <p:pic>
        <p:nvPicPr>
          <p:cNvPr id="5" name="Content Placeholder 4" descr="LLP logo englis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01769" y="1387559"/>
            <a:ext cx="5578543" cy="2257465"/>
          </a:xfr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467544" y="414908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i="1" dirty="0" smtClean="0"/>
              <a:t>Projekt je sofinanciran s strani Evropske komisije. To besedilo je odraz avtorjevih prepričanj, Komisija ni odgovorna za kakršnokoli uporabo informacij, ki jih besedilo zajema</a:t>
            </a:r>
            <a:r>
              <a:rPr lang="en-US" sz="2400" i="1" dirty="0" smtClean="0"/>
              <a:t>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Avtorske pravice</a:t>
            </a:r>
            <a:endParaRPr lang="el-GR" dirty="0"/>
          </a:p>
        </p:txBody>
      </p:sp>
      <p:pic>
        <p:nvPicPr>
          <p:cNvPr id="4" name="Content Placeholder 3" descr="by-nc-n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3284984"/>
            <a:ext cx="3694757" cy="1292708"/>
          </a:xfrm>
        </p:spPr>
      </p:pic>
      <p:sp>
        <p:nvSpPr>
          <p:cNvPr id="5" name="Rectangle 4"/>
          <p:cNvSpPr/>
          <p:nvPr/>
        </p:nvSpPr>
        <p:spPr>
          <a:xfrm>
            <a:off x="827584" y="1556792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/>
              <a:t>To delo je licencirano pod licenco</a:t>
            </a:r>
            <a:endParaRPr lang="en-US" sz="2400" dirty="0" smtClean="0"/>
          </a:p>
          <a:p>
            <a:pPr algn="ctr"/>
            <a:r>
              <a:rPr lang="en-US" sz="2400" dirty="0" smtClean="0"/>
              <a:t> </a:t>
            </a:r>
            <a:r>
              <a:rPr lang="en-US" sz="2400" dirty="0" smtClean="0">
                <a:hlinkClick r:id="rId4"/>
              </a:rPr>
              <a:t>Creative Commons Attribution-</a:t>
            </a:r>
            <a:r>
              <a:rPr lang="en-US" sz="2400" dirty="0" err="1" smtClean="0">
                <a:hlinkClick r:id="rId4"/>
              </a:rPr>
              <a:t>NonCommercial</a:t>
            </a:r>
            <a:r>
              <a:rPr lang="en-US" sz="2400" dirty="0" smtClean="0">
                <a:hlinkClick r:id="rId4"/>
              </a:rPr>
              <a:t>-</a:t>
            </a:r>
            <a:r>
              <a:rPr lang="en-US" sz="2400" dirty="0" err="1" smtClean="0">
                <a:hlinkClick r:id="rId4"/>
              </a:rPr>
              <a:t>NoDerivs</a:t>
            </a:r>
            <a:r>
              <a:rPr lang="en-US" sz="2400" dirty="0" smtClean="0">
                <a:hlinkClick r:id="rId4"/>
              </a:rPr>
              <a:t> 3.0 </a:t>
            </a:r>
            <a:r>
              <a:rPr lang="en-US" sz="2400" dirty="0" err="1" smtClean="0">
                <a:hlinkClick r:id="rId4"/>
              </a:rPr>
              <a:t>Unported</a:t>
            </a:r>
            <a:r>
              <a:rPr lang="en-US" sz="2400" dirty="0" smtClean="0">
                <a:hlinkClick r:id="rId4"/>
              </a:rPr>
              <a:t> License</a:t>
            </a:r>
            <a:r>
              <a:rPr lang="en-US" sz="2400" dirty="0" smtClean="0"/>
              <a:t>.</a:t>
            </a:r>
            <a:endParaRPr lang="el-GR" sz="2400" dirty="0"/>
          </a:p>
        </p:txBody>
      </p:sp>
      <p:sp>
        <p:nvSpPr>
          <p:cNvPr id="6" name="Rectangle 5"/>
          <p:cNvSpPr/>
          <p:nvPr/>
        </p:nvSpPr>
        <p:spPr>
          <a:xfrm>
            <a:off x="1331640" y="5373216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400" dirty="0" smtClean="0"/>
              <a:t>Podrobnosti</a:t>
            </a:r>
            <a:r>
              <a:rPr lang="en-US" sz="2400" dirty="0" smtClean="0"/>
              <a:t>:  </a:t>
            </a:r>
            <a:r>
              <a:rPr lang="en-US" sz="2400" dirty="0" smtClean="0">
                <a:hlinkClick r:id="rId5"/>
              </a:rPr>
              <a:t>http://creativecommons.org</a:t>
            </a:r>
            <a:r>
              <a:rPr lang="en-US" sz="2400" dirty="0" smtClean="0"/>
              <a:t>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01419"/>
          </a:xfrm>
        </p:spPr>
        <p:txBody>
          <a:bodyPr>
            <a:noAutofit/>
          </a:bodyPr>
          <a:lstStyle/>
          <a:p>
            <a:pPr marL="756000" lvl="1" indent="-342900" algn="just">
              <a:spcBef>
                <a:spcPts val="600"/>
              </a:spcBef>
              <a:spcAft>
                <a:spcPts val="1200"/>
              </a:spcAft>
            </a:pPr>
            <a:r>
              <a:rPr lang="sl-SI" sz="2400" dirty="0" smtClean="0"/>
              <a:t>Svetovno zdravniško združenje</a:t>
            </a:r>
            <a:r>
              <a:rPr lang="de-AT" sz="2400" dirty="0" smtClean="0"/>
              <a:t> </a:t>
            </a:r>
            <a:r>
              <a:rPr lang="sl-SI" sz="2400" dirty="0" smtClean="0"/>
              <a:t>je</a:t>
            </a:r>
            <a:r>
              <a:rPr lang="de-AT" sz="2400" dirty="0" smtClean="0"/>
              <a:t> </a:t>
            </a:r>
            <a:r>
              <a:rPr lang="sl-SI" sz="2400" dirty="0" smtClean="0"/>
              <a:t>krovna organizacija</a:t>
            </a:r>
            <a:r>
              <a:rPr lang="de-AT" sz="2400" dirty="0" smtClean="0"/>
              <a:t> </a:t>
            </a:r>
            <a:r>
              <a:rPr lang="sl-SI" sz="2400" dirty="0" smtClean="0"/>
              <a:t>za</a:t>
            </a:r>
            <a:r>
              <a:rPr lang="de-AT" sz="2400" dirty="0" smtClean="0"/>
              <a:t> </a:t>
            </a:r>
            <a:r>
              <a:rPr lang="sl-SI" sz="2400" dirty="0" smtClean="0"/>
              <a:t>zdravstvene organizacije po vsem svetu</a:t>
            </a:r>
            <a:r>
              <a:rPr lang="de-AT" sz="2400" dirty="0" smtClean="0"/>
              <a:t>.</a:t>
            </a:r>
            <a:endParaRPr lang="de-AT" sz="2400" dirty="0"/>
          </a:p>
          <a:p>
            <a:pPr marL="756000" lvl="1" indent="-342900" algn="just">
              <a:spcBef>
                <a:spcPts val="600"/>
              </a:spcBef>
              <a:spcAft>
                <a:spcPts val="1200"/>
              </a:spcAft>
            </a:pPr>
            <a:r>
              <a:rPr lang="sl-SI" sz="2400" dirty="0" smtClean="0"/>
              <a:t>Posebna pozornost namenja oblikovanju</a:t>
            </a:r>
            <a:r>
              <a:rPr lang="de-AT" sz="2400" dirty="0" smtClean="0"/>
              <a:t> </a:t>
            </a:r>
            <a:r>
              <a:rPr lang="sl-SI" sz="2400" dirty="0" smtClean="0"/>
              <a:t>etičnih standardov</a:t>
            </a:r>
            <a:r>
              <a:rPr lang="de-AT" sz="2400" dirty="0" smtClean="0"/>
              <a:t>, </a:t>
            </a:r>
            <a:r>
              <a:rPr lang="sl-SI" sz="2400" dirty="0" smtClean="0"/>
              <a:t>ki temeljijo na odločitvah, sprejetih</a:t>
            </a:r>
            <a:r>
              <a:rPr lang="de-AT" sz="2400" dirty="0" smtClean="0"/>
              <a:t> </a:t>
            </a:r>
            <a:r>
              <a:rPr lang="sl-SI" sz="2400" dirty="0" smtClean="0"/>
              <a:t>v</a:t>
            </a:r>
            <a:r>
              <a:rPr lang="de-AT" sz="2400" dirty="0" smtClean="0"/>
              <a:t> </a:t>
            </a:r>
            <a:r>
              <a:rPr lang="sl-SI" sz="2400" dirty="0" smtClean="0"/>
              <a:t>generalni skupščini Združenja.</a:t>
            </a:r>
            <a:endParaRPr lang="de-AT" sz="2400" dirty="0"/>
          </a:p>
          <a:p>
            <a:pPr marL="756000" lvl="1" indent="-342900" algn="just">
              <a:spcBef>
                <a:spcPts val="600"/>
              </a:spcBef>
              <a:spcAft>
                <a:spcPts val="1200"/>
              </a:spcAft>
            </a:pPr>
            <a:r>
              <a:rPr lang="sl-SI" sz="2400" dirty="0" smtClean="0"/>
              <a:t>Združenje</a:t>
            </a:r>
            <a:r>
              <a:rPr lang="de-AT" sz="2400" dirty="0" smtClean="0"/>
              <a:t> </a:t>
            </a:r>
            <a:r>
              <a:rPr lang="sl-SI" sz="2400" dirty="0" smtClean="0"/>
              <a:t>vzdržuje</a:t>
            </a:r>
            <a:r>
              <a:rPr lang="de-AT" sz="2400" dirty="0" smtClean="0"/>
              <a:t> </a:t>
            </a:r>
            <a:r>
              <a:rPr lang="sl-SI" sz="2400" dirty="0" smtClean="0"/>
              <a:t>standardno bazo podatkov</a:t>
            </a:r>
            <a:r>
              <a:rPr lang="de-AT" sz="2400" dirty="0" smtClean="0"/>
              <a:t> </a:t>
            </a:r>
            <a:r>
              <a:rPr lang="sl-SI" sz="2400" dirty="0" smtClean="0"/>
              <a:t>relevantnih</a:t>
            </a:r>
            <a:r>
              <a:rPr lang="de-AT" sz="2400" dirty="0" smtClean="0"/>
              <a:t> </a:t>
            </a:r>
            <a:r>
              <a:rPr lang="sl-SI" sz="2400" dirty="0" smtClean="0"/>
              <a:t>stališč, ki je dostopna na povezavi:</a:t>
            </a:r>
            <a:r>
              <a:rPr lang="de-AT" sz="2400" dirty="0" smtClean="0"/>
              <a:t> </a:t>
            </a:r>
            <a:r>
              <a:rPr lang="de-AT" sz="2400" dirty="0">
                <a:hlinkClick r:id="rId2"/>
              </a:rPr>
              <a:t>http://</a:t>
            </a:r>
            <a:r>
              <a:rPr lang="de-AT" sz="2400" dirty="0" smtClean="0">
                <a:hlinkClick r:id="rId2"/>
              </a:rPr>
              <a:t>www.wma.net/en/10home/index.html</a:t>
            </a:r>
            <a:r>
              <a:rPr lang="de-AT" sz="2400" dirty="0" smtClean="0"/>
              <a:t> .</a:t>
            </a:r>
            <a:endParaRPr lang="de-AT" sz="2400" dirty="0"/>
          </a:p>
          <a:p>
            <a:pPr marL="756000" lvl="1" indent="-342900" algn="just">
              <a:spcBef>
                <a:spcPts val="600"/>
              </a:spcBef>
              <a:spcAft>
                <a:spcPts val="1200"/>
              </a:spcAft>
            </a:pPr>
            <a:r>
              <a:rPr lang="sl-SI" sz="2400" dirty="0" smtClean="0"/>
              <a:t>Zavzelo je jasno stališče</a:t>
            </a:r>
            <a:r>
              <a:rPr lang="de-AT" sz="2400" dirty="0" smtClean="0"/>
              <a:t> </a:t>
            </a:r>
            <a:r>
              <a:rPr lang="sl-SI" sz="2400" dirty="0" smtClean="0"/>
              <a:t>proti mučenju</a:t>
            </a:r>
            <a:r>
              <a:rPr lang="de-AT" sz="2400" dirty="0" smtClean="0"/>
              <a:t> </a:t>
            </a:r>
            <a:r>
              <a:rPr lang="sl-SI" sz="2400" dirty="0" smtClean="0"/>
              <a:t>in sodelovanju</a:t>
            </a:r>
            <a:r>
              <a:rPr lang="de-AT" sz="2400" dirty="0" smtClean="0"/>
              <a:t> </a:t>
            </a:r>
            <a:r>
              <a:rPr lang="sl-SI" sz="2400" dirty="0" smtClean="0"/>
              <a:t>zdravnikov pri mučenju</a:t>
            </a:r>
            <a:r>
              <a:rPr lang="de-AT" sz="2400" dirty="0" smtClean="0"/>
              <a:t>, </a:t>
            </a:r>
            <a:r>
              <a:rPr lang="sl-SI" sz="2400" dirty="0" smtClean="0"/>
              <a:t>ter ne sprejema</a:t>
            </a:r>
            <a:r>
              <a:rPr lang="de-AT" sz="2400" dirty="0" smtClean="0"/>
              <a:t> </a:t>
            </a:r>
            <a:r>
              <a:rPr lang="sl-SI" sz="2400" dirty="0" smtClean="0"/>
              <a:t>razlogov</a:t>
            </a:r>
            <a:r>
              <a:rPr lang="de-AT" sz="2400" dirty="0" smtClean="0"/>
              <a:t> </a:t>
            </a:r>
            <a:r>
              <a:rPr lang="sl-SI" sz="2400" dirty="0" smtClean="0"/>
              <a:t>za kakršnokoli sodelovanje</a:t>
            </a:r>
            <a:r>
              <a:rPr lang="de-AT" sz="2400" dirty="0" smtClean="0"/>
              <a:t>, </a:t>
            </a:r>
            <a:r>
              <a:rPr lang="sl-SI" sz="2400" dirty="0" smtClean="0"/>
              <a:t>prikrivanje</a:t>
            </a:r>
            <a:r>
              <a:rPr lang="de-AT" sz="2400" dirty="0" smtClean="0"/>
              <a:t> </a:t>
            </a:r>
            <a:r>
              <a:rPr lang="sl-SI" sz="2400" dirty="0" smtClean="0"/>
              <a:t>ali pomoč pri mučenju</a:t>
            </a:r>
            <a:endParaRPr lang="uk-U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Svetovno zdravniško združenje</a:t>
            </a:r>
            <a:endParaRPr lang="uk-UA" dirty="0"/>
          </a:p>
        </p:txBody>
      </p:sp>
      <p:pic>
        <p:nvPicPr>
          <p:cNvPr id="4" name="Picture 3" descr="C:\Users\Stevy\Desktop\1348565967_Documen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61248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43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01419"/>
          </a:xfrm>
        </p:spPr>
        <p:txBody>
          <a:bodyPr>
            <a:normAutofit/>
          </a:bodyPr>
          <a:lstStyle/>
          <a:p>
            <a:pPr lvl="1" indent="-342900" algn="just">
              <a:spcBef>
                <a:spcPts val="1200"/>
              </a:spcBef>
              <a:spcAft>
                <a:spcPts val="1200"/>
              </a:spcAft>
            </a:pPr>
            <a:r>
              <a:rPr lang="sl-SI" sz="2400" dirty="0" smtClean="0"/>
              <a:t>Združenje zagovarja  uporabo Istanbulskega protokola za vse zdravnike</a:t>
            </a:r>
            <a:r>
              <a:rPr lang="de-AT" sz="2400" dirty="0" smtClean="0"/>
              <a:t>.</a:t>
            </a:r>
          </a:p>
          <a:p>
            <a:pPr lvl="1" indent="-342900" algn="just">
              <a:spcBef>
                <a:spcPts val="1200"/>
              </a:spcBef>
              <a:spcAft>
                <a:spcPts val="1200"/>
              </a:spcAft>
            </a:pPr>
            <a:r>
              <a:rPr lang="sl-SI" sz="2400" dirty="0" smtClean="0"/>
              <a:t>Podpira tudi</a:t>
            </a:r>
            <a:r>
              <a:rPr lang="de-AT" sz="2400" dirty="0" smtClean="0"/>
              <a:t> </a:t>
            </a:r>
            <a:r>
              <a:rPr lang="sl-SI" sz="2400" dirty="0" smtClean="0"/>
              <a:t>Konvencijo ZN proti</a:t>
            </a:r>
            <a:r>
              <a:rPr lang="de-AT" sz="2400" dirty="0" smtClean="0"/>
              <a:t> </a:t>
            </a:r>
            <a:r>
              <a:rPr lang="sl-SI" sz="2400" dirty="0" smtClean="0"/>
              <a:t>mučenju</a:t>
            </a:r>
            <a:r>
              <a:rPr lang="de-AT" sz="2400" dirty="0" smtClean="0"/>
              <a:t>, </a:t>
            </a:r>
            <a:r>
              <a:rPr lang="sl-SI" sz="2400" dirty="0" smtClean="0"/>
              <a:t>vendar razširi njeno definicijo, tako da odraža</a:t>
            </a:r>
            <a:r>
              <a:rPr lang="de-AT" sz="2400" dirty="0" smtClean="0"/>
              <a:t> </a:t>
            </a:r>
            <a:r>
              <a:rPr lang="sl-SI" sz="2400" dirty="0" smtClean="0"/>
              <a:t>zdravstvene potrebe</a:t>
            </a:r>
            <a:r>
              <a:rPr lang="de-AT" sz="2400" dirty="0" smtClean="0"/>
              <a:t> </a:t>
            </a:r>
            <a:r>
              <a:rPr lang="sl-SI" sz="2400" dirty="0" smtClean="0"/>
              <a:t>in etične standarde pri celi vrsti dogodkov.</a:t>
            </a:r>
            <a:endParaRPr lang="de-AT" sz="2400" dirty="0" smtClean="0"/>
          </a:p>
          <a:p>
            <a:pPr lvl="1" indent="-342900" algn="just">
              <a:spcBef>
                <a:spcPts val="1200"/>
              </a:spcBef>
              <a:spcAft>
                <a:spcPts val="1200"/>
              </a:spcAft>
            </a:pPr>
            <a:r>
              <a:rPr lang="sl-SI" sz="2400" dirty="0" smtClean="0"/>
              <a:t>Združenje se je udeležilo</a:t>
            </a:r>
            <a:r>
              <a:rPr lang="de-AT" sz="2400" dirty="0" smtClean="0"/>
              <a:t> </a:t>
            </a:r>
            <a:r>
              <a:rPr lang="sl-SI" sz="2400" dirty="0" smtClean="0"/>
              <a:t>in sodelovalo pri izvajanju</a:t>
            </a:r>
            <a:r>
              <a:rPr lang="de-AT" sz="2400" dirty="0" smtClean="0"/>
              <a:t> </a:t>
            </a:r>
            <a:r>
              <a:rPr lang="sl-SI" sz="2400" dirty="0" smtClean="0"/>
              <a:t>projektov v okviru Istanbulskega protokola</a:t>
            </a:r>
            <a:r>
              <a:rPr lang="de-AT" sz="2400" dirty="0" smtClean="0"/>
              <a:t>, </a:t>
            </a:r>
            <a:r>
              <a:rPr lang="sl-SI" sz="2400" dirty="0" smtClean="0"/>
              <a:t>kot je</a:t>
            </a:r>
            <a:r>
              <a:rPr lang="de-AT" sz="2400" dirty="0" smtClean="0"/>
              <a:t> IRCT IPIP (</a:t>
            </a:r>
            <a:r>
              <a:rPr lang="sl-SI" sz="2400" dirty="0" smtClean="0"/>
              <a:t>glej</a:t>
            </a:r>
            <a:r>
              <a:rPr lang="de-AT" sz="2400" dirty="0" smtClean="0"/>
              <a:t> </a:t>
            </a:r>
            <a:r>
              <a:rPr lang="de-AT" sz="2400" dirty="0" smtClean="0">
                <a:hlinkClick r:id="rId2"/>
              </a:rPr>
              <a:t>www.irct.org</a:t>
            </a:r>
            <a:r>
              <a:rPr lang="de-AT" sz="2400" dirty="0" smtClean="0"/>
              <a:t>). </a:t>
            </a:r>
            <a:endParaRPr lang="uk-U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Svetovno zdravniško združenje</a:t>
            </a:r>
            <a:endParaRPr lang="uk-UA" dirty="0"/>
          </a:p>
        </p:txBody>
      </p:sp>
      <p:pic>
        <p:nvPicPr>
          <p:cNvPr id="4" name="Picture 3" descr="C:\Users\Stevy\Desktop\1348565967_Documen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518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856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01419"/>
          </a:xfrm>
        </p:spPr>
        <p:txBody>
          <a:bodyPr>
            <a:normAutofit/>
          </a:bodyPr>
          <a:lstStyle/>
          <a:p>
            <a:pPr lvl="1" indent="-342900" algn="just"/>
            <a:r>
              <a:rPr lang="sl-SI" sz="2400" dirty="0" smtClean="0"/>
              <a:t>Združenje</a:t>
            </a:r>
            <a:r>
              <a:rPr lang="de-AT" sz="2400" dirty="0" smtClean="0"/>
              <a:t> </a:t>
            </a:r>
            <a:r>
              <a:rPr lang="sl-SI" sz="2400" dirty="0" smtClean="0"/>
              <a:t>zagotavlja smernice v zvezi s številnimi relevantnimi</a:t>
            </a:r>
            <a:r>
              <a:rPr lang="de-AT" sz="2400" dirty="0" smtClean="0"/>
              <a:t> </a:t>
            </a:r>
            <a:r>
              <a:rPr lang="sl-SI" sz="2400" dirty="0" smtClean="0"/>
              <a:t>in sorodne</a:t>
            </a:r>
            <a:r>
              <a:rPr lang="de-AT" sz="2400" dirty="0" smtClean="0"/>
              <a:t> </a:t>
            </a:r>
            <a:r>
              <a:rPr lang="sl-SI" sz="2400" dirty="0" smtClean="0"/>
              <a:t>situacijami,</a:t>
            </a:r>
            <a:r>
              <a:rPr lang="de-AT" sz="2400" dirty="0" smtClean="0"/>
              <a:t> </a:t>
            </a:r>
            <a:r>
              <a:rPr lang="sl-SI" sz="2400" dirty="0" smtClean="0"/>
              <a:t>kot npr. gladovne stavke</a:t>
            </a:r>
            <a:r>
              <a:rPr lang="de-AT" sz="2400" dirty="0" smtClean="0"/>
              <a:t>.</a:t>
            </a:r>
          </a:p>
          <a:p>
            <a:pPr lvl="1" indent="-342900" algn="just"/>
            <a:endParaRPr lang="de-AT" sz="2400" dirty="0"/>
          </a:p>
          <a:p>
            <a:pPr lvl="1" indent="-342900"/>
            <a:r>
              <a:rPr lang="sl-SI" sz="2400" dirty="0" smtClean="0"/>
              <a:t>Sledeča tokijska deklaracija je ključni dokument,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sl-SI" sz="2400" dirty="0" smtClean="0"/>
              <a:t>zato jo je potrebno podrobno proučiti</a:t>
            </a:r>
            <a:r>
              <a:rPr lang="en-US" sz="2400" dirty="0" smtClean="0"/>
              <a:t>.</a:t>
            </a:r>
            <a:endParaRPr lang="en-US" sz="2400" dirty="0"/>
          </a:p>
          <a:p>
            <a:pPr lvl="1" indent="-342900" algn="just"/>
            <a:endParaRPr lang="de-AT" sz="2400" dirty="0" smtClean="0"/>
          </a:p>
          <a:p>
            <a:pPr lvl="1" indent="-342900" algn="just"/>
            <a:endParaRPr lang="de-AT" sz="2400" dirty="0"/>
          </a:p>
          <a:p>
            <a:pPr lvl="1" indent="-342900" algn="just"/>
            <a:endParaRPr lang="de-AT" sz="2400" dirty="0" smtClean="0"/>
          </a:p>
          <a:p>
            <a:pPr lvl="1" indent="-342900" algn="just"/>
            <a:endParaRPr lang="uk-U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Svetovno zdravniško združenje</a:t>
            </a:r>
            <a:endParaRPr lang="uk-UA" dirty="0"/>
          </a:p>
        </p:txBody>
      </p:sp>
      <p:pic>
        <p:nvPicPr>
          <p:cNvPr id="4" name="Picture 3" descr="C:\Users\Stevy\Desktop\1348565967_Document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518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375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01419"/>
          </a:xfrm>
        </p:spPr>
        <p:txBody>
          <a:bodyPr>
            <a:normAutofit/>
          </a:bodyPr>
          <a:lstStyle/>
          <a:p>
            <a:pPr marL="400050" lvl="1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sl-SI" sz="2000" dirty="0" smtClean="0"/>
              <a:t>Prakticirati medicino</a:t>
            </a:r>
            <a:r>
              <a:rPr lang="uk-UA" sz="2000" dirty="0" smtClean="0"/>
              <a:t> </a:t>
            </a:r>
            <a:r>
              <a:rPr lang="sl-SI" sz="2000" dirty="0" smtClean="0"/>
              <a:t>in služiti človeštvu</a:t>
            </a:r>
            <a:r>
              <a:rPr lang="uk-UA" sz="2000" dirty="0" smtClean="0"/>
              <a:t>, </a:t>
            </a:r>
            <a:r>
              <a:rPr lang="sl-SI" sz="2000" dirty="0" smtClean="0"/>
              <a:t>brez razlik ohranjati</a:t>
            </a:r>
            <a:r>
              <a:rPr lang="uk-UA" sz="2000" dirty="0" smtClean="0"/>
              <a:t> </a:t>
            </a:r>
            <a:r>
              <a:rPr lang="sl-SI" sz="2000" dirty="0" smtClean="0"/>
              <a:t>in obnavljati telesno</a:t>
            </a:r>
            <a:r>
              <a:rPr lang="uk-UA" sz="2000" dirty="0" smtClean="0"/>
              <a:t> </a:t>
            </a:r>
            <a:r>
              <a:rPr lang="sl-SI" sz="2000" dirty="0" smtClean="0"/>
              <a:t>in duševno zdravje</a:t>
            </a:r>
            <a:r>
              <a:rPr lang="uk-UA" sz="2000" dirty="0" smtClean="0"/>
              <a:t>, </a:t>
            </a:r>
            <a:r>
              <a:rPr lang="sl-SI" sz="2000" dirty="0" smtClean="0"/>
              <a:t>tolažiti in lajšati</a:t>
            </a:r>
            <a:r>
              <a:rPr lang="uk-UA" sz="2000" dirty="0" smtClean="0"/>
              <a:t> </a:t>
            </a:r>
            <a:r>
              <a:rPr lang="sl-SI" sz="2000" dirty="0" smtClean="0"/>
              <a:t>trpljenje bolnikov je privilegij zdravnikov</a:t>
            </a:r>
            <a:r>
              <a:rPr lang="uk-UA" sz="2000" dirty="0" smtClean="0"/>
              <a:t>. </a:t>
            </a:r>
            <a:endParaRPr lang="en-US" sz="2000" dirty="0" smtClean="0"/>
          </a:p>
          <a:p>
            <a:pPr marL="400050" lvl="1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sl-SI" sz="2000" dirty="0" smtClean="0"/>
              <a:t>Popolno spoštovanje človeškega življenja</a:t>
            </a:r>
            <a:r>
              <a:rPr lang="uk-UA" sz="2000" dirty="0" smtClean="0"/>
              <a:t> </a:t>
            </a:r>
            <a:r>
              <a:rPr lang="sl-SI" sz="2000" dirty="0" smtClean="0"/>
              <a:t>se mora ohraniti</a:t>
            </a:r>
            <a:r>
              <a:rPr lang="uk-UA" sz="2000" dirty="0" smtClean="0"/>
              <a:t> </a:t>
            </a:r>
            <a:r>
              <a:rPr lang="sl-SI" sz="2000" dirty="0" smtClean="0"/>
              <a:t>tudi, kadar smo ogroženi</a:t>
            </a:r>
            <a:r>
              <a:rPr lang="uk-UA" sz="2000" dirty="0" smtClean="0"/>
              <a:t>, </a:t>
            </a:r>
            <a:r>
              <a:rPr lang="sl-SI" sz="2000" dirty="0" smtClean="0"/>
              <a:t>poleg tega se ne sme nikakršno zdravniško znanje uporabiti v nasprotju z zakoni človeštva.</a:t>
            </a:r>
            <a:r>
              <a:rPr lang="en-US" sz="2000" dirty="0" smtClean="0"/>
              <a:t> </a:t>
            </a:r>
          </a:p>
          <a:p>
            <a:pPr marL="400050" lvl="1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sl-SI" sz="2000" dirty="0" smtClean="0"/>
              <a:t>Za namene te Deklaracije</a:t>
            </a:r>
            <a:r>
              <a:rPr lang="uk-UA" sz="2000" dirty="0" smtClean="0"/>
              <a:t> </a:t>
            </a:r>
            <a:r>
              <a:rPr lang="sl-SI" sz="2000" dirty="0" smtClean="0"/>
              <a:t>je mučenje definirano kot zavestno</a:t>
            </a:r>
            <a:r>
              <a:rPr lang="uk-UA" sz="2000" dirty="0" smtClean="0"/>
              <a:t>, </a:t>
            </a:r>
            <a:r>
              <a:rPr lang="sl-SI" sz="2000" dirty="0" smtClean="0"/>
              <a:t>sistematično</a:t>
            </a:r>
            <a:r>
              <a:rPr lang="uk-UA" sz="2000" dirty="0" smtClean="0"/>
              <a:t> </a:t>
            </a:r>
            <a:r>
              <a:rPr lang="sl-SI" sz="2000" dirty="0" smtClean="0"/>
              <a:t>ali</a:t>
            </a:r>
            <a:r>
              <a:rPr lang="uk-UA" sz="2000" dirty="0" smtClean="0"/>
              <a:t> </a:t>
            </a:r>
            <a:r>
              <a:rPr lang="sl-SI" sz="2000" dirty="0" smtClean="0"/>
              <a:t>namerno povzročanje telesnega ali</a:t>
            </a:r>
            <a:r>
              <a:rPr lang="uk-UA" sz="2000" dirty="0" smtClean="0"/>
              <a:t> </a:t>
            </a:r>
            <a:r>
              <a:rPr lang="sl-SI" sz="2000" dirty="0" smtClean="0"/>
              <a:t>duševnega trpljenja</a:t>
            </a:r>
            <a:r>
              <a:rPr lang="uk-UA" sz="2000" dirty="0" smtClean="0"/>
              <a:t> </a:t>
            </a:r>
            <a:r>
              <a:rPr lang="sl-SI" sz="2000" dirty="0" smtClean="0"/>
              <a:t>s strani ene ali več oseb,</a:t>
            </a:r>
            <a:r>
              <a:rPr lang="uk-UA" sz="2000" dirty="0" smtClean="0"/>
              <a:t> </a:t>
            </a:r>
            <a:r>
              <a:rPr lang="sl-SI" sz="2000" dirty="0" smtClean="0"/>
              <a:t>ki delujejo same ali</a:t>
            </a:r>
            <a:r>
              <a:rPr lang="uk-UA" sz="2000" dirty="0" smtClean="0"/>
              <a:t> </a:t>
            </a:r>
            <a:r>
              <a:rPr lang="sl-SI" sz="2000" dirty="0" smtClean="0"/>
              <a:t>ubogajo ukaze katere koli oblasti</a:t>
            </a:r>
            <a:r>
              <a:rPr lang="uk-UA" sz="2000" dirty="0" smtClean="0"/>
              <a:t>,</a:t>
            </a:r>
            <a:r>
              <a:rPr lang="sl-SI" sz="2000" dirty="0" smtClean="0"/>
              <a:t> ali iz kakršnega koli drugega razloga,</a:t>
            </a:r>
            <a:r>
              <a:rPr lang="uk-UA" sz="2000" dirty="0" smtClean="0"/>
              <a:t> </a:t>
            </a:r>
            <a:r>
              <a:rPr lang="sl-SI" sz="2000" dirty="0" smtClean="0"/>
              <a:t>da prisilijo</a:t>
            </a:r>
            <a:r>
              <a:rPr lang="uk-UA" sz="2000" dirty="0" smtClean="0"/>
              <a:t> </a:t>
            </a:r>
            <a:r>
              <a:rPr lang="sl-SI" sz="2000" dirty="0" smtClean="0"/>
              <a:t>drugo osebo</a:t>
            </a:r>
            <a:r>
              <a:rPr lang="uk-UA" sz="2000" dirty="0" smtClean="0"/>
              <a:t> </a:t>
            </a:r>
            <a:r>
              <a:rPr lang="sl-SI" sz="2000" dirty="0" smtClean="0"/>
              <a:t>k predaji informacij ali priznanju.</a:t>
            </a:r>
            <a:endParaRPr lang="uk-UA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PREDGOVOR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584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0141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sl-SI" sz="2400" dirty="0" smtClean="0"/>
              <a:t>Ne glede na situacijo, vključno z oboroženim spopadom in nemiri, noben zdravnik ne sme odobravati</a:t>
            </a:r>
            <a:r>
              <a:rPr lang="uk-UA" sz="2400" dirty="0" smtClean="0"/>
              <a:t>, </a:t>
            </a:r>
            <a:r>
              <a:rPr lang="sl-SI" sz="2400" dirty="0" smtClean="0"/>
              <a:t>dopuščati ali</a:t>
            </a:r>
            <a:r>
              <a:rPr lang="uk-UA" sz="2400" dirty="0" smtClean="0"/>
              <a:t> </a:t>
            </a:r>
            <a:r>
              <a:rPr lang="sl-SI" sz="2400" dirty="0" smtClean="0"/>
              <a:t>sodelovati</a:t>
            </a:r>
            <a:r>
              <a:rPr lang="uk-UA" sz="2400" dirty="0" smtClean="0"/>
              <a:t> </a:t>
            </a:r>
            <a:r>
              <a:rPr lang="sl-SI" sz="2400" dirty="0" smtClean="0"/>
              <a:t>pri izvajanju mučenja</a:t>
            </a:r>
            <a:r>
              <a:rPr lang="uk-UA" sz="2400" dirty="0" smtClean="0"/>
              <a:t> </a:t>
            </a:r>
            <a:r>
              <a:rPr lang="sl-SI" sz="2400" dirty="0" smtClean="0"/>
              <a:t>ali drugih oblikah</a:t>
            </a:r>
            <a:r>
              <a:rPr lang="uk-UA" sz="2400" dirty="0" smtClean="0"/>
              <a:t> </a:t>
            </a:r>
            <a:r>
              <a:rPr lang="sl-SI" sz="2400" dirty="0" smtClean="0"/>
              <a:t>krutih</a:t>
            </a:r>
            <a:r>
              <a:rPr lang="uk-UA" sz="2400" dirty="0" smtClean="0"/>
              <a:t>, </a:t>
            </a:r>
            <a:r>
              <a:rPr lang="sl-SI" sz="2400" dirty="0" smtClean="0"/>
              <a:t>nečloveških</a:t>
            </a:r>
            <a:r>
              <a:rPr lang="uk-UA" sz="2400" dirty="0" smtClean="0"/>
              <a:t> </a:t>
            </a:r>
            <a:r>
              <a:rPr lang="sl-SI" sz="2400" dirty="0" smtClean="0"/>
              <a:t>ali poniževalnih</a:t>
            </a:r>
            <a:r>
              <a:rPr lang="uk-UA" sz="2400" dirty="0" smtClean="0"/>
              <a:t> </a:t>
            </a:r>
            <a:r>
              <a:rPr lang="sl-SI" sz="2400" dirty="0" smtClean="0"/>
              <a:t>postopkov</a:t>
            </a:r>
            <a:r>
              <a:rPr lang="uk-UA" sz="2400" dirty="0" smtClean="0"/>
              <a:t>, </a:t>
            </a:r>
            <a:r>
              <a:rPr lang="sl-SI" sz="2400" dirty="0" smtClean="0"/>
              <a:t>ne glede na</a:t>
            </a:r>
            <a:r>
              <a:rPr lang="uk-UA" sz="2400" dirty="0" smtClean="0"/>
              <a:t> </a:t>
            </a:r>
            <a:r>
              <a:rPr lang="sl-SI" sz="2400" dirty="0" smtClean="0"/>
              <a:t>kaznivo dejanje, katerega je osumljena žrtev takih postopkov in ne glede na to, ali je žrtev obtožena takšnih dejanj ali spoznana za krivo,</a:t>
            </a:r>
            <a:r>
              <a:rPr lang="uk-UA" sz="2400" dirty="0" smtClean="0"/>
              <a:t> </a:t>
            </a:r>
            <a:r>
              <a:rPr lang="sl-SI" sz="2400" dirty="0" smtClean="0"/>
              <a:t>ter ne glede na</a:t>
            </a:r>
            <a:r>
              <a:rPr lang="uk-UA" sz="2400" dirty="0" smtClean="0"/>
              <a:t> </a:t>
            </a:r>
            <a:r>
              <a:rPr lang="sl-SI" sz="2400" dirty="0" smtClean="0"/>
              <a:t>njena prepričanja ali motive</a:t>
            </a:r>
            <a:endParaRPr lang="en-US" sz="2400" dirty="0" smtClean="0"/>
          </a:p>
          <a:p>
            <a:pPr marL="514350" lvl="0" indent="-514350" algn="just">
              <a:buFont typeface="+mj-lt"/>
              <a:buAutoNum type="arabicPeriod"/>
            </a:pPr>
            <a:endParaRPr lang="uk-UA" sz="2400" dirty="0"/>
          </a:p>
          <a:p>
            <a:pPr marL="514350" lvl="0" indent="-514350" algn="just">
              <a:buFont typeface="+mj-lt"/>
              <a:buAutoNum type="arabicPeriod"/>
            </a:pPr>
            <a:r>
              <a:rPr lang="sl-SI" sz="2400" dirty="0" smtClean="0"/>
              <a:t>Zdravnik ne sme priskrbeti nobenih prostorov</a:t>
            </a:r>
            <a:r>
              <a:rPr lang="uk-UA" sz="2400" dirty="0" smtClean="0"/>
              <a:t>, </a:t>
            </a:r>
            <a:r>
              <a:rPr lang="sl-SI" sz="2400" dirty="0" smtClean="0"/>
              <a:t>pripomočkov</a:t>
            </a:r>
            <a:r>
              <a:rPr lang="uk-UA" sz="2400" dirty="0" smtClean="0"/>
              <a:t>, </a:t>
            </a:r>
            <a:r>
              <a:rPr lang="sl-SI" sz="2400" dirty="0" smtClean="0"/>
              <a:t>substanc</a:t>
            </a:r>
            <a:r>
              <a:rPr lang="uk-UA" sz="2400" dirty="0" smtClean="0"/>
              <a:t> </a:t>
            </a:r>
            <a:r>
              <a:rPr lang="sl-SI" sz="2400" dirty="0" smtClean="0"/>
              <a:t>ali znanja, ki bi pripomoglo k lažji izvedbi mučenja</a:t>
            </a:r>
            <a:r>
              <a:rPr lang="uk-UA" sz="2400" dirty="0" smtClean="0"/>
              <a:t> </a:t>
            </a:r>
            <a:r>
              <a:rPr lang="sl-SI" sz="2400" dirty="0" smtClean="0"/>
              <a:t>ali drugih oblik</a:t>
            </a:r>
            <a:r>
              <a:rPr lang="uk-UA" sz="2400" dirty="0" smtClean="0"/>
              <a:t> </a:t>
            </a:r>
            <a:r>
              <a:rPr lang="sl-SI" sz="2400" dirty="0" smtClean="0"/>
              <a:t>krutega</a:t>
            </a:r>
            <a:r>
              <a:rPr lang="uk-UA" sz="2400" dirty="0" smtClean="0"/>
              <a:t>, </a:t>
            </a:r>
            <a:r>
              <a:rPr lang="sl-SI" sz="2400" dirty="0" smtClean="0"/>
              <a:t>nečloveškega ali</a:t>
            </a:r>
            <a:r>
              <a:rPr lang="uk-UA" sz="2400" dirty="0" smtClean="0"/>
              <a:t> </a:t>
            </a:r>
            <a:r>
              <a:rPr lang="sl-SI" sz="2400" dirty="0" smtClean="0"/>
              <a:t>poniževalnega</a:t>
            </a:r>
            <a:r>
              <a:rPr lang="uk-UA" sz="2400" dirty="0" smtClean="0"/>
              <a:t> </a:t>
            </a:r>
            <a:r>
              <a:rPr lang="sl-SI" sz="2400" dirty="0" smtClean="0"/>
              <a:t>ravnanja,</a:t>
            </a:r>
            <a:r>
              <a:rPr lang="uk-UA" sz="2400" dirty="0" smtClean="0"/>
              <a:t> </a:t>
            </a:r>
            <a:r>
              <a:rPr lang="sl-SI" sz="2400" dirty="0" smtClean="0"/>
              <a:t>ali</a:t>
            </a:r>
            <a:r>
              <a:rPr lang="uk-UA" sz="2400" dirty="0" smtClean="0"/>
              <a:t> </a:t>
            </a:r>
            <a:r>
              <a:rPr lang="sl-SI" sz="2400" dirty="0" smtClean="0"/>
              <a:t>zmanjšalo</a:t>
            </a:r>
            <a:r>
              <a:rPr lang="uk-UA" sz="2400" dirty="0" smtClean="0"/>
              <a:t> </a:t>
            </a:r>
            <a:r>
              <a:rPr lang="sl-SI" sz="2400" dirty="0" smtClean="0"/>
              <a:t>možnosti žrtve,</a:t>
            </a:r>
            <a:r>
              <a:rPr lang="uk-UA" sz="2400" dirty="0" smtClean="0"/>
              <a:t> </a:t>
            </a:r>
            <a:r>
              <a:rPr lang="sl-SI" sz="2400" dirty="0" smtClean="0"/>
              <a:t>da se takemu ravnanju upre</a:t>
            </a:r>
            <a:endParaRPr lang="uk-U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DEKLARACIJA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7212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0141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sl-SI" sz="2400" dirty="0" smtClean="0"/>
              <a:t>Pri zdravniški oskrbi pripornikov ali zapornikov, ki so</a:t>
            </a:r>
            <a:r>
              <a:rPr lang="uk-UA" sz="2400" dirty="0" smtClean="0"/>
              <a:t>, </a:t>
            </a:r>
            <a:r>
              <a:rPr lang="sl-SI" sz="2400" dirty="0" smtClean="0"/>
              <a:t>ali bi lahko kasneje bili</a:t>
            </a:r>
            <a:r>
              <a:rPr lang="uk-UA" sz="2400" dirty="0" smtClean="0"/>
              <a:t> </a:t>
            </a:r>
            <a:r>
              <a:rPr lang="sl-SI" sz="2400" dirty="0" smtClean="0"/>
              <a:t>zaslišani</a:t>
            </a:r>
            <a:r>
              <a:rPr lang="uk-UA" sz="2400" dirty="0" smtClean="0"/>
              <a:t>, </a:t>
            </a:r>
            <a:r>
              <a:rPr lang="sl-SI" sz="2400" dirty="0" smtClean="0"/>
              <a:t>mora biti zdravnik</a:t>
            </a:r>
            <a:r>
              <a:rPr lang="uk-UA" sz="2400" dirty="0" smtClean="0"/>
              <a:t> </a:t>
            </a:r>
            <a:r>
              <a:rPr lang="sl-SI" sz="2400" dirty="0" smtClean="0"/>
              <a:t>zelo previden, kar zadeva varovanje osebnih zdravstvenih podatkov. V vsakem primeru mora zdravnik pristojne organe obvestiti o kršitvah Ženevskih konvencij</a:t>
            </a:r>
            <a:r>
              <a:rPr lang="uk-UA" sz="2400" dirty="0" smtClean="0"/>
              <a:t>.</a:t>
            </a:r>
            <a:r>
              <a:rPr lang="en-US" sz="2400" dirty="0" smtClean="0"/>
              <a:t> </a:t>
            </a:r>
            <a:r>
              <a:rPr lang="sl-SI" sz="2400" dirty="0" smtClean="0"/>
              <a:t>V kolikor je to mogoče, zdravnik ne uporabi,</a:t>
            </a:r>
            <a:r>
              <a:rPr lang="uk-UA" sz="2400" dirty="0" smtClean="0"/>
              <a:t> </a:t>
            </a:r>
            <a:r>
              <a:rPr lang="sl-SI" sz="2400" dirty="0" smtClean="0"/>
              <a:t>niti ne dovoli uporabe</a:t>
            </a:r>
            <a:r>
              <a:rPr lang="uk-UA" sz="2400" dirty="0" smtClean="0"/>
              <a:t> </a:t>
            </a:r>
            <a:r>
              <a:rPr lang="sl-SI" sz="2400" dirty="0" smtClean="0"/>
              <a:t>zdravniškega znanja ali izkušenj</a:t>
            </a:r>
            <a:r>
              <a:rPr lang="uk-UA" sz="2400" dirty="0" smtClean="0"/>
              <a:t>, </a:t>
            </a:r>
            <a:r>
              <a:rPr lang="sl-SI" sz="2400" dirty="0" smtClean="0"/>
              <a:t>ali osebnih zdravstvenih podatkov bolnikov</a:t>
            </a:r>
            <a:r>
              <a:rPr lang="uk-UA" sz="2400" dirty="0" smtClean="0"/>
              <a:t> </a:t>
            </a:r>
            <a:r>
              <a:rPr lang="sl-SI" sz="2400" dirty="0" smtClean="0"/>
              <a:t>za lajšanje ali kakršnokoli</a:t>
            </a:r>
            <a:r>
              <a:rPr lang="uk-UA" sz="2400" dirty="0" smtClean="0"/>
              <a:t> </a:t>
            </a:r>
            <a:r>
              <a:rPr lang="sl-SI" sz="2400" dirty="0" smtClean="0"/>
              <a:t>pomoč pri zakonitem ali nezakonitem zaslišanju</a:t>
            </a:r>
            <a:r>
              <a:rPr lang="uk-UA" sz="2400" dirty="0" smtClean="0"/>
              <a:t> </a:t>
            </a:r>
            <a:r>
              <a:rPr lang="sl-SI" sz="2400" dirty="0" smtClean="0"/>
              <a:t>teh posameznikov</a:t>
            </a:r>
            <a:endParaRPr lang="uk-U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DEKLARACIJA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99660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684</Words>
  <Application>Microsoft Office PowerPoint</Application>
  <PresentationFormat>Diaprojekcija na zaslonu (4:3)</PresentationFormat>
  <Paragraphs>45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Θέμα του Office</vt:lpstr>
      <vt:lpstr>Diapozitiv 1</vt:lpstr>
      <vt:lpstr>Finančna podpora</vt:lpstr>
      <vt:lpstr>Avtorske pravice</vt:lpstr>
      <vt:lpstr>Svetovno zdravniško združenje</vt:lpstr>
      <vt:lpstr>Svetovno zdravniško združenje</vt:lpstr>
      <vt:lpstr>Svetovno zdravniško združenje</vt:lpstr>
      <vt:lpstr>PREDGOVOR</vt:lpstr>
      <vt:lpstr>DEKLARACIJA</vt:lpstr>
      <vt:lpstr>DEKLARACIJA</vt:lpstr>
      <vt:lpstr>DEKLARACIJA</vt:lpstr>
      <vt:lpstr>DEKLARACIJA</vt:lpstr>
      <vt:lpstr>DEKLARACIJA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Medicine module for trainers</dc:title>
  <dc:creator>Tanja_G</dc:creator>
  <cp:lastModifiedBy>sonja</cp:lastModifiedBy>
  <cp:revision>59</cp:revision>
  <dcterms:created xsi:type="dcterms:W3CDTF">2011-06-15T12:35:52Z</dcterms:created>
  <dcterms:modified xsi:type="dcterms:W3CDTF">2013-05-13T07:08:22Z</dcterms:modified>
</cp:coreProperties>
</file>